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502" r:id="rId2"/>
    <p:sldId id="514" r:id="rId3"/>
    <p:sldId id="507" r:id="rId4"/>
    <p:sldId id="499" r:id="rId5"/>
    <p:sldId id="486" r:id="rId6"/>
    <p:sldId id="519" r:id="rId7"/>
    <p:sldId id="522" r:id="rId8"/>
    <p:sldId id="523" r:id="rId9"/>
    <p:sldId id="508" r:id="rId10"/>
    <p:sldId id="524" r:id="rId11"/>
    <p:sldId id="526" r:id="rId12"/>
    <p:sldId id="527" r:id="rId13"/>
    <p:sldId id="510" r:id="rId14"/>
    <p:sldId id="528" r:id="rId15"/>
    <p:sldId id="529" r:id="rId16"/>
    <p:sldId id="530" r:id="rId17"/>
    <p:sldId id="511" r:id="rId18"/>
    <p:sldId id="518" r:id="rId19"/>
    <p:sldId id="512" r:id="rId20"/>
    <p:sldId id="516" r:id="rId21"/>
    <p:sldId id="517" r:id="rId22"/>
    <p:sldId id="426" r:id="rId23"/>
  </p:sldIdLst>
  <p:sldSz cx="12190413" cy="6859588"/>
  <p:notesSz cx="6858000" cy="9144000"/>
  <p:custDataLst>
    <p:tags r:id="rId25"/>
  </p:custDataLst>
  <p:defaultTextStyle>
    <a:defPPr>
      <a:defRPr lang="zh-CN"/>
    </a:defPPr>
    <a:lvl1pPr marL="0" algn="l" defTabSz="1218913" rtl="0" eaLnBrk="1" latinLnBrk="0" hangingPunct="1">
      <a:defRPr sz="2400" kern="1200">
        <a:solidFill>
          <a:schemeClr val="tx1"/>
        </a:solidFill>
        <a:latin typeface="+mn-lt"/>
        <a:ea typeface="+mn-ea"/>
        <a:cs typeface="+mn-cs"/>
      </a:defRPr>
    </a:lvl1pPr>
    <a:lvl2pPr marL="609457" algn="l" defTabSz="1218913" rtl="0" eaLnBrk="1" latinLnBrk="0" hangingPunct="1">
      <a:defRPr sz="2400" kern="1200">
        <a:solidFill>
          <a:schemeClr val="tx1"/>
        </a:solidFill>
        <a:latin typeface="+mn-lt"/>
        <a:ea typeface="+mn-ea"/>
        <a:cs typeface="+mn-cs"/>
      </a:defRPr>
    </a:lvl2pPr>
    <a:lvl3pPr marL="1218913" algn="l" defTabSz="1218913" rtl="0" eaLnBrk="1" latinLnBrk="0" hangingPunct="1">
      <a:defRPr sz="2400" kern="1200">
        <a:solidFill>
          <a:schemeClr val="tx1"/>
        </a:solidFill>
        <a:latin typeface="+mn-lt"/>
        <a:ea typeface="+mn-ea"/>
        <a:cs typeface="+mn-cs"/>
      </a:defRPr>
    </a:lvl3pPr>
    <a:lvl4pPr marL="1828370" algn="l" defTabSz="1218913" rtl="0" eaLnBrk="1" latinLnBrk="0" hangingPunct="1">
      <a:defRPr sz="2400" kern="1200">
        <a:solidFill>
          <a:schemeClr val="tx1"/>
        </a:solidFill>
        <a:latin typeface="+mn-lt"/>
        <a:ea typeface="+mn-ea"/>
        <a:cs typeface="+mn-cs"/>
      </a:defRPr>
    </a:lvl4pPr>
    <a:lvl5pPr marL="2437827" algn="l" defTabSz="1218913" rtl="0" eaLnBrk="1" latinLnBrk="0" hangingPunct="1">
      <a:defRPr sz="2400" kern="1200">
        <a:solidFill>
          <a:schemeClr val="tx1"/>
        </a:solidFill>
        <a:latin typeface="+mn-lt"/>
        <a:ea typeface="+mn-ea"/>
        <a:cs typeface="+mn-cs"/>
      </a:defRPr>
    </a:lvl5pPr>
    <a:lvl6pPr marL="3047284" algn="l" defTabSz="1218913" rtl="0" eaLnBrk="1" latinLnBrk="0" hangingPunct="1">
      <a:defRPr sz="2400" kern="1200">
        <a:solidFill>
          <a:schemeClr val="tx1"/>
        </a:solidFill>
        <a:latin typeface="+mn-lt"/>
        <a:ea typeface="+mn-ea"/>
        <a:cs typeface="+mn-cs"/>
      </a:defRPr>
    </a:lvl6pPr>
    <a:lvl7pPr marL="3656741" algn="l" defTabSz="1218913" rtl="0" eaLnBrk="1" latinLnBrk="0" hangingPunct="1">
      <a:defRPr sz="2400" kern="1200">
        <a:solidFill>
          <a:schemeClr val="tx1"/>
        </a:solidFill>
        <a:latin typeface="+mn-lt"/>
        <a:ea typeface="+mn-ea"/>
        <a:cs typeface="+mn-cs"/>
      </a:defRPr>
    </a:lvl7pPr>
    <a:lvl8pPr marL="4266197" algn="l" defTabSz="1218913" rtl="0" eaLnBrk="1" latinLnBrk="0" hangingPunct="1">
      <a:defRPr sz="2400" kern="1200">
        <a:solidFill>
          <a:schemeClr val="tx1"/>
        </a:solidFill>
        <a:latin typeface="+mn-lt"/>
        <a:ea typeface="+mn-ea"/>
        <a:cs typeface="+mn-cs"/>
      </a:defRPr>
    </a:lvl8pPr>
    <a:lvl9pPr marL="4875654" algn="l" defTabSz="1218913"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guide id="3" orient="horz" pos="2618">
          <p15:clr>
            <a:srgbClr val="A4A3A4"/>
          </p15:clr>
        </p15:guide>
        <p15:guide id="4" pos="5738">
          <p15:clr>
            <a:srgbClr val="A4A3A4"/>
          </p15:clr>
        </p15:guide>
        <p15:guide id="5" orient="horz" pos="2799">
          <p15:clr>
            <a:srgbClr val="A4A3A4"/>
          </p15:clr>
        </p15:guide>
        <p15:guide id="6" pos="5759">
          <p15:clr>
            <a:srgbClr val="A4A3A4"/>
          </p15:clr>
        </p15:guide>
        <p15:guide id="7" orient="horz" pos="2161">
          <p15:clr>
            <a:srgbClr val="A4A3A4"/>
          </p15:clr>
        </p15:guide>
        <p15:guide id="8" orient="horz" pos="3492">
          <p15:clr>
            <a:srgbClr val="A4A3A4"/>
          </p15:clr>
        </p15:guide>
        <p15:guide id="9" orient="horz" pos="3733">
          <p15:clr>
            <a:srgbClr val="A4A3A4"/>
          </p15:clr>
        </p15:guide>
        <p15:guide id="10" pos="3840">
          <p15:clr>
            <a:srgbClr val="A4A3A4"/>
          </p15:clr>
        </p15:guide>
        <p15:guide id="11" pos="7650">
          <p15:clr>
            <a:srgbClr val="A4A3A4"/>
          </p15:clr>
        </p15:guide>
        <p15:guide id="12" pos="7678">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D50601"/>
    <a:srgbClr val="711B0D"/>
    <a:srgbClr val="C00000"/>
    <a:srgbClr val="FFFFFF"/>
    <a:srgbClr val="00FFFF"/>
    <a:srgbClr val="9B0D13"/>
    <a:srgbClr val="B05750"/>
    <a:srgbClr val="EAEAEA"/>
    <a:srgbClr val="000000"/>
    <a:srgbClr val="A76A5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152" autoAdjust="0"/>
    <p:restoredTop sz="93683" autoAdjust="0"/>
  </p:normalViewPr>
  <p:slideViewPr>
    <p:cSldViewPr>
      <p:cViewPr varScale="1">
        <p:scale>
          <a:sx n="112" d="100"/>
          <a:sy n="112" d="100"/>
        </p:scale>
        <p:origin x="-504" y="-72"/>
      </p:cViewPr>
      <p:guideLst>
        <p:guide orient="horz" pos="1620"/>
        <p:guide orient="horz" pos="2618"/>
        <p:guide orient="horz" pos="2799"/>
        <p:guide orient="horz" pos="2161"/>
        <p:guide orient="horz" pos="3492"/>
        <p:guide orient="horz" pos="3733"/>
        <p:guide pos="2880"/>
        <p:guide pos="5738"/>
        <p:guide pos="5759"/>
        <p:guide pos="3840"/>
        <p:guide pos="7650"/>
        <p:guide pos="7678"/>
      </p:guideLst>
    </p:cSldViewPr>
  </p:slideViewPr>
  <p:outlineViewPr>
    <p:cViewPr>
      <p:scale>
        <a:sx n="33" d="100"/>
        <a:sy n="33" d="100"/>
      </p:scale>
      <p:origin x="0" y="132"/>
    </p:cViewPr>
  </p:outlineViewPr>
  <p:notesTextViewPr>
    <p:cViewPr>
      <p:scale>
        <a:sx n="100" d="100"/>
        <a:sy n="100" d="100"/>
      </p:scale>
      <p:origin x="0" y="0"/>
    </p:cViewPr>
  </p:notesTextViewPr>
  <p:sorterViewPr>
    <p:cViewPr>
      <p:scale>
        <a:sx n="57" d="100"/>
        <a:sy n="57" d="100"/>
      </p:scale>
      <p:origin x="0" y="0"/>
    </p:cViewPr>
  </p:sorterViewPr>
  <p:notesViewPr>
    <p:cSldViewPr showGuides="1">
      <p:cViewPr varScale="1">
        <p:scale>
          <a:sx n="67" d="100"/>
          <a:sy n="67" d="100"/>
        </p:scale>
        <p:origin x="-3348" y="-12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25EEFF-2679-467A-B247-40FD39B65F2F}" type="datetimeFigureOut">
              <a:rPr lang="zh-CN" altLang="en-US" smtClean="0"/>
              <a:pPr/>
              <a:t>2019-6-7</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CC75BC-847C-4F83-9AE3-DC3F6F592ECA}" type="slidenum">
              <a:rPr lang="zh-CN" altLang="en-US" smtClean="0"/>
              <a:pPr/>
              <a:t>‹#›</a:t>
            </a:fld>
            <a:endParaRPr lang="zh-CN" altLang="en-US"/>
          </a:p>
        </p:txBody>
      </p:sp>
    </p:spTree>
    <p:extLst>
      <p:ext uri="{BB962C8B-B14F-4D97-AF65-F5344CB8AC3E}">
        <p14:creationId xmlns="" xmlns:p14="http://schemas.microsoft.com/office/powerpoint/2010/main" val="3434103555"/>
      </p:ext>
    </p:extLst>
  </p:cSld>
  <p:clrMap bg1="lt1" tx1="dk1" bg2="lt2" tx2="dk2" accent1="accent1" accent2="accent2" accent3="accent3" accent4="accent4" accent5="accent5" accent6="accent6" hlink="hlink" folHlink="folHlink"/>
  <p:notesStyle>
    <a:lvl1pPr marL="0" algn="l" defTabSz="1218913" rtl="0" eaLnBrk="1" latinLnBrk="0" hangingPunct="1">
      <a:defRPr sz="1600" kern="1200">
        <a:solidFill>
          <a:schemeClr val="tx1"/>
        </a:solidFill>
        <a:latin typeface="+mn-lt"/>
        <a:ea typeface="+mn-ea"/>
        <a:cs typeface="+mn-cs"/>
      </a:defRPr>
    </a:lvl1pPr>
    <a:lvl2pPr marL="609457" algn="l" defTabSz="1218913" rtl="0" eaLnBrk="1" latinLnBrk="0" hangingPunct="1">
      <a:defRPr sz="1600" kern="1200">
        <a:solidFill>
          <a:schemeClr val="tx1"/>
        </a:solidFill>
        <a:latin typeface="+mn-lt"/>
        <a:ea typeface="+mn-ea"/>
        <a:cs typeface="+mn-cs"/>
      </a:defRPr>
    </a:lvl2pPr>
    <a:lvl3pPr marL="1218913" algn="l" defTabSz="1218913" rtl="0" eaLnBrk="1" latinLnBrk="0" hangingPunct="1">
      <a:defRPr sz="1600" kern="1200">
        <a:solidFill>
          <a:schemeClr val="tx1"/>
        </a:solidFill>
        <a:latin typeface="+mn-lt"/>
        <a:ea typeface="+mn-ea"/>
        <a:cs typeface="+mn-cs"/>
      </a:defRPr>
    </a:lvl3pPr>
    <a:lvl4pPr marL="1828370" algn="l" defTabSz="1218913" rtl="0" eaLnBrk="1" latinLnBrk="0" hangingPunct="1">
      <a:defRPr sz="1600" kern="1200">
        <a:solidFill>
          <a:schemeClr val="tx1"/>
        </a:solidFill>
        <a:latin typeface="+mn-lt"/>
        <a:ea typeface="+mn-ea"/>
        <a:cs typeface="+mn-cs"/>
      </a:defRPr>
    </a:lvl4pPr>
    <a:lvl5pPr marL="2437827" algn="l" defTabSz="1218913" rtl="0" eaLnBrk="1" latinLnBrk="0" hangingPunct="1">
      <a:defRPr sz="1600" kern="1200">
        <a:solidFill>
          <a:schemeClr val="tx1"/>
        </a:solidFill>
        <a:latin typeface="+mn-lt"/>
        <a:ea typeface="+mn-ea"/>
        <a:cs typeface="+mn-cs"/>
      </a:defRPr>
    </a:lvl5pPr>
    <a:lvl6pPr marL="3047284" algn="l" defTabSz="1218913" rtl="0" eaLnBrk="1" latinLnBrk="0" hangingPunct="1">
      <a:defRPr sz="1600" kern="1200">
        <a:solidFill>
          <a:schemeClr val="tx1"/>
        </a:solidFill>
        <a:latin typeface="+mn-lt"/>
        <a:ea typeface="+mn-ea"/>
        <a:cs typeface="+mn-cs"/>
      </a:defRPr>
    </a:lvl6pPr>
    <a:lvl7pPr marL="3656741" algn="l" defTabSz="1218913" rtl="0" eaLnBrk="1" latinLnBrk="0" hangingPunct="1">
      <a:defRPr sz="1600" kern="1200">
        <a:solidFill>
          <a:schemeClr val="tx1"/>
        </a:solidFill>
        <a:latin typeface="+mn-lt"/>
        <a:ea typeface="+mn-ea"/>
        <a:cs typeface="+mn-cs"/>
      </a:defRPr>
    </a:lvl7pPr>
    <a:lvl8pPr marL="4266197" algn="l" defTabSz="1218913" rtl="0" eaLnBrk="1" latinLnBrk="0" hangingPunct="1">
      <a:defRPr sz="1600" kern="1200">
        <a:solidFill>
          <a:schemeClr val="tx1"/>
        </a:solidFill>
        <a:latin typeface="+mn-lt"/>
        <a:ea typeface="+mn-ea"/>
        <a:cs typeface="+mn-cs"/>
      </a:defRPr>
    </a:lvl8pPr>
    <a:lvl9pPr marL="4875654" algn="l" defTabSz="1218913"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pPr/>
              <a:t>1</a:t>
            </a:fld>
            <a:endParaRPr lang="zh-CN" altLang="en-US"/>
          </a:p>
        </p:txBody>
      </p:sp>
    </p:spTree>
    <p:extLst>
      <p:ext uri="{BB962C8B-B14F-4D97-AF65-F5344CB8AC3E}">
        <p14:creationId xmlns="" xmlns:p14="http://schemas.microsoft.com/office/powerpoint/2010/main" val="1907063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pPr/>
              <a:t>10</a:t>
            </a:fld>
            <a:endParaRPr lang="zh-CN" altLang="en-US"/>
          </a:p>
        </p:txBody>
      </p:sp>
    </p:spTree>
    <p:extLst>
      <p:ext uri="{BB962C8B-B14F-4D97-AF65-F5344CB8AC3E}">
        <p14:creationId xmlns="" xmlns:p14="http://schemas.microsoft.com/office/powerpoint/2010/main" val="2271508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pPr/>
              <a:t>11</a:t>
            </a:fld>
            <a:endParaRPr lang="zh-CN" altLang="en-US"/>
          </a:p>
        </p:txBody>
      </p:sp>
    </p:spTree>
    <p:extLst>
      <p:ext uri="{BB962C8B-B14F-4D97-AF65-F5344CB8AC3E}">
        <p14:creationId xmlns="" xmlns:p14="http://schemas.microsoft.com/office/powerpoint/2010/main" val="2271508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pPr/>
              <a:t>12</a:t>
            </a:fld>
            <a:endParaRPr lang="zh-CN" altLang="en-US"/>
          </a:p>
        </p:txBody>
      </p:sp>
    </p:spTree>
    <p:extLst>
      <p:ext uri="{BB962C8B-B14F-4D97-AF65-F5344CB8AC3E}">
        <p14:creationId xmlns="" xmlns:p14="http://schemas.microsoft.com/office/powerpoint/2010/main" val="2271508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pPr/>
              <a:t>13</a:t>
            </a:fld>
            <a:endParaRPr lang="zh-CN" altLang="en-US"/>
          </a:p>
        </p:txBody>
      </p:sp>
    </p:spTree>
    <p:extLst>
      <p:ext uri="{BB962C8B-B14F-4D97-AF65-F5344CB8AC3E}">
        <p14:creationId xmlns="" xmlns:p14="http://schemas.microsoft.com/office/powerpoint/2010/main" val="2271508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pPr/>
              <a:t>14</a:t>
            </a:fld>
            <a:endParaRPr lang="zh-CN" altLang="en-US"/>
          </a:p>
        </p:txBody>
      </p:sp>
    </p:spTree>
    <p:extLst>
      <p:ext uri="{BB962C8B-B14F-4D97-AF65-F5344CB8AC3E}">
        <p14:creationId xmlns="" xmlns:p14="http://schemas.microsoft.com/office/powerpoint/2010/main" val="2271508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pPr/>
              <a:t>15</a:t>
            </a:fld>
            <a:endParaRPr lang="zh-CN" altLang="en-US"/>
          </a:p>
        </p:txBody>
      </p:sp>
    </p:spTree>
    <p:extLst>
      <p:ext uri="{BB962C8B-B14F-4D97-AF65-F5344CB8AC3E}">
        <p14:creationId xmlns="" xmlns:p14="http://schemas.microsoft.com/office/powerpoint/2010/main" val="2271508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pPr/>
              <a:t>16</a:t>
            </a:fld>
            <a:endParaRPr lang="zh-CN" altLang="en-US"/>
          </a:p>
        </p:txBody>
      </p:sp>
    </p:spTree>
    <p:extLst>
      <p:ext uri="{BB962C8B-B14F-4D97-AF65-F5344CB8AC3E}">
        <p14:creationId xmlns="" xmlns:p14="http://schemas.microsoft.com/office/powerpoint/2010/main" val="2271508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pPr/>
              <a:t>17</a:t>
            </a:fld>
            <a:endParaRPr lang="zh-CN" altLang="en-US"/>
          </a:p>
        </p:txBody>
      </p:sp>
    </p:spTree>
    <p:extLst>
      <p:ext uri="{BB962C8B-B14F-4D97-AF65-F5344CB8AC3E}">
        <p14:creationId xmlns="" xmlns:p14="http://schemas.microsoft.com/office/powerpoint/2010/main" val="2271508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pPr/>
              <a:t>18</a:t>
            </a:fld>
            <a:endParaRPr lang="zh-CN" altLang="en-US"/>
          </a:p>
        </p:txBody>
      </p:sp>
    </p:spTree>
    <p:extLst>
      <p:ext uri="{BB962C8B-B14F-4D97-AF65-F5344CB8AC3E}">
        <p14:creationId xmlns="" xmlns:p14="http://schemas.microsoft.com/office/powerpoint/2010/main" val="2271508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pPr/>
              <a:t>19</a:t>
            </a:fld>
            <a:endParaRPr lang="zh-CN" altLang="en-US"/>
          </a:p>
        </p:txBody>
      </p:sp>
    </p:spTree>
    <p:extLst>
      <p:ext uri="{BB962C8B-B14F-4D97-AF65-F5344CB8AC3E}">
        <p14:creationId xmlns="" xmlns:p14="http://schemas.microsoft.com/office/powerpoint/2010/main" val="2271508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pPr/>
              <a:t>2</a:t>
            </a:fld>
            <a:endParaRPr lang="zh-CN" altLang="en-US"/>
          </a:p>
        </p:txBody>
      </p:sp>
    </p:spTree>
    <p:extLst>
      <p:ext uri="{BB962C8B-B14F-4D97-AF65-F5344CB8AC3E}">
        <p14:creationId xmlns="" xmlns:p14="http://schemas.microsoft.com/office/powerpoint/2010/main" val="3734438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pPr/>
              <a:t>20</a:t>
            </a:fld>
            <a:endParaRPr lang="zh-CN" altLang="en-US"/>
          </a:p>
        </p:txBody>
      </p:sp>
    </p:spTree>
    <p:extLst>
      <p:ext uri="{BB962C8B-B14F-4D97-AF65-F5344CB8AC3E}">
        <p14:creationId xmlns="" xmlns:p14="http://schemas.microsoft.com/office/powerpoint/2010/main" val="2271508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pPr/>
              <a:t>21</a:t>
            </a:fld>
            <a:endParaRPr lang="zh-CN" altLang="en-US"/>
          </a:p>
        </p:txBody>
      </p:sp>
    </p:spTree>
    <p:extLst>
      <p:ext uri="{BB962C8B-B14F-4D97-AF65-F5344CB8AC3E}">
        <p14:creationId xmlns="" xmlns:p14="http://schemas.microsoft.com/office/powerpoint/2010/main" val="22715082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pPr/>
              <a:t>22</a:t>
            </a:fld>
            <a:endParaRPr lang="zh-CN" altLang="en-US"/>
          </a:p>
        </p:txBody>
      </p:sp>
    </p:spTree>
    <p:extLst>
      <p:ext uri="{BB962C8B-B14F-4D97-AF65-F5344CB8AC3E}">
        <p14:creationId xmlns="" xmlns:p14="http://schemas.microsoft.com/office/powerpoint/2010/main" val="1907063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pPr/>
              <a:t>3</a:t>
            </a:fld>
            <a:endParaRPr lang="zh-CN" altLang="en-US"/>
          </a:p>
        </p:txBody>
      </p:sp>
    </p:spTree>
    <p:extLst>
      <p:ext uri="{BB962C8B-B14F-4D97-AF65-F5344CB8AC3E}">
        <p14:creationId xmlns="" xmlns:p14="http://schemas.microsoft.com/office/powerpoint/2010/main" val="2271508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pPr/>
              <a:t>4</a:t>
            </a:fld>
            <a:endParaRPr lang="zh-CN" altLang="en-US"/>
          </a:p>
        </p:txBody>
      </p:sp>
    </p:spTree>
    <p:extLst>
      <p:ext uri="{BB962C8B-B14F-4D97-AF65-F5344CB8AC3E}">
        <p14:creationId xmlns="" xmlns:p14="http://schemas.microsoft.com/office/powerpoint/2010/main" val="2271508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pPr/>
              <a:t>5</a:t>
            </a:fld>
            <a:endParaRPr lang="zh-CN" altLang="en-US"/>
          </a:p>
        </p:txBody>
      </p:sp>
    </p:spTree>
    <p:extLst>
      <p:ext uri="{BB962C8B-B14F-4D97-AF65-F5344CB8AC3E}">
        <p14:creationId xmlns="" xmlns:p14="http://schemas.microsoft.com/office/powerpoint/2010/main" val="2271508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pPr/>
              <a:t>6</a:t>
            </a:fld>
            <a:endParaRPr lang="zh-CN" altLang="en-US"/>
          </a:p>
        </p:txBody>
      </p:sp>
    </p:spTree>
    <p:extLst>
      <p:ext uri="{BB962C8B-B14F-4D97-AF65-F5344CB8AC3E}">
        <p14:creationId xmlns="" xmlns:p14="http://schemas.microsoft.com/office/powerpoint/2010/main" val="2271508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pPr/>
              <a:t>7</a:t>
            </a:fld>
            <a:endParaRPr lang="zh-CN" altLang="en-US"/>
          </a:p>
        </p:txBody>
      </p:sp>
    </p:spTree>
    <p:extLst>
      <p:ext uri="{BB962C8B-B14F-4D97-AF65-F5344CB8AC3E}">
        <p14:creationId xmlns="" xmlns:p14="http://schemas.microsoft.com/office/powerpoint/2010/main" val="2271508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pPr/>
              <a:t>8</a:t>
            </a:fld>
            <a:endParaRPr lang="zh-CN" altLang="en-US"/>
          </a:p>
        </p:txBody>
      </p:sp>
    </p:spTree>
    <p:extLst>
      <p:ext uri="{BB962C8B-B14F-4D97-AF65-F5344CB8AC3E}">
        <p14:creationId xmlns="" xmlns:p14="http://schemas.microsoft.com/office/powerpoint/2010/main" val="2271508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pPr/>
              <a:t>9</a:t>
            </a:fld>
            <a:endParaRPr lang="zh-CN" altLang="en-US"/>
          </a:p>
        </p:txBody>
      </p:sp>
    </p:spTree>
    <p:extLst>
      <p:ext uri="{BB962C8B-B14F-4D97-AF65-F5344CB8AC3E}">
        <p14:creationId xmlns="" xmlns:p14="http://schemas.microsoft.com/office/powerpoint/2010/main" val="2271508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919"/>
            <a:ext cx="10361851" cy="1470366"/>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562" y="3887100"/>
            <a:ext cx="8533289" cy="1753006"/>
          </a:xfrm>
        </p:spPr>
        <p:txBody>
          <a:bodyPr/>
          <a:lstStyle>
            <a:lvl1pPr marL="0" indent="0" algn="ctr">
              <a:buNone/>
              <a:defRPr>
                <a:solidFill>
                  <a:schemeClr val="tx1">
                    <a:tint val="75000"/>
                  </a:schemeClr>
                </a:solidFill>
              </a:defRPr>
            </a:lvl1pPr>
            <a:lvl2pPr marL="609457" indent="0" algn="ctr">
              <a:buNone/>
              <a:defRPr>
                <a:solidFill>
                  <a:schemeClr val="tx1">
                    <a:tint val="75000"/>
                  </a:schemeClr>
                </a:solidFill>
              </a:defRPr>
            </a:lvl2pPr>
            <a:lvl3pPr marL="1218913" indent="0" algn="ctr">
              <a:buNone/>
              <a:defRPr>
                <a:solidFill>
                  <a:schemeClr val="tx1">
                    <a:tint val="75000"/>
                  </a:schemeClr>
                </a:solidFill>
              </a:defRPr>
            </a:lvl3pPr>
            <a:lvl4pPr marL="1828370" indent="0" algn="ctr">
              <a:buNone/>
              <a:defRPr>
                <a:solidFill>
                  <a:schemeClr val="tx1">
                    <a:tint val="75000"/>
                  </a:schemeClr>
                </a:solidFill>
              </a:defRPr>
            </a:lvl4pPr>
            <a:lvl5pPr marL="2437827" indent="0" algn="ctr">
              <a:buNone/>
              <a:defRPr>
                <a:solidFill>
                  <a:schemeClr val="tx1">
                    <a:tint val="75000"/>
                  </a:schemeClr>
                </a:solidFill>
              </a:defRPr>
            </a:lvl5pPr>
            <a:lvl6pPr marL="3047284" indent="0" algn="ctr">
              <a:buNone/>
              <a:defRPr>
                <a:solidFill>
                  <a:schemeClr val="tx1">
                    <a:tint val="75000"/>
                  </a:schemeClr>
                </a:solidFill>
              </a:defRPr>
            </a:lvl6pPr>
            <a:lvl7pPr marL="3656741" indent="0" algn="ctr">
              <a:buNone/>
              <a:defRPr>
                <a:solidFill>
                  <a:schemeClr val="tx1">
                    <a:tint val="75000"/>
                  </a:schemeClr>
                </a:solidFill>
              </a:defRPr>
            </a:lvl7pPr>
            <a:lvl8pPr marL="4266197" indent="0" algn="ctr">
              <a:buNone/>
              <a:defRPr>
                <a:solidFill>
                  <a:schemeClr val="tx1">
                    <a:tint val="75000"/>
                  </a:schemeClr>
                </a:solidFill>
              </a:defRPr>
            </a:lvl8pPr>
            <a:lvl9pPr marL="4875654"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2019-6-7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p:cNvSpPr/>
          <p:nvPr userDrawn="1"/>
        </p:nvSpPr>
        <p:spPr>
          <a:xfrm>
            <a:off x="0" y="0"/>
            <a:ext cx="12190413" cy="6859588"/>
          </a:xfrm>
          <a:prstGeom prst="rect">
            <a:avLst/>
          </a:prstGeom>
          <a:pattFill prst="smConfetti">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9556985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7513159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10" name="TextBox 9"/>
          <p:cNvSpPr txBox="1"/>
          <p:nvPr userDrawn="1"/>
        </p:nvSpPr>
        <p:spPr>
          <a:xfrm>
            <a:off x="8591159" y="836907"/>
            <a:ext cx="3494518" cy="574649"/>
          </a:xfrm>
          <a:prstGeom prst="rect">
            <a:avLst/>
          </a:prstGeom>
          <a:noFill/>
          <a:effectLst>
            <a:outerShdw blurRad="50800" dist="38100" dir="5400000" algn="t" rotWithShape="0">
              <a:prstClr val="black">
                <a:alpha val="40000"/>
              </a:prstClr>
            </a:outerShdw>
          </a:effectLst>
        </p:spPr>
        <p:txBody>
          <a:bodyPr wrap="none" lIns="121891" tIns="60945" rIns="121891" bIns="60945" rtlCol="0">
            <a:spAutoFit/>
          </a:bodyPr>
          <a:lstStyle/>
          <a:p>
            <a:r>
              <a:rPr lang="en-US" altLang="zh-CN" sz="2900" b="0" spc="-400" dirty="0" smtClean="0">
                <a:solidFill>
                  <a:schemeClr val="tx1"/>
                </a:solidFill>
                <a:latin typeface="华文行楷" panose="02010800040101010101" pitchFamily="2" charset="-122"/>
                <a:ea typeface="华文行楷" panose="02010800040101010101" pitchFamily="2" charset="-122"/>
              </a:rPr>
              <a:t>“</a:t>
            </a:r>
            <a:r>
              <a:rPr lang="zh-CN" altLang="en-US" sz="2900" b="0" spc="-400" dirty="0" smtClean="0">
                <a:solidFill>
                  <a:schemeClr val="tx1"/>
                </a:solidFill>
                <a:latin typeface="华文行楷" panose="02010800040101010101" pitchFamily="2" charset="-122"/>
                <a:ea typeface="华文行楷" panose="02010800040101010101" pitchFamily="2" charset="-122"/>
              </a:rPr>
              <a:t>两学一做</a:t>
            </a:r>
            <a:r>
              <a:rPr lang="en-US" altLang="zh-CN" sz="2900" b="0" spc="-400" dirty="0" smtClean="0">
                <a:solidFill>
                  <a:schemeClr val="tx1"/>
                </a:solidFill>
                <a:latin typeface="华文行楷" panose="02010800040101010101" pitchFamily="2" charset="-122"/>
                <a:ea typeface="华文行楷" panose="02010800040101010101" pitchFamily="2" charset="-122"/>
              </a:rPr>
              <a:t>”</a:t>
            </a:r>
            <a:r>
              <a:rPr lang="zh-CN" altLang="en-US" sz="2900" b="0" spc="-400" dirty="0" smtClean="0">
                <a:solidFill>
                  <a:schemeClr val="tx1"/>
                </a:solidFill>
                <a:latin typeface="华文行楷" panose="02010800040101010101" pitchFamily="2" charset="-122"/>
                <a:ea typeface="华文行楷" panose="02010800040101010101" pitchFamily="2" charset="-122"/>
              </a:rPr>
              <a:t>学习教育</a:t>
            </a:r>
            <a:endParaRPr lang="zh-CN" altLang="en-US" sz="2900" b="0" spc="-400" dirty="0">
              <a:solidFill>
                <a:schemeClr val="tx1"/>
              </a:solidFill>
              <a:latin typeface="华文行楷" panose="02010800040101010101" pitchFamily="2" charset="-122"/>
              <a:ea typeface="华文行楷" panose="02010800040101010101" pitchFamily="2" charset="-122"/>
            </a:endParaRPr>
          </a:p>
        </p:txBody>
      </p:sp>
      <p:sp>
        <p:nvSpPr>
          <p:cNvPr id="27" name="矩形 26"/>
          <p:cNvSpPr/>
          <p:nvPr/>
        </p:nvSpPr>
        <p:spPr>
          <a:xfrm>
            <a:off x="-60167" y="2"/>
            <a:ext cx="12291353" cy="1364996"/>
          </a:xfrm>
          <a:prstGeom prst="rect">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zh-CN" altLang="en-US" sz="1500" b="1">
              <a:solidFill>
                <a:schemeClr val="bg1"/>
              </a:solidFill>
              <a:latin typeface="微软雅黑" panose="020B0503020204020204" pitchFamily="34" charset="-122"/>
              <a:ea typeface="微软雅黑" panose="020B0503020204020204" pitchFamily="34" charset="-122"/>
            </a:endParaRPr>
          </a:p>
        </p:txBody>
      </p:sp>
      <p:pic>
        <p:nvPicPr>
          <p:cNvPr id="29" name="Picture 6" descr="G:\2016我图\两会\ooopic_10194892_b0c64675b11c678cafbc\004.png"/>
          <p:cNvPicPr>
            <a:picLocks noChangeAspect="1" noChangeArrowheads="1"/>
          </p:cNvPicPr>
          <p:nvPr userDrawn="1"/>
        </p:nvPicPr>
        <p:blipFill rotWithShape="1">
          <a:blip r:embed="rId2" cstate="print">
            <a:extLst>
              <a:ext uri="{28A0092B-C50C-407E-A947-70E740481C1C}">
                <a14:useLocalDpi xmlns="" xmlns:a14="http://schemas.microsoft.com/office/drawing/2010/main" val="0"/>
              </a:ext>
            </a:extLst>
          </a:blip>
          <a:srcRect l="51517" t="46453" r="-8003" b="42754"/>
          <a:stretch/>
        </p:blipFill>
        <p:spPr bwMode="auto">
          <a:xfrm>
            <a:off x="-60168" y="0"/>
            <a:ext cx="12291354" cy="136499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文本占位符 2"/>
          <p:cNvSpPr>
            <a:spLocks noGrp="1"/>
          </p:cNvSpPr>
          <p:nvPr userDrawn="1">
            <p:ph type="body" sz="quarter" idx="10" hasCustomPrompt="1"/>
          </p:nvPr>
        </p:nvSpPr>
        <p:spPr>
          <a:xfrm>
            <a:off x="719308" y="452774"/>
            <a:ext cx="5366199" cy="654742"/>
          </a:xfrm>
        </p:spPr>
        <p:txBody>
          <a:bodyPr>
            <a:noAutofit/>
          </a:bodyPr>
          <a:lstStyle>
            <a:lvl1pPr marL="0" indent="0" algn="l" defTabSz="1218913" rtl="0" eaLnBrk="1" latinLnBrk="0" hangingPunct="1">
              <a:spcBef>
                <a:spcPct val="20000"/>
              </a:spcBef>
              <a:buFont typeface="Arial" pitchFamily="34" charset="0"/>
              <a:buNone/>
              <a:defRPr lang="zh-CN" altLang="en-US" sz="3200" b="1" kern="1200" dirty="0">
                <a:gradFill>
                  <a:gsLst>
                    <a:gs pos="70000">
                      <a:schemeClr val="accent6">
                        <a:lumMod val="75000"/>
                      </a:schemeClr>
                    </a:gs>
                    <a:gs pos="24000">
                      <a:schemeClr val="accent2">
                        <a:lumMod val="20000"/>
                        <a:lumOff val="80000"/>
                      </a:schemeClr>
                    </a:gs>
                    <a:gs pos="0">
                      <a:schemeClr val="accent2">
                        <a:lumMod val="40000"/>
                        <a:lumOff val="60000"/>
                      </a:schemeClr>
                    </a:gs>
                    <a:gs pos="50000">
                      <a:srgbClr val="FFC000"/>
                    </a:gs>
                    <a:gs pos="82000">
                      <a:srgbClr val="FFC000"/>
                    </a:gs>
                  </a:gsLst>
                  <a:lin ang="5400000" scaled="0"/>
                </a:gradFill>
                <a:latin typeface="微软雅黑" panose="020B0503020204020204" pitchFamily="34" charset="-122"/>
                <a:ea typeface="微软雅黑" panose="020B0503020204020204" pitchFamily="34" charset="-122"/>
                <a:cs typeface="+mn-cs"/>
              </a:defRPr>
            </a:lvl1pPr>
          </a:lstStyle>
          <a:p>
            <a:pPr lvl="0"/>
            <a:r>
              <a:rPr lang="zh-CN" altLang="en-US" dirty="0" smtClean="0"/>
              <a:t>点击添加标题</a:t>
            </a:r>
            <a:endParaRPr lang="zh-CN" altLang="en-US" dirty="0"/>
          </a:p>
        </p:txBody>
      </p:sp>
      <p:cxnSp>
        <p:nvCxnSpPr>
          <p:cNvPr id="33" name="直接连接符 32"/>
          <p:cNvCxnSpPr/>
          <p:nvPr userDrawn="1"/>
        </p:nvCxnSpPr>
        <p:spPr>
          <a:xfrm>
            <a:off x="1262735" y="1701202"/>
            <a:ext cx="6120319" cy="0"/>
          </a:xfrm>
          <a:prstGeom prst="line">
            <a:avLst/>
          </a:prstGeom>
          <a:ln w="6350">
            <a:solidFill>
              <a:schemeClr val="bg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8" name="矩形 17"/>
          <p:cNvSpPr/>
          <p:nvPr userDrawn="1"/>
        </p:nvSpPr>
        <p:spPr>
          <a:xfrm>
            <a:off x="6383238" y="-608488"/>
            <a:ext cx="6901465" cy="1973484"/>
          </a:xfrm>
          <a:prstGeom prst="rect">
            <a:avLst/>
          </a:prstGeom>
          <a:blipFill dpi="0" rotWithShape="1">
            <a:blip r:embed="rId3" cstate="print">
              <a:alphaModFix amt="28000"/>
            </a:blip>
            <a:srcRect/>
            <a:stretch>
              <a:fillRect t="-11000"/>
            </a:stretch>
          </a:bli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63438" y="1347509"/>
            <a:ext cx="12294625" cy="161628"/>
          </a:xfrm>
          <a:prstGeom prst="rect">
            <a:avLst/>
          </a:prstGeom>
          <a:gradFill>
            <a:gsLst>
              <a:gs pos="70000">
                <a:schemeClr val="accent6">
                  <a:lumMod val="75000"/>
                </a:schemeClr>
              </a:gs>
              <a:gs pos="24000">
                <a:schemeClr val="accent2">
                  <a:lumMod val="20000"/>
                  <a:lumOff val="80000"/>
                </a:schemeClr>
              </a:gs>
              <a:gs pos="0">
                <a:schemeClr val="accent2">
                  <a:lumMod val="40000"/>
                  <a:lumOff val="60000"/>
                </a:schemeClr>
              </a:gs>
              <a:gs pos="50000">
                <a:srgbClr val="FFC000"/>
              </a:gs>
              <a:gs pos="82000">
                <a:srgbClr val="FFC000"/>
              </a:gs>
            </a:gsLst>
            <a:lin ang="27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lvl="0" algn="ctr"/>
            <a:endParaRPr lang="zh-CN" altLang="en-US"/>
          </a:p>
        </p:txBody>
      </p:sp>
    </p:spTree>
    <p:extLst>
      <p:ext uri="{BB962C8B-B14F-4D97-AF65-F5344CB8AC3E}">
        <p14:creationId xmlns="" xmlns:p14="http://schemas.microsoft.com/office/powerpoint/2010/main" val="39928003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5785720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
        <p:nvSpPr>
          <p:cNvPr id="2" name="圆角矩形 1"/>
          <p:cNvSpPr/>
          <p:nvPr userDrawn="1"/>
        </p:nvSpPr>
        <p:spPr>
          <a:xfrm>
            <a:off x="239318" y="1317070"/>
            <a:ext cx="11615778" cy="5281809"/>
          </a:xfrm>
          <a:prstGeom prst="roundRect">
            <a:avLst>
              <a:gd name="adj" fmla="val 5866"/>
            </a:avLst>
          </a:prstGeom>
          <a:solidFill>
            <a:srgbClr val="FFFFFF">
              <a:alpha val="54902"/>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5" name="图片 4"/>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12195741" cy="6859588"/>
          </a:xfrm>
          <a:prstGeom prst="rect">
            <a:avLst/>
          </a:prstGeom>
        </p:spPr>
      </p:pic>
    </p:spTree>
    <p:extLst>
      <p:ext uri="{BB962C8B-B14F-4D97-AF65-F5344CB8AC3E}">
        <p14:creationId xmlns="" xmlns:p14="http://schemas.microsoft.com/office/powerpoint/2010/main" val="20139554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702"/>
            <a:ext cx="10971372" cy="1143265"/>
          </a:xfrm>
          <a:prstGeom prst="rect">
            <a:avLst/>
          </a:prstGeom>
        </p:spPr>
        <p:txBody>
          <a:bodyPr vert="horz" lIns="121891" tIns="60945" rIns="121891" bIns="60945"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600572"/>
            <a:ext cx="10971372" cy="4527011"/>
          </a:xfrm>
          <a:prstGeom prst="rect">
            <a:avLst/>
          </a:prstGeom>
        </p:spPr>
        <p:txBody>
          <a:bodyPr vert="horz" lIns="121891" tIns="60945" rIns="121891" bIns="60945"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521" y="6357823"/>
            <a:ext cx="2844430" cy="365210"/>
          </a:xfrm>
          <a:prstGeom prst="rect">
            <a:avLst/>
          </a:prstGeom>
        </p:spPr>
        <p:txBody>
          <a:bodyPr vert="horz" lIns="121891" tIns="60945" rIns="121891" bIns="60945" rtlCol="0" anchor="ctr"/>
          <a:lstStyle>
            <a:lvl1pPr algn="l">
              <a:defRPr sz="1600">
                <a:solidFill>
                  <a:schemeClr val="tx1">
                    <a:tint val="75000"/>
                  </a:schemeClr>
                </a:solidFill>
              </a:defRPr>
            </a:lvl1pPr>
          </a:lstStyle>
          <a:p>
            <a:fld id="{530820CF-B880-4189-942D-D702A7CBA730}" type="datetimeFigureOut">
              <a:rPr lang="zh-CN" altLang="en-US" smtClean="0"/>
              <a:pPr/>
              <a:t>2019-6-7</a:t>
            </a:fld>
            <a:endParaRPr lang="zh-CN" altLang="en-US"/>
          </a:p>
        </p:txBody>
      </p:sp>
      <p:sp>
        <p:nvSpPr>
          <p:cNvPr id="5" name="页脚占位符 4"/>
          <p:cNvSpPr>
            <a:spLocks noGrp="1"/>
          </p:cNvSpPr>
          <p:nvPr>
            <p:ph type="ftr" sz="quarter" idx="3"/>
          </p:nvPr>
        </p:nvSpPr>
        <p:spPr>
          <a:xfrm>
            <a:off x="4165058" y="6357823"/>
            <a:ext cx="3860298" cy="365210"/>
          </a:xfrm>
          <a:prstGeom prst="rect">
            <a:avLst/>
          </a:prstGeom>
        </p:spPr>
        <p:txBody>
          <a:bodyPr vert="horz" lIns="121891" tIns="60945" rIns="121891" bIns="60945"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7823"/>
            <a:ext cx="2844430" cy="365210"/>
          </a:xfrm>
          <a:prstGeom prst="rect">
            <a:avLst/>
          </a:prstGeom>
        </p:spPr>
        <p:txBody>
          <a:bodyPr vert="horz" lIns="121891" tIns="60945" rIns="121891" bIns="60945" rtlCol="0" anchor="ctr"/>
          <a:lstStyle>
            <a:lvl1pPr algn="r">
              <a:defRPr sz="16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2" r:id="rId5"/>
    <p:sldLayoutId id="2147483653" r:id="rId6"/>
    <p:sldLayoutId id="2147483659" r:id="rId7"/>
  </p:sldLayoutIdLst>
  <p:timing>
    <p:tnLst>
      <p:par>
        <p:cTn id="1" dur="indefinite" restart="never" nodeType="tmRoot"/>
      </p:par>
    </p:tnLst>
  </p:timing>
  <p:txStyles>
    <p:titleStyle>
      <a:lvl1pPr algn="ctr" defTabSz="1218913" rtl="0" eaLnBrk="1" latinLnBrk="0" hangingPunct="1">
        <a:spcBef>
          <a:spcPct val="0"/>
        </a:spcBef>
        <a:buNone/>
        <a:defRPr sz="5900" kern="1200">
          <a:solidFill>
            <a:schemeClr val="tx1"/>
          </a:solidFill>
          <a:latin typeface="+mj-lt"/>
          <a:ea typeface="+mj-ea"/>
          <a:cs typeface="+mj-cs"/>
        </a:defRPr>
      </a:lvl1pPr>
    </p:titleStyle>
    <p:bodyStyle>
      <a:lvl1pPr marL="457093" indent="-457093" algn="l" defTabSz="1218913"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367" indent="-380911" algn="l" defTabSz="1218913"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642" indent="-304728" algn="l" defTabSz="1218913"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099" indent="-304728" algn="l" defTabSz="1218913"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742555" indent="-304728" algn="l" defTabSz="1218913"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3352012" indent="-304728" algn="l" defTabSz="1218913"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961469" indent="-304728" algn="l" defTabSz="1218913"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570926" indent="-304728" algn="l" defTabSz="1218913"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180383" indent="-304728" algn="l" defTabSz="1218913"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zh-CN"/>
      </a:defPPr>
      <a:lvl1pPr marL="0" algn="l" defTabSz="1218913" rtl="0" eaLnBrk="1" latinLnBrk="0" hangingPunct="1">
        <a:defRPr sz="2400" kern="1200">
          <a:solidFill>
            <a:schemeClr val="tx1"/>
          </a:solidFill>
          <a:latin typeface="+mn-lt"/>
          <a:ea typeface="+mn-ea"/>
          <a:cs typeface="+mn-cs"/>
        </a:defRPr>
      </a:lvl1pPr>
      <a:lvl2pPr marL="609457" algn="l" defTabSz="1218913" rtl="0" eaLnBrk="1" latinLnBrk="0" hangingPunct="1">
        <a:defRPr sz="2400" kern="1200">
          <a:solidFill>
            <a:schemeClr val="tx1"/>
          </a:solidFill>
          <a:latin typeface="+mn-lt"/>
          <a:ea typeface="+mn-ea"/>
          <a:cs typeface="+mn-cs"/>
        </a:defRPr>
      </a:lvl2pPr>
      <a:lvl3pPr marL="1218913" algn="l" defTabSz="1218913" rtl="0" eaLnBrk="1" latinLnBrk="0" hangingPunct="1">
        <a:defRPr sz="2400" kern="1200">
          <a:solidFill>
            <a:schemeClr val="tx1"/>
          </a:solidFill>
          <a:latin typeface="+mn-lt"/>
          <a:ea typeface="+mn-ea"/>
          <a:cs typeface="+mn-cs"/>
        </a:defRPr>
      </a:lvl3pPr>
      <a:lvl4pPr marL="1828370" algn="l" defTabSz="1218913" rtl="0" eaLnBrk="1" latinLnBrk="0" hangingPunct="1">
        <a:defRPr sz="2400" kern="1200">
          <a:solidFill>
            <a:schemeClr val="tx1"/>
          </a:solidFill>
          <a:latin typeface="+mn-lt"/>
          <a:ea typeface="+mn-ea"/>
          <a:cs typeface="+mn-cs"/>
        </a:defRPr>
      </a:lvl4pPr>
      <a:lvl5pPr marL="2437827" algn="l" defTabSz="1218913" rtl="0" eaLnBrk="1" latinLnBrk="0" hangingPunct="1">
        <a:defRPr sz="2400" kern="1200">
          <a:solidFill>
            <a:schemeClr val="tx1"/>
          </a:solidFill>
          <a:latin typeface="+mn-lt"/>
          <a:ea typeface="+mn-ea"/>
          <a:cs typeface="+mn-cs"/>
        </a:defRPr>
      </a:lvl5pPr>
      <a:lvl6pPr marL="3047284" algn="l" defTabSz="1218913" rtl="0" eaLnBrk="1" latinLnBrk="0" hangingPunct="1">
        <a:defRPr sz="2400" kern="1200">
          <a:solidFill>
            <a:schemeClr val="tx1"/>
          </a:solidFill>
          <a:latin typeface="+mn-lt"/>
          <a:ea typeface="+mn-ea"/>
          <a:cs typeface="+mn-cs"/>
        </a:defRPr>
      </a:lvl6pPr>
      <a:lvl7pPr marL="3656741" algn="l" defTabSz="1218913" rtl="0" eaLnBrk="1" latinLnBrk="0" hangingPunct="1">
        <a:defRPr sz="2400" kern="1200">
          <a:solidFill>
            <a:schemeClr val="tx1"/>
          </a:solidFill>
          <a:latin typeface="+mn-lt"/>
          <a:ea typeface="+mn-ea"/>
          <a:cs typeface="+mn-cs"/>
        </a:defRPr>
      </a:lvl7pPr>
      <a:lvl8pPr marL="4266197" algn="l" defTabSz="1218913" rtl="0" eaLnBrk="1" latinLnBrk="0" hangingPunct="1">
        <a:defRPr sz="2400" kern="1200">
          <a:solidFill>
            <a:schemeClr val="tx1"/>
          </a:solidFill>
          <a:latin typeface="+mn-lt"/>
          <a:ea typeface="+mn-ea"/>
          <a:cs typeface="+mn-cs"/>
        </a:defRPr>
      </a:lvl8pPr>
      <a:lvl9pPr marL="4875654" algn="l" defTabSz="1218913"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 Same Side Corner Rectangle 21"/>
          <p:cNvSpPr/>
          <p:nvPr/>
        </p:nvSpPr>
        <p:spPr>
          <a:xfrm rot="16200000" flipH="1">
            <a:off x="4266699" y="-1510448"/>
            <a:ext cx="3873043" cy="9865095"/>
          </a:xfrm>
          <a:prstGeom prst="round2SameRect">
            <a:avLst>
              <a:gd name="adj1" fmla="val 50000"/>
              <a:gd name="adj2" fmla="val 50000"/>
            </a:avLst>
          </a:prstGeom>
          <a:gradFill>
            <a:gsLst>
              <a:gs pos="70000">
                <a:schemeClr val="accent6">
                  <a:lumMod val="75000"/>
                </a:schemeClr>
              </a:gs>
              <a:gs pos="24000">
                <a:schemeClr val="accent2">
                  <a:lumMod val="20000"/>
                  <a:lumOff val="80000"/>
                </a:schemeClr>
              </a:gs>
              <a:gs pos="0">
                <a:schemeClr val="accent2">
                  <a:lumMod val="40000"/>
                  <a:lumOff val="60000"/>
                </a:schemeClr>
              </a:gs>
              <a:gs pos="50000">
                <a:srgbClr val="FFC000"/>
              </a:gs>
              <a:gs pos="82000">
                <a:srgbClr val="FFC000"/>
              </a:gs>
            </a:gsLst>
            <a:lin ang="27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1" tIns="60945" rIns="121891" bIns="60945" numCol="1" spcCol="0" rtlCol="0" fromWordArt="0" anchor="ctr" anchorCtr="0" forceAA="0" compatLnSpc="1">
            <a:prstTxWarp prst="textNoShape">
              <a:avLst/>
            </a:prstTxWarp>
            <a:noAutofit/>
          </a:bodyPr>
          <a:lstStyle/>
          <a:p>
            <a:pPr algn="ctr"/>
            <a:endParaRPr lang="bg-BG"/>
          </a:p>
        </p:txBody>
      </p:sp>
      <p:sp>
        <p:nvSpPr>
          <p:cNvPr id="21" name="Round Same Side Corner Rectangle 7"/>
          <p:cNvSpPr/>
          <p:nvPr/>
        </p:nvSpPr>
        <p:spPr>
          <a:xfrm rot="16200000" flipH="1">
            <a:off x="4481410" y="-1437473"/>
            <a:ext cx="3443275" cy="9577409"/>
          </a:xfrm>
          <a:prstGeom prst="round2SameRect">
            <a:avLst>
              <a:gd name="adj1" fmla="val 50000"/>
              <a:gd name="adj2" fmla="val 50000"/>
            </a:avLst>
          </a:prstGeom>
          <a:solidFill>
            <a:schemeClr val="accent1">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anchor="ctr"/>
          <a:lstStyle/>
          <a:p>
            <a:pPr algn="ctr" defTabSz="950752">
              <a:defRPr/>
            </a:pPr>
            <a:endParaRPr lang="bg-BG" sz="1900"/>
          </a:p>
        </p:txBody>
      </p:sp>
      <p:sp>
        <p:nvSpPr>
          <p:cNvPr id="16" name="标题 4"/>
          <p:cNvSpPr txBox="1">
            <a:spLocks/>
          </p:cNvSpPr>
          <p:nvPr/>
        </p:nvSpPr>
        <p:spPr>
          <a:xfrm>
            <a:off x="2237555" y="2192488"/>
            <a:ext cx="8358246" cy="2308876"/>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zh-CN" altLang="zh-CN" sz="3600" b="1" dirty="0" smtClean="0">
                <a:gradFill>
                  <a:gsLst>
                    <a:gs pos="70000">
                      <a:schemeClr val="accent6">
                        <a:lumMod val="75000"/>
                      </a:schemeClr>
                    </a:gs>
                    <a:gs pos="24000">
                      <a:schemeClr val="accent2">
                        <a:lumMod val="20000"/>
                        <a:lumOff val="80000"/>
                      </a:schemeClr>
                    </a:gs>
                    <a:gs pos="0">
                      <a:schemeClr val="accent2">
                        <a:lumMod val="40000"/>
                        <a:lumOff val="60000"/>
                      </a:schemeClr>
                    </a:gs>
                    <a:gs pos="50000">
                      <a:srgbClr val="FFC000"/>
                    </a:gs>
                    <a:gs pos="82000">
                      <a:srgbClr val="FFC000"/>
                    </a:gs>
                  </a:gsLst>
                  <a:lin ang="5400000" scaled="0"/>
                </a:gradFill>
                <a:latin typeface="微软雅黑" panose="020B0503020204020204" pitchFamily="34" charset="-122"/>
                <a:ea typeface="微软雅黑" panose="020B0503020204020204" pitchFamily="34" charset="-122"/>
              </a:rPr>
              <a:t>解读《关于在推进“四位一体”立体经审监督体系中充分发挥基层工会职工会员监督作用的实施办法（试行）》</a:t>
            </a:r>
            <a:endParaRPr lang="en-US" altLang="zh-CN" sz="3600" b="1" dirty="0" smtClean="0">
              <a:gradFill>
                <a:gsLst>
                  <a:gs pos="70000">
                    <a:schemeClr val="accent6">
                      <a:lumMod val="75000"/>
                    </a:schemeClr>
                  </a:gs>
                  <a:gs pos="24000">
                    <a:schemeClr val="accent2">
                      <a:lumMod val="20000"/>
                      <a:lumOff val="80000"/>
                    </a:schemeClr>
                  </a:gs>
                  <a:gs pos="0">
                    <a:schemeClr val="accent2">
                      <a:lumMod val="40000"/>
                      <a:lumOff val="60000"/>
                    </a:schemeClr>
                  </a:gs>
                  <a:gs pos="50000">
                    <a:srgbClr val="FFC000"/>
                  </a:gs>
                  <a:gs pos="82000">
                    <a:srgbClr val="FFC000"/>
                  </a:gs>
                </a:gsLst>
                <a:lin ang="5400000" scaled="0"/>
              </a:gradFill>
              <a:latin typeface="微软雅黑" panose="020B0503020204020204" pitchFamily="34" charset="-122"/>
              <a:ea typeface="微软雅黑" panose="020B0503020204020204" pitchFamily="34" charset="-122"/>
            </a:endParaRPr>
          </a:p>
          <a:p>
            <a:pPr>
              <a:spcBef>
                <a:spcPct val="20000"/>
              </a:spcBef>
            </a:pPr>
            <a:endParaRPr lang="en-US" altLang="zh-CN" sz="3600" b="1" dirty="0" smtClean="0">
              <a:gradFill>
                <a:gsLst>
                  <a:gs pos="70000">
                    <a:schemeClr val="accent6">
                      <a:lumMod val="75000"/>
                    </a:schemeClr>
                  </a:gs>
                  <a:gs pos="24000">
                    <a:schemeClr val="accent2">
                      <a:lumMod val="20000"/>
                      <a:lumOff val="80000"/>
                    </a:schemeClr>
                  </a:gs>
                  <a:gs pos="0">
                    <a:schemeClr val="accent2">
                      <a:lumMod val="40000"/>
                      <a:lumOff val="60000"/>
                    </a:schemeClr>
                  </a:gs>
                  <a:gs pos="50000">
                    <a:srgbClr val="FFC000"/>
                  </a:gs>
                  <a:gs pos="82000">
                    <a:srgbClr val="FFC000"/>
                  </a:gs>
                </a:gsLst>
                <a:lin ang="5400000" scaled="0"/>
              </a:gradFill>
              <a:latin typeface="微软雅黑" panose="020B0503020204020204" pitchFamily="34" charset="-122"/>
              <a:ea typeface="微软雅黑" panose="020B0503020204020204" pitchFamily="34" charset="-122"/>
            </a:endParaRPr>
          </a:p>
        </p:txBody>
      </p:sp>
      <p:sp>
        <p:nvSpPr>
          <p:cNvPr id="19" name="标题 4"/>
          <p:cNvSpPr txBox="1">
            <a:spLocks/>
          </p:cNvSpPr>
          <p:nvPr/>
        </p:nvSpPr>
        <p:spPr>
          <a:xfrm>
            <a:off x="2472796" y="2811882"/>
            <a:ext cx="1294352" cy="10364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en-US" altLang="zh-CN" sz="4800" dirty="0">
                <a:solidFill>
                  <a:schemeClr val="accent1"/>
                </a:solidFill>
                <a:latin typeface="Impact" pitchFamily="34" charset="0"/>
                <a:ea typeface="微软雅黑" panose="020B0503020204020204" pitchFamily="34" charset="-122"/>
                <a:cs typeface="+mn-cs"/>
              </a:rPr>
              <a:t> </a:t>
            </a:r>
            <a:endParaRPr lang="zh-CN" altLang="en-US" sz="4800" dirty="0">
              <a:solidFill>
                <a:schemeClr val="accent1"/>
              </a:solidFill>
              <a:latin typeface="Impact" pitchFamily="34" charset="0"/>
              <a:ea typeface="微软雅黑" panose="020B0503020204020204" pitchFamily="34" charset="-122"/>
              <a:cs typeface="+mn-cs"/>
            </a:endParaRPr>
          </a:p>
        </p:txBody>
      </p:sp>
    </p:spTree>
    <p:extLst>
      <p:ext uri="{BB962C8B-B14F-4D97-AF65-F5344CB8AC3E}">
        <p14:creationId xmlns="" xmlns:p14="http://schemas.microsoft.com/office/powerpoint/2010/main" val="3863489931"/>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1115357" y="333450"/>
            <a:ext cx="8148201" cy="584775"/>
          </a:xfrm>
          <a:prstGeom prst="rect">
            <a:avLst/>
          </a:prstGeom>
        </p:spPr>
        <p:txBody>
          <a:bodyPr wrap="square">
            <a:spAutoFit/>
          </a:bodyPr>
          <a:lstStyle/>
          <a:p>
            <a:pPr>
              <a:spcBef>
                <a:spcPct val="20000"/>
              </a:spcBef>
            </a:pPr>
            <a:r>
              <a:rPr lang="zh-CN" altLang="en-US" sz="3200" b="1" dirty="0" smtClean="0">
                <a:gradFill>
                  <a:gsLst>
                    <a:gs pos="70000">
                      <a:schemeClr val="accent6">
                        <a:lumMod val="75000"/>
                      </a:schemeClr>
                    </a:gs>
                    <a:gs pos="24000">
                      <a:schemeClr val="accent2">
                        <a:lumMod val="20000"/>
                        <a:lumOff val="80000"/>
                      </a:schemeClr>
                    </a:gs>
                    <a:gs pos="0">
                      <a:schemeClr val="accent2">
                        <a:lumMod val="40000"/>
                        <a:lumOff val="60000"/>
                      </a:schemeClr>
                    </a:gs>
                    <a:gs pos="50000">
                      <a:srgbClr val="FFC000"/>
                    </a:gs>
                    <a:gs pos="82000">
                      <a:srgbClr val="FFC000"/>
                    </a:gs>
                  </a:gsLst>
                  <a:lin ang="5400000" scaled="0"/>
                </a:gradFill>
                <a:latin typeface="微软雅黑" panose="020B0503020204020204" pitchFamily="34" charset="-122"/>
                <a:ea typeface="微软雅黑" panose="020B0503020204020204" pitchFamily="34" charset="-122"/>
              </a:rPr>
              <a:t>解读实施意见</a:t>
            </a:r>
            <a:endParaRPr lang="zh-CN" altLang="zh-CN" sz="3200" b="1" dirty="0">
              <a:gradFill>
                <a:gsLst>
                  <a:gs pos="70000">
                    <a:schemeClr val="accent6">
                      <a:lumMod val="75000"/>
                    </a:schemeClr>
                  </a:gs>
                  <a:gs pos="24000">
                    <a:schemeClr val="accent2">
                      <a:lumMod val="20000"/>
                      <a:lumOff val="80000"/>
                    </a:schemeClr>
                  </a:gs>
                  <a:gs pos="0">
                    <a:schemeClr val="accent2">
                      <a:lumMod val="40000"/>
                      <a:lumOff val="60000"/>
                    </a:schemeClr>
                  </a:gs>
                  <a:gs pos="50000">
                    <a:srgbClr val="FFC000"/>
                  </a:gs>
                  <a:gs pos="82000">
                    <a:srgbClr val="FFC000"/>
                  </a:gs>
                </a:gsLst>
                <a:lin ang="5400000" scaled="0"/>
              </a:gradFill>
              <a:latin typeface="微软雅黑" panose="020B0503020204020204" pitchFamily="34" charset="-122"/>
              <a:ea typeface="微软雅黑" panose="020B0503020204020204" pitchFamily="34" charset="-122"/>
            </a:endParaRPr>
          </a:p>
        </p:txBody>
      </p:sp>
      <p:pic>
        <p:nvPicPr>
          <p:cNvPr id="37" name="图片 3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77617" y="354587"/>
            <a:ext cx="605021" cy="598107"/>
          </a:xfrm>
          <a:prstGeom prst="rect">
            <a:avLst/>
          </a:prstGeom>
        </p:spPr>
      </p:pic>
      <p:grpSp>
        <p:nvGrpSpPr>
          <p:cNvPr id="2" name="组合 33"/>
          <p:cNvGrpSpPr/>
          <p:nvPr/>
        </p:nvGrpSpPr>
        <p:grpSpPr>
          <a:xfrm>
            <a:off x="298562" y="2267001"/>
            <a:ext cx="11593288" cy="4269322"/>
            <a:chOff x="1203411" y="2333795"/>
            <a:chExt cx="4332200" cy="2572274"/>
          </a:xfrm>
        </p:grpSpPr>
        <p:sp>
          <p:nvSpPr>
            <p:cNvPr id="38" name="Rectangle 128"/>
            <p:cNvSpPr>
              <a:spLocks noChangeArrowheads="1"/>
            </p:cNvSpPr>
            <p:nvPr/>
          </p:nvSpPr>
          <p:spPr bwMode="auto">
            <a:xfrm>
              <a:off x="1279908" y="2381462"/>
              <a:ext cx="4188574" cy="2432277"/>
            </a:xfrm>
            <a:prstGeom prst="rect">
              <a:avLst/>
            </a:prstGeom>
            <a:solidFill>
              <a:schemeClr val="bg2">
                <a:lumMod val="95000"/>
              </a:schemeClr>
            </a:solidFill>
            <a:ln>
              <a:noFill/>
            </a:ln>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39" name="Rectangle 129"/>
            <p:cNvSpPr>
              <a:spLocks noChangeArrowheads="1"/>
            </p:cNvSpPr>
            <p:nvPr/>
          </p:nvSpPr>
          <p:spPr bwMode="auto">
            <a:xfrm>
              <a:off x="1264297" y="4779999"/>
              <a:ext cx="4204185" cy="6507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51" name="Rectangle 130"/>
            <p:cNvSpPr>
              <a:spLocks noChangeArrowheads="1"/>
            </p:cNvSpPr>
            <p:nvPr/>
          </p:nvSpPr>
          <p:spPr bwMode="auto">
            <a:xfrm>
              <a:off x="1203411" y="4840999"/>
              <a:ext cx="4332200" cy="65070"/>
            </a:xfrm>
            <a:prstGeom prst="rect">
              <a:avLst/>
            </a:prstGeom>
            <a:solidFill>
              <a:srgbClr val="0005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52" name="Rectangle 131"/>
            <p:cNvSpPr>
              <a:spLocks noChangeArrowheads="1"/>
            </p:cNvSpPr>
            <p:nvPr/>
          </p:nvSpPr>
          <p:spPr bwMode="auto">
            <a:xfrm>
              <a:off x="1264297" y="2388226"/>
              <a:ext cx="4204185" cy="6507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53" name="Rectangle 132"/>
            <p:cNvSpPr>
              <a:spLocks noChangeArrowheads="1"/>
            </p:cNvSpPr>
            <p:nvPr/>
          </p:nvSpPr>
          <p:spPr bwMode="auto">
            <a:xfrm>
              <a:off x="1203411" y="2333795"/>
              <a:ext cx="4332200" cy="65070"/>
            </a:xfrm>
            <a:prstGeom prst="rect">
              <a:avLst/>
            </a:prstGeom>
            <a:solidFill>
              <a:srgbClr val="0005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grpSp>
      <p:grpSp>
        <p:nvGrpSpPr>
          <p:cNvPr id="3" name="组合 53"/>
          <p:cNvGrpSpPr/>
          <p:nvPr/>
        </p:nvGrpSpPr>
        <p:grpSpPr>
          <a:xfrm>
            <a:off x="2198356" y="1629594"/>
            <a:ext cx="7425242" cy="477144"/>
            <a:chOff x="537538" y="1065876"/>
            <a:chExt cx="3681676" cy="357905"/>
          </a:xfrm>
        </p:grpSpPr>
        <p:sp>
          <p:nvSpPr>
            <p:cNvPr id="55" name="TextBox 32"/>
            <p:cNvSpPr txBox="1"/>
            <p:nvPr/>
          </p:nvSpPr>
          <p:spPr>
            <a:xfrm>
              <a:off x="2807065" y="1108317"/>
              <a:ext cx="1412149" cy="315464"/>
            </a:xfrm>
            <a:prstGeom prst="rect">
              <a:avLst/>
            </a:prstGeom>
            <a:noFill/>
          </p:spPr>
          <p:txBody>
            <a:bodyPr wrap="square" rtlCol="0">
              <a:spAutoFit/>
            </a:bodyPr>
            <a:lstStyle/>
            <a:p>
              <a:endParaRPr lang="zh-CN" altLang="en-US" sz="2133" b="1" dirty="0">
                <a:solidFill>
                  <a:schemeClr val="tx1">
                    <a:lumMod val="65000"/>
                    <a:lumOff val="35000"/>
                  </a:schemeClr>
                </a:solidFill>
              </a:endParaRPr>
            </a:p>
          </p:txBody>
        </p:sp>
        <p:sp>
          <p:nvSpPr>
            <p:cNvPr id="56" name="Rectangle 42"/>
            <p:cNvSpPr/>
            <p:nvPr/>
          </p:nvSpPr>
          <p:spPr>
            <a:xfrm>
              <a:off x="537538" y="1065876"/>
              <a:ext cx="3681676" cy="295144"/>
            </a:xfrm>
            <a:prstGeom prst="rect">
              <a:avLst/>
            </a:prstGeom>
            <a:noFill/>
            <a:ln w="12700" cap="flat" cmpd="sng" algn="ctr">
              <a:noFill/>
              <a:prstDash val="solid"/>
            </a:ln>
            <a:effectLst/>
          </p:spPr>
          <p:txBody>
            <a:bodyPr lIns="121904" tIns="0" rIns="121904" bIns="0" rtlCol="0" anchor="t"/>
            <a:lstStyle/>
            <a:p>
              <a:pPr algn="ctr"/>
              <a:r>
                <a:rPr lang="zh-CN" altLang="zh-CN" sz="3600" b="1" dirty="0" smtClean="0">
                  <a:solidFill>
                    <a:srgbClr val="C00000"/>
                  </a:solidFill>
                </a:rPr>
                <a:t>（</a:t>
              </a:r>
              <a:r>
                <a:rPr lang="zh-CN" altLang="en-US" sz="3600" b="1" dirty="0" smtClean="0">
                  <a:solidFill>
                    <a:srgbClr val="C00000"/>
                  </a:solidFill>
                </a:rPr>
                <a:t>二</a:t>
              </a:r>
              <a:r>
                <a:rPr lang="zh-CN" altLang="zh-CN" sz="3600" b="1" dirty="0" smtClean="0">
                  <a:solidFill>
                    <a:srgbClr val="C00000"/>
                  </a:solidFill>
                </a:rPr>
                <a:t>）</a:t>
              </a:r>
              <a:r>
                <a:rPr lang="zh-CN" altLang="zh-CN" sz="3600" b="1" dirty="0">
                  <a:solidFill>
                    <a:srgbClr val="C00000"/>
                  </a:solidFill>
                </a:rPr>
                <a:t>把握“八公开”的监督</a:t>
              </a:r>
              <a:r>
                <a:rPr lang="zh-CN" altLang="zh-CN" sz="3600" b="1" dirty="0" smtClean="0">
                  <a:solidFill>
                    <a:srgbClr val="C00000"/>
                  </a:solidFill>
                </a:rPr>
                <a:t>内容</a:t>
              </a:r>
              <a:endParaRPr lang="zh-CN" altLang="en-US" sz="3600" b="1" dirty="0">
                <a:solidFill>
                  <a:srgbClr val="C00000"/>
                </a:solidFill>
              </a:endParaRPr>
            </a:p>
          </p:txBody>
        </p:sp>
      </p:grpSp>
      <p:sp>
        <p:nvSpPr>
          <p:cNvPr id="57" name="矩形 56"/>
          <p:cNvSpPr/>
          <p:nvPr/>
        </p:nvSpPr>
        <p:spPr>
          <a:xfrm>
            <a:off x="2499381" y="2493690"/>
            <a:ext cx="7628273" cy="3512565"/>
          </a:xfrm>
          <a:prstGeom prst="rect">
            <a:avLst/>
          </a:prstGeom>
        </p:spPr>
        <p:txBody>
          <a:bodyPr wrap="square">
            <a:spAutoFit/>
          </a:bodyPr>
          <a:lstStyle/>
          <a:p>
            <a:pPr defTabSz="914400" fontAlgn="base">
              <a:lnSpc>
                <a:spcPct val="110000"/>
              </a:lnSpc>
              <a:spcBef>
                <a:spcPct val="0"/>
              </a:spcBef>
              <a:spcAft>
                <a:spcPct val="0"/>
              </a:spcAft>
            </a:pPr>
            <a:endParaRPr lang="en-US" altLang="zh-CN" sz="800" dirty="0">
              <a:latin typeface="+mn-ea"/>
              <a:cs typeface="Courier New" pitchFamily="49" charset="0"/>
            </a:endParaRPr>
          </a:p>
          <a:p>
            <a:pPr defTabSz="914400" fontAlgn="base">
              <a:lnSpc>
                <a:spcPct val="110000"/>
              </a:lnSpc>
              <a:spcBef>
                <a:spcPct val="0"/>
              </a:spcBef>
              <a:spcAft>
                <a:spcPct val="0"/>
              </a:spcAft>
            </a:pPr>
            <a:r>
              <a:rPr lang="en-US" altLang="zh-CN" sz="2800" dirty="0" smtClean="0">
                <a:latin typeface="+mn-ea"/>
                <a:cs typeface="Courier New" pitchFamily="49" charset="0"/>
              </a:rPr>
              <a:t>3</a:t>
            </a:r>
            <a:r>
              <a:rPr lang="zh-CN" altLang="en-US" sz="2800" dirty="0" smtClean="0">
                <a:latin typeface="+mn-ea"/>
                <a:cs typeface="Courier New" pitchFamily="49" charset="0"/>
              </a:rPr>
              <a:t>、用于</a:t>
            </a:r>
            <a:r>
              <a:rPr lang="zh-CN" altLang="en-US" sz="2800" dirty="0">
                <a:latin typeface="+mn-ea"/>
                <a:cs typeface="Courier New" pitchFamily="49" charset="0"/>
              </a:rPr>
              <a:t>职工会员参与基层工会或上级工会组织的文体活动、各类工会文体组织等与</a:t>
            </a:r>
            <a:r>
              <a:rPr lang="zh-CN" altLang="en-US" sz="2800" b="1" dirty="0">
                <a:solidFill>
                  <a:srgbClr val="C00000"/>
                </a:solidFill>
                <a:latin typeface="+mn-ea"/>
                <a:cs typeface="Courier New" pitchFamily="49" charset="0"/>
              </a:rPr>
              <a:t>丰富职工精神文化生活相关</a:t>
            </a:r>
            <a:r>
              <a:rPr lang="zh-CN" altLang="en-US" sz="2800" dirty="0">
                <a:latin typeface="+mn-ea"/>
                <a:cs typeface="Courier New" pitchFamily="49" charset="0"/>
              </a:rPr>
              <a:t>的工会经费</a:t>
            </a:r>
            <a:r>
              <a:rPr lang="zh-CN" altLang="en-US" sz="2800" dirty="0" smtClean="0">
                <a:latin typeface="+mn-ea"/>
                <a:cs typeface="Courier New" pitchFamily="49" charset="0"/>
              </a:rPr>
              <a:t>。</a:t>
            </a:r>
            <a:endParaRPr lang="en-US" altLang="zh-CN" sz="2800" dirty="0" smtClean="0">
              <a:latin typeface="+mn-ea"/>
              <a:cs typeface="Courier New" pitchFamily="49" charset="0"/>
            </a:endParaRPr>
          </a:p>
          <a:p>
            <a:pPr defTabSz="914400" fontAlgn="base">
              <a:lnSpc>
                <a:spcPct val="110000"/>
              </a:lnSpc>
              <a:spcBef>
                <a:spcPct val="0"/>
              </a:spcBef>
              <a:spcAft>
                <a:spcPct val="0"/>
              </a:spcAft>
            </a:pPr>
            <a:endParaRPr lang="en-US" altLang="zh-CN" sz="2800" dirty="0">
              <a:latin typeface="+mn-ea"/>
              <a:cs typeface="Courier New" pitchFamily="49" charset="0"/>
            </a:endParaRPr>
          </a:p>
          <a:p>
            <a:pPr defTabSz="914400" fontAlgn="base">
              <a:lnSpc>
                <a:spcPct val="110000"/>
              </a:lnSpc>
              <a:spcBef>
                <a:spcPct val="0"/>
              </a:spcBef>
              <a:spcAft>
                <a:spcPct val="0"/>
              </a:spcAft>
            </a:pPr>
            <a:r>
              <a:rPr lang="en-US" altLang="zh-CN" sz="2800" dirty="0" smtClean="0">
                <a:latin typeface="+mn-ea"/>
                <a:cs typeface="Courier New" pitchFamily="49" charset="0"/>
              </a:rPr>
              <a:t>4</a:t>
            </a:r>
            <a:r>
              <a:rPr lang="zh-CN" altLang="en-US" sz="2800" dirty="0" smtClean="0">
                <a:latin typeface="+mn-ea"/>
                <a:cs typeface="Courier New" pitchFamily="49" charset="0"/>
              </a:rPr>
              <a:t>、用于</a:t>
            </a:r>
            <a:r>
              <a:rPr lang="zh-CN" altLang="en-US" sz="2800" dirty="0">
                <a:latin typeface="+mn-ea"/>
                <a:cs typeface="Courier New" pitchFamily="49" charset="0"/>
              </a:rPr>
              <a:t>职工会员劳动保护、法律维权、困难帮扶、互助互济保障等与</a:t>
            </a:r>
            <a:r>
              <a:rPr lang="zh-CN" altLang="en-US" sz="2800" b="1" dirty="0">
                <a:solidFill>
                  <a:srgbClr val="C00000"/>
                </a:solidFill>
                <a:latin typeface="+mn-ea"/>
                <a:cs typeface="Courier New" pitchFamily="49" charset="0"/>
              </a:rPr>
              <a:t>维护职工合法权益相关</a:t>
            </a:r>
            <a:r>
              <a:rPr lang="zh-CN" altLang="en-US" sz="2800" dirty="0">
                <a:latin typeface="+mn-ea"/>
                <a:cs typeface="Courier New" pitchFamily="49" charset="0"/>
              </a:rPr>
              <a:t>的工会经费</a:t>
            </a:r>
            <a:r>
              <a:rPr lang="zh-CN" altLang="en-US" sz="2800" b="1" dirty="0" smtClean="0">
                <a:latin typeface="+mn-ea"/>
                <a:cs typeface="Courier New" pitchFamily="49" charset="0"/>
              </a:rPr>
              <a:t>。</a:t>
            </a:r>
            <a:endParaRPr lang="zh-CN" altLang="en-US" sz="2800" b="1" dirty="0">
              <a:latin typeface="+mn-ea"/>
              <a:cs typeface="宋体" pitchFamily="2" charset="-122"/>
            </a:endParaRPr>
          </a:p>
        </p:txBody>
      </p:sp>
      <p:grpSp>
        <p:nvGrpSpPr>
          <p:cNvPr id="4" name="组合 57"/>
          <p:cNvGrpSpPr/>
          <p:nvPr/>
        </p:nvGrpSpPr>
        <p:grpSpPr>
          <a:xfrm>
            <a:off x="541311" y="2568033"/>
            <a:ext cx="1958070" cy="3836696"/>
            <a:chOff x="8181085" y="2568033"/>
            <a:chExt cx="2148115" cy="3836696"/>
          </a:xfrm>
        </p:grpSpPr>
        <p:sp>
          <p:nvSpPr>
            <p:cNvPr id="59" name="Freeform 351"/>
            <p:cNvSpPr>
              <a:spLocks/>
            </p:cNvSpPr>
            <p:nvPr/>
          </p:nvSpPr>
          <p:spPr bwMode="auto">
            <a:xfrm>
              <a:off x="8570519" y="2568033"/>
              <a:ext cx="747712" cy="1456481"/>
            </a:xfrm>
            <a:custGeom>
              <a:avLst/>
              <a:gdLst>
                <a:gd name="T0" fmla="*/ 94 w 102"/>
                <a:gd name="T1" fmla="*/ 77 h 199"/>
                <a:gd name="T2" fmla="*/ 52 w 102"/>
                <a:gd name="T3" fmla="*/ 199 h 199"/>
                <a:gd name="T4" fmla="*/ 5 w 102"/>
                <a:gd name="T5" fmla="*/ 83 h 199"/>
                <a:gd name="T6" fmla="*/ 68 w 102"/>
                <a:gd name="T7" fmla="*/ 18 h 199"/>
                <a:gd name="T8" fmla="*/ 94 w 102"/>
                <a:gd name="T9" fmla="*/ 77 h 199"/>
              </a:gdLst>
              <a:ahLst/>
              <a:cxnLst>
                <a:cxn ang="0">
                  <a:pos x="T0" y="T1"/>
                </a:cxn>
                <a:cxn ang="0">
                  <a:pos x="T2" y="T3"/>
                </a:cxn>
                <a:cxn ang="0">
                  <a:pos x="T4" y="T5"/>
                </a:cxn>
                <a:cxn ang="0">
                  <a:pos x="T6" y="T7"/>
                </a:cxn>
                <a:cxn ang="0">
                  <a:pos x="T8" y="T9"/>
                </a:cxn>
              </a:cxnLst>
              <a:rect l="0" t="0" r="r" b="b"/>
              <a:pathLst>
                <a:path w="102" h="199">
                  <a:moveTo>
                    <a:pt x="94" y="77"/>
                  </a:moveTo>
                  <a:cubicBezTo>
                    <a:pt x="84" y="121"/>
                    <a:pt x="66" y="199"/>
                    <a:pt x="52" y="199"/>
                  </a:cubicBezTo>
                  <a:cubicBezTo>
                    <a:pt x="38" y="199"/>
                    <a:pt x="10" y="115"/>
                    <a:pt x="5" y="83"/>
                  </a:cubicBezTo>
                  <a:cubicBezTo>
                    <a:pt x="0" y="55"/>
                    <a:pt x="9" y="0"/>
                    <a:pt x="68" y="18"/>
                  </a:cubicBezTo>
                  <a:cubicBezTo>
                    <a:pt x="88" y="17"/>
                    <a:pt x="102" y="39"/>
                    <a:pt x="94" y="77"/>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0" name="Freeform 352"/>
            <p:cNvSpPr>
              <a:spLocks/>
            </p:cNvSpPr>
            <p:nvPr/>
          </p:nvSpPr>
          <p:spPr bwMode="auto">
            <a:xfrm>
              <a:off x="8240280" y="4479370"/>
              <a:ext cx="176024" cy="197834"/>
            </a:xfrm>
            <a:custGeom>
              <a:avLst/>
              <a:gdLst>
                <a:gd name="T0" fmla="*/ 0 w 113"/>
                <a:gd name="T1" fmla="*/ 98 h 127"/>
                <a:gd name="T2" fmla="*/ 70 w 113"/>
                <a:gd name="T3" fmla="*/ 127 h 127"/>
                <a:gd name="T4" fmla="*/ 113 w 113"/>
                <a:gd name="T5" fmla="*/ 33 h 127"/>
                <a:gd name="T6" fmla="*/ 47 w 113"/>
                <a:gd name="T7" fmla="*/ 0 h 127"/>
                <a:gd name="T8" fmla="*/ 0 w 113"/>
                <a:gd name="T9" fmla="*/ 98 h 127"/>
              </a:gdLst>
              <a:ahLst/>
              <a:cxnLst>
                <a:cxn ang="0">
                  <a:pos x="T0" y="T1"/>
                </a:cxn>
                <a:cxn ang="0">
                  <a:pos x="T2" y="T3"/>
                </a:cxn>
                <a:cxn ang="0">
                  <a:pos x="T4" y="T5"/>
                </a:cxn>
                <a:cxn ang="0">
                  <a:pos x="T6" y="T7"/>
                </a:cxn>
                <a:cxn ang="0">
                  <a:pos x="T8" y="T9"/>
                </a:cxn>
              </a:cxnLst>
              <a:rect l="0" t="0" r="r" b="b"/>
              <a:pathLst>
                <a:path w="113" h="127">
                  <a:moveTo>
                    <a:pt x="0" y="98"/>
                  </a:moveTo>
                  <a:lnTo>
                    <a:pt x="70" y="127"/>
                  </a:lnTo>
                  <a:lnTo>
                    <a:pt x="113" y="33"/>
                  </a:lnTo>
                  <a:lnTo>
                    <a:pt x="47" y="0"/>
                  </a:lnTo>
                  <a:lnTo>
                    <a:pt x="0" y="98"/>
                  </a:ln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1" name="Freeform 353"/>
            <p:cNvSpPr>
              <a:spLocks/>
            </p:cNvSpPr>
            <p:nvPr/>
          </p:nvSpPr>
          <p:spPr bwMode="auto">
            <a:xfrm>
              <a:off x="8210681" y="4530776"/>
              <a:ext cx="183813" cy="233661"/>
            </a:xfrm>
            <a:custGeom>
              <a:avLst/>
              <a:gdLst>
                <a:gd name="T0" fmla="*/ 25 w 25"/>
                <a:gd name="T1" fmla="*/ 4 h 32"/>
                <a:gd name="T2" fmla="*/ 10 w 25"/>
                <a:gd name="T3" fmla="*/ 0 h 32"/>
                <a:gd name="T4" fmla="*/ 7 w 25"/>
                <a:gd name="T5" fmla="*/ 12 h 32"/>
                <a:gd name="T6" fmla="*/ 0 w 25"/>
                <a:gd name="T7" fmla="*/ 23 h 32"/>
                <a:gd name="T8" fmla="*/ 17 w 25"/>
                <a:gd name="T9" fmla="*/ 32 h 32"/>
                <a:gd name="T10" fmla="*/ 25 w 25"/>
                <a:gd name="T11" fmla="*/ 4 h 32"/>
              </a:gdLst>
              <a:ahLst/>
              <a:cxnLst>
                <a:cxn ang="0">
                  <a:pos x="T0" y="T1"/>
                </a:cxn>
                <a:cxn ang="0">
                  <a:pos x="T2" y="T3"/>
                </a:cxn>
                <a:cxn ang="0">
                  <a:pos x="T4" y="T5"/>
                </a:cxn>
                <a:cxn ang="0">
                  <a:pos x="T6" y="T7"/>
                </a:cxn>
                <a:cxn ang="0">
                  <a:pos x="T8" y="T9"/>
                </a:cxn>
                <a:cxn ang="0">
                  <a:pos x="T10" y="T11"/>
                </a:cxn>
              </a:cxnLst>
              <a:rect l="0" t="0" r="r" b="b"/>
              <a:pathLst>
                <a:path w="25" h="32">
                  <a:moveTo>
                    <a:pt x="25" y="4"/>
                  </a:moveTo>
                  <a:cubicBezTo>
                    <a:pt x="10" y="0"/>
                    <a:pt x="10" y="0"/>
                    <a:pt x="10" y="0"/>
                  </a:cubicBezTo>
                  <a:cubicBezTo>
                    <a:pt x="7" y="12"/>
                    <a:pt x="7" y="12"/>
                    <a:pt x="7" y="12"/>
                  </a:cubicBezTo>
                  <a:cubicBezTo>
                    <a:pt x="0" y="23"/>
                    <a:pt x="0" y="23"/>
                    <a:pt x="0" y="23"/>
                  </a:cubicBezTo>
                  <a:cubicBezTo>
                    <a:pt x="6" y="26"/>
                    <a:pt x="17" y="23"/>
                    <a:pt x="17" y="32"/>
                  </a:cubicBezTo>
                  <a:lnTo>
                    <a:pt x="25" y="4"/>
                  </a:ln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2" name="Freeform 354"/>
            <p:cNvSpPr>
              <a:spLocks/>
            </p:cNvSpPr>
            <p:nvPr/>
          </p:nvSpPr>
          <p:spPr bwMode="auto">
            <a:xfrm>
              <a:off x="8181085" y="4537007"/>
              <a:ext cx="213410" cy="330239"/>
            </a:xfrm>
            <a:custGeom>
              <a:avLst/>
              <a:gdLst>
                <a:gd name="T0" fmla="*/ 2 w 29"/>
                <a:gd name="T1" fmla="*/ 27 h 45"/>
                <a:gd name="T2" fmla="*/ 12 w 29"/>
                <a:gd name="T3" fmla="*/ 5 h 45"/>
                <a:gd name="T4" fmla="*/ 16 w 29"/>
                <a:gd name="T5" fmla="*/ 3 h 45"/>
                <a:gd name="T6" fmla="*/ 16 w 29"/>
                <a:gd name="T7" fmla="*/ 3 h 45"/>
                <a:gd name="T8" fmla="*/ 16 w 29"/>
                <a:gd name="T9" fmla="*/ 4 h 45"/>
                <a:gd name="T10" fmla="*/ 17 w 29"/>
                <a:gd name="T11" fmla="*/ 2 h 45"/>
                <a:gd name="T12" fmla="*/ 22 w 29"/>
                <a:gd name="T13" fmla="*/ 0 h 45"/>
                <a:gd name="T14" fmla="*/ 22 w 29"/>
                <a:gd name="T15" fmla="*/ 0 h 45"/>
                <a:gd name="T16" fmla="*/ 24 w 29"/>
                <a:gd name="T17" fmla="*/ 3 h 45"/>
                <a:gd name="T18" fmla="*/ 26 w 29"/>
                <a:gd name="T19" fmla="*/ 4 h 45"/>
                <a:gd name="T20" fmla="*/ 26 w 29"/>
                <a:gd name="T21" fmla="*/ 4 h 45"/>
                <a:gd name="T22" fmla="*/ 28 w 29"/>
                <a:gd name="T23" fmla="*/ 9 h 45"/>
                <a:gd name="T24" fmla="*/ 16 w 29"/>
                <a:gd name="T25" fmla="*/ 32 h 45"/>
                <a:gd name="T26" fmla="*/ 12 w 29"/>
                <a:gd name="T27" fmla="*/ 42 h 45"/>
                <a:gd name="T28" fmla="*/ 7 w 29"/>
                <a:gd name="T29" fmla="*/ 44 h 45"/>
                <a:gd name="T30" fmla="*/ 7 w 29"/>
                <a:gd name="T31" fmla="*/ 44 h 45"/>
                <a:gd name="T32" fmla="*/ 6 w 29"/>
                <a:gd name="T33" fmla="*/ 38 h 45"/>
                <a:gd name="T34" fmla="*/ 2 w 29"/>
                <a:gd name="T35"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5">
                  <a:moveTo>
                    <a:pt x="2" y="27"/>
                  </a:moveTo>
                  <a:cubicBezTo>
                    <a:pt x="12" y="5"/>
                    <a:pt x="12" y="5"/>
                    <a:pt x="12" y="5"/>
                  </a:cubicBezTo>
                  <a:cubicBezTo>
                    <a:pt x="12" y="3"/>
                    <a:pt x="14" y="3"/>
                    <a:pt x="16" y="3"/>
                  </a:cubicBezTo>
                  <a:cubicBezTo>
                    <a:pt x="16" y="3"/>
                    <a:pt x="16" y="3"/>
                    <a:pt x="16" y="3"/>
                  </a:cubicBezTo>
                  <a:cubicBezTo>
                    <a:pt x="16" y="4"/>
                    <a:pt x="16" y="4"/>
                    <a:pt x="16" y="4"/>
                  </a:cubicBezTo>
                  <a:cubicBezTo>
                    <a:pt x="17" y="2"/>
                    <a:pt x="17" y="2"/>
                    <a:pt x="17" y="2"/>
                  </a:cubicBezTo>
                  <a:cubicBezTo>
                    <a:pt x="18" y="0"/>
                    <a:pt x="20" y="0"/>
                    <a:pt x="22" y="0"/>
                  </a:cubicBezTo>
                  <a:cubicBezTo>
                    <a:pt x="22" y="0"/>
                    <a:pt x="22" y="0"/>
                    <a:pt x="22" y="0"/>
                  </a:cubicBezTo>
                  <a:cubicBezTo>
                    <a:pt x="23" y="1"/>
                    <a:pt x="24" y="2"/>
                    <a:pt x="24" y="3"/>
                  </a:cubicBezTo>
                  <a:cubicBezTo>
                    <a:pt x="25" y="3"/>
                    <a:pt x="26" y="3"/>
                    <a:pt x="26" y="4"/>
                  </a:cubicBezTo>
                  <a:cubicBezTo>
                    <a:pt x="26" y="4"/>
                    <a:pt x="26" y="4"/>
                    <a:pt x="26" y="4"/>
                  </a:cubicBezTo>
                  <a:cubicBezTo>
                    <a:pt x="28" y="5"/>
                    <a:pt x="29" y="7"/>
                    <a:pt x="28" y="9"/>
                  </a:cubicBezTo>
                  <a:cubicBezTo>
                    <a:pt x="16" y="32"/>
                    <a:pt x="16" y="32"/>
                    <a:pt x="16" y="32"/>
                  </a:cubicBezTo>
                  <a:cubicBezTo>
                    <a:pt x="12" y="42"/>
                    <a:pt x="12" y="42"/>
                    <a:pt x="12" y="42"/>
                  </a:cubicBezTo>
                  <a:cubicBezTo>
                    <a:pt x="11" y="44"/>
                    <a:pt x="9" y="45"/>
                    <a:pt x="7" y="44"/>
                  </a:cubicBezTo>
                  <a:cubicBezTo>
                    <a:pt x="7" y="44"/>
                    <a:pt x="7" y="44"/>
                    <a:pt x="7" y="44"/>
                  </a:cubicBezTo>
                  <a:cubicBezTo>
                    <a:pt x="5" y="43"/>
                    <a:pt x="5" y="40"/>
                    <a:pt x="6" y="38"/>
                  </a:cubicBezTo>
                  <a:cubicBezTo>
                    <a:pt x="6" y="36"/>
                    <a:pt x="0" y="31"/>
                    <a:pt x="2" y="27"/>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3" name="Freeform 355"/>
            <p:cNvSpPr>
              <a:spLocks/>
            </p:cNvSpPr>
            <p:nvPr/>
          </p:nvSpPr>
          <p:spPr bwMode="auto">
            <a:xfrm>
              <a:off x="8218471" y="4764437"/>
              <a:ext cx="73215" cy="183813"/>
            </a:xfrm>
            <a:custGeom>
              <a:avLst/>
              <a:gdLst>
                <a:gd name="T0" fmla="*/ 3 w 10"/>
                <a:gd name="T1" fmla="*/ 25 h 25"/>
                <a:gd name="T2" fmla="*/ 3 w 10"/>
                <a:gd name="T3" fmla="*/ 25 h 25"/>
                <a:gd name="T4" fmla="*/ 0 w 10"/>
                <a:gd name="T5" fmla="*/ 22 h 25"/>
                <a:gd name="T6" fmla="*/ 5 w 10"/>
                <a:gd name="T7" fmla="*/ 0 h 25"/>
                <a:gd name="T8" fmla="*/ 5 w 10"/>
                <a:gd name="T9" fmla="*/ 0 h 25"/>
                <a:gd name="T10" fmla="*/ 10 w 10"/>
                <a:gd name="T11" fmla="*/ 3 h 25"/>
                <a:gd name="T12" fmla="*/ 6 w 10"/>
                <a:gd name="T13" fmla="*/ 23 h 25"/>
                <a:gd name="T14" fmla="*/ 3 w 10"/>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5">
                  <a:moveTo>
                    <a:pt x="3" y="25"/>
                  </a:moveTo>
                  <a:cubicBezTo>
                    <a:pt x="3" y="25"/>
                    <a:pt x="3" y="25"/>
                    <a:pt x="3" y="25"/>
                  </a:cubicBezTo>
                  <a:cubicBezTo>
                    <a:pt x="1" y="25"/>
                    <a:pt x="0" y="23"/>
                    <a:pt x="0" y="22"/>
                  </a:cubicBezTo>
                  <a:cubicBezTo>
                    <a:pt x="5" y="0"/>
                    <a:pt x="5" y="0"/>
                    <a:pt x="5" y="0"/>
                  </a:cubicBezTo>
                  <a:cubicBezTo>
                    <a:pt x="5" y="0"/>
                    <a:pt x="5" y="0"/>
                    <a:pt x="5" y="0"/>
                  </a:cubicBezTo>
                  <a:cubicBezTo>
                    <a:pt x="10" y="3"/>
                    <a:pt x="10" y="3"/>
                    <a:pt x="10" y="3"/>
                  </a:cubicBezTo>
                  <a:cubicBezTo>
                    <a:pt x="6" y="23"/>
                    <a:pt x="6" y="23"/>
                    <a:pt x="6" y="23"/>
                  </a:cubicBezTo>
                  <a:cubicBezTo>
                    <a:pt x="5" y="24"/>
                    <a:pt x="4" y="25"/>
                    <a:pt x="3" y="25"/>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4" name="Freeform 356"/>
            <p:cNvSpPr>
              <a:spLocks/>
            </p:cNvSpPr>
            <p:nvPr/>
          </p:nvSpPr>
          <p:spPr bwMode="auto">
            <a:xfrm>
              <a:off x="8269876" y="4580623"/>
              <a:ext cx="109042" cy="257026"/>
            </a:xfrm>
            <a:custGeom>
              <a:avLst/>
              <a:gdLst>
                <a:gd name="T0" fmla="*/ 10 w 15"/>
                <a:gd name="T1" fmla="*/ 35 h 35"/>
                <a:gd name="T2" fmla="*/ 10 w 15"/>
                <a:gd name="T3" fmla="*/ 35 h 35"/>
                <a:gd name="T4" fmla="*/ 8 w 15"/>
                <a:gd name="T5" fmla="*/ 32 h 35"/>
                <a:gd name="T6" fmla="*/ 9 w 15"/>
                <a:gd name="T7" fmla="*/ 24 h 35"/>
                <a:gd name="T8" fmla="*/ 4 w 15"/>
                <a:gd name="T9" fmla="*/ 24 h 35"/>
                <a:gd name="T10" fmla="*/ 0 w 15"/>
                <a:gd name="T11" fmla="*/ 6 h 35"/>
                <a:gd name="T12" fmla="*/ 9 w 15"/>
                <a:gd name="T13" fmla="*/ 0 h 35"/>
                <a:gd name="T14" fmla="*/ 12 w 15"/>
                <a:gd name="T15" fmla="*/ 8 h 35"/>
                <a:gd name="T16" fmla="*/ 15 w 15"/>
                <a:gd name="T17" fmla="*/ 15 h 35"/>
                <a:gd name="T18" fmla="*/ 14 w 15"/>
                <a:gd name="T19" fmla="*/ 33 h 35"/>
                <a:gd name="T20" fmla="*/ 10 w 15"/>
                <a:gd name="T2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5">
                  <a:moveTo>
                    <a:pt x="10" y="35"/>
                  </a:moveTo>
                  <a:cubicBezTo>
                    <a:pt x="10" y="35"/>
                    <a:pt x="10" y="35"/>
                    <a:pt x="10" y="35"/>
                  </a:cubicBezTo>
                  <a:cubicBezTo>
                    <a:pt x="9" y="35"/>
                    <a:pt x="8" y="34"/>
                    <a:pt x="8" y="32"/>
                  </a:cubicBezTo>
                  <a:cubicBezTo>
                    <a:pt x="9" y="24"/>
                    <a:pt x="9" y="24"/>
                    <a:pt x="9" y="24"/>
                  </a:cubicBezTo>
                  <a:cubicBezTo>
                    <a:pt x="9" y="20"/>
                    <a:pt x="6" y="21"/>
                    <a:pt x="4" y="24"/>
                  </a:cubicBezTo>
                  <a:cubicBezTo>
                    <a:pt x="0" y="6"/>
                    <a:pt x="0" y="6"/>
                    <a:pt x="0" y="6"/>
                  </a:cubicBezTo>
                  <a:cubicBezTo>
                    <a:pt x="9" y="0"/>
                    <a:pt x="9" y="0"/>
                    <a:pt x="9" y="0"/>
                  </a:cubicBezTo>
                  <a:cubicBezTo>
                    <a:pt x="12" y="8"/>
                    <a:pt x="12" y="8"/>
                    <a:pt x="12" y="8"/>
                  </a:cubicBezTo>
                  <a:cubicBezTo>
                    <a:pt x="15" y="8"/>
                    <a:pt x="15" y="13"/>
                    <a:pt x="15" y="15"/>
                  </a:cubicBezTo>
                  <a:cubicBezTo>
                    <a:pt x="14" y="33"/>
                    <a:pt x="14" y="33"/>
                    <a:pt x="14" y="33"/>
                  </a:cubicBezTo>
                  <a:cubicBezTo>
                    <a:pt x="13" y="34"/>
                    <a:pt x="12" y="35"/>
                    <a:pt x="10" y="35"/>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5" name="Freeform 357"/>
            <p:cNvSpPr>
              <a:spLocks/>
            </p:cNvSpPr>
            <p:nvPr/>
          </p:nvSpPr>
          <p:spPr bwMode="auto">
            <a:xfrm>
              <a:off x="8202894" y="4734838"/>
              <a:ext cx="51406" cy="183813"/>
            </a:xfrm>
            <a:custGeom>
              <a:avLst/>
              <a:gdLst>
                <a:gd name="T0" fmla="*/ 5 w 7"/>
                <a:gd name="T1" fmla="*/ 25 h 25"/>
                <a:gd name="T2" fmla="*/ 5 w 7"/>
                <a:gd name="T3" fmla="*/ 25 h 25"/>
                <a:gd name="T4" fmla="*/ 2 w 7"/>
                <a:gd name="T5" fmla="*/ 22 h 25"/>
                <a:gd name="T6" fmla="*/ 0 w 7"/>
                <a:gd name="T7" fmla="*/ 0 h 25"/>
                <a:gd name="T8" fmla="*/ 0 w 7"/>
                <a:gd name="T9" fmla="*/ 0 h 25"/>
                <a:gd name="T10" fmla="*/ 5 w 7"/>
                <a:gd name="T11" fmla="*/ 1 h 25"/>
                <a:gd name="T12" fmla="*/ 7 w 7"/>
                <a:gd name="T13" fmla="*/ 22 h 25"/>
                <a:gd name="T14" fmla="*/ 5 w 7"/>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5">
                  <a:moveTo>
                    <a:pt x="5" y="25"/>
                  </a:moveTo>
                  <a:cubicBezTo>
                    <a:pt x="5" y="25"/>
                    <a:pt x="5" y="25"/>
                    <a:pt x="5" y="25"/>
                  </a:cubicBezTo>
                  <a:cubicBezTo>
                    <a:pt x="3" y="25"/>
                    <a:pt x="2" y="24"/>
                    <a:pt x="2" y="22"/>
                  </a:cubicBezTo>
                  <a:cubicBezTo>
                    <a:pt x="0" y="0"/>
                    <a:pt x="0" y="0"/>
                    <a:pt x="0" y="0"/>
                  </a:cubicBezTo>
                  <a:cubicBezTo>
                    <a:pt x="0" y="0"/>
                    <a:pt x="0" y="0"/>
                    <a:pt x="0" y="0"/>
                  </a:cubicBezTo>
                  <a:cubicBezTo>
                    <a:pt x="5" y="1"/>
                    <a:pt x="5" y="1"/>
                    <a:pt x="5" y="1"/>
                  </a:cubicBezTo>
                  <a:cubicBezTo>
                    <a:pt x="7" y="22"/>
                    <a:pt x="7" y="22"/>
                    <a:pt x="7" y="22"/>
                  </a:cubicBezTo>
                  <a:cubicBezTo>
                    <a:pt x="7" y="23"/>
                    <a:pt x="6" y="24"/>
                    <a:pt x="5" y="25"/>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6" name="Freeform 358"/>
            <p:cNvSpPr>
              <a:spLocks/>
            </p:cNvSpPr>
            <p:nvPr/>
          </p:nvSpPr>
          <p:spPr bwMode="auto">
            <a:xfrm>
              <a:off x="8196663" y="4756647"/>
              <a:ext cx="87233" cy="162004"/>
            </a:xfrm>
            <a:custGeom>
              <a:avLst/>
              <a:gdLst>
                <a:gd name="T0" fmla="*/ 10 w 12"/>
                <a:gd name="T1" fmla="*/ 22 h 22"/>
                <a:gd name="T2" fmla="*/ 10 w 12"/>
                <a:gd name="T3" fmla="*/ 22 h 22"/>
                <a:gd name="T4" fmla="*/ 6 w 12"/>
                <a:gd name="T5" fmla="*/ 20 h 22"/>
                <a:gd name="T6" fmla="*/ 0 w 12"/>
                <a:gd name="T7" fmla="*/ 0 h 22"/>
                <a:gd name="T8" fmla="*/ 5 w 12"/>
                <a:gd name="T9" fmla="*/ 4 h 22"/>
                <a:gd name="T10" fmla="*/ 11 w 12"/>
                <a:gd name="T11" fmla="*/ 19 h 22"/>
                <a:gd name="T12" fmla="*/ 10 w 12"/>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12" h="22">
                  <a:moveTo>
                    <a:pt x="10" y="22"/>
                  </a:moveTo>
                  <a:cubicBezTo>
                    <a:pt x="10" y="22"/>
                    <a:pt x="10" y="22"/>
                    <a:pt x="10" y="22"/>
                  </a:cubicBezTo>
                  <a:cubicBezTo>
                    <a:pt x="8" y="22"/>
                    <a:pt x="7" y="22"/>
                    <a:pt x="6" y="20"/>
                  </a:cubicBezTo>
                  <a:cubicBezTo>
                    <a:pt x="0" y="0"/>
                    <a:pt x="0" y="0"/>
                    <a:pt x="0" y="0"/>
                  </a:cubicBezTo>
                  <a:cubicBezTo>
                    <a:pt x="5" y="4"/>
                    <a:pt x="5" y="4"/>
                    <a:pt x="5" y="4"/>
                  </a:cubicBezTo>
                  <a:cubicBezTo>
                    <a:pt x="11" y="19"/>
                    <a:pt x="11" y="19"/>
                    <a:pt x="11" y="19"/>
                  </a:cubicBezTo>
                  <a:cubicBezTo>
                    <a:pt x="12" y="20"/>
                    <a:pt x="11" y="21"/>
                    <a:pt x="10" y="22"/>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7" name="Freeform 359"/>
            <p:cNvSpPr>
              <a:spLocks/>
            </p:cNvSpPr>
            <p:nvPr/>
          </p:nvSpPr>
          <p:spPr bwMode="auto">
            <a:xfrm>
              <a:off x="8224702" y="4610220"/>
              <a:ext cx="169793" cy="88791"/>
            </a:xfrm>
            <a:custGeom>
              <a:avLst/>
              <a:gdLst>
                <a:gd name="T0" fmla="*/ 0 w 109"/>
                <a:gd name="T1" fmla="*/ 28 h 57"/>
                <a:gd name="T2" fmla="*/ 104 w 109"/>
                <a:gd name="T3" fmla="*/ 57 h 57"/>
                <a:gd name="T4" fmla="*/ 109 w 109"/>
                <a:gd name="T5" fmla="*/ 28 h 57"/>
                <a:gd name="T6" fmla="*/ 5 w 109"/>
                <a:gd name="T7" fmla="*/ 0 h 57"/>
                <a:gd name="T8" fmla="*/ 0 w 109"/>
                <a:gd name="T9" fmla="*/ 28 h 57"/>
              </a:gdLst>
              <a:ahLst/>
              <a:cxnLst>
                <a:cxn ang="0">
                  <a:pos x="T0" y="T1"/>
                </a:cxn>
                <a:cxn ang="0">
                  <a:pos x="T2" y="T3"/>
                </a:cxn>
                <a:cxn ang="0">
                  <a:pos x="T4" y="T5"/>
                </a:cxn>
                <a:cxn ang="0">
                  <a:pos x="T6" y="T7"/>
                </a:cxn>
                <a:cxn ang="0">
                  <a:pos x="T8" y="T9"/>
                </a:cxn>
              </a:cxnLst>
              <a:rect l="0" t="0" r="r" b="b"/>
              <a:pathLst>
                <a:path w="109" h="57">
                  <a:moveTo>
                    <a:pt x="0" y="28"/>
                  </a:moveTo>
                  <a:lnTo>
                    <a:pt x="104" y="57"/>
                  </a:lnTo>
                  <a:lnTo>
                    <a:pt x="109" y="28"/>
                  </a:lnTo>
                  <a:lnTo>
                    <a:pt x="5" y="0"/>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8" name="Freeform 360"/>
            <p:cNvSpPr>
              <a:spLocks/>
            </p:cNvSpPr>
            <p:nvPr/>
          </p:nvSpPr>
          <p:spPr bwMode="auto">
            <a:xfrm>
              <a:off x="8218471" y="3468403"/>
              <a:ext cx="563900" cy="1193224"/>
            </a:xfrm>
            <a:custGeom>
              <a:avLst/>
              <a:gdLst>
                <a:gd name="T0" fmla="*/ 77 w 77"/>
                <a:gd name="T1" fmla="*/ 6 h 163"/>
                <a:gd name="T2" fmla="*/ 51 w 77"/>
                <a:gd name="T3" fmla="*/ 0 h 163"/>
                <a:gd name="T4" fmla="*/ 0 w 77"/>
                <a:gd name="T5" fmla="*/ 156 h 163"/>
                <a:gd name="T6" fmla="*/ 0 w 77"/>
                <a:gd name="T7" fmla="*/ 156 h 163"/>
                <a:gd name="T8" fmla="*/ 26 w 77"/>
                <a:gd name="T9" fmla="*/ 163 h 163"/>
                <a:gd name="T10" fmla="*/ 26 w 77"/>
                <a:gd name="T11" fmla="*/ 162 h 163"/>
                <a:gd name="T12" fmla="*/ 77 w 77"/>
                <a:gd name="T13" fmla="*/ 6 h 163"/>
                <a:gd name="T14" fmla="*/ 77 w 77"/>
                <a:gd name="T15" fmla="*/ 6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63">
                  <a:moveTo>
                    <a:pt x="77" y="6"/>
                  </a:moveTo>
                  <a:cubicBezTo>
                    <a:pt x="51" y="0"/>
                    <a:pt x="51" y="0"/>
                    <a:pt x="51" y="0"/>
                  </a:cubicBezTo>
                  <a:cubicBezTo>
                    <a:pt x="51" y="0"/>
                    <a:pt x="3" y="145"/>
                    <a:pt x="0" y="156"/>
                  </a:cubicBezTo>
                  <a:cubicBezTo>
                    <a:pt x="0" y="156"/>
                    <a:pt x="0" y="156"/>
                    <a:pt x="0" y="156"/>
                  </a:cubicBezTo>
                  <a:cubicBezTo>
                    <a:pt x="26" y="163"/>
                    <a:pt x="26" y="163"/>
                    <a:pt x="26" y="163"/>
                  </a:cubicBezTo>
                  <a:cubicBezTo>
                    <a:pt x="26" y="163"/>
                    <a:pt x="26" y="162"/>
                    <a:pt x="26" y="162"/>
                  </a:cubicBezTo>
                  <a:cubicBezTo>
                    <a:pt x="77" y="6"/>
                    <a:pt x="77" y="6"/>
                    <a:pt x="77" y="6"/>
                  </a:cubicBezTo>
                  <a:cubicBezTo>
                    <a:pt x="77" y="6"/>
                    <a:pt x="77" y="6"/>
                    <a:pt x="77" y="6"/>
                  </a:cubicBez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9" name="Freeform 361"/>
            <p:cNvSpPr>
              <a:spLocks/>
            </p:cNvSpPr>
            <p:nvPr/>
          </p:nvSpPr>
          <p:spPr bwMode="auto">
            <a:xfrm>
              <a:off x="8562730" y="4603989"/>
              <a:ext cx="373856" cy="1719737"/>
            </a:xfrm>
            <a:custGeom>
              <a:avLst/>
              <a:gdLst>
                <a:gd name="T0" fmla="*/ 17 w 51"/>
                <a:gd name="T1" fmla="*/ 0 h 235"/>
                <a:gd name="T2" fmla="*/ 44 w 51"/>
                <a:gd name="T3" fmla="*/ 0 h 235"/>
                <a:gd name="T4" fmla="*/ 50 w 51"/>
                <a:gd name="T5" fmla="*/ 7 h 235"/>
                <a:gd name="T6" fmla="*/ 45 w 51"/>
                <a:gd name="T7" fmla="*/ 118 h 235"/>
                <a:gd name="T8" fmla="*/ 42 w 51"/>
                <a:gd name="T9" fmla="*/ 187 h 235"/>
                <a:gd name="T10" fmla="*/ 44 w 51"/>
                <a:gd name="T11" fmla="*/ 210 h 235"/>
                <a:gd name="T12" fmla="*/ 17 w 51"/>
                <a:gd name="T13" fmla="*/ 232 h 235"/>
                <a:gd name="T14" fmla="*/ 3 w 51"/>
                <a:gd name="T15" fmla="*/ 228 h 235"/>
                <a:gd name="T16" fmla="*/ 19 w 51"/>
                <a:gd name="T17" fmla="*/ 207 h 235"/>
                <a:gd name="T18" fmla="*/ 17 w 51"/>
                <a:gd name="T19" fmla="*/ 114 h 235"/>
                <a:gd name="T20" fmla="*/ 10 w 51"/>
                <a:gd name="T21" fmla="*/ 7 h 235"/>
                <a:gd name="T22" fmla="*/ 17 w 51"/>
                <a:gd name="T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235">
                  <a:moveTo>
                    <a:pt x="17" y="0"/>
                  </a:moveTo>
                  <a:cubicBezTo>
                    <a:pt x="44" y="0"/>
                    <a:pt x="44" y="0"/>
                    <a:pt x="44" y="0"/>
                  </a:cubicBezTo>
                  <a:cubicBezTo>
                    <a:pt x="47" y="0"/>
                    <a:pt x="51" y="3"/>
                    <a:pt x="50" y="7"/>
                  </a:cubicBezTo>
                  <a:cubicBezTo>
                    <a:pt x="49" y="46"/>
                    <a:pt x="51" y="78"/>
                    <a:pt x="45" y="118"/>
                  </a:cubicBezTo>
                  <a:cubicBezTo>
                    <a:pt x="43" y="136"/>
                    <a:pt x="44" y="160"/>
                    <a:pt x="42" y="187"/>
                  </a:cubicBezTo>
                  <a:cubicBezTo>
                    <a:pt x="40" y="201"/>
                    <a:pt x="45" y="207"/>
                    <a:pt x="44" y="210"/>
                  </a:cubicBezTo>
                  <a:cubicBezTo>
                    <a:pt x="43" y="213"/>
                    <a:pt x="28" y="235"/>
                    <a:pt x="17" y="232"/>
                  </a:cubicBezTo>
                  <a:cubicBezTo>
                    <a:pt x="3" y="228"/>
                    <a:pt x="3" y="228"/>
                    <a:pt x="3" y="228"/>
                  </a:cubicBezTo>
                  <a:cubicBezTo>
                    <a:pt x="0" y="227"/>
                    <a:pt x="18" y="210"/>
                    <a:pt x="19" y="207"/>
                  </a:cubicBezTo>
                  <a:cubicBezTo>
                    <a:pt x="27" y="172"/>
                    <a:pt x="21" y="146"/>
                    <a:pt x="17" y="114"/>
                  </a:cubicBezTo>
                  <a:cubicBezTo>
                    <a:pt x="14" y="80"/>
                    <a:pt x="10" y="41"/>
                    <a:pt x="10" y="7"/>
                  </a:cubicBezTo>
                  <a:cubicBezTo>
                    <a:pt x="10" y="3"/>
                    <a:pt x="13" y="0"/>
                    <a:pt x="17" y="0"/>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0" name="Freeform 362"/>
            <p:cNvSpPr>
              <a:spLocks/>
            </p:cNvSpPr>
            <p:nvPr/>
          </p:nvSpPr>
          <p:spPr bwMode="auto">
            <a:xfrm>
              <a:off x="8473939" y="6082277"/>
              <a:ext cx="454858" cy="322452"/>
            </a:xfrm>
            <a:custGeom>
              <a:avLst/>
              <a:gdLst>
                <a:gd name="T0" fmla="*/ 55 w 62"/>
                <a:gd name="T1" fmla="*/ 0 h 44"/>
                <a:gd name="T2" fmla="*/ 62 w 62"/>
                <a:gd name="T3" fmla="*/ 19 h 44"/>
                <a:gd name="T4" fmla="*/ 58 w 62"/>
                <a:gd name="T5" fmla="*/ 27 h 44"/>
                <a:gd name="T6" fmla="*/ 53 w 62"/>
                <a:gd name="T7" fmla="*/ 27 h 44"/>
                <a:gd name="T8" fmla="*/ 42 w 62"/>
                <a:gd name="T9" fmla="*/ 34 h 44"/>
                <a:gd name="T10" fmla="*/ 25 w 62"/>
                <a:gd name="T11" fmla="*/ 42 h 44"/>
                <a:gd name="T12" fmla="*/ 9 w 62"/>
                <a:gd name="T13" fmla="*/ 40 h 44"/>
                <a:gd name="T14" fmla="*/ 26 w 62"/>
                <a:gd name="T15" fmla="*/ 11 h 44"/>
                <a:gd name="T16" fmla="*/ 23 w 62"/>
                <a:gd name="T17" fmla="*/ 26 h 44"/>
                <a:gd name="T18" fmla="*/ 55 w 62"/>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44">
                  <a:moveTo>
                    <a:pt x="55" y="0"/>
                  </a:moveTo>
                  <a:cubicBezTo>
                    <a:pt x="58" y="3"/>
                    <a:pt x="62" y="14"/>
                    <a:pt x="62" y="19"/>
                  </a:cubicBezTo>
                  <a:cubicBezTo>
                    <a:pt x="61" y="25"/>
                    <a:pt x="61" y="25"/>
                    <a:pt x="58" y="27"/>
                  </a:cubicBezTo>
                  <a:cubicBezTo>
                    <a:pt x="55" y="29"/>
                    <a:pt x="54" y="29"/>
                    <a:pt x="53" y="27"/>
                  </a:cubicBezTo>
                  <a:cubicBezTo>
                    <a:pt x="52" y="26"/>
                    <a:pt x="45" y="32"/>
                    <a:pt x="42" y="34"/>
                  </a:cubicBezTo>
                  <a:cubicBezTo>
                    <a:pt x="38" y="36"/>
                    <a:pt x="34" y="40"/>
                    <a:pt x="25" y="42"/>
                  </a:cubicBezTo>
                  <a:cubicBezTo>
                    <a:pt x="19" y="43"/>
                    <a:pt x="12" y="44"/>
                    <a:pt x="9" y="40"/>
                  </a:cubicBezTo>
                  <a:cubicBezTo>
                    <a:pt x="0" y="31"/>
                    <a:pt x="18" y="21"/>
                    <a:pt x="26" y="11"/>
                  </a:cubicBezTo>
                  <a:cubicBezTo>
                    <a:pt x="22" y="19"/>
                    <a:pt x="12" y="25"/>
                    <a:pt x="23" y="26"/>
                  </a:cubicBezTo>
                  <a:cubicBezTo>
                    <a:pt x="42" y="26"/>
                    <a:pt x="54" y="13"/>
                    <a:pt x="55"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1" name="Freeform 363"/>
            <p:cNvSpPr>
              <a:spLocks/>
            </p:cNvSpPr>
            <p:nvPr/>
          </p:nvSpPr>
          <p:spPr bwMode="auto">
            <a:xfrm>
              <a:off x="8958393" y="4603989"/>
              <a:ext cx="373856" cy="1719737"/>
            </a:xfrm>
            <a:custGeom>
              <a:avLst/>
              <a:gdLst>
                <a:gd name="T0" fmla="*/ 34 w 51"/>
                <a:gd name="T1" fmla="*/ 0 h 235"/>
                <a:gd name="T2" fmla="*/ 7 w 51"/>
                <a:gd name="T3" fmla="*/ 0 h 235"/>
                <a:gd name="T4" fmla="*/ 0 w 51"/>
                <a:gd name="T5" fmla="*/ 7 h 235"/>
                <a:gd name="T6" fmla="*/ 6 w 51"/>
                <a:gd name="T7" fmla="*/ 118 h 235"/>
                <a:gd name="T8" fmla="*/ 9 w 51"/>
                <a:gd name="T9" fmla="*/ 187 h 235"/>
                <a:gd name="T10" fmla="*/ 7 w 51"/>
                <a:gd name="T11" fmla="*/ 210 h 235"/>
                <a:gd name="T12" fmla="*/ 34 w 51"/>
                <a:gd name="T13" fmla="*/ 232 h 235"/>
                <a:gd name="T14" fmla="*/ 48 w 51"/>
                <a:gd name="T15" fmla="*/ 228 h 235"/>
                <a:gd name="T16" fmla="*/ 32 w 51"/>
                <a:gd name="T17" fmla="*/ 207 h 235"/>
                <a:gd name="T18" fmla="*/ 33 w 51"/>
                <a:gd name="T19" fmla="*/ 114 h 235"/>
                <a:gd name="T20" fmla="*/ 41 w 51"/>
                <a:gd name="T21" fmla="*/ 7 h 235"/>
                <a:gd name="T22" fmla="*/ 34 w 51"/>
                <a:gd name="T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235">
                  <a:moveTo>
                    <a:pt x="34" y="0"/>
                  </a:moveTo>
                  <a:cubicBezTo>
                    <a:pt x="7" y="0"/>
                    <a:pt x="7" y="0"/>
                    <a:pt x="7" y="0"/>
                  </a:cubicBezTo>
                  <a:cubicBezTo>
                    <a:pt x="3" y="0"/>
                    <a:pt x="0" y="3"/>
                    <a:pt x="0" y="7"/>
                  </a:cubicBezTo>
                  <a:cubicBezTo>
                    <a:pt x="1" y="46"/>
                    <a:pt x="0" y="78"/>
                    <a:pt x="6" y="118"/>
                  </a:cubicBezTo>
                  <a:cubicBezTo>
                    <a:pt x="8" y="136"/>
                    <a:pt x="7" y="160"/>
                    <a:pt x="9" y="187"/>
                  </a:cubicBezTo>
                  <a:cubicBezTo>
                    <a:pt x="11" y="201"/>
                    <a:pt x="6" y="207"/>
                    <a:pt x="7" y="210"/>
                  </a:cubicBezTo>
                  <a:cubicBezTo>
                    <a:pt x="8" y="213"/>
                    <a:pt x="23" y="235"/>
                    <a:pt x="34" y="232"/>
                  </a:cubicBezTo>
                  <a:cubicBezTo>
                    <a:pt x="48" y="228"/>
                    <a:pt x="48" y="228"/>
                    <a:pt x="48" y="228"/>
                  </a:cubicBezTo>
                  <a:cubicBezTo>
                    <a:pt x="51" y="227"/>
                    <a:pt x="33" y="210"/>
                    <a:pt x="32" y="207"/>
                  </a:cubicBezTo>
                  <a:cubicBezTo>
                    <a:pt x="24" y="172"/>
                    <a:pt x="30" y="146"/>
                    <a:pt x="33" y="114"/>
                  </a:cubicBezTo>
                  <a:cubicBezTo>
                    <a:pt x="37" y="80"/>
                    <a:pt x="41" y="41"/>
                    <a:pt x="41" y="7"/>
                  </a:cubicBezTo>
                  <a:cubicBezTo>
                    <a:pt x="41" y="3"/>
                    <a:pt x="38" y="0"/>
                    <a:pt x="34" y="0"/>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5" name="Freeform 364"/>
            <p:cNvSpPr>
              <a:spLocks/>
            </p:cNvSpPr>
            <p:nvPr/>
          </p:nvSpPr>
          <p:spPr bwMode="auto">
            <a:xfrm>
              <a:off x="8966182" y="6082277"/>
              <a:ext cx="447071" cy="322452"/>
            </a:xfrm>
            <a:custGeom>
              <a:avLst/>
              <a:gdLst>
                <a:gd name="T0" fmla="*/ 7 w 61"/>
                <a:gd name="T1" fmla="*/ 0 h 44"/>
                <a:gd name="T2" fmla="*/ 0 w 61"/>
                <a:gd name="T3" fmla="*/ 19 h 44"/>
                <a:gd name="T4" fmla="*/ 4 w 61"/>
                <a:gd name="T5" fmla="*/ 27 h 44"/>
                <a:gd name="T6" fmla="*/ 9 w 61"/>
                <a:gd name="T7" fmla="*/ 27 h 44"/>
                <a:gd name="T8" fmla="*/ 20 w 61"/>
                <a:gd name="T9" fmla="*/ 34 h 44"/>
                <a:gd name="T10" fmla="*/ 37 w 61"/>
                <a:gd name="T11" fmla="*/ 42 h 44"/>
                <a:gd name="T12" fmla="*/ 53 w 61"/>
                <a:gd name="T13" fmla="*/ 40 h 44"/>
                <a:gd name="T14" fmla="*/ 36 w 61"/>
                <a:gd name="T15" fmla="*/ 11 h 44"/>
                <a:gd name="T16" fmla="*/ 39 w 61"/>
                <a:gd name="T17" fmla="*/ 26 h 44"/>
                <a:gd name="T18" fmla="*/ 7 w 61"/>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44">
                  <a:moveTo>
                    <a:pt x="7" y="0"/>
                  </a:moveTo>
                  <a:cubicBezTo>
                    <a:pt x="4" y="3"/>
                    <a:pt x="0" y="14"/>
                    <a:pt x="0" y="19"/>
                  </a:cubicBezTo>
                  <a:cubicBezTo>
                    <a:pt x="1" y="25"/>
                    <a:pt x="1" y="25"/>
                    <a:pt x="4" y="27"/>
                  </a:cubicBezTo>
                  <a:cubicBezTo>
                    <a:pt x="7" y="29"/>
                    <a:pt x="8" y="29"/>
                    <a:pt x="9" y="27"/>
                  </a:cubicBezTo>
                  <a:cubicBezTo>
                    <a:pt x="10" y="26"/>
                    <a:pt x="17" y="32"/>
                    <a:pt x="20" y="34"/>
                  </a:cubicBezTo>
                  <a:cubicBezTo>
                    <a:pt x="23" y="36"/>
                    <a:pt x="28" y="40"/>
                    <a:pt x="37" y="42"/>
                  </a:cubicBezTo>
                  <a:cubicBezTo>
                    <a:pt x="43" y="43"/>
                    <a:pt x="50" y="44"/>
                    <a:pt x="53" y="40"/>
                  </a:cubicBezTo>
                  <a:cubicBezTo>
                    <a:pt x="61" y="31"/>
                    <a:pt x="44" y="21"/>
                    <a:pt x="36" y="11"/>
                  </a:cubicBezTo>
                  <a:cubicBezTo>
                    <a:pt x="40" y="19"/>
                    <a:pt x="50" y="25"/>
                    <a:pt x="39" y="26"/>
                  </a:cubicBezTo>
                  <a:cubicBezTo>
                    <a:pt x="20" y="26"/>
                    <a:pt x="7" y="13"/>
                    <a:pt x="7"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6" name="Freeform 365"/>
            <p:cNvSpPr>
              <a:spLocks/>
            </p:cNvSpPr>
            <p:nvPr/>
          </p:nvSpPr>
          <p:spPr bwMode="auto">
            <a:xfrm>
              <a:off x="8519113" y="4222346"/>
              <a:ext cx="850523" cy="989162"/>
            </a:xfrm>
            <a:custGeom>
              <a:avLst/>
              <a:gdLst>
                <a:gd name="T0" fmla="*/ 21 w 116"/>
                <a:gd name="T1" fmla="*/ 0 h 135"/>
                <a:gd name="T2" fmla="*/ 16 w 116"/>
                <a:gd name="T3" fmla="*/ 131 h 135"/>
                <a:gd name="T4" fmla="*/ 101 w 116"/>
                <a:gd name="T5" fmla="*/ 131 h 135"/>
                <a:gd name="T6" fmla="*/ 96 w 116"/>
                <a:gd name="T7" fmla="*/ 0 h 135"/>
                <a:gd name="T8" fmla="*/ 21 w 116"/>
                <a:gd name="T9" fmla="*/ 0 h 135"/>
              </a:gdLst>
              <a:ahLst/>
              <a:cxnLst>
                <a:cxn ang="0">
                  <a:pos x="T0" y="T1"/>
                </a:cxn>
                <a:cxn ang="0">
                  <a:pos x="T2" y="T3"/>
                </a:cxn>
                <a:cxn ang="0">
                  <a:pos x="T4" y="T5"/>
                </a:cxn>
                <a:cxn ang="0">
                  <a:pos x="T6" y="T7"/>
                </a:cxn>
                <a:cxn ang="0">
                  <a:pos x="T8" y="T9"/>
                </a:cxn>
              </a:cxnLst>
              <a:rect l="0" t="0" r="r" b="b"/>
              <a:pathLst>
                <a:path w="116" h="135">
                  <a:moveTo>
                    <a:pt x="21" y="0"/>
                  </a:moveTo>
                  <a:cubicBezTo>
                    <a:pt x="15" y="16"/>
                    <a:pt x="0" y="65"/>
                    <a:pt x="16" y="131"/>
                  </a:cubicBezTo>
                  <a:cubicBezTo>
                    <a:pt x="20" y="135"/>
                    <a:pt x="99" y="135"/>
                    <a:pt x="101" y="131"/>
                  </a:cubicBezTo>
                  <a:cubicBezTo>
                    <a:pt x="116" y="67"/>
                    <a:pt x="103" y="14"/>
                    <a:pt x="96" y="0"/>
                  </a:cubicBezTo>
                  <a:lnTo>
                    <a:pt x="21" y="0"/>
                  </a:ln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7" name="Freeform 366"/>
            <p:cNvSpPr>
              <a:spLocks/>
            </p:cNvSpPr>
            <p:nvPr/>
          </p:nvSpPr>
          <p:spPr bwMode="auto">
            <a:xfrm>
              <a:off x="9998958" y="3292379"/>
              <a:ext cx="169793" cy="190044"/>
            </a:xfrm>
            <a:custGeom>
              <a:avLst/>
              <a:gdLst>
                <a:gd name="T0" fmla="*/ 22 w 23"/>
                <a:gd name="T1" fmla="*/ 1 h 26"/>
                <a:gd name="T2" fmla="*/ 22 w 23"/>
                <a:gd name="T3" fmla="*/ 1 h 26"/>
                <a:gd name="T4" fmla="*/ 22 w 23"/>
                <a:gd name="T5" fmla="*/ 5 h 26"/>
                <a:gd name="T6" fmla="*/ 6 w 23"/>
                <a:gd name="T7" fmla="*/ 25 h 26"/>
                <a:gd name="T8" fmla="*/ 1 w 23"/>
                <a:gd name="T9" fmla="*/ 25 h 26"/>
                <a:gd name="T10" fmla="*/ 1 w 23"/>
                <a:gd name="T11" fmla="*/ 25 h 26"/>
                <a:gd name="T12" fmla="*/ 1 w 23"/>
                <a:gd name="T13" fmla="*/ 21 h 26"/>
                <a:gd name="T14" fmla="*/ 17 w 23"/>
                <a:gd name="T15" fmla="*/ 2 h 26"/>
                <a:gd name="T16" fmla="*/ 22 w 23"/>
                <a:gd name="T17"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6">
                  <a:moveTo>
                    <a:pt x="22" y="1"/>
                  </a:moveTo>
                  <a:cubicBezTo>
                    <a:pt x="22" y="1"/>
                    <a:pt x="22" y="1"/>
                    <a:pt x="22" y="1"/>
                  </a:cubicBezTo>
                  <a:cubicBezTo>
                    <a:pt x="23" y="2"/>
                    <a:pt x="23" y="4"/>
                    <a:pt x="22" y="5"/>
                  </a:cubicBezTo>
                  <a:cubicBezTo>
                    <a:pt x="6" y="25"/>
                    <a:pt x="6" y="25"/>
                    <a:pt x="6" y="25"/>
                  </a:cubicBezTo>
                  <a:cubicBezTo>
                    <a:pt x="5" y="26"/>
                    <a:pt x="3" y="26"/>
                    <a:pt x="1" y="25"/>
                  </a:cubicBezTo>
                  <a:cubicBezTo>
                    <a:pt x="1" y="25"/>
                    <a:pt x="1" y="25"/>
                    <a:pt x="1" y="25"/>
                  </a:cubicBezTo>
                  <a:cubicBezTo>
                    <a:pt x="0" y="24"/>
                    <a:pt x="0" y="22"/>
                    <a:pt x="1" y="21"/>
                  </a:cubicBezTo>
                  <a:cubicBezTo>
                    <a:pt x="17" y="2"/>
                    <a:pt x="17" y="2"/>
                    <a:pt x="17" y="2"/>
                  </a:cubicBezTo>
                  <a:cubicBezTo>
                    <a:pt x="18" y="0"/>
                    <a:pt x="20" y="0"/>
                    <a:pt x="22" y="1"/>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8" name="Freeform 367"/>
            <p:cNvSpPr>
              <a:spLocks/>
            </p:cNvSpPr>
            <p:nvPr/>
          </p:nvSpPr>
          <p:spPr bwMode="auto">
            <a:xfrm>
              <a:off x="9868109" y="3395188"/>
              <a:ext cx="263257" cy="285067"/>
            </a:xfrm>
            <a:custGeom>
              <a:avLst/>
              <a:gdLst>
                <a:gd name="T0" fmla="*/ 0 w 36"/>
                <a:gd name="T1" fmla="*/ 30 h 39"/>
                <a:gd name="T2" fmla="*/ 11 w 36"/>
                <a:gd name="T3" fmla="*/ 39 h 39"/>
                <a:gd name="T4" fmla="*/ 22 w 36"/>
                <a:gd name="T5" fmla="*/ 31 h 39"/>
                <a:gd name="T6" fmla="*/ 36 w 36"/>
                <a:gd name="T7" fmla="*/ 4 h 39"/>
                <a:gd name="T8" fmla="*/ 26 w 36"/>
                <a:gd name="T9" fmla="*/ 0 h 39"/>
                <a:gd name="T10" fmla="*/ 6 w 36"/>
                <a:gd name="T11" fmla="*/ 13 h 39"/>
                <a:gd name="T12" fmla="*/ 0 w 36"/>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36" h="39">
                  <a:moveTo>
                    <a:pt x="0" y="30"/>
                  </a:moveTo>
                  <a:cubicBezTo>
                    <a:pt x="11" y="39"/>
                    <a:pt x="11" y="39"/>
                    <a:pt x="11" y="39"/>
                  </a:cubicBezTo>
                  <a:cubicBezTo>
                    <a:pt x="22" y="31"/>
                    <a:pt x="22" y="31"/>
                    <a:pt x="22" y="31"/>
                  </a:cubicBezTo>
                  <a:cubicBezTo>
                    <a:pt x="28" y="27"/>
                    <a:pt x="33" y="11"/>
                    <a:pt x="36" y="4"/>
                  </a:cubicBezTo>
                  <a:cubicBezTo>
                    <a:pt x="26" y="0"/>
                    <a:pt x="26" y="0"/>
                    <a:pt x="26" y="0"/>
                  </a:cubicBezTo>
                  <a:cubicBezTo>
                    <a:pt x="6" y="13"/>
                    <a:pt x="6" y="13"/>
                    <a:pt x="6" y="13"/>
                  </a:cubicBezTo>
                  <a:lnTo>
                    <a:pt x="0" y="30"/>
                  </a:lnTo>
                  <a:close/>
                </a:path>
              </a:pathLst>
            </a:custGeom>
            <a:solidFill>
              <a:srgbClr val="D1A88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9" name="Freeform 368"/>
            <p:cNvSpPr>
              <a:spLocks/>
            </p:cNvSpPr>
            <p:nvPr/>
          </p:nvSpPr>
          <p:spPr bwMode="auto">
            <a:xfrm>
              <a:off x="9889918" y="2736268"/>
              <a:ext cx="439282" cy="1032778"/>
            </a:xfrm>
            <a:custGeom>
              <a:avLst/>
              <a:gdLst>
                <a:gd name="T0" fmla="*/ 273 w 282"/>
                <a:gd name="T1" fmla="*/ 0 h 663"/>
                <a:gd name="T2" fmla="*/ 282 w 282"/>
                <a:gd name="T3" fmla="*/ 4 h 663"/>
                <a:gd name="T4" fmla="*/ 28 w 282"/>
                <a:gd name="T5" fmla="*/ 663 h 663"/>
                <a:gd name="T6" fmla="*/ 0 w 282"/>
                <a:gd name="T7" fmla="*/ 653 h 663"/>
                <a:gd name="T8" fmla="*/ 273 w 282"/>
                <a:gd name="T9" fmla="*/ 0 h 663"/>
              </a:gdLst>
              <a:ahLst/>
              <a:cxnLst>
                <a:cxn ang="0">
                  <a:pos x="T0" y="T1"/>
                </a:cxn>
                <a:cxn ang="0">
                  <a:pos x="T2" y="T3"/>
                </a:cxn>
                <a:cxn ang="0">
                  <a:pos x="T4" y="T5"/>
                </a:cxn>
                <a:cxn ang="0">
                  <a:pos x="T6" y="T7"/>
                </a:cxn>
                <a:cxn ang="0">
                  <a:pos x="T8" y="T9"/>
                </a:cxn>
              </a:cxnLst>
              <a:rect l="0" t="0" r="r" b="b"/>
              <a:pathLst>
                <a:path w="282" h="663">
                  <a:moveTo>
                    <a:pt x="273" y="0"/>
                  </a:moveTo>
                  <a:lnTo>
                    <a:pt x="282" y="4"/>
                  </a:lnTo>
                  <a:lnTo>
                    <a:pt x="28" y="663"/>
                  </a:lnTo>
                  <a:lnTo>
                    <a:pt x="0" y="653"/>
                  </a:lnTo>
                  <a:lnTo>
                    <a:pt x="273" y="0"/>
                  </a:ln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0" name="Freeform 369"/>
            <p:cNvSpPr>
              <a:spLocks/>
            </p:cNvSpPr>
            <p:nvPr/>
          </p:nvSpPr>
          <p:spPr bwMode="auto">
            <a:xfrm>
              <a:off x="9903938" y="3343785"/>
              <a:ext cx="146428" cy="190044"/>
            </a:xfrm>
            <a:custGeom>
              <a:avLst/>
              <a:gdLst>
                <a:gd name="T0" fmla="*/ 1 w 20"/>
                <a:gd name="T1" fmla="*/ 24 h 26"/>
                <a:gd name="T2" fmla="*/ 3 w 20"/>
                <a:gd name="T3" fmla="*/ 26 h 26"/>
                <a:gd name="T4" fmla="*/ 5 w 20"/>
                <a:gd name="T5" fmla="*/ 24 h 26"/>
                <a:gd name="T6" fmla="*/ 19 w 20"/>
                <a:gd name="T7" fmla="*/ 9 h 26"/>
                <a:gd name="T8" fmla="*/ 20 w 20"/>
                <a:gd name="T9" fmla="*/ 4 h 26"/>
                <a:gd name="T10" fmla="*/ 17 w 20"/>
                <a:gd name="T11" fmla="*/ 1 h 26"/>
                <a:gd name="T12" fmla="*/ 1 w 20"/>
                <a:gd name="T13" fmla="*/ 18 h 26"/>
                <a:gd name="T14" fmla="*/ 1 w 20"/>
                <a:gd name="T15" fmla="*/ 24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6">
                  <a:moveTo>
                    <a:pt x="1" y="24"/>
                  </a:moveTo>
                  <a:cubicBezTo>
                    <a:pt x="3" y="26"/>
                    <a:pt x="3" y="26"/>
                    <a:pt x="3" y="26"/>
                  </a:cubicBezTo>
                  <a:cubicBezTo>
                    <a:pt x="5" y="24"/>
                    <a:pt x="5" y="24"/>
                    <a:pt x="5" y="24"/>
                  </a:cubicBezTo>
                  <a:cubicBezTo>
                    <a:pt x="19" y="9"/>
                    <a:pt x="19" y="9"/>
                    <a:pt x="19" y="9"/>
                  </a:cubicBezTo>
                  <a:cubicBezTo>
                    <a:pt x="20" y="7"/>
                    <a:pt x="20" y="6"/>
                    <a:pt x="20" y="4"/>
                  </a:cubicBezTo>
                  <a:cubicBezTo>
                    <a:pt x="20" y="3"/>
                    <a:pt x="18" y="0"/>
                    <a:pt x="17" y="1"/>
                  </a:cubicBezTo>
                  <a:cubicBezTo>
                    <a:pt x="1" y="18"/>
                    <a:pt x="1" y="18"/>
                    <a:pt x="1" y="18"/>
                  </a:cubicBezTo>
                  <a:cubicBezTo>
                    <a:pt x="0" y="20"/>
                    <a:pt x="0" y="23"/>
                    <a:pt x="1" y="24"/>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1" name="Freeform 370"/>
            <p:cNvSpPr>
              <a:spLocks/>
            </p:cNvSpPr>
            <p:nvPr/>
          </p:nvSpPr>
          <p:spPr bwMode="auto">
            <a:xfrm>
              <a:off x="10006747" y="3351572"/>
              <a:ext cx="29598" cy="35829"/>
            </a:xfrm>
            <a:custGeom>
              <a:avLst/>
              <a:gdLst>
                <a:gd name="T0" fmla="*/ 4 w 4"/>
                <a:gd name="T1" fmla="*/ 0 h 5"/>
                <a:gd name="T2" fmla="*/ 3 w 4"/>
                <a:gd name="T3" fmla="*/ 0 h 5"/>
                <a:gd name="T4" fmla="*/ 0 w 4"/>
                <a:gd name="T5" fmla="*/ 4 h 5"/>
                <a:gd name="T6" fmla="*/ 4 w 4"/>
                <a:gd name="T7" fmla="*/ 1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cubicBezTo>
                    <a:pt x="4" y="0"/>
                    <a:pt x="3" y="0"/>
                    <a:pt x="3" y="0"/>
                  </a:cubicBezTo>
                  <a:cubicBezTo>
                    <a:pt x="0" y="4"/>
                    <a:pt x="0" y="4"/>
                    <a:pt x="0" y="4"/>
                  </a:cubicBezTo>
                  <a:cubicBezTo>
                    <a:pt x="2" y="5"/>
                    <a:pt x="3" y="3"/>
                    <a:pt x="4" y="1"/>
                  </a:cubicBezTo>
                  <a:cubicBezTo>
                    <a:pt x="4" y="1"/>
                    <a:pt x="4" y="1"/>
                    <a:pt x="4" y="0"/>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2" name="Freeform 371"/>
            <p:cNvSpPr>
              <a:spLocks/>
            </p:cNvSpPr>
            <p:nvPr/>
          </p:nvSpPr>
          <p:spPr bwMode="auto">
            <a:xfrm>
              <a:off x="9998958" y="3526038"/>
              <a:ext cx="81002" cy="59195"/>
            </a:xfrm>
            <a:custGeom>
              <a:avLst/>
              <a:gdLst>
                <a:gd name="T0" fmla="*/ 10 w 11"/>
                <a:gd name="T1" fmla="*/ 2 h 8"/>
                <a:gd name="T2" fmla="*/ 10 w 11"/>
                <a:gd name="T3" fmla="*/ 2 h 8"/>
                <a:gd name="T4" fmla="*/ 10 w 11"/>
                <a:gd name="T5" fmla="*/ 5 h 8"/>
                <a:gd name="T6" fmla="*/ 5 w 11"/>
                <a:gd name="T7" fmla="*/ 8 h 8"/>
                <a:gd name="T8" fmla="*/ 1 w 11"/>
                <a:gd name="T9" fmla="*/ 7 h 8"/>
                <a:gd name="T10" fmla="*/ 1 w 11"/>
                <a:gd name="T11" fmla="*/ 7 h 8"/>
                <a:gd name="T12" fmla="*/ 2 w 11"/>
                <a:gd name="T13" fmla="*/ 3 h 8"/>
                <a:gd name="T14" fmla="*/ 6 w 11"/>
                <a:gd name="T15" fmla="*/ 1 h 8"/>
                <a:gd name="T16" fmla="*/ 10 w 11"/>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8">
                  <a:moveTo>
                    <a:pt x="10" y="2"/>
                  </a:moveTo>
                  <a:cubicBezTo>
                    <a:pt x="10" y="2"/>
                    <a:pt x="10" y="2"/>
                    <a:pt x="10" y="2"/>
                  </a:cubicBezTo>
                  <a:cubicBezTo>
                    <a:pt x="11" y="3"/>
                    <a:pt x="11" y="5"/>
                    <a:pt x="10" y="5"/>
                  </a:cubicBezTo>
                  <a:cubicBezTo>
                    <a:pt x="5" y="8"/>
                    <a:pt x="5" y="8"/>
                    <a:pt x="5" y="8"/>
                  </a:cubicBezTo>
                  <a:cubicBezTo>
                    <a:pt x="4" y="8"/>
                    <a:pt x="2" y="8"/>
                    <a:pt x="1" y="7"/>
                  </a:cubicBezTo>
                  <a:cubicBezTo>
                    <a:pt x="1" y="7"/>
                    <a:pt x="1" y="7"/>
                    <a:pt x="1" y="7"/>
                  </a:cubicBezTo>
                  <a:cubicBezTo>
                    <a:pt x="0" y="5"/>
                    <a:pt x="1" y="4"/>
                    <a:pt x="2" y="3"/>
                  </a:cubicBezTo>
                  <a:cubicBezTo>
                    <a:pt x="6" y="1"/>
                    <a:pt x="6" y="1"/>
                    <a:pt x="6" y="1"/>
                  </a:cubicBezTo>
                  <a:cubicBezTo>
                    <a:pt x="8" y="0"/>
                    <a:pt x="10" y="1"/>
                    <a:pt x="10" y="2"/>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3" name="Freeform 372"/>
            <p:cNvSpPr>
              <a:spLocks/>
            </p:cNvSpPr>
            <p:nvPr/>
          </p:nvSpPr>
          <p:spPr bwMode="auto">
            <a:xfrm>
              <a:off x="10020768" y="3460614"/>
              <a:ext cx="88791" cy="65426"/>
            </a:xfrm>
            <a:custGeom>
              <a:avLst/>
              <a:gdLst>
                <a:gd name="T0" fmla="*/ 11 w 12"/>
                <a:gd name="T1" fmla="*/ 2 h 9"/>
                <a:gd name="T2" fmla="*/ 11 w 12"/>
                <a:gd name="T3" fmla="*/ 2 h 9"/>
                <a:gd name="T4" fmla="*/ 10 w 12"/>
                <a:gd name="T5" fmla="*/ 6 h 9"/>
                <a:gd name="T6" fmla="*/ 6 w 12"/>
                <a:gd name="T7" fmla="*/ 8 h 9"/>
                <a:gd name="T8" fmla="*/ 1 w 12"/>
                <a:gd name="T9" fmla="*/ 7 h 9"/>
                <a:gd name="T10" fmla="*/ 1 w 12"/>
                <a:gd name="T11" fmla="*/ 7 h 9"/>
                <a:gd name="T12" fmla="*/ 2 w 12"/>
                <a:gd name="T13" fmla="*/ 3 h 9"/>
                <a:gd name="T14" fmla="*/ 6 w 12"/>
                <a:gd name="T15" fmla="*/ 1 h 9"/>
                <a:gd name="T16" fmla="*/ 11 w 12"/>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11" y="2"/>
                  </a:moveTo>
                  <a:cubicBezTo>
                    <a:pt x="11" y="2"/>
                    <a:pt x="11" y="2"/>
                    <a:pt x="11" y="2"/>
                  </a:cubicBezTo>
                  <a:cubicBezTo>
                    <a:pt x="12" y="3"/>
                    <a:pt x="12" y="5"/>
                    <a:pt x="10" y="6"/>
                  </a:cubicBezTo>
                  <a:cubicBezTo>
                    <a:pt x="6" y="8"/>
                    <a:pt x="6" y="8"/>
                    <a:pt x="6" y="8"/>
                  </a:cubicBezTo>
                  <a:cubicBezTo>
                    <a:pt x="4" y="9"/>
                    <a:pt x="2" y="9"/>
                    <a:pt x="1" y="7"/>
                  </a:cubicBezTo>
                  <a:cubicBezTo>
                    <a:pt x="1" y="7"/>
                    <a:pt x="1" y="7"/>
                    <a:pt x="1" y="7"/>
                  </a:cubicBezTo>
                  <a:cubicBezTo>
                    <a:pt x="0" y="6"/>
                    <a:pt x="1" y="4"/>
                    <a:pt x="2" y="3"/>
                  </a:cubicBezTo>
                  <a:cubicBezTo>
                    <a:pt x="6" y="1"/>
                    <a:pt x="6" y="1"/>
                    <a:pt x="6" y="1"/>
                  </a:cubicBezTo>
                  <a:cubicBezTo>
                    <a:pt x="8" y="0"/>
                    <a:pt x="10" y="1"/>
                    <a:pt x="11" y="2"/>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4" name="Freeform 373"/>
            <p:cNvSpPr>
              <a:spLocks/>
            </p:cNvSpPr>
            <p:nvPr/>
          </p:nvSpPr>
          <p:spPr bwMode="auto">
            <a:xfrm>
              <a:off x="10028557" y="3482421"/>
              <a:ext cx="43617" cy="43617"/>
            </a:xfrm>
            <a:custGeom>
              <a:avLst/>
              <a:gdLst>
                <a:gd name="T0" fmla="*/ 6 w 6"/>
                <a:gd name="T1" fmla="*/ 1 h 6"/>
                <a:gd name="T2" fmla="*/ 6 w 6"/>
                <a:gd name="T3" fmla="*/ 1 h 6"/>
                <a:gd name="T4" fmla="*/ 5 w 6"/>
                <a:gd name="T5" fmla="*/ 5 h 6"/>
                <a:gd name="T6" fmla="*/ 4 w 6"/>
                <a:gd name="T7" fmla="*/ 5 h 6"/>
                <a:gd name="T8" fmla="*/ 1 w 6"/>
                <a:gd name="T9" fmla="*/ 4 h 6"/>
                <a:gd name="T10" fmla="*/ 1 w 6"/>
                <a:gd name="T11" fmla="*/ 4 h 6"/>
                <a:gd name="T12" fmla="*/ 1 w 6"/>
                <a:gd name="T13" fmla="*/ 1 h 6"/>
                <a:gd name="T14" fmla="*/ 2 w 6"/>
                <a:gd name="T15" fmla="*/ 0 h 6"/>
                <a:gd name="T16" fmla="*/ 6 w 6"/>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6" y="1"/>
                  </a:moveTo>
                  <a:cubicBezTo>
                    <a:pt x="6" y="1"/>
                    <a:pt x="6" y="1"/>
                    <a:pt x="6" y="1"/>
                  </a:cubicBezTo>
                  <a:cubicBezTo>
                    <a:pt x="6" y="3"/>
                    <a:pt x="6" y="4"/>
                    <a:pt x="5" y="5"/>
                  </a:cubicBezTo>
                  <a:cubicBezTo>
                    <a:pt x="4" y="5"/>
                    <a:pt x="4" y="5"/>
                    <a:pt x="4" y="5"/>
                  </a:cubicBezTo>
                  <a:cubicBezTo>
                    <a:pt x="3" y="6"/>
                    <a:pt x="2" y="5"/>
                    <a:pt x="1" y="4"/>
                  </a:cubicBezTo>
                  <a:cubicBezTo>
                    <a:pt x="1" y="4"/>
                    <a:pt x="1" y="4"/>
                    <a:pt x="1" y="4"/>
                  </a:cubicBezTo>
                  <a:cubicBezTo>
                    <a:pt x="0" y="3"/>
                    <a:pt x="0" y="1"/>
                    <a:pt x="1" y="1"/>
                  </a:cubicBezTo>
                  <a:cubicBezTo>
                    <a:pt x="2" y="0"/>
                    <a:pt x="2" y="0"/>
                    <a:pt x="2" y="0"/>
                  </a:cubicBezTo>
                  <a:cubicBezTo>
                    <a:pt x="3" y="0"/>
                    <a:pt x="5" y="0"/>
                    <a:pt x="6" y="1"/>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5" name="Freeform 374"/>
            <p:cNvSpPr>
              <a:spLocks/>
            </p:cNvSpPr>
            <p:nvPr/>
          </p:nvSpPr>
          <p:spPr bwMode="auto">
            <a:xfrm>
              <a:off x="10006747" y="3541616"/>
              <a:ext cx="43617" cy="43617"/>
            </a:xfrm>
            <a:custGeom>
              <a:avLst/>
              <a:gdLst>
                <a:gd name="T0" fmla="*/ 5 w 6"/>
                <a:gd name="T1" fmla="*/ 2 h 6"/>
                <a:gd name="T2" fmla="*/ 5 w 6"/>
                <a:gd name="T3" fmla="*/ 2 h 6"/>
                <a:gd name="T4" fmla="*/ 5 w 6"/>
                <a:gd name="T5" fmla="*/ 5 h 6"/>
                <a:gd name="T6" fmla="*/ 4 w 6"/>
                <a:gd name="T7" fmla="*/ 5 h 6"/>
                <a:gd name="T8" fmla="*/ 1 w 6"/>
                <a:gd name="T9" fmla="*/ 4 h 6"/>
                <a:gd name="T10" fmla="*/ 1 w 6"/>
                <a:gd name="T11" fmla="*/ 4 h 6"/>
                <a:gd name="T12" fmla="*/ 1 w 6"/>
                <a:gd name="T13" fmla="*/ 1 h 6"/>
                <a:gd name="T14" fmla="*/ 2 w 6"/>
                <a:gd name="T15" fmla="*/ 1 h 6"/>
                <a:gd name="T16" fmla="*/ 5 w 6"/>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5" y="2"/>
                  </a:moveTo>
                  <a:cubicBezTo>
                    <a:pt x="5" y="2"/>
                    <a:pt x="5" y="2"/>
                    <a:pt x="5" y="2"/>
                  </a:cubicBezTo>
                  <a:cubicBezTo>
                    <a:pt x="6" y="3"/>
                    <a:pt x="6" y="4"/>
                    <a:pt x="5" y="5"/>
                  </a:cubicBezTo>
                  <a:cubicBezTo>
                    <a:pt x="4" y="5"/>
                    <a:pt x="4" y="5"/>
                    <a:pt x="4" y="5"/>
                  </a:cubicBezTo>
                  <a:cubicBezTo>
                    <a:pt x="3" y="6"/>
                    <a:pt x="2" y="5"/>
                    <a:pt x="1" y="4"/>
                  </a:cubicBezTo>
                  <a:cubicBezTo>
                    <a:pt x="1" y="4"/>
                    <a:pt x="1" y="4"/>
                    <a:pt x="1" y="4"/>
                  </a:cubicBezTo>
                  <a:cubicBezTo>
                    <a:pt x="0" y="3"/>
                    <a:pt x="0" y="2"/>
                    <a:pt x="1" y="1"/>
                  </a:cubicBezTo>
                  <a:cubicBezTo>
                    <a:pt x="2" y="1"/>
                    <a:pt x="2" y="1"/>
                    <a:pt x="2" y="1"/>
                  </a:cubicBezTo>
                  <a:cubicBezTo>
                    <a:pt x="3" y="0"/>
                    <a:pt x="4" y="1"/>
                    <a:pt x="5" y="2"/>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6" name="Freeform 375"/>
            <p:cNvSpPr>
              <a:spLocks/>
            </p:cNvSpPr>
            <p:nvPr/>
          </p:nvSpPr>
          <p:spPr bwMode="auto">
            <a:xfrm>
              <a:off x="10050364" y="3395188"/>
              <a:ext cx="88791" cy="65426"/>
            </a:xfrm>
            <a:custGeom>
              <a:avLst/>
              <a:gdLst>
                <a:gd name="T0" fmla="*/ 11 w 12"/>
                <a:gd name="T1" fmla="*/ 2 h 9"/>
                <a:gd name="T2" fmla="*/ 11 w 12"/>
                <a:gd name="T3" fmla="*/ 2 h 9"/>
                <a:gd name="T4" fmla="*/ 10 w 12"/>
                <a:gd name="T5" fmla="*/ 6 h 9"/>
                <a:gd name="T6" fmla="*/ 5 w 12"/>
                <a:gd name="T7" fmla="*/ 8 h 9"/>
                <a:gd name="T8" fmla="*/ 1 w 12"/>
                <a:gd name="T9" fmla="*/ 7 h 9"/>
                <a:gd name="T10" fmla="*/ 1 w 12"/>
                <a:gd name="T11" fmla="*/ 7 h 9"/>
                <a:gd name="T12" fmla="*/ 2 w 12"/>
                <a:gd name="T13" fmla="*/ 3 h 9"/>
                <a:gd name="T14" fmla="*/ 6 w 12"/>
                <a:gd name="T15" fmla="*/ 0 h 9"/>
                <a:gd name="T16" fmla="*/ 11 w 12"/>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11" y="2"/>
                  </a:moveTo>
                  <a:cubicBezTo>
                    <a:pt x="11" y="2"/>
                    <a:pt x="11" y="2"/>
                    <a:pt x="11" y="2"/>
                  </a:cubicBezTo>
                  <a:cubicBezTo>
                    <a:pt x="12" y="3"/>
                    <a:pt x="11" y="5"/>
                    <a:pt x="10" y="6"/>
                  </a:cubicBezTo>
                  <a:cubicBezTo>
                    <a:pt x="5" y="8"/>
                    <a:pt x="5" y="8"/>
                    <a:pt x="5" y="8"/>
                  </a:cubicBezTo>
                  <a:cubicBezTo>
                    <a:pt x="4" y="9"/>
                    <a:pt x="2" y="8"/>
                    <a:pt x="1" y="7"/>
                  </a:cubicBezTo>
                  <a:cubicBezTo>
                    <a:pt x="1" y="7"/>
                    <a:pt x="1" y="7"/>
                    <a:pt x="1" y="7"/>
                  </a:cubicBezTo>
                  <a:cubicBezTo>
                    <a:pt x="0" y="5"/>
                    <a:pt x="0" y="4"/>
                    <a:pt x="2" y="3"/>
                  </a:cubicBezTo>
                  <a:cubicBezTo>
                    <a:pt x="6" y="0"/>
                    <a:pt x="6" y="0"/>
                    <a:pt x="6" y="0"/>
                  </a:cubicBezTo>
                  <a:cubicBezTo>
                    <a:pt x="7" y="0"/>
                    <a:pt x="10" y="0"/>
                    <a:pt x="11" y="2"/>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7" name="Freeform 376"/>
            <p:cNvSpPr>
              <a:spLocks/>
            </p:cNvSpPr>
            <p:nvPr/>
          </p:nvSpPr>
          <p:spPr bwMode="auto">
            <a:xfrm>
              <a:off x="10050364" y="3409208"/>
              <a:ext cx="51406" cy="43617"/>
            </a:xfrm>
            <a:custGeom>
              <a:avLst/>
              <a:gdLst>
                <a:gd name="T0" fmla="*/ 6 w 7"/>
                <a:gd name="T1" fmla="*/ 2 h 6"/>
                <a:gd name="T2" fmla="*/ 6 w 7"/>
                <a:gd name="T3" fmla="*/ 2 h 6"/>
                <a:gd name="T4" fmla="*/ 5 w 7"/>
                <a:gd name="T5" fmla="*/ 5 h 6"/>
                <a:gd name="T6" fmla="*/ 5 w 7"/>
                <a:gd name="T7" fmla="*/ 5 h 6"/>
                <a:gd name="T8" fmla="*/ 1 w 7"/>
                <a:gd name="T9" fmla="*/ 5 h 6"/>
                <a:gd name="T10" fmla="*/ 1 w 7"/>
                <a:gd name="T11" fmla="*/ 5 h 6"/>
                <a:gd name="T12" fmla="*/ 2 w 7"/>
                <a:gd name="T13" fmla="*/ 1 h 6"/>
                <a:gd name="T14" fmla="*/ 2 w 7"/>
                <a:gd name="T15" fmla="*/ 1 h 6"/>
                <a:gd name="T16" fmla="*/ 6 w 7"/>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6" y="2"/>
                  </a:moveTo>
                  <a:cubicBezTo>
                    <a:pt x="6" y="2"/>
                    <a:pt x="6" y="2"/>
                    <a:pt x="6" y="2"/>
                  </a:cubicBezTo>
                  <a:cubicBezTo>
                    <a:pt x="7" y="3"/>
                    <a:pt x="7" y="5"/>
                    <a:pt x="5" y="5"/>
                  </a:cubicBezTo>
                  <a:cubicBezTo>
                    <a:pt x="5" y="5"/>
                    <a:pt x="5" y="5"/>
                    <a:pt x="5" y="5"/>
                  </a:cubicBezTo>
                  <a:cubicBezTo>
                    <a:pt x="4" y="6"/>
                    <a:pt x="2" y="6"/>
                    <a:pt x="1" y="5"/>
                  </a:cubicBezTo>
                  <a:cubicBezTo>
                    <a:pt x="1" y="5"/>
                    <a:pt x="1" y="5"/>
                    <a:pt x="1" y="5"/>
                  </a:cubicBezTo>
                  <a:cubicBezTo>
                    <a:pt x="0" y="3"/>
                    <a:pt x="1" y="2"/>
                    <a:pt x="2" y="1"/>
                  </a:cubicBezTo>
                  <a:cubicBezTo>
                    <a:pt x="2" y="1"/>
                    <a:pt x="2" y="1"/>
                    <a:pt x="2" y="1"/>
                  </a:cubicBezTo>
                  <a:cubicBezTo>
                    <a:pt x="3" y="0"/>
                    <a:pt x="5" y="1"/>
                    <a:pt x="6" y="2"/>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8" name="Freeform 377"/>
            <p:cNvSpPr>
              <a:spLocks/>
            </p:cNvSpPr>
            <p:nvPr/>
          </p:nvSpPr>
          <p:spPr bwMode="auto">
            <a:xfrm>
              <a:off x="9868109" y="3468403"/>
              <a:ext cx="146428" cy="190044"/>
            </a:xfrm>
            <a:custGeom>
              <a:avLst/>
              <a:gdLst>
                <a:gd name="T0" fmla="*/ 0 w 20"/>
                <a:gd name="T1" fmla="*/ 20 h 26"/>
                <a:gd name="T2" fmla="*/ 8 w 20"/>
                <a:gd name="T3" fmla="*/ 26 h 26"/>
                <a:gd name="T4" fmla="*/ 14 w 20"/>
                <a:gd name="T5" fmla="*/ 2 h 26"/>
                <a:gd name="T6" fmla="*/ 11 w 20"/>
                <a:gd name="T7" fmla="*/ 0 h 26"/>
                <a:gd name="T8" fmla="*/ 6 w 20"/>
                <a:gd name="T9" fmla="*/ 3 h 26"/>
                <a:gd name="T10" fmla="*/ 0 w 20"/>
                <a:gd name="T11" fmla="*/ 20 h 26"/>
              </a:gdLst>
              <a:ahLst/>
              <a:cxnLst>
                <a:cxn ang="0">
                  <a:pos x="T0" y="T1"/>
                </a:cxn>
                <a:cxn ang="0">
                  <a:pos x="T2" y="T3"/>
                </a:cxn>
                <a:cxn ang="0">
                  <a:pos x="T4" y="T5"/>
                </a:cxn>
                <a:cxn ang="0">
                  <a:pos x="T6" y="T7"/>
                </a:cxn>
                <a:cxn ang="0">
                  <a:pos x="T8" y="T9"/>
                </a:cxn>
                <a:cxn ang="0">
                  <a:pos x="T10" y="T11"/>
                </a:cxn>
              </a:cxnLst>
              <a:rect l="0" t="0" r="r" b="b"/>
              <a:pathLst>
                <a:path w="20" h="26">
                  <a:moveTo>
                    <a:pt x="0" y="20"/>
                  </a:moveTo>
                  <a:cubicBezTo>
                    <a:pt x="8" y="26"/>
                    <a:pt x="8" y="26"/>
                    <a:pt x="8" y="26"/>
                  </a:cubicBezTo>
                  <a:cubicBezTo>
                    <a:pt x="13" y="20"/>
                    <a:pt x="20" y="9"/>
                    <a:pt x="14" y="2"/>
                  </a:cubicBezTo>
                  <a:cubicBezTo>
                    <a:pt x="13" y="1"/>
                    <a:pt x="12" y="1"/>
                    <a:pt x="11" y="0"/>
                  </a:cubicBezTo>
                  <a:cubicBezTo>
                    <a:pt x="6" y="3"/>
                    <a:pt x="6" y="3"/>
                    <a:pt x="6" y="3"/>
                  </a:cubicBezTo>
                  <a:lnTo>
                    <a:pt x="0" y="20"/>
                  </a:ln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9" name="Freeform 379"/>
            <p:cNvSpPr>
              <a:spLocks/>
            </p:cNvSpPr>
            <p:nvPr/>
          </p:nvSpPr>
          <p:spPr bwMode="auto">
            <a:xfrm>
              <a:off x="9148437" y="3468403"/>
              <a:ext cx="806906" cy="585707"/>
            </a:xfrm>
            <a:custGeom>
              <a:avLst/>
              <a:gdLst>
                <a:gd name="T0" fmla="*/ 0 w 110"/>
                <a:gd name="T1" fmla="*/ 14 h 80"/>
                <a:gd name="T2" fmla="*/ 22 w 110"/>
                <a:gd name="T3" fmla="*/ 0 h 80"/>
                <a:gd name="T4" fmla="*/ 65 w 110"/>
                <a:gd name="T5" fmla="*/ 43 h 80"/>
                <a:gd name="T6" fmla="*/ 92 w 110"/>
                <a:gd name="T7" fmla="*/ 16 h 80"/>
                <a:gd name="T8" fmla="*/ 92 w 110"/>
                <a:gd name="T9" fmla="*/ 16 h 80"/>
                <a:gd name="T10" fmla="*/ 110 w 110"/>
                <a:gd name="T11" fmla="*/ 34 h 80"/>
                <a:gd name="T12" fmla="*/ 110 w 110"/>
                <a:gd name="T13" fmla="*/ 34 h 80"/>
                <a:gd name="T14" fmla="*/ 75 w 110"/>
                <a:gd name="T15" fmla="*/ 71 h 80"/>
                <a:gd name="T16" fmla="*/ 57 w 110"/>
                <a:gd name="T17" fmla="*/ 71 h 80"/>
                <a:gd name="T18" fmla="*/ 0 w 110"/>
                <a:gd name="T19"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0">
                  <a:moveTo>
                    <a:pt x="0" y="14"/>
                  </a:moveTo>
                  <a:cubicBezTo>
                    <a:pt x="22" y="0"/>
                    <a:pt x="22" y="0"/>
                    <a:pt x="22" y="0"/>
                  </a:cubicBezTo>
                  <a:cubicBezTo>
                    <a:pt x="65" y="43"/>
                    <a:pt x="65" y="43"/>
                    <a:pt x="65" y="43"/>
                  </a:cubicBezTo>
                  <a:cubicBezTo>
                    <a:pt x="92" y="16"/>
                    <a:pt x="92" y="16"/>
                    <a:pt x="92" y="16"/>
                  </a:cubicBezTo>
                  <a:cubicBezTo>
                    <a:pt x="92" y="16"/>
                    <a:pt x="92" y="16"/>
                    <a:pt x="92" y="16"/>
                  </a:cubicBezTo>
                  <a:cubicBezTo>
                    <a:pt x="110" y="34"/>
                    <a:pt x="110" y="34"/>
                    <a:pt x="110" y="34"/>
                  </a:cubicBezTo>
                  <a:cubicBezTo>
                    <a:pt x="110" y="34"/>
                    <a:pt x="110" y="34"/>
                    <a:pt x="110" y="34"/>
                  </a:cubicBezTo>
                  <a:cubicBezTo>
                    <a:pt x="75" y="71"/>
                    <a:pt x="75" y="71"/>
                    <a:pt x="75" y="71"/>
                  </a:cubicBezTo>
                  <a:cubicBezTo>
                    <a:pt x="67" y="80"/>
                    <a:pt x="60" y="74"/>
                    <a:pt x="57" y="71"/>
                  </a:cubicBezTo>
                  <a:cubicBezTo>
                    <a:pt x="52" y="66"/>
                    <a:pt x="0" y="14"/>
                    <a:pt x="0" y="14"/>
                  </a:cubicBez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0" name="Freeform 380"/>
            <p:cNvSpPr>
              <a:spLocks/>
            </p:cNvSpPr>
            <p:nvPr/>
          </p:nvSpPr>
          <p:spPr bwMode="auto">
            <a:xfrm>
              <a:off x="8554941" y="3329764"/>
              <a:ext cx="791328" cy="1236841"/>
            </a:xfrm>
            <a:custGeom>
              <a:avLst/>
              <a:gdLst>
                <a:gd name="T0" fmla="*/ 6 w 108"/>
                <a:gd name="T1" fmla="*/ 152 h 169"/>
                <a:gd name="T2" fmla="*/ 11 w 108"/>
                <a:gd name="T3" fmla="*/ 133 h 169"/>
                <a:gd name="T4" fmla="*/ 9 w 108"/>
                <a:gd name="T5" fmla="*/ 78 h 169"/>
                <a:gd name="T6" fmla="*/ 5 w 108"/>
                <a:gd name="T7" fmla="*/ 19 h 169"/>
                <a:gd name="T8" fmla="*/ 41 w 108"/>
                <a:gd name="T9" fmla="*/ 1 h 169"/>
                <a:gd name="T10" fmla="*/ 54 w 108"/>
                <a:gd name="T11" fmla="*/ 5 h 169"/>
                <a:gd name="T12" fmla="*/ 66 w 108"/>
                <a:gd name="T13" fmla="*/ 0 h 169"/>
                <a:gd name="T14" fmla="*/ 103 w 108"/>
                <a:gd name="T15" fmla="*/ 19 h 169"/>
                <a:gd name="T16" fmla="*/ 99 w 108"/>
                <a:gd name="T17" fmla="*/ 78 h 169"/>
                <a:gd name="T18" fmla="*/ 95 w 108"/>
                <a:gd name="T19" fmla="*/ 132 h 169"/>
                <a:gd name="T20" fmla="*/ 102 w 108"/>
                <a:gd name="T21" fmla="*/ 152 h 169"/>
                <a:gd name="T22" fmla="*/ 6 w 108"/>
                <a:gd name="T23" fmla="*/ 1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169">
                  <a:moveTo>
                    <a:pt x="6" y="152"/>
                  </a:moveTo>
                  <a:cubicBezTo>
                    <a:pt x="7" y="145"/>
                    <a:pt x="9" y="139"/>
                    <a:pt x="11" y="133"/>
                  </a:cubicBezTo>
                  <a:cubicBezTo>
                    <a:pt x="23" y="106"/>
                    <a:pt x="19" y="102"/>
                    <a:pt x="9" y="78"/>
                  </a:cubicBezTo>
                  <a:cubicBezTo>
                    <a:pt x="0" y="57"/>
                    <a:pt x="18" y="45"/>
                    <a:pt x="5" y="19"/>
                  </a:cubicBezTo>
                  <a:cubicBezTo>
                    <a:pt x="17" y="11"/>
                    <a:pt x="32" y="8"/>
                    <a:pt x="41" y="1"/>
                  </a:cubicBezTo>
                  <a:cubicBezTo>
                    <a:pt x="46" y="4"/>
                    <a:pt x="49" y="5"/>
                    <a:pt x="54" y="5"/>
                  </a:cubicBezTo>
                  <a:cubicBezTo>
                    <a:pt x="59" y="5"/>
                    <a:pt x="62" y="4"/>
                    <a:pt x="66" y="0"/>
                  </a:cubicBezTo>
                  <a:cubicBezTo>
                    <a:pt x="73" y="6"/>
                    <a:pt x="91" y="11"/>
                    <a:pt x="103" y="19"/>
                  </a:cubicBezTo>
                  <a:cubicBezTo>
                    <a:pt x="90" y="46"/>
                    <a:pt x="108" y="50"/>
                    <a:pt x="99" y="78"/>
                  </a:cubicBezTo>
                  <a:cubicBezTo>
                    <a:pt x="92" y="101"/>
                    <a:pt x="79" y="100"/>
                    <a:pt x="95" y="132"/>
                  </a:cubicBezTo>
                  <a:cubicBezTo>
                    <a:pt x="98" y="138"/>
                    <a:pt x="100" y="145"/>
                    <a:pt x="102" y="152"/>
                  </a:cubicBezTo>
                  <a:cubicBezTo>
                    <a:pt x="80" y="169"/>
                    <a:pt x="24" y="166"/>
                    <a:pt x="6" y="152"/>
                  </a:cubicBez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1" name="Freeform 381"/>
            <p:cNvSpPr>
              <a:spLocks/>
            </p:cNvSpPr>
            <p:nvPr/>
          </p:nvSpPr>
          <p:spPr bwMode="auto">
            <a:xfrm>
              <a:off x="8768351" y="3329764"/>
              <a:ext cx="358279" cy="724346"/>
            </a:xfrm>
            <a:custGeom>
              <a:avLst/>
              <a:gdLst>
                <a:gd name="T0" fmla="*/ 4 w 230"/>
                <a:gd name="T1" fmla="*/ 32 h 465"/>
                <a:gd name="T2" fmla="*/ 0 w 230"/>
                <a:gd name="T3" fmla="*/ 169 h 465"/>
                <a:gd name="T4" fmla="*/ 117 w 230"/>
                <a:gd name="T5" fmla="*/ 465 h 465"/>
                <a:gd name="T6" fmla="*/ 230 w 230"/>
                <a:gd name="T7" fmla="*/ 169 h 465"/>
                <a:gd name="T8" fmla="*/ 226 w 230"/>
                <a:gd name="T9" fmla="*/ 28 h 465"/>
                <a:gd name="T10" fmla="*/ 174 w 230"/>
                <a:gd name="T11" fmla="*/ 0 h 465"/>
                <a:gd name="T12" fmla="*/ 56 w 230"/>
                <a:gd name="T13" fmla="*/ 4 h 465"/>
                <a:gd name="T14" fmla="*/ 4 w 230"/>
                <a:gd name="T15" fmla="*/ 32 h 4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465">
                  <a:moveTo>
                    <a:pt x="4" y="32"/>
                  </a:moveTo>
                  <a:lnTo>
                    <a:pt x="0" y="169"/>
                  </a:lnTo>
                  <a:lnTo>
                    <a:pt x="117" y="465"/>
                  </a:lnTo>
                  <a:lnTo>
                    <a:pt x="230" y="169"/>
                  </a:lnTo>
                  <a:lnTo>
                    <a:pt x="226" y="28"/>
                  </a:lnTo>
                  <a:lnTo>
                    <a:pt x="174" y="0"/>
                  </a:lnTo>
                  <a:lnTo>
                    <a:pt x="56" y="4"/>
                  </a:lnTo>
                  <a:lnTo>
                    <a:pt x="4" y="3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2" name="Rectangle 382"/>
            <p:cNvSpPr>
              <a:spLocks noChangeArrowheads="1"/>
            </p:cNvSpPr>
            <p:nvPr/>
          </p:nvSpPr>
          <p:spPr bwMode="auto">
            <a:xfrm>
              <a:off x="8855584" y="3254993"/>
              <a:ext cx="183813" cy="191603"/>
            </a:xfrm>
            <a:prstGeom prst="rect">
              <a:avLst/>
            </a:prstGeom>
            <a:solidFill>
              <a:srgbClr val="D1A88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3" name="Freeform 383"/>
            <p:cNvSpPr>
              <a:spLocks/>
            </p:cNvSpPr>
            <p:nvPr/>
          </p:nvSpPr>
          <p:spPr bwMode="auto">
            <a:xfrm>
              <a:off x="8665539" y="2677075"/>
              <a:ext cx="563900" cy="688519"/>
            </a:xfrm>
            <a:custGeom>
              <a:avLst/>
              <a:gdLst>
                <a:gd name="T0" fmla="*/ 39 w 77"/>
                <a:gd name="T1" fmla="*/ 94 h 94"/>
                <a:gd name="T2" fmla="*/ 69 w 77"/>
                <a:gd name="T3" fmla="*/ 63 h 94"/>
                <a:gd name="T4" fmla="*/ 70 w 77"/>
                <a:gd name="T5" fmla="*/ 64 h 94"/>
                <a:gd name="T6" fmla="*/ 76 w 77"/>
                <a:gd name="T7" fmla="*/ 53 h 94"/>
                <a:gd name="T8" fmla="*/ 74 w 77"/>
                <a:gd name="T9" fmla="*/ 41 h 94"/>
                <a:gd name="T10" fmla="*/ 73 w 77"/>
                <a:gd name="T11" fmla="*/ 41 h 94"/>
                <a:gd name="T12" fmla="*/ 39 w 77"/>
                <a:gd name="T13" fmla="*/ 0 h 94"/>
                <a:gd name="T14" fmla="*/ 5 w 77"/>
                <a:gd name="T15" fmla="*/ 42 h 94"/>
                <a:gd name="T16" fmla="*/ 4 w 77"/>
                <a:gd name="T17" fmla="*/ 41 h 94"/>
                <a:gd name="T18" fmla="*/ 1 w 77"/>
                <a:gd name="T19" fmla="*/ 53 h 94"/>
                <a:gd name="T20" fmla="*/ 8 w 77"/>
                <a:gd name="T21" fmla="*/ 64 h 94"/>
                <a:gd name="T22" fmla="*/ 9 w 77"/>
                <a:gd name="T23" fmla="*/ 63 h 94"/>
                <a:gd name="T24" fmla="*/ 39 w 77"/>
                <a:gd name="T25"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94">
                  <a:moveTo>
                    <a:pt x="39" y="94"/>
                  </a:moveTo>
                  <a:cubicBezTo>
                    <a:pt x="51" y="94"/>
                    <a:pt x="63" y="80"/>
                    <a:pt x="69" y="63"/>
                  </a:cubicBezTo>
                  <a:cubicBezTo>
                    <a:pt x="69" y="63"/>
                    <a:pt x="69" y="63"/>
                    <a:pt x="70" y="64"/>
                  </a:cubicBezTo>
                  <a:cubicBezTo>
                    <a:pt x="72" y="64"/>
                    <a:pt x="75" y="59"/>
                    <a:pt x="76" y="53"/>
                  </a:cubicBezTo>
                  <a:cubicBezTo>
                    <a:pt x="77" y="47"/>
                    <a:pt x="76" y="42"/>
                    <a:pt x="74" y="41"/>
                  </a:cubicBezTo>
                  <a:cubicBezTo>
                    <a:pt x="73" y="41"/>
                    <a:pt x="73" y="41"/>
                    <a:pt x="73" y="41"/>
                  </a:cubicBezTo>
                  <a:cubicBezTo>
                    <a:pt x="74" y="20"/>
                    <a:pt x="65" y="0"/>
                    <a:pt x="39" y="0"/>
                  </a:cubicBezTo>
                  <a:cubicBezTo>
                    <a:pt x="12" y="0"/>
                    <a:pt x="4" y="20"/>
                    <a:pt x="5" y="42"/>
                  </a:cubicBezTo>
                  <a:cubicBezTo>
                    <a:pt x="4" y="41"/>
                    <a:pt x="4" y="41"/>
                    <a:pt x="4" y="41"/>
                  </a:cubicBezTo>
                  <a:cubicBezTo>
                    <a:pt x="1" y="42"/>
                    <a:pt x="0" y="47"/>
                    <a:pt x="1" y="53"/>
                  </a:cubicBezTo>
                  <a:cubicBezTo>
                    <a:pt x="2" y="59"/>
                    <a:pt x="5" y="64"/>
                    <a:pt x="8" y="64"/>
                  </a:cubicBezTo>
                  <a:cubicBezTo>
                    <a:pt x="8" y="63"/>
                    <a:pt x="9" y="63"/>
                    <a:pt x="9" y="63"/>
                  </a:cubicBezTo>
                  <a:cubicBezTo>
                    <a:pt x="15" y="80"/>
                    <a:pt x="26" y="94"/>
                    <a:pt x="39" y="94"/>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4" name="Freeform 384"/>
            <p:cNvSpPr>
              <a:spLocks/>
            </p:cNvSpPr>
            <p:nvPr/>
          </p:nvSpPr>
          <p:spPr bwMode="auto">
            <a:xfrm>
              <a:off x="8906989" y="3431018"/>
              <a:ext cx="88791" cy="132408"/>
            </a:xfrm>
            <a:custGeom>
              <a:avLst/>
              <a:gdLst>
                <a:gd name="T0" fmla="*/ 10 w 12"/>
                <a:gd name="T1" fmla="*/ 18 h 18"/>
                <a:gd name="T2" fmla="*/ 12 w 12"/>
                <a:gd name="T3" fmla="*/ 14 h 18"/>
                <a:gd name="T4" fmla="*/ 6 w 12"/>
                <a:gd name="T5" fmla="*/ 0 h 18"/>
                <a:gd name="T6" fmla="*/ 0 w 12"/>
                <a:gd name="T7" fmla="*/ 14 h 18"/>
                <a:gd name="T8" fmla="*/ 2 w 12"/>
                <a:gd name="T9" fmla="*/ 18 h 18"/>
                <a:gd name="T10" fmla="*/ 10 w 12"/>
                <a:gd name="T11" fmla="*/ 18 h 18"/>
              </a:gdLst>
              <a:ahLst/>
              <a:cxnLst>
                <a:cxn ang="0">
                  <a:pos x="T0" y="T1"/>
                </a:cxn>
                <a:cxn ang="0">
                  <a:pos x="T2" y="T3"/>
                </a:cxn>
                <a:cxn ang="0">
                  <a:pos x="T4" y="T5"/>
                </a:cxn>
                <a:cxn ang="0">
                  <a:pos x="T6" y="T7"/>
                </a:cxn>
                <a:cxn ang="0">
                  <a:pos x="T8" y="T9"/>
                </a:cxn>
                <a:cxn ang="0">
                  <a:pos x="T10" y="T11"/>
                </a:cxn>
              </a:cxnLst>
              <a:rect l="0" t="0" r="r" b="b"/>
              <a:pathLst>
                <a:path w="12" h="18">
                  <a:moveTo>
                    <a:pt x="10" y="18"/>
                  </a:moveTo>
                  <a:cubicBezTo>
                    <a:pt x="12" y="14"/>
                    <a:pt x="12" y="14"/>
                    <a:pt x="12" y="14"/>
                  </a:cubicBezTo>
                  <a:cubicBezTo>
                    <a:pt x="6" y="0"/>
                    <a:pt x="6" y="0"/>
                    <a:pt x="6" y="0"/>
                  </a:cubicBezTo>
                  <a:cubicBezTo>
                    <a:pt x="0" y="14"/>
                    <a:pt x="0" y="14"/>
                    <a:pt x="0" y="14"/>
                  </a:cubicBezTo>
                  <a:cubicBezTo>
                    <a:pt x="2" y="18"/>
                    <a:pt x="2" y="18"/>
                    <a:pt x="2" y="18"/>
                  </a:cubicBezTo>
                  <a:cubicBezTo>
                    <a:pt x="5" y="18"/>
                    <a:pt x="7" y="18"/>
                    <a:pt x="10" y="18"/>
                  </a:cubicBezTo>
                  <a:close/>
                </a:path>
              </a:pathLst>
            </a:custGeom>
            <a:solidFill>
              <a:srgbClr val="FC8D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5" name="Freeform 385"/>
            <p:cNvSpPr>
              <a:spLocks/>
            </p:cNvSpPr>
            <p:nvPr/>
          </p:nvSpPr>
          <p:spPr bwMode="auto">
            <a:xfrm>
              <a:off x="8804178" y="3335995"/>
              <a:ext cx="146428" cy="271046"/>
            </a:xfrm>
            <a:custGeom>
              <a:avLst/>
              <a:gdLst>
                <a:gd name="T0" fmla="*/ 33 w 94"/>
                <a:gd name="T1" fmla="*/ 0 h 174"/>
                <a:gd name="T2" fmla="*/ 94 w 94"/>
                <a:gd name="T3" fmla="*/ 61 h 174"/>
                <a:gd name="T4" fmla="*/ 52 w 94"/>
                <a:gd name="T5" fmla="*/ 174 h 174"/>
                <a:gd name="T6" fmla="*/ 0 w 94"/>
                <a:gd name="T7" fmla="*/ 19 h 174"/>
                <a:gd name="T8" fmla="*/ 33 w 94"/>
                <a:gd name="T9" fmla="*/ 0 h 174"/>
              </a:gdLst>
              <a:ahLst/>
              <a:cxnLst>
                <a:cxn ang="0">
                  <a:pos x="T0" y="T1"/>
                </a:cxn>
                <a:cxn ang="0">
                  <a:pos x="T2" y="T3"/>
                </a:cxn>
                <a:cxn ang="0">
                  <a:pos x="T4" y="T5"/>
                </a:cxn>
                <a:cxn ang="0">
                  <a:pos x="T6" y="T7"/>
                </a:cxn>
                <a:cxn ang="0">
                  <a:pos x="T8" y="T9"/>
                </a:cxn>
              </a:cxnLst>
              <a:rect l="0" t="0" r="r" b="b"/>
              <a:pathLst>
                <a:path w="94" h="174">
                  <a:moveTo>
                    <a:pt x="33" y="0"/>
                  </a:moveTo>
                  <a:lnTo>
                    <a:pt x="94" y="61"/>
                  </a:lnTo>
                  <a:lnTo>
                    <a:pt x="52" y="174"/>
                  </a:lnTo>
                  <a:lnTo>
                    <a:pt x="0" y="19"/>
                  </a:lnTo>
                  <a:lnTo>
                    <a:pt x="33" y="0"/>
                  </a:ln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6" name="Freeform 386"/>
            <p:cNvSpPr>
              <a:spLocks/>
            </p:cNvSpPr>
            <p:nvPr/>
          </p:nvSpPr>
          <p:spPr bwMode="auto">
            <a:xfrm>
              <a:off x="8671770" y="3365592"/>
              <a:ext cx="278836" cy="688519"/>
            </a:xfrm>
            <a:custGeom>
              <a:avLst/>
              <a:gdLst>
                <a:gd name="T0" fmla="*/ 85 w 179"/>
                <a:gd name="T1" fmla="*/ 0 h 442"/>
                <a:gd name="T2" fmla="*/ 179 w 179"/>
                <a:gd name="T3" fmla="*/ 442 h 442"/>
                <a:gd name="T4" fmla="*/ 24 w 179"/>
                <a:gd name="T5" fmla="*/ 197 h 442"/>
                <a:gd name="T6" fmla="*/ 48 w 179"/>
                <a:gd name="T7" fmla="*/ 155 h 442"/>
                <a:gd name="T8" fmla="*/ 0 w 179"/>
                <a:gd name="T9" fmla="*/ 122 h 442"/>
                <a:gd name="T10" fmla="*/ 62 w 179"/>
                <a:gd name="T11" fmla="*/ 14 h 442"/>
                <a:gd name="T12" fmla="*/ 85 w 179"/>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79" h="442">
                  <a:moveTo>
                    <a:pt x="85" y="0"/>
                  </a:moveTo>
                  <a:lnTo>
                    <a:pt x="179" y="442"/>
                  </a:lnTo>
                  <a:lnTo>
                    <a:pt x="24" y="197"/>
                  </a:lnTo>
                  <a:lnTo>
                    <a:pt x="48" y="155"/>
                  </a:lnTo>
                  <a:lnTo>
                    <a:pt x="0" y="122"/>
                  </a:lnTo>
                  <a:lnTo>
                    <a:pt x="62" y="14"/>
                  </a:lnTo>
                  <a:lnTo>
                    <a:pt x="85" y="0"/>
                  </a:ln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7" name="Freeform 387"/>
            <p:cNvSpPr>
              <a:spLocks/>
            </p:cNvSpPr>
            <p:nvPr/>
          </p:nvSpPr>
          <p:spPr bwMode="auto">
            <a:xfrm>
              <a:off x="8950606" y="3329764"/>
              <a:ext cx="146428" cy="277277"/>
            </a:xfrm>
            <a:custGeom>
              <a:avLst/>
              <a:gdLst>
                <a:gd name="T0" fmla="*/ 57 w 94"/>
                <a:gd name="T1" fmla="*/ 0 h 178"/>
                <a:gd name="T2" fmla="*/ 0 w 94"/>
                <a:gd name="T3" fmla="*/ 65 h 178"/>
                <a:gd name="T4" fmla="*/ 43 w 94"/>
                <a:gd name="T5" fmla="*/ 178 h 178"/>
                <a:gd name="T6" fmla="*/ 94 w 94"/>
                <a:gd name="T7" fmla="*/ 23 h 178"/>
                <a:gd name="T8" fmla="*/ 57 w 94"/>
                <a:gd name="T9" fmla="*/ 0 h 178"/>
              </a:gdLst>
              <a:ahLst/>
              <a:cxnLst>
                <a:cxn ang="0">
                  <a:pos x="T0" y="T1"/>
                </a:cxn>
                <a:cxn ang="0">
                  <a:pos x="T2" y="T3"/>
                </a:cxn>
                <a:cxn ang="0">
                  <a:pos x="T4" y="T5"/>
                </a:cxn>
                <a:cxn ang="0">
                  <a:pos x="T6" y="T7"/>
                </a:cxn>
                <a:cxn ang="0">
                  <a:pos x="T8" y="T9"/>
                </a:cxn>
              </a:cxnLst>
              <a:rect l="0" t="0" r="r" b="b"/>
              <a:pathLst>
                <a:path w="94" h="178">
                  <a:moveTo>
                    <a:pt x="57" y="0"/>
                  </a:moveTo>
                  <a:lnTo>
                    <a:pt x="0" y="65"/>
                  </a:lnTo>
                  <a:lnTo>
                    <a:pt x="43" y="178"/>
                  </a:lnTo>
                  <a:lnTo>
                    <a:pt x="94" y="23"/>
                  </a:lnTo>
                  <a:lnTo>
                    <a:pt x="57" y="0"/>
                  </a:ln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8" name="Freeform 388"/>
            <p:cNvSpPr>
              <a:spLocks/>
            </p:cNvSpPr>
            <p:nvPr/>
          </p:nvSpPr>
          <p:spPr bwMode="auto">
            <a:xfrm>
              <a:off x="8892969" y="3622618"/>
              <a:ext cx="116831" cy="431492"/>
            </a:xfrm>
            <a:custGeom>
              <a:avLst/>
              <a:gdLst>
                <a:gd name="T0" fmla="*/ 18 w 75"/>
                <a:gd name="T1" fmla="*/ 0 h 277"/>
                <a:gd name="T2" fmla="*/ 56 w 75"/>
                <a:gd name="T3" fmla="*/ 0 h 277"/>
                <a:gd name="T4" fmla="*/ 75 w 75"/>
                <a:gd name="T5" fmla="*/ 188 h 277"/>
                <a:gd name="T6" fmla="*/ 37 w 75"/>
                <a:gd name="T7" fmla="*/ 277 h 277"/>
                <a:gd name="T8" fmla="*/ 0 w 75"/>
                <a:gd name="T9" fmla="*/ 188 h 277"/>
                <a:gd name="T10" fmla="*/ 18 w 75"/>
                <a:gd name="T11" fmla="*/ 0 h 277"/>
              </a:gdLst>
              <a:ahLst/>
              <a:cxnLst>
                <a:cxn ang="0">
                  <a:pos x="T0" y="T1"/>
                </a:cxn>
                <a:cxn ang="0">
                  <a:pos x="T2" y="T3"/>
                </a:cxn>
                <a:cxn ang="0">
                  <a:pos x="T4" y="T5"/>
                </a:cxn>
                <a:cxn ang="0">
                  <a:pos x="T6" y="T7"/>
                </a:cxn>
                <a:cxn ang="0">
                  <a:pos x="T8" y="T9"/>
                </a:cxn>
                <a:cxn ang="0">
                  <a:pos x="T10" y="T11"/>
                </a:cxn>
              </a:cxnLst>
              <a:rect l="0" t="0" r="r" b="b"/>
              <a:pathLst>
                <a:path w="75" h="277">
                  <a:moveTo>
                    <a:pt x="18" y="0"/>
                  </a:moveTo>
                  <a:lnTo>
                    <a:pt x="56" y="0"/>
                  </a:lnTo>
                  <a:lnTo>
                    <a:pt x="75" y="188"/>
                  </a:lnTo>
                  <a:lnTo>
                    <a:pt x="37" y="277"/>
                  </a:lnTo>
                  <a:lnTo>
                    <a:pt x="0" y="188"/>
                  </a:lnTo>
                  <a:lnTo>
                    <a:pt x="18" y="0"/>
                  </a:lnTo>
                  <a:close/>
                </a:path>
              </a:pathLst>
            </a:custGeom>
            <a:solidFill>
              <a:srgbClr val="FC8D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9" name="Freeform 389"/>
            <p:cNvSpPr>
              <a:spLocks/>
            </p:cNvSpPr>
            <p:nvPr/>
          </p:nvSpPr>
          <p:spPr bwMode="auto">
            <a:xfrm>
              <a:off x="8804178" y="3335995"/>
              <a:ext cx="146428" cy="227430"/>
            </a:xfrm>
            <a:custGeom>
              <a:avLst/>
              <a:gdLst>
                <a:gd name="T0" fmla="*/ 33 w 94"/>
                <a:gd name="T1" fmla="*/ 0 h 146"/>
                <a:gd name="T2" fmla="*/ 94 w 94"/>
                <a:gd name="T3" fmla="*/ 61 h 146"/>
                <a:gd name="T4" fmla="*/ 52 w 94"/>
                <a:gd name="T5" fmla="*/ 146 h 146"/>
                <a:gd name="T6" fmla="*/ 0 w 94"/>
                <a:gd name="T7" fmla="*/ 19 h 146"/>
                <a:gd name="T8" fmla="*/ 33 w 94"/>
                <a:gd name="T9" fmla="*/ 0 h 146"/>
              </a:gdLst>
              <a:ahLst/>
              <a:cxnLst>
                <a:cxn ang="0">
                  <a:pos x="T0" y="T1"/>
                </a:cxn>
                <a:cxn ang="0">
                  <a:pos x="T2" y="T3"/>
                </a:cxn>
                <a:cxn ang="0">
                  <a:pos x="T4" y="T5"/>
                </a:cxn>
                <a:cxn ang="0">
                  <a:pos x="T6" y="T7"/>
                </a:cxn>
                <a:cxn ang="0">
                  <a:pos x="T8" y="T9"/>
                </a:cxn>
              </a:cxnLst>
              <a:rect l="0" t="0" r="r" b="b"/>
              <a:pathLst>
                <a:path w="94" h="146">
                  <a:moveTo>
                    <a:pt x="33" y="0"/>
                  </a:moveTo>
                  <a:lnTo>
                    <a:pt x="94" y="61"/>
                  </a:lnTo>
                  <a:lnTo>
                    <a:pt x="52" y="146"/>
                  </a:lnTo>
                  <a:lnTo>
                    <a:pt x="0" y="19"/>
                  </a:lnTo>
                  <a:lnTo>
                    <a:pt x="33"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0" name="Freeform 390"/>
            <p:cNvSpPr>
              <a:spLocks/>
            </p:cNvSpPr>
            <p:nvPr/>
          </p:nvSpPr>
          <p:spPr bwMode="auto">
            <a:xfrm>
              <a:off x="8701369" y="3365592"/>
              <a:ext cx="249237" cy="688519"/>
            </a:xfrm>
            <a:custGeom>
              <a:avLst/>
              <a:gdLst>
                <a:gd name="T0" fmla="*/ 66 w 160"/>
                <a:gd name="T1" fmla="*/ 0 h 442"/>
                <a:gd name="T2" fmla="*/ 160 w 160"/>
                <a:gd name="T3" fmla="*/ 442 h 442"/>
                <a:gd name="T4" fmla="*/ 19 w 160"/>
                <a:gd name="T5" fmla="*/ 179 h 442"/>
                <a:gd name="T6" fmla="*/ 43 w 160"/>
                <a:gd name="T7" fmla="*/ 146 h 442"/>
                <a:gd name="T8" fmla="*/ 0 w 160"/>
                <a:gd name="T9" fmla="*/ 113 h 442"/>
                <a:gd name="T10" fmla="*/ 43 w 160"/>
                <a:gd name="T11" fmla="*/ 14 h 442"/>
                <a:gd name="T12" fmla="*/ 66 w 160"/>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60" h="442">
                  <a:moveTo>
                    <a:pt x="66" y="0"/>
                  </a:moveTo>
                  <a:lnTo>
                    <a:pt x="160" y="442"/>
                  </a:lnTo>
                  <a:lnTo>
                    <a:pt x="19" y="179"/>
                  </a:lnTo>
                  <a:lnTo>
                    <a:pt x="43" y="146"/>
                  </a:lnTo>
                  <a:lnTo>
                    <a:pt x="0" y="113"/>
                  </a:lnTo>
                  <a:lnTo>
                    <a:pt x="43" y="14"/>
                  </a:lnTo>
                  <a:lnTo>
                    <a:pt x="66" y="0"/>
                  </a:ln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1" name="Freeform 391"/>
            <p:cNvSpPr>
              <a:spLocks/>
            </p:cNvSpPr>
            <p:nvPr/>
          </p:nvSpPr>
          <p:spPr bwMode="auto">
            <a:xfrm>
              <a:off x="8950606" y="3365592"/>
              <a:ext cx="271046" cy="688519"/>
            </a:xfrm>
            <a:custGeom>
              <a:avLst/>
              <a:gdLst>
                <a:gd name="T0" fmla="*/ 94 w 174"/>
                <a:gd name="T1" fmla="*/ 0 h 442"/>
                <a:gd name="T2" fmla="*/ 0 w 174"/>
                <a:gd name="T3" fmla="*/ 442 h 442"/>
                <a:gd name="T4" fmla="*/ 151 w 174"/>
                <a:gd name="T5" fmla="*/ 197 h 442"/>
                <a:gd name="T6" fmla="*/ 132 w 174"/>
                <a:gd name="T7" fmla="*/ 155 h 442"/>
                <a:gd name="T8" fmla="*/ 174 w 174"/>
                <a:gd name="T9" fmla="*/ 122 h 442"/>
                <a:gd name="T10" fmla="*/ 127 w 174"/>
                <a:gd name="T11" fmla="*/ 14 h 442"/>
                <a:gd name="T12" fmla="*/ 94 w 174"/>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74" h="442">
                  <a:moveTo>
                    <a:pt x="94" y="0"/>
                  </a:moveTo>
                  <a:lnTo>
                    <a:pt x="0" y="442"/>
                  </a:lnTo>
                  <a:lnTo>
                    <a:pt x="151" y="197"/>
                  </a:lnTo>
                  <a:lnTo>
                    <a:pt x="132" y="155"/>
                  </a:lnTo>
                  <a:lnTo>
                    <a:pt x="174" y="122"/>
                  </a:lnTo>
                  <a:lnTo>
                    <a:pt x="127" y="14"/>
                  </a:lnTo>
                  <a:lnTo>
                    <a:pt x="94" y="0"/>
                  </a:ln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2" name="Freeform 392"/>
            <p:cNvSpPr>
              <a:spLocks/>
            </p:cNvSpPr>
            <p:nvPr/>
          </p:nvSpPr>
          <p:spPr bwMode="auto">
            <a:xfrm>
              <a:off x="8950606" y="3365592"/>
              <a:ext cx="249237" cy="688519"/>
            </a:xfrm>
            <a:custGeom>
              <a:avLst/>
              <a:gdLst>
                <a:gd name="T0" fmla="*/ 94 w 160"/>
                <a:gd name="T1" fmla="*/ 0 h 442"/>
                <a:gd name="T2" fmla="*/ 0 w 160"/>
                <a:gd name="T3" fmla="*/ 442 h 442"/>
                <a:gd name="T4" fmla="*/ 137 w 160"/>
                <a:gd name="T5" fmla="*/ 179 h 442"/>
                <a:gd name="T6" fmla="*/ 113 w 160"/>
                <a:gd name="T7" fmla="*/ 146 h 442"/>
                <a:gd name="T8" fmla="*/ 160 w 160"/>
                <a:gd name="T9" fmla="*/ 113 h 442"/>
                <a:gd name="T10" fmla="*/ 127 w 160"/>
                <a:gd name="T11" fmla="*/ 14 h 442"/>
                <a:gd name="T12" fmla="*/ 94 w 160"/>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60" h="442">
                  <a:moveTo>
                    <a:pt x="94" y="0"/>
                  </a:moveTo>
                  <a:lnTo>
                    <a:pt x="0" y="442"/>
                  </a:lnTo>
                  <a:lnTo>
                    <a:pt x="137" y="179"/>
                  </a:lnTo>
                  <a:lnTo>
                    <a:pt x="113" y="146"/>
                  </a:lnTo>
                  <a:lnTo>
                    <a:pt x="160" y="113"/>
                  </a:lnTo>
                  <a:lnTo>
                    <a:pt x="127" y="14"/>
                  </a:lnTo>
                  <a:lnTo>
                    <a:pt x="94" y="0"/>
                  </a:ln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3" name="Freeform 393"/>
            <p:cNvSpPr>
              <a:spLocks/>
            </p:cNvSpPr>
            <p:nvPr/>
          </p:nvSpPr>
          <p:spPr bwMode="auto">
            <a:xfrm>
              <a:off x="8950606" y="3329764"/>
              <a:ext cx="146428" cy="233661"/>
            </a:xfrm>
            <a:custGeom>
              <a:avLst/>
              <a:gdLst>
                <a:gd name="T0" fmla="*/ 57 w 94"/>
                <a:gd name="T1" fmla="*/ 0 h 150"/>
                <a:gd name="T2" fmla="*/ 0 w 94"/>
                <a:gd name="T3" fmla="*/ 65 h 150"/>
                <a:gd name="T4" fmla="*/ 43 w 94"/>
                <a:gd name="T5" fmla="*/ 150 h 150"/>
                <a:gd name="T6" fmla="*/ 94 w 94"/>
                <a:gd name="T7" fmla="*/ 23 h 150"/>
                <a:gd name="T8" fmla="*/ 57 w 94"/>
                <a:gd name="T9" fmla="*/ 0 h 150"/>
              </a:gdLst>
              <a:ahLst/>
              <a:cxnLst>
                <a:cxn ang="0">
                  <a:pos x="T0" y="T1"/>
                </a:cxn>
                <a:cxn ang="0">
                  <a:pos x="T2" y="T3"/>
                </a:cxn>
                <a:cxn ang="0">
                  <a:pos x="T4" y="T5"/>
                </a:cxn>
                <a:cxn ang="0">
                  <a:pos x="T6" y="T7"/>
                </a:cxn>
                <a:cxn ang="0">
                  <a:pos x="T8" y="T9"/>
                </a:cxn>
              </a:cxnLst>
              <a:rect l="0" t="0" r="r" b="b"/>
              <a:pathLst>
                <a:path w="94" h="150">
                  <a:moveTo>
                    <a:pt x="57" y="0"/>
                  </a:moveTo>
                  <a:lnTo>
                    <a:pt x="0" y="65"/>
                  </a:lnTo>
                  <a:lnTo>
                    <a:pt x="43" y="150"/>
                  </a:lnTo>
                  <a:lnTo>
                    <a:pt x="94" y="23"/>
                  </a:lnTo>
                  <a:lnTo>
                    <a:pt x="5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4" name="Freeform 394"/>
            <p:cNvSpPr>
              <a:spLocks/>
            </p:cNvSpPr>
            <p:nvPr/>
          </p:nvSpPr>
          <p:spPr bwMode="auto">
            <a:xfrm>
              <a:off x="8906989" y="3555636"/>
              <a:ext cx="88791" cy="73215"/>
            </a:xfrm>
            <a:custGeom>
              <a:avLst/>
              <a:gdLst>
                <a:gd name="T0" fmla="*/ 2 w 12"/>
                <a:gd name="T1" fmla="*/ 0 h 10"/>
                <a:gd name="T2" fmla="*/ 10 w 12"/>
                <a:gd name="T3" fmla="*/ 0 h 10"/>
                <a:gd name="T4" fmla="*/ 10 w 12"/>
                <a:gd name="T5" fmla="*/ 10 h 10"/>
                <a:gd name="T6" fmla="*/ 2 w 12"/>
                <a:gd name="T7" fmla="*/ 10 h 10"/>
                <a:gd name="T8" fmla="*/ 2 w 12"/>
                <a:gd name="T9" fmla="*/ 0 h 10"/>
              </a:gdLst>
              <a:ahLst/>
              <a:cxnLst>
                <a:cxn ang="0">
                  <a:pos x="T0" y="T1"/>
                </a:cxn>
                <a:cxn ang="0">
                  <a:pos x="T2" y="T3"/>
                </a:cxn>
                <a:cxn ang="0">
                  <a:pos x="T4" y="T5"/>
                </a:cxn>
                <a:cxn ang="0">
                  <a:pos x="T6" y="T7"/>
                </a:cxn>
                <a:cxn ang="0">
                  <a:pos x="T8" y="T9"/>
                </a:cxn>
              </a:cxnLst>
              <a:rect l="0" t="0" r="r" b="b"/>
              <a:pathLst>
                <a:path w="12" h="10">
                  <a:moveTo>
                    <a:pt x="2" y="0"/>
                  </a:moveTo>
                  <a:cubicBezTo>
                    <a:pt x="10" y="0"/>
                    <a:pt x="10" y="0"/>
                    <a:pt x="10" y="0"/>
                  </a:cubicBezTo>
                  <a:cubicBezTo>
                    <a:pt x="12" y="4"/>
                    <a:pt x="12" y="7"/>
                    <a:pt x="10" y="10"/>
                  </a:cubicBezTo>
                  <a:cubicBezTo>
                    <a:pt x="2" y="10"/>
                    <a:pt x="2" y="10"/>
                    <a:pt x="2" y="10"/>
                  </a:cubicBezTo>
                  <a:cubicBezTo>
                    <a:pt x="0" y="7"/>
                    <a:pt x="0" y="4"/>
                    <a:pt x="2" y="0"/>
                  </a:cubicBezTo>
                  <a:close/>
                </a:path>
              </a:pathLst>
            </a:custGeom>
            <a:solidFill>
              <a:srgbClr val="FC8D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5" name="Freeform 395"/>
            <p:cNvSpPr>
              <a:spLocks/>
            </p:cNvSpPr>
            <p:nvPr/>
          </p:nvSpPr>
          <p:spPr bwMode="auto">
            <a:xfrm>
              <a:off x="8936586" y="4046321"/>
              <a:ext cx="35829" cy="484456"/>
            </a:xfrm>
            <a:custGeom>
              <a:avLst/>
              <a:gdLst>
                <a:gd name="T0" fmla="*/ 2 w 5"/>
                <a:gd name="T1" fmla="*/ 66 h 66"/>
                <a:gd name="T2" fmla="*/ 2 w 5"/>
                <a:gd name="T3" fmla="*/ 0 h 66"/>
                <a:gd name="T4" fmla="*/ 2 w 5"/>
                <a:gd name="T5" fmla="*/ 66 h 66"/>
              </a:gdLst>
              <a:ahLst/>
              <a:cxnLst>
                <a:cxn ang="0">
                  <a:pos x="T0" y="T1"/>
                </a:cxn>
                <a:cxn ang="0">
                  <a:pos x="T2" y="T3"/>
                </a:cxn>
                <a:cxn ang="0">
                  <a:pos x="T4" y="T5"/>
                </a:cxn>
              </a:cxnLst>
              <a:rect l="0" t="0" r="r" b="b"/>
              <a:pathLst>
                <a:path w="5" h="66">
                  <a:moveTo>
                    <a:pt x="2" y="66"/>
                  </a:moveTo>
                  <a:cubicBezTo>
                    <a:pt x="0" y="37"/>
                    <a:pt x="0" y="34"/>
                    <a:pt x="2" y="0"/>
                  </a:cubicBezTo>
                  <a:cubicBezTo>
                    <a:pt x="5" y="34"/>
                    <a:pt x="5" y="37"/>
                    <a:pt x="2" y="66"/>
                  </a:cubicBez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6" name="Freeform 396"/>
            <p:cNvSpPr>
              <a:spLocks/>
            </p:cNvSpPr>
            <p:nvPr/>
          </p:nvSpPr>
          <p:spPr bwMode="auto">
            <a:xfrm>
              <a:off x="9148437" y="3007314"/>
              <a:ext cx="81002" cy="138639"/>
            </a:xfrm>
            <a:custGeom>
              <a:avLst/>
              <a:gdLst>
                <a:gd name="T0" fmla="*/ 8 w 11"/>
                <a:gd name="T1" fmla="*/ 0 h 19"/>
                <a:gd name="T2" fmla="*/ 10 w 11"/>
                <a:gd name="T3" fmla="*/ 10 h 19"/>
                <a:gd name="T4" fmla="*/ 4 w 11"/>
                <a:gd name="T5" fmla="*/ 18 h 19"/>
                <a:gd name="T6" fmla="*/ 1 w 11"/>
                <a:gd name="T7" fmla="*/ 8 h 19"/>
                <a:gd name="T8" fmla="*/ 8 w 11"/>
                <a:gd name="T9" fmla="*/ 0 h 19"/>
              </a:gdLst>
              <a:ahLst/>
              <a:cxnLst>
                <a:cxn ang="0">
                  <a:pos x="T0" y="T1"/>
                </a:cxn>
                <a:cxn ang="0">
                  <a:pos x="T2" y="T3"/>
                </a:cxn>
                <a:cxn ang="0">
                  <a:pos x="T4" y="T5"/>
                </a:cxn>
                <a:cxn ang="0">
                  <a:pos x="T6" y="T7"/>
                </a:cxn>
                <a:cxn ang="0">
                  <a:pos x="T8" y="T9"/>
                </a:cxn>
              </a:cxnLst>
              <a:rect l="0" t="0" r="r" b="b"/>
              <a:pathLst>
                <a:path w="11" h="19">
                  <a:moveTo>
                    <a:pt x="8" y="0"/>
                  </a:moveTo>
                  <a:cubicBezTo>
                    <a:pt x="10" y="1"/>
                    <a:pt x="11" y="5"/>
                    <a:pt x="10" y="10"/>
                  </a:cubicBezTo>
                  <a:cubicBezTo>
                    <a:pt x="9" y="15"/>
                    <a:pt x="6" y="19"/>
                    <a:pt x="4" y="18"/>
                  </a:cubicBezTo>
                  <a:cubicBezTo>
                    <a:pt x="1" y="18"/>
                    <a:pt x="0" y="13"/>
                    <a:pt x="1" y="8"/>
                  </a:cubicBezTo>
                  <a:cubicBezTo>
                    <a:pt x="2" y="3"/>
                    <a:pt x="5" y="0"/>
                    <a:pt x="8" y="0"/>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7" name="Freeform 397"/>
            <p:cNvSpPr>
              <a:spLocks/>
            </p:cNvSpPr>
            <p:nvPr/>
          </p:nvSpPr>
          <p:spPr bwMode="auto">
            <a:xfrm>
              <a:off x="9889918" y="3628849"/>
              <a:ext cx="87233" cy="140197"/>
            </a:xfrm>
            <a:custGeom>
              <a:avLst/>
              <a:gdLst>
                <a:gd name="T0" fmla="*/ 12 w 12"/>
                <a:gd name="T1" fmla="*/ 4 h 19"/>
                <a:gd name="T2" fmla="*/ 6 w 12"/>
                <a:gd name="T3" fmla="*/ 19 h 19"/>
                <a:gd name="T4" fmla="*/ 0 w 12"/>
                <a:gd name="T5" fmla="*/ 17 h 19"/>
                <a:gd name="T6" fmla="*/ 6 w 12"/>
                <a:gd name="T7" fmla="*/ 1 h 19"/>
                <a:gd name="T8" fmla="*/ 9 w 12"/>
                <a:gd name="T9" fmla="*/ 0 h 19"/>
                <a:gd name="T10" fmla="*/ 12 w 12"/>
                <a:gd name="T11" fmla="*/ 4 h 19"/>
              </a:gdLst>
              <a:ahLst/>
              <a:cxnLst>
                <a:cxn ang="0">
                  <a:pos x="T0" y="T1"/>
                </a:cxn>
                <a:cxn ang="0">
                  <a:pos x="T2" y="T3"/>
                </a:cxn>
                <a:cxn ang="0">
                  <a:pos x="T4" y="T5"/>
                </a:cxn>
                <a:cxn ang="0">
                  <a:pos x="T6" y="T7"/>
                </a:cxn>
                <a:cxn ang="0">
                  <a:pos x="T8" y="T9"/>
                </a:cxn>
                <a:cxn ang="0">
                  <a:pos x="T10" y="T11"/>
                </a:cxn>
              </a:cxnLst>
              <a:rect l="0" t="0" r="r" b="b"/>
              <a:pathLst>
                <a:path w="12" h="19">
                  <a:moveTo>
                    <a:pt x="12" y="4"/>
                  </a:moveTo>
                  <a:cubicBezTo>
                    <a:pt x="6" y="19"/>
                    <a:pt x="6" y="19"/>
                    <a:pt x="6" y="19"/>
                  </a:cubicBezTo>
                  <a:cubicBezTo>
                    <a:pt x="0" y="17"/>
                    <a:pt x="0" y="17"/>
                    <a:pt x="0" y="17"/>
                  </a:cubicBezTo>
                  <a:cubicBezTo>
                    <a:pt x="6" y="1"/>
                    <a:pt x="6" y="1"/>
                    <a:pt x="6" y="1"/>
                  </a:cubicBezTo>
                  <a:cubicBezTo>
                    <a:pt x="8" y="1"/>
                    <a:pt x="8" y="0"/>
                    <a:pt x="9" y="0"/>
                  </a:cubicBezTo>
                  <a:lnTo>
                    <a:pt x="12" y="4"/>
                  </a:ln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8" name="Freeform 398"/>
            <p:cNvSpPr>
              <a:spLocks/>
            </p:cNvSpPr>
            <p:nvPr/>
          </p:nvSpPr>
          <p:spPr bwMode="auto">
            <a:xfrm>
              <a:off x="8687349" y="2677075"/>
              <a:ext cx="528073" cy="381645"/>
            </a:xfrm>
            <a:custGeom>
              <a:avLst/>
              <a:gdLst>
                <a:gd name="T0" fmla="*/ 70 w 72"/>
                <a:gd name="T1" fmla="*/ 41 h 52"/>
                <a:gd name="T2" fmla="*/ 36 w 72"/>
                <a:gd name="T3" fmla="*/ 0 h 52"/>
                <a:gd name="T4" fmla="*/ 1 w 72"/>
                <a:gd name="T5" fmla="*/ 42 h 52"/>
                <a:gd name="T6" fmla="*/ 6 w 72"/>
                <a:gd name="T7" fmla="*/ 51 h 52"/>
                <a:gd name="T8" fmla="*/ 9 w 72"/>
                <a:gd name="T9" fmla="*/ 47 h 52"/>
                <a:gd name="T10" fmla="*/ 20 w 72"/>
                <a:gd name="T11" fmla="*/ 20 h 52"/>
                <a:gd name="T12" fmla="*/ 36 w 72"/>
                <a:gd name="T13" fmla="*/ 24 h 52"/>
                <a:gd name="T14" fmla="*/ 52 w 72"/>
                <a:gd name="T15" fmla="*/ 20 h 52"/>
                <a:gd name="T16" fmla="*/ 62 w 72"/>
                <a:gd name="T17" fmla="*/ 47 h 52"/>
                <a:gd name="T18" fmla="*/ 65 w 72"/>
                <a:gd name="T19" fmla="*/ 51 h 52"/>
                <a:gd name="T20" fmla="*/ 70 w 72"/>
                <a:gd name="T21"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52">
                  <a:moveTo>
                    <a:pt x="70" y="41"/>
                  </a:moveTo>
                  <a:cubicBezTo>
                    <a:pt x="72" y="20"/>
                    <a:pt x="63" y="0"/>
                    <a:pt x="36" y="0"/>
                  </a:cubicBezTo>
                  <a:cubicBezTo>
                    <a:pt x="9" y="0"/>
                    <a:pt x="0" y="20"/>
                    <a:pt x="1" y="42"/>
                  </a:cubicBezTo>
                  <a:cubicBezTo>
                    <a:pt x="3" y="42"/>
                    <a:pt x="5" y="46"/>
                    <a:pt x="6" y="51"/>
                  </a:cubicBezTo>
                  <a:cubicBezTo>
                    <a:pt x="8" y="52"/>
                    <a:pt x="9" y="52"/>
                    <a:pt x="9" y="47"/>
                  </a:cubicBezTo>
                  <a:cubicBezTo>
                    <a:pt x="9" y="34"/>
                    <a:pt x="11" y="23"/>
                    <a:pt x="20" y="20"/>
                  </a:cubicBezTo>
                  <a:cubicBezTo>
                    <a:pt x="28" y="18"/>
                    <a:pt x="29" y="24"/>
                    <a:pt x="36" y="24"/>
                  </a:cubicBezTo>
                  <a:cubicBezTo>
                    <a:pt x="42" y="24"/>
                    <a:pt x="44" y="18"/>
                    <a:pt x="52" y="20"/>
                  </a:cubicBezTo>
                  <a:cubicBezTo>
                    <a:pt x="60" y="23"/>
                    <a:pt x="62" y="34"/>
                    <a:pt x="62" y="47"/>
                  </a:cubicBezTo>
                  <a:cubicBezTo>
                    <a:pt x="62" y="51"/>
                    <a:pt x="63" y="52"/>
                    <a:pt x="65" y="51"/>
                  </a:cubicBezTo>
                  <a:cubicBezTo>
                    <a:pt x="66" y="46"/>
                    <a:pt x="68" y="42"/>
                    <a:pt x="70" y="41"/>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9" name="Freeform 399"/>
            <p:cNvSpPr>
              <a:spLocks/>
            </p:cNvSpPr>
            <p:nvPr/>
          </p:nvSpPr>
          <p:spPr bwMode="auto">
            <a:xfrm>
              <a:off x="8899200" y="2728479"/>
              <a:ext cx="243006" cy="330239"/>
            </a:xfrm>
            <a:custGeom>
              <a:avLst/>
              <a:gdLst>
                <a:gd name="T0" fmla="*/ 31 w 33"/>
                <a:gd name="T1" fmla="*/ 0 h 45"/>
                <a:gd name="T2" fmla="*/ 0 w 33"/>
                <a:gd name="T3" fmla="*/ 45 h 45"/>
                <a:gd name="T4" fmla="*/ 13 w 33"/>
                <a:gd name="T5" fmla="*/ 9 h 45"/>
                <a:gd name="T6" fmla="*/ 31 w 33"/>
                <a:gd name="T7" fmla="*/ 0 h 45"/>
              </a:gdLst>
              <a:ahLst/>
              <a:cxnLst>
                <a:cxn ang="0">
                  <a:pos x="T0" y="T1"/>
                </a:cxn>
                <a:cxn ang="0">
                  <a:pos x="T2" y="T3"/>
                </a:cxn>
                <a:cxn ang="0">
                  <a:pos x="T4" y="T5"/>
                </a:cxn>
                <a:cxn ang="0">
                  <a:pos x="T6" y="T7"/>
                </a:cxn>
              </a:cxnLst>
              <a:rect l="0" t="0" r="r" b="b"/>
              <a:pathLst>
                <a:path w="33" h="45">
                  <a:moveTo>
                    <a:pt x="31" y="0"/>
                  </a:moveTo>
                  <a:cubicBezTo>
                    <a:pt x="33" y="13"/>
                    <a:pt x="14" y="39"/>
                    <a:pt x="0" y="45"/>
                  </a:cubicBezTo>
                  <a:cubicBezTo>
                    <a:pt x="9" y="40"/>
                    <a:pt x="15" y="22"/>
                    <a:pt x="13" y="9"/>
                  </a:cubicBezTo>
                  <a:cubicBezTo>
                    <a:pt x="12" y="6"/>
                    <a:pt x="33" y="3"/>
                    <a:pt x="31"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0" name="Freeform 400"/>
            <p:cNvSpPr>
              <a:spLocks/>
            </p:cNvSpPr>
            <p:nvPr/>
          </p:nvSpPr>
          <p:spPr bwMode="auto">
            <a:xfrm>
              <a:off x="8606346" y="2669286"/>
              <a:ext cx="462647" cy="454858"/>
            </a:xfrm>
            <a:custGeom>
              <a:avLst/>
              <a:gdLst>
                <a:gd name="T0" fmla="*/ 62 w 63"/>
                <a:gd name="T1" fmla="*/ 10 h 62"/>
                <a:gd name="T2" fmla="*/ 5 w 63"/>
                <a:gd name="T3" fmla="*/ 62 h 62"/>
                <a:gd name="T4" fmla="*/ 42 w 63"/>
                <a:gd name="T5" fmla="*/ 13 h 62"/>
                <a:gd name="T6" fmla="*/ 62 w 63"/>
                <a:gd name="T7" fmla="*/ 10 h 62"/>
              </a:gdLst>
              <a:ahLst/>
              <a:cxnLst>
                <a:cxn ang="0">
                  <a:pos x="T0" y="T1"/>
                </a:cxn>
                <a:cxn ang="0">
                  <a:pos x="T2" y="T3"/>
                </a:cxn>
                <a:cxn ang="0">
                  <a:pos x="T4" y="T5"/>
                </a:cxn>
                <a:cxn ang="0">
                  <a:pos x="T6" y="T7"/>
                </a:cxn>
              </a:cxnLst>
              <a:rect l="0" t="0" r="r" b="b"/>
              <a:pathLst>
                <a:path w="63" h="62">
                  <a:moveTo>
                    <a:pt x="62" y="10"/>
                  </a:moveTo>
                  <a:cubicBezTo>
                    <a:pt x="61" y="22"/>
                    <a:pt x="20" y="59"/>
                    <a:pt x="5" y="62"/>
                  </a:cubicBezTo>
                  <a:cubicBezTo>
                    <a:pt x="0" y="0"/>
                    <a:pt x="38" y="25"/>
                    <a:pt x="42" y="13"/>
                  </a:cubicBezTo>
                  <a:cubicBezTo>
                    <a:pt x="43" y="10"/>
                    <a:pt x="63" y="13"/>
                    <a:pt x="62" y="1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1" name="Freeform 401"/>
            <p:cNvSpPr>
              <a:spLocks/>
            </p:cNvSpPr>
            <p:nvPr/>
          </p:nvSpPr>
          <p:spPr bwMode="auto">
            <a:xfrm>
              <a:off x="8980202" y="2684862"/>
              <a:ext cx="292854" cy="447071"/>
            </a:xfrm>
            <a:custGeom>
              <a:avLst/>
              <a:gdLst>
                <a:gd name="T0" fmla="*/ 1 w 40"/>
                <a:gd name="T1" fmla="*/ 0 h 61"/>
                <a:gd name="T2" fmla="*/ 34 w 40"/>
                <a:gd name="T3" fmla="*/ 61 h 61"/>
                <a:gd name="T4" fmla="*/ 20 w 40"/>
                <a:gd name="T5" fmla="*/ 7 h 61"/>
                <a:gd name="T6" fmla="*/ 1 w 40"/>
                <a:gd name="T7" fmla="*/ 0 h 61"/>
              </a:gdLst>
              <a:ahLst/>
              <a:cxnLst>
                <a:cxn ang="0">
                  <a:pos x="T0" y="T1"/>
                </a:cxn>
                <a:cxn ang="0">
                  <a:pos x="T2" y="T3"/>
                </a:cxn>
                <a:cxn ang="0">
                  <a:pos x="T4" y="T5"/>
                </a:cxn>
                <a:cxn ang="0">
                  <a:pos x="T6" y="T7"/>
                </a:cxn>
              </a:cxnLst>
              <a:rect l="0" t="0" r="r" b="b"/>
              <a:pathLst>
                <a:path w="40" h="61">
                  <a:moveTo>
                    <a:pt x="1" y="0"/>
                  </a:moveTo>
                  <a:cubicBezTo>
                    <a:pt x="0" y="13"/>
                    <a:pt x="20" y="56"/>
                    <a:pt x="34" y="61"/>
                  </a:cubicBezTo>
                  <a:cubicBezTo>
                    <a:pt x="40" y="17"/>
                    <a:pt x="28" y="11"/>
                    <a:pt x="20" y="7"/>
                  </a:cubicBezTo>
                  <a:cubicBezTo>
                    <a:pt x="18" y="6"/>
                    <a:pt x="0" y="3"/>
                    <a:pt x="1"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grpSp>
      <p:grpSp>
        <p:nvGrpSpPr>
          <p:cNvPr id="5" name="组合 111"/>
          <p:cNvGrpSpPr/>
          <p:nvPr/>
        </p:nvGrpSpPr>
        <p:grpSpPr>
          <a:xfrm>
            <a:off x="10301839" y="3857328"/>
            <a:ext cx="1313709" cy="2576997"/>
            <a:chOff x="9500484" y="2134984"/>
            <a:chExt cx="2191731" cy="4299342"/>
          </a:xfrm>
        </p:grpSpPr>
        <p:sp>
          <p:nvSpPr>
            <p:cNvPr id="113" name="Rectangle 319"/>
            <p:cNvSpPr>
              <a:spLocks noChangeArrowheads="1"/>
            </p:cNvSpPr>
            <p:nvPr/>
          </p:nvSpPr>
          <p:spPr bwMode="auto">
            <a:xfrm>
              <a:off x="9551890" y="2186388"/>
              <a:ext cx="2096709" cy="245343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4" name="Rectangle 320"/>
            <p:cNvSpPr>
              <a:spLocks noChangeArrowheads="1"/>
            </p:cNvSpPr>
            <p:nvPr/>
          </p:nvSpPr>
          <p:spPr bwMode="auto">
            <a:xfrm>
              <a:off x="9727914" y="3145951"/>
              <a:ext cx="791328"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5" name="Rectangle 321"/>
            <p:cNvSpPr>
              <a:spLocks noChangeArrowheads="1"/>
            </p:cNvSpPr>
            <p:nvPr/>
          </p:nvSpPr>
          <p:spPr bwMode="auto">
            <a:xfrm>
              <a:off x="9727914" y="3211377"/>
              <a:ext cx="791328" cy="21809"/>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6" name="Rectangle 322"/>
            <p:cNvSpPr>
              <a:spLocks noChangeArrowheads="1"/>
            </p:cNvSpPr>
            <p:nvPr/>
          </p:nvSpPr>
          <p:spPr bwMode="auto">
            <a:xfrm>
              <a:off x="9727914" y="3270570"/>
              <a:ext cx="791328"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7" name="Rectangle 323"/>
            <p:cNvSpPr>
              <a:spLocks noChangeArrowheads="1"/>
            </p:cNvSpPr>
            <p:nvPr/>
          </p:nvSpPr>
          <p:spPr bwMode="auto">
            <a:xfrm>
              <a:off x="9727914" y="3329764"/>
              <a:ext cx="791328" cy="2804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8" name="Rectangle 324"/>
            <p:cNvSpPr>
              <a:spLocks noChangeArrowheads="1"/>
            </p:cNvSpPr>
            <p:nvPr/>
          </p:nvSpPr>
          <p:spPr bwMode="auto">
            <a:xfrm>
              <a:off x="9727914" y="3395188"/>
              <a:ext cx="791328" cy="21809"/>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9" name="Rectangle 325"/>
            <p:cNvSpPr>
              <a:spLocks noChangeArrowheads="1"/>
            </p:cNvSpPr>
            <p:nvPr/>
          </p:nvSpPr>
          <p:spPr bwMode="auto">
            <a:xfrm>
              <a:off x="9727914" y="2904503"/>
              <a:ext cx="791328" cy="14642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0" name="Freeform 326"/>
            <p:cNvSpPr>
              <a:spLocks/>
            </p:cNvSpPr>
            <p:nvPr/>
          </p:nvSpPr>
          <p:spPr bwMode="auto">
            <a:xfrm>
              <a:off x="10548838" y="4588412"/>
              <a:ext cx="95022" cy="1377036"/>
            </a:xfrm>
            <a:custGeom>
              <a:avLst/>
              <a:gdLst>
                <a:gd name="T0" fmla="*/ 0 w 13"/>
                <a:gd name="T1" fmla="*/ 182 h 188"/>
                <a:gd name="T2" fmla="*/ 0 w 13"/>
                <a:gd name="T3" fmla="*/ 7 h 188"/>
                <a:gd name="T4" fmla="*/ 7 w 13"/>
                <a:gd name="T5" fmla="*/ 0 h 188"/>
                <a:gd name="T6" fmla="*/ 7 w 13"/>
                <a:gd name="T7" fmla="*/ 0 h 188"/>
                <a:gd name="T8" fmla="*/ 13 w 13"/>
                <a:gd name="T9" fmla="*/ 7 h 188"/>
                <a:gd name="T10" fmla="*/ 13 w 13"/>
                <a:gd name="T11" fmla="*/ 182 h 188"/>
                <a:gd name="T12" fmla="*/ 7 w 13"/>
                <a:gd name="T13" fmla="*/ 188 h 188"/>
                <a:gd name="T14" fmla="*/ 7 w 13"/>
                <a:gd name="T15" fmla="*/ 188 h 188"/>
                <a:gd name="T16" fmla="*/ 0 w 13"/>
                <a:gd name="T17" fmla="*/ 18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88">
                  <a:moveTo>
                    <a:pt x="0" y="182"/>
                  </a:moveTo>
                  <a:cubicBezTo>
                    <a:pt x="0" y="7"/>
                    <a:pt x="0" y="7"/>
                    <a:pt x="0" y="7"/>
                  </a:cubicBezTo>
                  <a:cubicBezTo>
                    <a:pt x="0" y="3"/>
                    <a:pt x="3" y="0"/>
                    <a:pt x="7" y="0"/>
                  </a:cubicBezTo>
                  <a:cubicBezTo>
                    <a:pt x="7" y="0"/>
                    <a:pt x="7" y="0"/>
                    <a:pt x="7" y="0"/>
                  </a:cubicBezTo>
                  <a:cubicBezTo>
                    <a:pt x="10" y="0"/>
                    <a:pt x="13" y="3"/>
                    <a:pt x="13" y="7"/>
                  </a:cubicBezTo>
                  <a:cubicBezTo>
                    <a:pt x="13" y="182"/>
                    <a:pt x="13" y="182"/>
                    <a:pt x="13" y="182"/>
                  </a:cubicBezTo>
                  <a:cubicBezTo>
                    <a:pt x="13" y="185"/>
                    <a:pt x="10" y="188"/>
                    <a:pt x="7" y="188"/>
                  </a:cubicBezTo>
                  <a:cubicBezTo>
                    <a:pt x="7" y="188"/>
                    <a:pt x="7" y="188"/>
                    <a:pt x="7" y="188"/>
                  </a:cubicBezTo>
                  <a:cubicBezTo>
                    <a:pt x="3" y="188"/>
                    <a:pt x="0" y="185"/>
                    <a:pt x="0" y="182"/>
                  </a:cubicBez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1" name="Freeform 327"/>
            <p:cNvSpPr>
              <a:spLocks noEditPoints="1"/>
            </p:cNvSpPr>
            <p:nvPr/>
          </p:nvSpPr>
          <p:spPr bwMode="auto">
            <a:xfrm>
              <a:off x="9500484" y="2134984"/>
              <a:ext cx="2191731" cy="2556240"/>
            </a:xfrm>
            <a:custGeom>
              <a:avLst/>
              <a:gdLst>
                <a:gd name="T0" fmla="*/ 706 w 1407"/>
                <a:gd name="T1" fmla="*/ 0 h 1641"/>
                <a:gd name="T2" fmla="*/ 1379 w 1407"/>
                <a:gd name="T3" fmla="*/ 0 h 1641"/>
                <a:gd name="T4" fmla="*/ 1407 w 1407"/>
                <a:gd name="T5" fmla="*/ 0 h 1641"/>
                <a:gd name="T6" fmla="*/ 1407 w 1407"/>
                <a:gd name="T7" fmla="*/ 33 h 1641"/>
                <a:gd name="T8" fmla="*/ 1407 w 1407"/>
                <a:gd name="T9" fmla="*/ 1608 h 1641"/>
                <a:gd name="T10" fmla="*/ 1407 w 1407"/>
                <a:gd name="T11" fmla="*/ 1641 h 1641"/>
                <a:gd name="T12" fmla="*/ 1379 w 1407"/>
                <a:gd name="T13" fmla="*/ 1641 h 1641"/>
                <a:gd name="T14" fmla="*/ 706 w 1407"/>
                <a:gd name="T15" fmla="*/ 1641 h 1641"/>
                <a:gd name="T16" fmla="*/ 706 w 1407"/>
                <a:gd name="T17" fmla="*/ 1575 h 1641"/>
                <a:gd name="T18" fmla="*/ 1346 w 1407"/>
                <a:gd name="T19" fmla="*/ 1575 h 1641"/>
                <a:gd name="T20" fmla="*/ 1346 w 1407"/>
                <a:gd name="T21" fmla="*/ 61 h 1641"/>
                <a:gd name="T22" fmla="*/ 706 w 1407"/>
                <a:gd name="T23" fmla="*/ 61 h 1641"/>
                <a:gd name="T24" fmla="*/ 706 w 1407"/>
                <a:gd name="T25" fmla="*/ 0 h 1641"/>
                <a:gd name="T26" fmla="*/ 33 w 1407"/>
                <a:gd name="T27" fmla="*/ 0 h 1641"/>
                <a:gd name="T28" fmla="*/ 706 w 1407"/>
                <a:gd name="T29" fmla="*/ 0 h 1641"/>
                <a:gd name="T30" fmla="*/ 706 w 1407"/>
                <a:gd name="T31" fmla="*/ 61 h 1641"/>
                <a:gd name="T32" fmla="*/ 61 w 1407"/>
                <a:gd name="T33" fmla="*/ 61 h 1641"/>
                <a:gd name="T34" fmla="*/ 61 w 1407"/>
                <a:gd name="T35" fmla="*/ 1575 h 1641"/>
                <a:gd name="T36" fmla="*/ 706 w 1407"/>
                <a:gd name="T37" fmla="*/ 1575 h 1641"/>
                <a:gd name="T38" fmla="*/ 706 w 1407"/>
                <a:gd name="T39" fmla="*/ 1641 h 1641"/>
                <a:gd name="T40" fmla="*/ 33 w 1407"/>
                <a:gd name="T41" fmla="*/ 1641 h 1641"/>
                <a:gd name="T42" fmla="*/ 0 w 1407"/>
                <a:gd name="T43" fmla="*/ 1641 h 1641"/>
                <a:gd name="T44" fmla="*/ 0 w 1407"/>
                <a:gd name="T45" fmla="*/ 1608 h 1641"/>
                <a:gd name="T46" fmla="*/ 0 w 1407"/>
                <a:gd name="T47" fmla="*/ 33 h 1641"/>
                <a:gd name="T48" fmla="*/ 0 w 1407"/>
                <a:gd name="T49" fmla="*/ 0 h 1641"/>
                <a:gd name="T50" fmla="*/ 33 w 1407"/>
                <a:gd name="T51" fmla="*/ 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7" h="1641">
                  <a:moveTo>
                    <a:pt x="706" y="0"/>
                  </a:moveTo>
                  <a:lnTo>
                    <a:pt x="1379" y="0"/>
                  </a:lnTo>
                  <a:lnTo>
                    <a:pt x="1407" y="0"/>
                  </a:lnTo>
                  <a:lnTo>
                    <a:pt x="1407" y="33"/>
                  </a:lnTo>
                  <a:lnTo>
                    <a:pt x="1407" y="1608"/>
                  </a:lnTo>
                  <a:lnTo>
                    <a:pt x="1407" y="1641"/>
                  </a:lnTo>
                  <a:lnTo>
                    <a:pt x="1379" y="1641"/>
                  </a:lnTo>
                  <a:lnTo>
                    <a:pt x="706" y="1641"/>
                  </a:lnTo>
                  <a:lnTo>
                    <a:pt x="706" y="1575"/>
                  </a:lnTo>
                  <a:lnTo>
                    <a:pt x="1346" y="1575"/>
                  </a:lnTo>
                  <a:lnTo>
                    <a:pt x="1346" y="61"/>
                  </a:lnTo>
                  <a:lnTo>
                    <a:pt x="706" y="61"/>
                  </a:lnTo>
                  <a:lnTo>
                    <a:pt x="706" y="0"/>
                  </a:lnTo>
                  <a:close/>
                  <a:moveTo>
                    <a:pt x="33" y="0"/>
                  </a:moveTo>
                  <a:lnTo>
                    <a:pt x="706" y="0"/>
                  </a:lnTo>
                  <a:lnTo>
                    <a:pt x="706" y="61"/>
                  </a:lnTo>
                  <a:lnTo>
                    <a:pt x="61" y="61"/>
                  </a:lnTo>
                  <a:lnTo>
                    <a:pt x="61" y="1575"/>
                  </a:lnTo>
                  <a:lnTo>
                    <a:pt x="706" y="1575"/>
                  </a:lnTo>
                  <a:lnTo>
                    <a:pt x="706" y="1641"/>
                  </a:lnTo>
                  <a:lnTo>
                    <a:pt x="33" y="1641"/>
                  </a:lnTo>
                  <a:lnTo>
                    <a:pt x="0" y="1641"/>
                  </a:lnTo>
                  <a:lnTo>
                    <a:pt x="0" y="1608"/>
                  </a:lnTo>
                  <a:lnTo>
                    <a:pt x="0" y="33"/>
                  </a:lnTo>
                  <a:lnTo>
                    <a:pt x="0" y="0"/>
                  </a:lnTo>
                  <a:lnTo>
                    <a:pt x="33" y="0"/>
                  </a:ln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2" name="Rectangle 328"/>
            <p:cNvSpPr>
              <a:spLocks noChangeArrowheads="1"/>
            </p:cNvSpPr>
            <p:nvPr/>
          </p:nvSpPr>
          <p:spPr bwMode="auto">
            <a:xfrm>
              <a:off x="9551890" y="2186388"/>
              <a:ext cx="2096709" cy="381645"/>
            </a:xfrm>
            <a:prstGeom prst="rect">
              <a:avLst/>
            </a:prstGeom>
            <a:solidFill>
              <a:srgbClr val="C5D0D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3" name="Freeform 329"/>
            <p:cNvSpPr>
              <a:spLocks/>
            </p:cNvSpPr>
            <p:nvPr/>
          </p:nvSpPr>
          <p:spPr bwMode="auto">
            <a:xfrm>
              <a:off x="9771530" y="4691222"/>
              <a:ext cx="646460" cy="1743104"/>
            </a:xfrm>
            <a:custGeom>
              <a:avLst/>
              <a:gdLst>
                <a:gd name="T0" fmla="*/ 3 w 88"/>
                <a:gd name="T1" fmla="*/ 224 h 238"/>
                <a:gd name="T2" fmla="*/ 74 w 88"/>
                <a:gd name="T3" fmla="*/ 0 h 238"/>
                <a:gd name="T4" fmla="*/ 88 w 88"/>
                <a:gd name="T5" fmla="*/ 0 h 238"/>
                <a:gd name="T6" fmla="*/ 16 w 88"/>
                <a:gd name="T7" fmla="*/ 228 h 238"/>
                <a:gd name="T8" fmla="*/ 3 w 88"/>
                <a:gd name="T9" fmla="*/ 224 h 238"/>
              </a:gdLst>
              <a:ahLst/>
              <a:cxnLst>
                <a:cxn ang="0">
                  <a:pos x="T0" y="T1"/>
                </a:cxn>
                <a:cxn ang="0">
                  <a:pos x="T2" y="T3"/>
                </a:cxn>
                <a:cxn ang="0">
                  <a:pos x="T4" y="T5"/>
                </a:cxn>
                <a:cxn ang="0">
                  <a:pos x="T6" y="T7"/>
                </a:cxn>
                <a:cxn ang="0">
                  <a:pos x="T8" y="T9"/>
                </a:cxn>
              </a:cxnLst>
              <a:rect l="0" t="0" r="r" b="b"/>
              <a:pathLst>
                <a:path w="88" h="238">
                  <a:moveTo>
                    <a:pt x="3" y="224"/>
                  </a:moveTo>
                  <a:cubicBezTo>
                    <a:pt x="74" y="0"/>
                    <a:pt x="74" y="0"/>
                    <a:pt x="74" y="0"/>
                  </a:cubicBezTo>
                  <a:cubicBezTo>
                    <a:pt x="88" y="0"/>
                    <a:pt x="88" y="0"/>
                    <a:pt x="88" y="0"/>
                  </a:cubicBezTo>
                  <a:cubicBezTo>
                    <a:pt x="16" y="228"/>
                    <a:pt x="16" y="228"/>
                    <a:pt x="16" y="228"/>
                  </a:cubicBezTo>
                  <a:cubicBezTo>
                    <a:pt x="13" y="238"/>
                    <a:pt x="0" y="236"/>
                    <a:pt x="3" y="224"/>
                  </a:cubicBez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4" name="Freeform 330"/>
            <p:cNvSpPr>
              <a:spLocks/>
            </p:cNvSpPr>
            <p:nvPr/>
          </p:nvSpPr>
          <p:spPr bwMode="auto">
            <a:xfrm>
              <a:off x="10776268" y="4691222"/>
              <a:ext cx="644902" cy="1735315"/>
            </a:xfrm>
            <a:custGeom>
              <a:avLst/>
              <a:gdLst>
                <a:gd name="T0" fmla="*/ 85 w 88"/>
                <a:gd name="T1" fmla="*/ 224 h 237"/>
                <a:gd name="T2" fmla="*/ 14 w 88"/>
                <a:gd name="T3" fmla="*/ 0 h 237"/>
                <a:gd name="T4" fmla="*/ 0 w 88"/>
                <a:gd name="T5" fmla="*/ 0 h 237"/>
                <a:gd name="T6" fmla="*/ 72 w 88"/>
                <a:gd name="T7" fmla="*/ 228 h 237"/>
                <a:gd name="T8" fmla="*/ 85 w 88"/>
                <a:gd name="T9" fmla="*/ 224 h 237"/>
              </a:gdLst>
              <a:ahLst/>
              <a:cxnLst>
                <a:cxn ang="0">
                  <a:pos x="T0" y="T1"/>
                </a:cxn>
                <a:cxn ang="0">
                  <a:pos x="T2" y="T3"/>
                </a:cxn>
                <a:cxn ang="0">
                  <a:pos x="T4" y="T5"/>
                </a:cxn>
                <a:cxn ang="0">
                  <a:pos x="T6" y="T7"/>
                </a:cxn>
                <a:cxn ang="0">
                  <a:pos x="T8" y="T9"/>
                </a:cxn>
              </a:cxnLst>
              <a:rect l="0" t="0" r="r" b="b"/>
              <a:pathLst>
                <a:path w="88" h="237">
                  <a:moveTo>
                    <a:pt x="85" y="224"/>
                  </a:moveTo>
                  <a:cubicBezTo>
                    <a:pt x="14" y="0"/>
                    <a:pt x="14" y="0"/>
                    <a:pt x="14" y="0"/>
                  </a:cubicBezTo>
                  <a:cubicBezTo>
                    <a:pt x="0" y="0"/>
                    <a:pt x="0" y="0"/>
                    <a:pt x="0" y="0"/>
                  </a:cubicBezTo>
                  <a:cubicBezTo>
                    <a:pt x="72" y="228"/>
                    <a:pt x="72" y="228"/>
                    <a:pt x="72" y="228"/>
                  </a:cubicBezTo>
                  <a:cubicBezTo>
                    <a:pt x="75" y="237"/>
                    <a:pt x="88" y="234"/>
                    <a:pt x="85" y="224"/>
                  </a:cubicBez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5" name="Rectangle 331"/>
            <p:cNvSpPr>
              <a:spLocks noChangeArrowheads="1"/>
            </p:cNvSpPr>
            <p:nvPr/>
          </p:nvSpPr>
          <p:spPr bwMode="auto">
            <a:xfrm>
              <a:off x="10117346" y="5466974"/>
              <a:ext cx="967352" cy="95022"/>
            </a:xfrm>
            <a:prstGeom prst="rect">
              <a:avLst/>
            </a:prstGeom>
            <a:solidFill>
              <a:srgbClr val="C5D0D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6" name="Freeform 332"/>
            <p:cNvSpPr>
              <a:spLocks/>
            </p:cNvSpPr>
            <p:nvPr/>
          </p:nvSpPr>
          <p:spPr bwMode="auto">
            <a:xfrm>
              <a:off x="11363532" y="4309579"/>
              <a:ext cx="233661" cy="278836"/>
            </a:xfrm>
            <a:custGeom>
              <a:avLst/>
              <a:gdLst>
                <a:gd name="T0" fmla="*/ 150 w 150"/>
                <a:gd name="T1" fmla="*/ 0 h 179"/>
                <a:gd name="T2" fmla="*/ 0 w 150"/>
                <a:gd name="T3" fmla="*/ 179 h 179"/>
                <a:gd name="T4" fmla="*/ 150 w 150"/>
                <a:gd name="T5" fmla="*/ 179 h 179"/>
                <a:gd name="T6" fmla="*/ 150 w 150"/>
                <a:gd name="T7" fmla="*/ 0 h 179"/>
              </a:gdLst>
              <a:ahLst/>
              <a:cxnLst>
                <a:cxn ang="0">
                  <a:pos x="T0" y="T1"/>
                </a:cxn>
                <a:cxn ang="0">
                  <a:pos x="T2" y="T3"/>
                </a:cxn>
                <a:cxn ang="0">
                  <a:pos x="T4" y="T5"/>
                </a:cxn>
                <a:cxn ang="0">
                  <a:pos x="T6" y="T7"/>
                </a:cxn>
              </a:cxnLst>
              <a:rect l="0" t="0" r="r" b="b"/>
              <a:pathLst>
                <a:path w="150" h="179">
                  <a:moveTo>
                    <a:pt x="150" y="0"/>
                  </a:moveTo>
                  <a:lnTo>
                    <a:pt x="0" y="179"/>
                  </a:lnTo>
                  <a:lnTo>
                    <a:pt x="150" y="179"/>
                  </a:lnTo>
                  <a:lnTo>
                    <a:pt x="150" y="0"/>
                  </a:lnTo>
                  <a:close/>
                </a:path>
              </a:pathLst>
            </a:custGeom>
            <a:solidFill>
              <a:srgbClr val="A8B8C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7" name="Rectangle 333"/>
            <p:cNvSpPr>
              <a:spLocks noChangeArrowheads="1"/>
            </p:cNvSpPr>
            <p:nvPr/>
          </p:nvSpPr>
          <p:spPr bwMode="auto">
            <a:xfrm>
              <a:off x="10643861" y="4075918"/>
              <a:ext cx="792886"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8" name="Rectangle 334"/>
            <p:cNvSpPr>
              <a:spLocks noChangeArrowheads="1"/>
            </p:cNvSpPr>
            <p:nvPr/>
          </p:nvSpPr>
          <p:spPr bwMode="auto">
            <a:xfrm>
              <a:off x="10643861" y="4141344"/>
              <a:ext cx="792886" cy="21809"/>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9" name="Rectangle 335"/>
            <p:cNvSpPr>
              <a:spLocks noChangeArrowheads="1"/>
            </p:cNvSpPr>
            <p:nvPr/>
          </p:nvSpPr>
          <p:spPr bwMode="auto">
            <a:xfrm>
              <a:off x="10643861" y="4200536"/>
              <a:ext cx="792886"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0" name="Rectangle 336"/>
            <p:cNvSpPr>
              <a:spLocks noChangeArrowheads="1"/>
            </p:cNvSpPr>
            <p:nvPr/>
          </p:nvSpPr>
          <p:spPr bwMode="auto">
            <a:xfrm>
              <a:off x="10643861" y="4259731"/>
              <a:ext cx="792886" cy="2804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1" name="Rectangle 337"/>
            <p:cNvSpPr>
              <a:spLocks noChangeArrowheads="1"/>
            </p:cNvSpPr>
            <p:nvPr/>
          </p:nvSpPr>
          <p:spPr bwMode="auto">
            <a:xfrm>
              <a:off x="10643861" y="4317366"/>
              <a:ext cx="792886"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2" name="Rectangle 338"/>
            <p:cNvSpPr>
              <a:spLocks noChangeArrowheads="1"/>
            </p:cNvSpPr>
            <p:nvPr/>
          </p:nvSpPr>
          <p:spPr bwMode="auto">
            <a:xfrm>
              <a:off x="10643861" y="3834470"/>
              <a:ext cx="792886" cy="14642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3" name="Freeform 339"/>
            <p:cNvSpPr>
              <a:spLocks/>
            </p:cNvSpPr>
            <p:nvPr/>
          </p:nvSpPr>
          <p:spPr bwMode="auto">
            <a:xfrm>
              <a:off x="11318359" y="4295559"/>
              <a:ext cx="278836" cy="292854"/>
            </a:xfrm>
            <a:custGeom>
              <a:avLst/>
              <a:gdLst>
                <a:gd name="T0" fmla="*/ 38 w 38"/>
                <a:gd name="T1" fmla="*/ 2 h 40"/>
                <a:gd name="T2" fmla="*/ 6 w 38"/>
                <a:gd name="T3" fmla="*/ 40 h 40"/>
                <a:gd name="T4" fmla="*/ 0 w 38"/>
                <a:gd name="T5" fmla="*/ 0 h 40"/>
                <a:gd name="T6" fmla="*/ 38 w 38"/>
                <a:gd name="T7" fmla="*/ 2 h 40"/>
              </a:gdLst>
              <a:ahLst/>
              <a:cxnLst>
                <a:cxn ang="0">
                  <a:pos x="T0" y="T1"/>
                </a:cxn>
                <a:cxn ang="0">
                  <a:pos x="T2" y="T3"/>
                </a:cxn>
                <a:cxn ang="0">
                  <a:pos x="T4" y="T5"/>
                </a:cxn>
                <a:cxn ang="0">
                  <a:pos x="T6" y="T7"/>
                </a:cxn>
              </a:cxnLst>
              <a:rect l="0" t="0" r="r" b="b"/>
              <a:pathLst>
                <a:path w="38" h="40">
                  <a:moveTo>
                    <a:pt x="38" y="2"/>
                  </a:moveTo>
                  <a:cubicBezTo>
                    <a:pt x="6" y="40"/>
                    <a:pt x="6" y="40"/>
                    <a:pt x="6" y="40"/>
                  </a:cubicBezTo>
                  <a:cubicBezTo>
                    <a:pt x="9" y="27"/>
                    <a:pt x="8" y="13"/>
                    <a:pt x="0" y="0"/>
                  </a:cubicBezTo>
                  <a:cubicBezTo>
                    <a:pt x="12" y="9"/>
                    <a:pt x="25" y="8"/>
                    <a:pt x="38" y="2"/>
                  </a:cubicBezTo>
                  <a:close/>
                </a:path>
              </a:pathLst>
            </a:custGeom>
            <a:solidFill>
              <a:srgbClr val="E8E7E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4" name="Oval 340"/>
            <p:cNvSpPr>
              <a:spLocks noChangeArrowheads="1"/>
            </p:cNvSpPr>
            <p:nvPr/>
          </p:nvSpPr>
          <p:spPr bwMode="auto">
            <a:xfrm>
              <a:off x="9771530" y="3775275"/>
              <a:ext cx="668268" cy="666710"/>
            </a:xfrm>
            <a:prstGeom prst="ellipse">
              <a:avLst/>
            </a:prstGeom>
            <a:solidFill>
              <a:srgbClr val="B7D5F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5" name="Freeform 341"/>
            <p:cNvSpPr>
              <a:spLocks/>
            </p:cNvSpPr>
            <p:nvPr/>
          </p:nvSpPr>
          <p:spPr bwMode="auto">
            <a:xfrm>
              <a:off x="10101770" y="4105514"/>
              <a:ext cx="300643" cy="285067"/>
            </a:xfrm>
            <a:custGeom>
              <a:avLst/>
              <a:gdLst>
                <a:gd name="T0" fmla="*/ 26 w 41"/>
                <a:gd name="T1" fmla="*/ 39 h 39"/>
                <a:gd name="T2" fmla="*/ 41 w 41"/>
                <a:gd name="T3" fmla="*/ 21 h 39"/>
                <a:gd name="T4" fmla="*/ 0 w 41"/>
                <a:gd name="T5" fmla="*/ 0 h 39"/>
                <a:gd name="T6" fmla="*/ 26 w 41"/>
                <a:gd name="T7" fmla="*/ 39 h 39"/>
              </a:gdLst>
              <a:ahLst/>
              <a:cxnLst>
                <a:cxn ang="0">
                  <a:pos x="T0" y="T1"/>
                </a:cxn>
                <a:cxn ang="0">
                  <a:pos x="T2" y="T3"/>
                </a:cxn>
                <a:cxn ang="0">
                  <a:pos x="T4" y="T5"/>
                </a:cxn>
                <a:cxn ang="0">
                  <a:pos x="T6" y="T7"/>
                </a:cxn>
              </a:cxnLst>
              <a:rect l="0" t="0" r="r" b="b"/>
              <a:pathLst>
                <a:path w="41" h="39">
                  <a:moveTo>
                    <a:pt x="26" y="39"/>
                  </a:moveTo>
                  <a:cubicBezTo>
                    <a:pt x="32" y="34"/>
                    <a:pt x="38" y="28"/>
                    <a:pt x="41" y="21"/>
                  </a:cubicBezTo>
                  <a:cubicBezTo>
                    <a:pt x="0" y="0"/>
                    <a:pt x="0" y="0"/>
                    <a:pt x="0" y="0"/>
                  </a:cubicBezTo>
                  <a:lnTo>
                    <a:pt x="26" y="39"/>
                  </a:ln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6" name="Freeform 342"/>
            <p:cNvSpPr>
              <a:spLocks/>
            </p:cNvSpPr>
            <p:nvPr/>
          </p:nvSpPr>
          <p:spPr bwMode="auto">
            <a:xfrm>
              <a:off x="10101770" y="3842259"/>
              <a:ext cx="338028" cy="417472"/>
            </a:xfrm>
            <a:custGeom>
              <a:avLst/>
              <a:gdLst>
                <a:gd name="T0" fmla="*/ 41 w 46"/>
                <a:gd name="T1" fmla="*/ 57 h 57"/>
                <a:gd name="T2" fmla="*/ 46 w 46"/>
                <a:gd name="T3" fmla="*/ 36 h 57"/>
                <a:gd name="T4" fmla="*/ 29 w 46"/>
                <a:gd name="T5" fmla="*/ 0 h 57"/>
                <a:gd name="T6" fmla="*/ 0 w 46"/>
                <a:gd name="T7" fmla="*/ 36 h 57"/>
                <a:gd name="T8" fmla="*/ 41 w 46"/>
                <a:gd name="T9" fmla="*/ 57 h 57"/>
              </a:gdLst>
              <a:ahLst/>
              <a:cxnLst>
                <a:cxn ang="0">
                  <a:pos x="T0" y="T1"/>
                </a:cxn>
                <a:cxn ang="0">
                  <a:pos x="T2" y="T3"/>
                </a:cxn>
                <a:cxn ang="0">
                  <a:pos x="T4" y="T5"/>
                </a:cxn>
                <a:cxn ang="0">
                  <a:pos x="T6" y="T7"/>
                </a:cxn>
                <a:cxn ang="0">
                  <a:pos x="T8" y="T9"/>
                </a:cxn>
              </a:cxnLst>
              <a:rect l="0" t="0" r="r" b="b"/>
              <a:pathLst>
                <a:path w="46" h="57">
                  <a:moveTo>
                    <a:pt x="41" y="57"/>
                  </a:moveTo>
                  <a:cubicBezTo>
                    <a:pt x="44" y="51"/>
                    <a:pt x="46" y="44"/>
                    <a:pt x="46" y="36"/>
                  </a:cubicBezTo>
                  <a:cubicBezTo>
                    <a:pt x="46" y="22"/>
                    <a:pt x="39" y="9"/>
                    <a:pt x="29" y="0"/>
                  </a:cubicBezTo>
                  <a:cubicBezTo>
                    <a:pt x="0" y="36"/>
                    <a:pt x="0" y="36"/>
                    <a:pt x="0" y="36"/>
                  </a:cubicBezTo>
                  <a:lnTo>
                    <a:pt x="41" y="57"/>
                  </a:lnTo>
                  <a:close/>
                </a:path>
              </a:pathLst>
            </a:custGeom>
            <a:solidFill>
              <a:srgbClr val="5D8C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7" name="Freeform 343"/>
            <p:cNvSpPr>
              <a:spLocks/>
            </p:cNvSpPr>
            <p:nvPr/>
          </p:nvSpPr>
          <p:spPr bwMode="auto">
            <a:xfrm>
              <a:off x="10101770" y="3775275"/>
              <a:ext cx="213410" cy="330239"/>
            </a:xfrm>
            <a:custGeom>
              <a:avLst/>
              <a:gdLst>
                <a:gd name="T0" fmla="*/ 29 w 29"/>
                <a:gd name="T1" fmla="*/ 9 h 45"/>
                <a:gd name="T2" fmla="*/ 0 w 29"/>
                <a:gd name="T3" fmla="*/ 0 h 45"/>
                <a:gd name="T4" fmla="*/ 0 w 29"/>
                <a:gd name="T5" fmla="*/ 45 h 45"/>
                <a:gd name="T6" fmla="*/ 29 w 29"/>
                <a:gd name="T7" fmla="*/ 9 h 45"/>
              </a:gdLst>
              <a:ahLst/>
              <a:cxnLst>
                <a:cxn ang="0">
                  <a:pos x="T0" y="T1"/>
                </a:cxn>
                <a:cxn ang="0">
                  <a:pos x="T2" y="T3"/>
                </a:cxn>
                <a:cxn ang="0">
                  <a:pos x="T4" y="T5"/>
                </a:cxn>
                <a:cxn ang="0">
                  <a:pos x="T6" y="T7"/>
                </a:cxn>
              </a:cxnLst>
              <a:rect l="0" t="0" r="r" b="b"/>
              <a:pathLst>
                <a:path w="29" h="45">
                  <a:moveTo>
                    <a:pt x="29" y="9"/>
                  </a:moveTo>
                  <a:cubicBezTo>
                    <a:pt x="21" y="3"/>
                    <a:pt x="11" y="0"/>
                    <a:pt x="0" y="0"/>
                  </a:cubicBezTo>
                  <a:cubicBezTo>
                    <a:pt x="0" y="45"/>
                    <a:pt x="0" y="45"/>
                    <a:pt x="0" y="45"/>
                  </a:cubicBezTo>
                  <a:lnTo>
                    <a:pt x="29" y="9"/>
                  </a:lnTo>
                  <a:close/>
                </a:path>
              </a:pathLst>
            </a:custGeom>
            <a:solidFill>
              <a:srgbClr val="7BA4C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8" name="Freeform 344"/>
            <p:cNvSpPr>
              <a:spLocks/>
            </p:cNvSpPr>
            <p:nvPr/>
          </p:nvSpPr>
          <p:spPr bwMode="auto">
            <a:xfrm>
              <a:off x="9868109" y="3775275"/>
              <a:ext cx="233661" cy="330239"/>
            </a:xfrm>
            <a:custGeom>
              <a:avLst/>
              <a:gdLst>
                <a:gd name="T0" fmla="*/ 32 w 32"/>
                <a:gd name="T1" fmla="*/ 0 h 45"/>
                <a:gd name="T2" fmla="*/ 32 w 32"/>
                <a:gd name="T3" fmla="*/ 45 h 45"/>
                <a:gd name="T4" fmla="*/ 0 w 32"/>
                <a:gd name="T5" fmla="*/ 13 h 45"/>
                <a:gd name="T6" fmla="*/ 32 w 32"/>
                <a:gd name="T7" fmla="*/ 0 h 45"/>
              </a:gdLst>
              <a:ahLst/>
              <a:cxnLst>
                <a:cxn ang="0">
                  <a:pos x="T0" y="T1"/>
                </a:cxn>
                <a:cxn ang="0">
                  <a:pos x="T2" y="T3"/>
                </a:cxn>
                <a:cxn ang="0">
                  <a:pos x="T4" y="T5"/>
                </a:cxn>
                <a:cxn ang="0">
                  <a:pos x="T6" y="T7"/>
                </a:cxn>
              </a:cxnLst>
              <a:rect l="0" t="0" r="r" b="b"/>
              <a:pathLst>
                <a:path w="32" h="45">
                  <a:moveTo>
                    <a:pt x="32" y="0"/>
                  </a:moveTo>
                  <a:cubicBezTo>
                    <a:pt x="32" y="45"/>
                    <a:pt x="32" y="45"/>
                    <a:pt x="32" y="45"/>
                  </a:cubicBezTo>
                  <a:cubicBezTo>
                    <a:pt x="0" y="13"/>
                    <a:pt x="0" y="13"/>
                    <a:pt x="0" y="13"/>
                  </a:cubicBezTo>
                  <a:cubicBezTo>
                    <a:pt x="8" y="5"/>
                    <a:pt x="20" y="0"/>
                    <a:pt x="32" y="0"/>
                  </a:cubicBezTo>
                  <a:close/>
                </a:path>
              </a:pathLst>
            </a:custGeom>
            <a:solidFill>
              <a:srgbClr val="99BDD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9" name="Rectangle 345"/>
            <p:cNvSpPr>
              <a:spLocks noChangeArrowheads="1"/>
            </p:cNvSpPr>
            <p:nvPr/>
          </p:nvSpPr>
          <p:spPr bwMode="auto">
            <a:xfrm>
              <a:off x="10643861" y="3541616"/>
              <a:ext cx="792886" cy="35829"/>
            </a:xfrm>
            <a:prstGeom prst="rect">
              <a:avLst/>
            </a:prstGeom>
            <a:solidFill>
              <a:srgbClr val="FC8D2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0" name="Rectangle 346"/>
            <p:cNvSpPr>
              <a:spLocks noChangeArrowheads="1"/>
            </p:cNvSpPr>
            <p:nvPr/>
          </p:nvSpPr>
          <p:spPr bwMode="auto">
            <a:xfrm>
              <a:off x="11296550" y="2728479"/>
              <a:ext cx="140197" cy="813137"/>
            </a:xfrm>
            <a:prstGeom prst="rect">
              <a:avLst/>
            </a:prstGeom>
            <a:solidFill>
              <a:srgbClr val="3F73A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1" name="Rectangle 347"/>
            <p:cNvSpPr>
              <a:spLocks noChangeArrowheads="1"/>
            </p:cNvSpPr>
            <p:nvPr/>
          </p:nvSpPr>
          <p:spPr bwMode="auto">
            <a:xfrm>
              <a:off x="11128315" y="3035352"/>
              <a:ext cx="146428" cy="506264"/>
            </a:xfrm>
            <a:prstGeom prst="rect">
              <a:avLst/>
            </a:prstGeom>
            <a:solidFill>
              <a:srgbClr val="5D8CB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2" name="Rectangle 348"/>
            <p:cNvSpPr>
              <a:spLocks noChangeArrowheads="1"/>
            </p:cNvSpPr>
            <p:nvPr/>
          </p:nvSpPr>
          <p:spPr bwMode="auto">
            <a:xfrm>
              <a:off x="10967869" y="3205146"/>
              <a:ext cx="138639" cy="336470"/>
            </a:xfrm>
            <a:prstGeom prst="rect">
              <a:avLst/>
            </a:prstGeom>
            <a:solidFill>
              <a:srgbClr val="7BA4C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3" name="Rectangle 349"/>
            <p:cNvSpPr>
              <a:spLocks noChangeArrowheads="1"/>
            </p:cNvSpPr>
            <p:nvPr/>
          </p:nvSpPr>
          <p:spPr bwMode="auto">
            <a:xfrm>
              <a:off x="10805865" y="3050931"/>
              <a:ext cx="138639" cy="490687"/>
            </a:xfrm>
            <a:prstGeom prst="rect">
              <a:avLst/>
            </a:prstGeom>
            <a:solidFill>
              <a:srgbClr val="99BD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4" name="Rectangle 350"/>
            <p:cNvSpPr>
              <a:spLocks noChangeArrowheads="1"/>
            </p:cNvSpPr>
            <p:nvPr/>
          </p:nvSpPr>
          <p:spPr bwMode="auto">
            <a:xfrm>
              <a:off x="10643861" y="3189568"/>
              <a:ext cx="140197" cy="352049"/>
            </a:xfrm>
            <a:prstGeom prst="rect">
              <a:avLst/>
            </a:prstGeom>
            <a:solidFill>
              <a:srgbClr val="B7D5F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5" name="Freeform 378"/>
            <p:cNvSpPr>
              <a:spLocks/>
            </p:cNvSpPr>
            <p:nvPr/>
          </p:nvSpPr>
          <p:spPr bwMode="auto">
            <a:xfrm>
              <a:off x="9787107" y="3571212"/>
              <a:ext cx="182255" cy="182255"/>
            </a:xfrm>
            <a:custGeom>
              <a:avLst/>
              <a:gdLst>
                <a:gd name="T0" fmla="*/ 0 w 117"/>
                <a:gd name="T1" fmla="*/ 42 h 117"/>
                <a:gd name="T2" fmla="*/ 75 w 117"/>
                <a:gd name="T3" fmla="*/ 117 h 117"/>
                <a:gd name="T4" fmla="*/ 117 w 117"/>
                <a:gd name="T5" fmla="*/ 75 h 117"/>
                <a:gd name="T6" fmla="*/ 42 w 117"/>
                <a:gd name="T7" fmla="*/ 0 h 117"/>
                <a:gd name="T8" fmla="*/ 0 w 117"/>
                <a:gd name="T9" fmla="*/ 42 h 117"/>
              </a:gdLst>
              <a:ahLst/>
              <a:cxnLst>
                <a:cxn ang="0">
                  <a:pos x="T0" y="T1"/>
                </a:cxn>
                <a:cxn ang="0">
                  <a:pos x="T2" y="T3"/>
                </a:cxn>
                <a:cxn ang="0">
                  <a:pos x="T4" y="T5"/>
                </a:cxn>
                <a:cxn ang="0">
                  <a:pos x="T6" y="T7"/>
                </a:cxn>
                <a:cxn ang="0">
                  <a:pos x="T8" y="T9"/>
                </a:cxn>
              </a:cxnLst>
              <a:rect l="0" t="0" r="r" b="b"/>
              <a:pathLst>
                <a:path w="117" h="117">
                  <a:moveTo>
                    <a:pt x="0" y="42"/>
                  </a:moveTo>
                  <a:lnTo>
                    <a:pt x="75" y="117"/>
                  </a:lnTo>
                  <a:lnTo>
                    <a:pt x="117" y="75"/>
                  </a:lnTo>
                  <a:lnTo>
                    <a:pt x="42" y="0"/>
                  </a:lnTo>
                  <a:lnTo>
                    <a:pt x="0" y="4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pic>
          <p:nvPicPr>
            <p:cNvPr id="146" name="图片 14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750850" y="3765477"/>
              <a:ext cx="717415" cy="709220"/>
            </a:xfrm>
            <a:prstGeom prst="rect">
              <a:avLst/>
            </a:prstGeom>
          </p:spPr>
        </p:pic>
      </p:grpSp>
    </p:spTree>
    <p:extLst>
      <p:ext uri="{BB962C8B-B14F-4D97-AF65-F5344CB8AC3E}">
        <p14:creationId xmlns="" xmlns:p14="http://schemas.microsoft.com/office/powerpoint/2010/main" val="67825930"/>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1115357" y="333450"/>
            <a:ext cx="8148201" cy="584775"/>
          </a:xfrm>
          <a:prstGeom prst="rect">
            <a:avLst/>
          </a:prstGeom>
        </p:spPr>
        <p:txBody>
          <a:bodyPr wrap="square">
            <a:spAutoFit/>
          </a:bodyPr>
          <a:lstStyle/>
          <a:p>
            <a:pPr>
              <a:spcBef>
                <a:spcPct val="20000"/>
              </a:spcBef>
            </a:pPr>
            <a:r>
              <a:rPr lang="zh-CN" altLang="en-US" sz="3200" b="1" dirty="0" smtClean="0">
                <a:gradFill>
                  <a:gsLst>
                    <a:gs pos="70000">
                      <a:schemeClr val="accent6">
                        <a:lumMod val="75000"/>
                      </a:schemeClr>
                    </a:gs>
                    <a:gs pos="24000">
                      <a:schemeClr val="accent2">
                        <a:lumMod val="20000"/>
                        <a:lumOff val="80000"/>
                      </a:schemeClr>
                    </a:gs>
                    <a:gs pos="0">
                      <a:schemeClr val="accent2">
                        <a:lumMod val="40000"/>
                        <a:lumOff val="60000"/>
                      </a:schemeClr>
                    </a:gs>
                    <a:gs pos="50000">
                      <a:srgbClr val="FFC000"/>
                    </a:gs>
                    <a:gs pos="82000">
                      <a:srgbClr val="FFC000"/>
                    </a:gs>
                  </a:gsLst>
                  <a:lin ang="5400000" scaled="0"/>
                </a:gradFill>
                <a:latin typeface="微软雅黑" panose="020B0503020204020204" pitchFamily="34" charset="-122"/>
                <a:ea typeface="微软雅黑" panose="020B0503020204020204" pitchFamily="34" charset="-122"/>
              </a:rPr>
              <a:t>解读实施意见</a:t>
            </a:r>
            <a:endParaRPr lang="zh-CN" altLang="zh-CN" sz="3200" b="1" dirty="0">
              <a:gradFill>
                <a:gsLst>
                  <a:gs pos="70000">
                    <a:schemeClr val="accent6">
                      <a:lumMod val="75000"/>
                    </a:schemeClr>
                  </a:gs>
                  <a:gs pos="24000">
                    <a:schemeClr val="accent2">
                      <a:lumMod val="20000"/>
                      <a:lumOff val="80000"/>
                    </a:schemeClr>
                  </a:gs>
                  <a:gs pos="0">
                    <a:schemeClr val="accent2">
                      <a:lumMod val="40000"/>
                      <a:lumOff val="60000"/>
                    </a:schemeClr>
                  </a:gs>
                  <a:gs pos="50000">
                    <a:srgbClr val="FFC000"/>
                  </a:gs>
                  <a:gs pos="82000">
                    <a:srgbClr val="FFC000"/>
                  </a:gs>
                </a:gsLst>
                <a:lin ang="5400000" scaled="0"/>
              </a:gradFill>
              <a:latin typeface="微软雅黑" panose="020B0503020204020204" pitchFamily="34" charset="-122"/>
              <a:ea typeface="微软雅黑" panose="020B0503020204020204" pitchFamily="34" charset="-122"/>
            </a:endParaRPr>
          </a:p>
        </p:txBody>
      </p:sp>
      <p:pic>
        <p:nvPicPr>
          <p:cNvPr id="37" name="图片 3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77617" y="354587"/>
            <a:ext cx="605021" cy="598107"/>
          </a:xfrm>
          <a:prstGeom prst="rect">
            <a:avLst/>
          </a:prstGeom>
        </p:spPr>
      </p:pic>
      <p:grpSp>
        <p:nvGrpSpPr>
          <p:cNvPr id="2" name="组合 33"/>
          <p:cNvGrpSpPr/>
          <p:nvPr/>
        </p:nvGrpSpPr>
        <p:grpSpPr>
          <a:xfrm>
            <a:off x="298562" y="2267001"/>
            <a:ext cx="11593288" cy="4269322"/>
            <a:chOff x="1203411" y="2333795"/>
            <a:chExt cx="4332200" cy="2572274"/>
          </a:xfrm>
        </p:grpSpPr>
        <p:sp>
          <p:nvSpPr>
            <p:cNvPr id="38" name="Rectangle 128"/>
            <p:cNvSpPr>
              <a:spLocks noChangeArrowheads="1"/>
            </p:cNvSpPr>
            <p:nvPr/>
          </p:nvSpPr>
          <p:spPr bwMode="auto">
            <a:xfrm>
              <a:off x="1279908" y="2381462"/>
              <a:ext cx="4188574" cy="2432277"/>
            </a:xfrm>
            <a:prstGeom prst="rect">
              <a:avLst/>
            </a:prstGeom>
            <a:solidFill>
              <a:schemeClr val="bg2">
                <a:lumMod val="95000"/>
              </a:schemeClr>
            </a:solidFill>
            <a:ln>
              <a:noFill/>
            </a:ln>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39" name="Rectangle 129"/>
            <p:cNvSpPr>
              <a:spLocks noChangeArrowheads="1"/>
            </p:cNvSpPr>
            <p:nvPr/>
          </p:nvSpPr>
          <p:spPr bwMode="auto">
            <a:xfrm>
              <a:off x="1264297" y="4779999"/>
              <a:ext cx="4204185" cy="6507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51" name="Rectangle 130"/>
            <p:cNvSpPr>
              <a:spLocks noChangeArrowheads="1"/>
            </p:cNvSpPr>
            <p:nvPr/>
          </p:nvSpPr>
          <p:spPr bwMode="auto">
            <a:xfrm>
              <a:off x="1203411" y="4840999"/>
              <a:ext cx="4332200" cy="65070"/>
            </a:xfrm>
            <a:prstGeom prst="rect">
              <a:avLst/>
            </a:prstGeom>
            <a:solidFill>
              <a:srgbClr val="0005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52" name="Rectangle 131"/>
            <p:cNvSpPr>
              <a:spLocks noChangeArrowheads="1"/>
            </p:cNvSpPr>
            <p:nvPr/>
          </p:nvSpPr>
          <p:spPr bwMode="auto">
            <a:xfrm>
              <a:off x="1264297" y="2388226"/>
              <a:ext cx="4204185" cy="6507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53" name="Rectangle 132"/>
            <p:cNvSpPr>
              <a:spLocks noChangeArrowheads="1"/>
            </p:cNvSpPr>
            <p:nvPr/>
          </p:nvSpPr>
          <p:spPr bwMode="auto">
            <a:xfrm>
              <a:off x="1203411" y="2333795"/>
              <a:ext cx="4332200" cy="65070"/>
            </a:xfrm>
            <a:prstGeom prst="rect">
              <a:avLst/>
            </a:prstGeom>
            <a:solidFill>
              <a:srgbClr val="0005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grpSp>
      <p:grpSp>
        <p:nvGrpSpPr>
          <p:cNvPr id="3" name="组合 53"/>
          <p:cNvGrpSpPr/>
          <p:nvPr/>
        </p:nvGrpSpPr>
        <p:grpSpPr>
          <a:xfrm>
            <a:off x="2198356" y="1629594"/>
            <a:ext cx="7425242" cy="477144"/>
            <a:chOff x="537538" y="1065876"/>
            <a:chExt cx="3681676" cy="357905"/>
          </a:xfrm>
        </p:grpSpPr>
        <p:sp>
          <p:nvSpPr>
            <p:cNvPr id="55" name="TextBox 32"/>
            <p:cNvSpPr txBox="1"/>
            <p:nvPr/>
          </p:nvSpPr>
          <p:spPr>
            <a:xfrm>
              <a:off x="2807065" y="1108317"/>
              <a:ext cx="1412149" cy="315464"/>
            </a:xfrm>
            <a:prstGeom prst="rect">
              <a:avLst/>
            </a:prstGeom>
            <a:noFill/>
          </p:spPr>
          <p:txBody>
            <a:bodyPr wrap="square" rtlCol="0">
              <a:spAutoFit/>
            </a:bodyPr>
            <a:lstStyle/>
            <a:p>
              <a:endParaRPr lang="zh-CN" altLang="en-US" sz="2133" b="1" dirty="0">
                <a:solidFill>
                  <a:schemeClr val="tx1">
                    <a:lumMod val="65000"/>
                    <a:lumOff val="35000"/>
                  </a:schemeClr>
                </a:solidFill>
              </a:endParaRPr>
            </a:p>
          </p:txBody>
        </p:sp>
        <p:sp>
          <p:nvSpPr>
            <p:cNvPr id="56" name="Rectangle 42"/>
            <p:cNvSpPr/>
            <p:nvPr/>
          </p:nvSpPr>
          <p:spPr>
            <a:xfrm>
              <a:off x="537538" y="1065876"/>
              <a:ext cx="3681676" cy="295144"/>
            </a:xfrm>
            <a:prstGeom prst="rect">
              <a:avLst/>
            </a:prstGeom>
            <a:noFill/>
            <a:ln w="12700" cap="flat" cmpd="sng" algn="ctr">
              <a:noFill/>
              <a:prstDash val="solid"/>
            </a:ln>
            <a:effectLst/>
          </p:spPr>
          <p:txBody>
            <a:bodyPr lIns="121904" tIns="0" rIns="121904" bIns="0" rtlCol="0" anchor="t"/>
            <a:lstStyle/>
            <a:p>
              <a:pPr algn="ctr"/>
              <a:r>
                <a:rPr lang="zh-CN" altLang="zh-CN" sz="3600" b="1" dirty="0" smtClean="0">
                  <a:solidFill>
                    <a:srgbClr val="C00000"/>
                  </a:solidFill>
                </a:rPr>
                <a:t>（</a:t>
              </a:r>
              <a:r>
                <a:rPr lang="zh-CN" altLang="en-US" sz="3600" b="1" dirty="0" smtClean="0">
                  <a:solidFill>
                    <a:srgbClr val="C00000"/>
                  </a:solidFill>
                </a:rPr>
                <a:t>二</a:t>
              </a:r>
              <a:r>
                <a:rPr lang="zh-CN" altLang="zh-CN" sz="3600" b="1" dirty="0" smtClean="0">
                  <a:solidFill>
                    <a:srgbClr val="C00000"/>
                  </a:solidFill>
                </a:rPr>
                <a:t>）</a:t>
              </a:r>
              <a:r>
                <a:rPr lang="zh-CN" altLang="zh-CN" sz="3600" b="1" dirty="0">
                  <a:solidFill>
                    <a:srgbClr val="C00000"/>
                  </a:solidFill>
                </a:rPr>
                <a:t>把握“八公开”的监督</a:t>
              </a:r>
              <a:r>
                <a:rPr lang="zh-CN" altLang="zh-CN" sz="3600" b="1" dirty="0" smtClean="0">
                  <a:solidFill>
                    <a:srgbClr val="C00000"/>
                  </a:solidFill>
                </a:rPr>
                <a:t>内容</a:t>
              </a:r>
              <a:endParaRPr lang="zh-CN" altLang="en-US" sz="3600" b="1" dirty="0">
                <a:solidFill>
                  <a:srgbClr val="C00000"/>
                </a:solidFill>
              </a:endParaRPr>
            </a:p>
          </p:txBody>
        </p:sp>
      </p:grpSp>
      <p:sp>
        <p:nvSpPr>
          <p:cNvPr id="57" name="矩形 56"/>
          <p:cNvSpPr/>
          <p:nvPr/>
        </p:nvSpPr>
        <p:spPr>
          <a:xfrm>
            <a:off x="2499381" y="2637706"/>
            <a:ext cx="7628273" cy="3545586"/>
          </a:xfrm>
          <a:prstGeom prst="rect">
            <a:avLst/>
          </a:prstGeom>
        </p:spPr>
        <p:txBody>
          <a:bodyPr wrap="square">
            <a:spAutoFit/>
          </a:bodyPr>
          <a:lstStyle/>
          <a:p>
            <a:pPr lvl="0" defTabSz="914400" fontAlgn="base">
              <a:lnSpc>
                <a:spcPct val="110000"/>
              </a:lnSpc>
              <a:spcBef>
                <a:spcPct val="0"/>
              </a:spcBef>
              <a:spcAft>
                <a:spcPct val="0"/>
              </a:spcAft>
            </a:pPr>
            <a:endParaRPr lang="en-US" altLang="zh-CN" sz="2800" dirty="0" smtClean="0">
              <a:latin typeface="+mn-ea"/>
              <a:cs typeface="Courier New" pitchFamily="49" charset="0"/>
            </a:endParaRPr>
          </a:p>
          <a:p>
            <a:pPr lvl="0" defTabSz="914400" fontAlgn="base">
              <a:lnSpc>
                <a:spcPct val="110000"/>
              </a:lnSpc>
              <a:spcBef>
                <a:spcPct val="0"/>
              </a:spcBef>
              <a:spcAft>
                <a:spcPct val="0"/>
              </a:spcAft>
            </a:pPr>
            <a:r>
              <a:rPr lang="en-US" altLang="zh-CN" sz="2800" dirty="0" smtClean="0">
                <a:latin typeface="+mn-ea"/>
                <a:cs typeface="Courier New" pitchFamily="49" charset="0"/>
              </a:rPr>
              <a:t>5</a:t>
            </a:r>
            <a:r>
              <a:rPr lang="zh-CN" altLang="en-US" sz="2800" dirty="0" smtClean="0">
                <a:latin typeface="+mn-ea"/>
                <a:cs typeface="Courier New" pitchFamily="49" charset="0"/>
              </a:rPr>
              <a:t>、</a:t>
            </a:r>
            <a:r>
              <a:rPr lang="zh-CN" altLang="zh-CN" sz="2800" dirty="0" smtClean="0">
                <a:latin typeface="+mn-ea"/>
                <a:cs typeface="Courier New" pitchFamily="49" charset="0"/>
              </a:rPr>
              <a:t>用于</a:t>
            </a:r>
            <a:r>
              <a:rPr lang="zh-CN" altLang="zh-CN" sz="2800" dirty="0">
                <a:latin typeface="+mn-ea"/>
                <a:cs typeface="Courier New" pitchFamily="49" charset="0"/>
              </a:rPr>
              <a:t>建家活动、职工创新工作室、职工书屋、基层服务站、爱心妈咪小屋、基本建设项目等与</a:t>
            </a:r>
            <a:r>
              <a:rPr lang="zh-CN" altLang="zh-CN" sz="2800" b="1" dirty="0">
                <a:solidFill>
                  <a:srgbClr val="C00000"/>
                </a:solidFill>
                <a:latin typeface="+mn-ea"/>
                <a:cs typeface="Courier New" pitchFamily="49" charset="0"/>
              </a:rPr>
              <a:t>职工阵地建设相关</a:t>
            </a:r>
            <a:r>
              <a:rPr lang="zh-CN" altLang="zh-CN" sz="2800" dirty="0">
                <a:latin typeface="+mn-ea"/>
                <a:cs typeface="Courier New" pitchFamily="49" charset="0"/>
              </a:rPr>
              <a:t>的工会经费</a:t>
            </a:r>
            <a:r>
              <a:rPr lang="zh-CN" altLang="zh-CN" sz="2800" dirty="0" smtClean="0">
                <a:latin typeface="+mn-ea"/>
                <a:cs typeface="Courier New" pitchFamily="49" charset="0"/>
              </a:rPr>
              <a:t>。</a:t>
            </a:r>
            <a:endParaRPr lang="en-US" altLang="zh-CN" sz="2800" dirty="0" smtClean="0">
              <a:latin typeface="+mn-ea"/>
              <a:cs typeface="Courier New" pitchFamily="49" charset="0"/>
            </a:endParaRPr>
          </a:p>
          <a:p>
            <a:pPr lvl="0" defTabSz="914400" fontAlgn="base">
              <a:lnSpc>
                <a:spcPct val="110000"/>
              </a:lnSpc>
              <a:spcBef>
                <a:spcPct val="0"/>
              </a:spcBef>
              <a:spcAft>
                <a:spcPct val="0"/>
              </a:spcAft>
            </a:pPr>
            <a:endParaRPr lang="en-US" altLang="zh-CN" sz="2800" dirty="0" smtClean="0">
              <a:latin typeface="+mn-ea"/>
              <a:cs typeface="Courier New" pitchFamily="49" charset="0"/>
            </a:endParaRPr>
          </a:p>
          <a:p>
            <a:pPr defTabSz="914400" fontAlgn="base">
              <a:lnSpc>
                <a:spcPct val="110000"/>
              </a:lnSpc>
              <a:spcBef>
                <a:spcPct val="0"/>
              </a:spcBef>
              <a:spcAft>
                <a:spcPct val="0"/>
              </a:spcAft>
            </a:pPr>
            <a:r>
              <a:rPr lang="en-US" altLang="zh-CN" sz="2800" dirty="0" smtClean="0">
                <a:latin typeface="+mn-ea"/>
                <a:cs typeface="Courier New" pitchFamily="49" charset="0"/>
              </a:rPr>
              <a:t>6</a:t>
            </a:r>
            <a:r>
              <a:rPr lang="zh-CN" altLang="en-US" sz="2800" dirty="0" smtClean="0">
                <a:latin typeface="+mn-ea"/>
                <a:cs typeface="Courier New" pitchFamily="49" charset="0"/>
              </a:rPr>
              <a:t>、</a:t>
            </a:r>
            <a:r>
              <a:rPr lang="zh-CN" altLang="zh-CN" sz="2800" dirty="0" smtClean="0">
                <a:latin typeface="+mn-ea"/>
                <a:cs typeface="Courier New" pitchFamily="49" charset="0"/>
              </a:rPr>
              <a:t>用于</a:t>
            </a:r>
            <a:r>
              <a:rPr lang="zh-CN" altLang="zh-CN" sz="2800" dirty="0">
                <a:latin typeface="+mn-ea"/>
                <a:cs typeface="Courier New" pitchFamily="49" charset="0"/>
              </a:rPr>
              <a:t>培训工会干部、召开工会会议等与</a:t>
            </a:r>
            <a:r>
              <a:rPr lang="zh-CN" altLang="zh-CN" sz="2800" b="1" dirty="0">
                <a:solidFill>
                  <a:srgbClr val="C00000"/>
                </a:solidFill>
                <a:latin typeface="+mn-ea"/>
                <a:cs typeface="Courier New" pitchFamily="49" charset="0"/>
              </a:rPr>
              <a:t>工会自身建设相关</a:t>
            </a:r>
            <a:r>
              <a:rPr lang="zh-CN" altLang="zh-CN" sz="2800" dirty="0">
                <a:latin typeface="+mn-ea"/>
                <a:cs typeface="Courier New" pitchFamily="49" charset="0"/>
              </a:rPr>
              <a:t>的工会经费</a:t>
            </a:r>
            <a:r>
              <a:rPr lang="zh-CN" altLang="zh-CN" sz="2800" dirty="0" smtClean="0">
                <a:latin typeface="+mn-ea"/>
                <a:cs typeface="Courier New" pitchFamily="49" charset="0"/>
              </a:rPr>
              <a:t>。</a:t>
            </a:r>
            <a:endParaRPr lang="en-US" altLang="zh-CN" sz="2800" dirty="0" smtClean="0">
              <a:latin typeface="+mn-ea"/>
              <a:cs typeface="Courier New" pitchFamily="49" charset="0"/>
            </a:endParaRPr>
          </a:p>
          <a:p>
            <a:pPr defTabSz="914400" fontAlgn="base">
              <a:lnSpc>
                <a:spcPct val="110000"/>
              </a:lnSpc>
              <a:spcBef>
                <a:spcPct val="0"/>
              </a:spcBef>
              <a:spcAft>
                <a:spcPct val="0"/>
              </a:spcAft>
            </a:pPr>
            <a:endParaRPr lang="en-US" altLang="zh-CN" sz="800" dirty="0">
              <a:latin typeface="+mn-ea"/>
              <a:cs typeface="Courier New" pitchFamily="49" charset="0"/>
            </a:endParaRPr>
          </a:p>
        </p:txBody>
      </p:sp>
      <p:grpSp>
        <p:nvGrpSpPr>
          <p:cNvPr id="4" name="组合 57"/>
          <p:cNvGrpSpPr/>
          <p:nvPr/>
        </p:nvGrpSpPr>
        <p:grpSpPr>
          <a:xfrm>
            <a:off x="541311" y="2568033"/>
            <a:ext cx="1958070" cy="3836696"/>
            <a:chOff x="8181085" y="2568033"/>
            <a:chExt cx="2148115" cy="3836696"/>
          </a:xfrm>
        </p:grpSpPr>
        <p:sp>
          <p:nvSpPr>
            <p:cNvPr id="59" name="Freeform 351"/>
            <p:cNvSpPr>
              <a:spLocks/>
            </p:cNvSpPr>
            <p:nvPr/>
          </p:nvSpPr>
          <p:spPr bwMode="auto">
            <a:xfrm>
              <a:off x="8570519" y="2568033"/>
              <a:ext cx="747712" cy="1456481"/>
            </a:xfrm>
            <a:custGeom>
              <a:avLst/>
              <a:gdLst>
                <a:gd name="T0" fmla="*/ 94 w 102"/>
                <a:gd name="T1" fmla="*/ 77 h 199"/>
                <a:gd name="T2" fmla="*/ 52 w 102"/>
                <a:gd name="T3" fmla="*/ 199 h 199"/>
                <a:gd name="T4" fmla="*/ 5 w 102"/>
                <a:gd name="T5" fmla="*/ 83 h 199"/>
                <a:gd name="T6" fmla="*/ 68 w 102"/>
                <a:gd name="T7" fmla="*/ 18 h 199"/>
                <a:gd name="T8" fmla="*/ 94 w 102"/>
                <a:gd name="T9" fmla="*/ 77 h 199"/>
              </a:gdLst>
              <a:ahLst/>
              <a:cxnLst>
                <a:cxn ang="0">
                  <a:pos x="T0" y="T1"/>
                </a:cxn>
                <a:cxn ang="0">
                  <a:pos x="T2" y="T3"/>
                </a:cxn>
                <a:cxn ang="0">
                  <a:pos x="T4" y="T5"/>
                </a:cxn>
                <a:cxn ang="0">
                  <a:pos x="T6" y="T7"/>
                </a:cxn>
                <a:cxn ang="0">
                  <a:pos x="T8" y="T9"/>
                </a:cxn>
              </a:cxnLst>
              <a:rect l="0" t="0" r="r" b="b"/>
              <a:pathLst>
                <a:path w="102" h="199">
                  <a:moveTo>
                    <a:pt x="94" y="77"/>
                  </a:moveTo>
                  <a:cubicBezTo>
                    <a:pt x="84" y="121"/>
                    <a:pt x="66" y="199"/>
                    <a:pt x="52" y="199"/>
                  </a:cubicBezTo>
                  <a:cubicBezTo>
                    <a:pt x="38" y="199"/>
                    <a:pt x="10" y="115"/>
                    <a:pt x="5" y="83"/>
                  </a:cubicBezTo>
                  <a:cubicBezTo>
                    <a:pt x="0" y="55"/>
                    <a:pt x="9" y="0"/>
                    <a:pt x="68" y="18"/>
                  </a:cubicBezTo>
                  <a:cubicBezTo>
                    <a:pt x="88" y="17"/>
                    <a:pt x="102" y="39"/>
                    <a:pt x="94" y="77"/>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0" name="Freeform 352"/>
            <p:cNvSpPr>
              <a:spLocks/>
            </p:cNvSpPr>
            <p:nvPr/>
          </p:nvSpPr>
          <p:spPr bwMode="auto">
            <a:xfrm>
              <a:off x="8240280" y="4479370"/>
              <a:ext cx="176024" cy="197834"/>
            </a:xfrm>
            <a:custGeom>
              <a:avLst/>
              <a:gdLst>
                <a:gd name="T0" fmla="*/ 0 w 113"/>
                <a:gd name="T1" fmla="*/ 98 h 127"/>
                <a:gd name="T2" fmla="*/ 70 w 113"/>
                <a:gd name="T3" fmla="*/ 127 h 127"/>
                <a:gd name="T4" fmla="*/ 113 w 113"/>
                <a:gd name="T5" fmla="*/ 33 h 127"/>
                <a:gd name="T6" fmla="*/ 47 w 113"/>
                <a:gd name="T7" fmla="*/ 0 h 127"/>
                <a:gd name="T8" fmla="*/ 0 w 113"/>
                <a:gd name="T9" fmla="*/ 98 h 127"/>
              </a:gdLst>
              <a:ahLst/>
              <a:cxnLst>
                <a:cxn ang="0">
                  <a:pos x="T0" y="T1"/>
                </a:cxn>
                <a:cxn ang="0">
                  <a:pos x="T2" y="T3"/>
                </a:cxn>
                <a:cxn ang="0">
                  <a:pos x="T4" y="T5"/>
                </a:cxn>
                <a:cxn ang="0">
                  <a:pos x="T6" y="T7"/>
                </a:cxn>
                <a:cxn ang="0">
                  <a:pos x="T8" y="T9"/>
                </a:cxn>
              </a:cxnLst>
              <a:rect l="0" t="0" r="r" b="b"/>
              <a:pathLst>
                <a:path w="113" h="127">
                  <a:moveTo>
                    <a:pt x="0" y="98"/>
                  </a:moveTo>
                  <a:lnTo>
                    <a:pt x="70" y="127"/>
                  </a:lnTo>
                  <a:lnTo>
                    <a:pt x="113" y="33"/>
                  </a:lnTo>
                  <a:lnTo>
                    <a:pt x="47" y="0"/>
                  </a:lnTo>
                  <a:lnTo>
                    <a:pt x="0" y="98"/>
                  </a:ln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1" name="Freeform 353"/>
            <p:cNvSpPr>
              <a:spLocks/>
            </p:cNvSpPr>
            <p:nvPr/>
          </p:nvSpPr>
          <p:spPr bwMode="auto">
            <a:xfrm>
              <a:off x="8210681" y="4530776"/>
              <a:ext cx="183813" cy="233661"/>
            </a:xfrm>
            <a:custGeom>
              <a:avLst/>
              <a:gdLst>
                <a:gd name="T0" fmla="*/ 25 w 25"/>
                <a:gd name="T1" fmla="*/ 4 h 32"/>
                <a:gd name="T2" fmla="*/ 10 w 25"/>
                <a:gd name="T3" fmla="*/ 0 h 32"/>
                <a:gd name="T4" fmla="*/ 7 w 25"/>
                <a:gd name="T5" fmla="*/ 12 h 32"/>
                <a:gd name="T6" fmla="*/ 0 w 25"/>
                <a:gd name="T7" fmla="*/ 23 h 32"/>
                <a:gd name="T8" fmla="*/ 17 w 25"/>
                <a:gd name="T9" fmla="*/ 32 h 32"/>
                <a:gd name="T10" fmla="*/ 25 w 25"/>
                <a:gd name="T11" fmla="*/ 4 h 32"/>
              </a:gdLst>
              <a:ahLst/>
              <a:cxnLst>
                <a:cxn ang="0">
                  <a:pos x="T0" y="T1"/>
                </a:cxn>
                <a:cxn ang="0">
                  <a:pos x="T2" y="T3"/>
                </a:cxn>
                <a:cxn ang="0">
                  <a:pos x="T4" y="T5"/>
                </a:cxn>
                <a:cxn ang="0">
                  <a:pos x="T6" y="T7"/>
                </a:cxn>
                <a:cxn ang="0">
                  <a:pos x="T8" y="T9"/>
                </a:cxn>
                <a:cxn ang="0">
                  <a:pos x="T10" y="T11"/>
                </a:cxn>
              </a:cxnLst>
              <a:rect l="0" t="0" r="r" b="b"/>
              <a:pathLst>
                <a:path w="25" h="32">
                  <a:moveTo>
                    <a:pt x="25" y="4"/>
                  </a:moveTo>
                  <a:cubicBezTo>
                    <a:pt x="10" y="0"/>
                    <a:pt x="10" y="0"/>
                    <a:pt x="10" y="0"/>
                  </a:cubicBezTo>
                  <a:cubicBezTo>
                    <a:pt x="7" y="12"/>
                    <a:pt x="7" y="12"/>
                    <a:pt x="7" y="12"/>
                  </a:cubicBezTo>
                  <a:cubicBezTo>
                    <a:pt x="0" y="23"/>
                    <a:pt x="0" y="23"/>
                    <a:pt x="0" y="23"/>
                  </a:cubicBezTo>
                  <a:cubicBezTo>
                    <a:pt x="6" y="26"/>
                    <a:pt x="17" y="23"/>
                    <a:pt x="17" y="32"/>
                  </a:cubicBezTo>
                  <a:lnTo>
                    <a:pt x="25" y="4"/>
                  </a:ln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2" name="Freeform 354"/>
            <p:cNvSpPr>
              <a:spLocks/>
            </p:cNvSpPr>
            <p:nvPr/>
          </p:nvSpPr>
          <p:spPr bwMode="auto">
            <a:xfrm>
              <a:off x="8181085" y="4537007"/>
              <a:ext cx="213410" cy="330239"/>
            </a:xfrm>
            <a:custGeom>
              <a:avLst/>
              <a:gdLst>
                <a:gd name="T0" fmla="*/ 2 w 29"/>
                <a:gd name="T1" fmla="*/ 27 h 45"/>
                <a:gd name="T2" fmla="*/ 12 w 29"/>
                <a:gd name="T3" fmla="*/ 5 h 45"/>
                <a:gd name="T4" fmla="*/ 16 w 29"/>
                <a:gd name="T5" fmla="*/ 3 h 45"/>
                <a:gd name="T6" fmla="*/ 16 w 29"/>
                <a:gd name="T7" fmla="*/ 3 h 45"/>
                <a:gd name="T8" fmla="*/ 16 w 29"/>
                <a:gd name="T9" fmla="*/ 4 h 45"/>
                <a:gd name="T10" fmla="*/ 17 w 29"/>
                <a:gd name="T11" fmla="*/ 2 h 45"/>
                <a:gd name="T12" fmla="*/ 22 w 29"/>
                <a:gd name="T13" fmla="*/ 0 h 45"/>
                <a:gd name="T14" fmla="*/ 22 w 29"/>
                <a:gd name="T15" fmla="*/ 0 h 45"/>
                <a:gd name="T16" fmla="*/ 24 w 29"/>
                <a:gd name="T17" fmla="*/ 3 h 45"/>
                <a:gd name="T18" fmla="*/ 26 w 29"/>
                <a:gd name="T19" fmla="*/ 4 h 45"/>
                <a:gd name="T20" fmla="*/ 26 w 29"/>
                <a:gd name="T21" fmla="*/ 4 h 45"/>
                <a:gd name="T22" fmla="*/ 28 w 29"/>
                <a:gd name="T23" fmla="*/ 9 h 45"/>
                <a:gd name="T24" fmla="*/ 16 w 29"/>
                <a:gd name="T25" fmla="*/ 32 h 45"/>
                <a:gd name="T26" fmla="*/ 12 w 29"/>
                <a:gd name="T27" fmla="*/ 42 h 45"/>
                <a:gd name="T28" fmla="*/ 7 w 29"/>
                <a:gd name="T29" fmla="*/ 44 h 45"/>
                <a:gd name="T30" fmla="*/ 7 w 29"/>
                <a:gd name="T31" fmla="*/ 44 h 45"/>
                <a:gd name="T32" fmla="*/ 6 w 29"/>
                <a:gd name="T33" fmla="*/ 38 h 45"/>
                <a:gd name="T34" fmla="*/ 2 w 29"/>
                <a:gd name="T35"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5">
                  <a:moveTo>
                    <a:pt x="2" y="27"/>
                  </a:moveTo>
                  <a:cubicBezTo>
                    <a:pt x="12" y="5"/>
                    <a:pt x="12" y="5"/>
                    <a:pt x="12" y="5"/>
                  </a:cubicBezTo>
                  <a:cubicBezTo>
                    <a:pt x="12" y="3"/>
                    <a:pt x="14" y="3"/>
                    <a:pt x="16" y="3"/>
                  </a:cubicBezTo>
                  <a:cubicBezTo>
                    <a:pt x="16" y="3"/>
                    <a:pt x="16" y="3"/>
                    <a:pt x="16" y="3"/>
                  </a:cubicBezTo>
                  <a:cubicBezTo>
                    <a:pt x="16" y="4"/>
                    <a:pt x="16" y="4"/>
                    <a:pt x="16" y="4"/>
                  </a:cubicBezTo>
                  <a:cubicBezTo>
                    <a:pt x="17" y="2"/>
                    <a:pt x="17" y="2"/>
                    <a:pt x="17" y="2"/>
                  </a:cubicBezTo>
                  <a:cubicBezTo>
                    <a:pt x="18" y="0"/>
                    <a:pt x="20" y="0"/>
                    <a:pt x="22" y="0"/>
                  </a:cubicBezTo>
                  <a:cubicBezTo>
                    <a:pt x="22" y="0"/>
                    <a:pt x="22" y="0"/>
                    <a:pt x="22" y="0"/>
                  </a:cubicBezTo>
                  <a:cubicBezTo>
                    <a:pt x="23" y="1"/>
                    <a:pt x="24" y="2"/>
                    <a:pt x="24" y="3"/>
                  </a:cubicBezTo>
                  <a:cubicBezTo>
                    <a:pt x="25" y="3"/>
                    <a:pt x="26" y="3"/>
                    <a:pt x="26" y="4"/>
                  </a:cubicBezTo>
                  <a:cubicBezTo>
                    <a:pt x="26" y="4"/>
                    <a:pt x="26" y="4"/>
                    <a:pt x="26" y="4"/>
                  </a:cubicBezTo>
                  <a:cubicBezTo>
                    <a:pt x="28" y="5"/>
                    <a:pt x="29" y="7"/>
                    <a:pt x="28" y="9"/>
                  </a:cubicBezTo>
                  <a:cubicBezTo>
                    <a:pt x="16" y="32"/>
                    <a:pt x="16" y="32"/>
                    <a:pt x="16" y="32"/>
                  </a:cubicBezTo>
                  <a:cubicBezTo>
                    <a:pt x="12" y="42"/>
                    <a:pt x="12" y="42"/>
                    <a:pt x="12" y="42"/>
                  </a:cubicBezTo>
                  <a:cubicBezTo>
                    <a:pt x="11" y="44"/>
                    <a:pt x="9" y="45"/>
                    <a:pt x="7" y="44"/>
                  </a:cubicBezTo>
                  <a:cubicBezTo>
                    <a:pt x="7" y="44"/>
                    <a:pt x="7" y="44"/>
                    <a:pt x="7" y="44"/>
                  </a:cubicBezTo>
                  <a:cubicBezTo>
                    <a:pt x="5" y="43"/>
                    <a:pt x="5" y="40"/>
                    <a:pt x="6" y="38"/>
                  </a:cubicBezTo>
                  <a:cubicBezTo>
                    <a:pt x="6" y="36"/>
                    <a:pt x="0" y="31"/>
                    <a:pt x="2" y="27"/>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3" name="Freeform 355"/>
            <p:cNvSpPr>
              <a:spLocks/>
            </p:cNvSpPr>
            <p:nvPr/>
          </p:nvSpPr>
          <p:spPr bwMode="auto">
            <a:xfrm>
              <a:off x="8218471" y="4764437"/>
              <a:ext cx="73215" cy="183813"/>
            </a:xfrm>
            <a:custGeom>
              <a:avLst/>
              <a:gdLst>
                <a:gd name="T0" fmla="*/ 3 w 10"/>
                <a:gd name="T1" fmla="*/ 25 h 25"/>
                <a:gd name="T2" fmla="*/ 3 w 10"/>
                <a:gd name="T3" fmla="*/ 25 h 25"/>
                <a:gd name="T4" fmla="*/ 0 w 10"/>
                <a:gd name="T5" fmla="*/ 22 h 25"/>
                <a:gd name="T6" fmla="*/ 5 w 10"/>
                <a:gd name="T7" fmla="*/ 0 h 25"/>
                <a:gd name="T8" fmla="*/ 5 w 10"/>
                <a:gd name="T9" fmla="*/ 0 h 25"/>
                <a:gd name="T10" fmla="*/ 10 w 10"/>
                <a:gd name="T11" fmla="*/ 3 h 25"/>
                <a:gd name="T12" fmla="*/ 6 w 10"/>
                <a:gd name="T13" fmla="*/ 23 h 25"/>
                <a:gd name="T14" fmla="*/ 3 w 10"/>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5">
                  <a:moveTo>
                    <a:pt x="3" y="25"/>
                  </a:moveTo>
                  <a:cubicBezTo>
                    <a:pt x="3" y="25"/>
                    <a:pt x="3" y="25"/>
                    <a:pt x="3" y="25"/>
                  </a:cubicBezTo>
                  <a:cubicBezTo>
                    <a:pt x="1" y="25"/>
                    <a:pt x="0" y="23"/>
                    <a:pt x="0" y="22"/>
                  </a:cubicBezTo>
                  <a:cubicBezTo>
                    <a:pt x="5" y="0"/>
                    <a:pt x="5" y="0"/>
                    <a:pt x="5" y="0"/>
                  </a:cubicBezTo>
                  <a:cubicBezTo>
                    <a:pt x="5" y="0"/>
                    <a:pt x="5" y="0"/>
                    <a:pt x="5" y="0"/>
                  </a:cubicBezTo>
                  <a:cubicBezTo>
                    <a:pt x="10" y="3"/>
                    <a:pt x="10" y="3"/>
                    <a:pt x="10" y="3"/>
                  </a:cubicBezTo>
                  <a:cubicBezTo>
                    <a:pt x="6" y="23"/>
                    <a:pt x="6" y="23"/>
                    <a:pt x="6" y="23"/>
                  </a:cubicBezTo>
                  <a:cubicBezTo>
                    <a:pt x="5" y="24"/>
                    <a:pt x="4" y="25"/>
                    <a:pt x="3" y="25"/>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4" name="Freeform 356"/>
            <p:cNvSpPr>
              <a:spLocks/>
            </p:cNvSpPr>
            <p:nvPr/>
          </p:nvSpPr>
          <p:spPr bwMode="auto">
            <a:xfrm>
              <a:off x="8269876" y="4580623"/>
              <a:ext cx="109042" cy="257026"/>
            </a:xfrm>
            <a:custGeom>
              <a:avLst/>
              <a:gdLst>
                <a:gd name="T0" fmla="*/ 10 w 15"/>
                <a:gd name="T1" fmla="*/ 35 h 35"/>
                <a:gd name="T2" fmla="*/ 10 w 15"/>
                <a:gd name="T3" fmla="*/ 35 h 35"/>
                <a:gd name="T4" fmla="*/ 8 w 15"/>
                <a:gd name="T5" fmla="*/ 32 h 35"/>
                <a:gd name="T6" fmla="*/ 9 w 15"/>
                <a:gd name="T7" fmla="*/ 24 h 35"/>
                <a:gd name="T8" fmla="*/ 4 w 15"/>
                <a:gd name="T9" fmla="*/ 24 h 35"/>
                <a:gd name="T10" fmla="*/ 0 w 15"/>
                <a:gd name="T11" fmla="*/ 6 h 35"/>
                <a:gd name="T12" fmla="*/ 9 w 15"/>
                <a:gd name="T13" fmla="*/ 0 h 35"/>
                <a:gd name="T14" fmla="*/ 12 w 15"/>
                <a:gd name="T15" fmla="*/ 8 h 35"/>
                <a:gd name="T16" fmla="*/ 15 w 15"/>
                <a:gd name="T17" fmla="*/ 15 h 35"/>
                <a:gd name="T18" fmla="*/ 14 w 15"/>
                <a:gd name="T19" fmla="*/ 33 h 35"/>
                <a:gd name="T20" fmla="*/ 10 w 15"/>
                <a:gd name="T2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5">
                  <a:moveTo>
                    <a:pt x="10" y="35"/>
                  </a:moveTo>
                  <a:cubicBezTo>
                    <a:pt x="10" y="35"/>
                    <a:pt x="10" y="35"/>
                    <a:pt x="10" y="35"/>
                  </a:cubicBezTo>
                  <a:cubicBezTo>
                    <a:pt x="9" y="35"/>
                    <a:pt x="8" y="34"/>
                    <a:pt x="8" y="32"/>
                  </a:cubicBezTo>
                  <a:cubicBezTo>
                    <a:pt x="9" y="24"/>
                    <a:pt x="9" y="24"/>
                    <a:pt x="9" y="24"/>
                  </a:cubicBezTo>
                  <a:cubicBezTo>
                    <a:pt x="9" y="20"/>
                    <a:pt x="6" y="21"/>
                    <a:pt x="4" y="24"/>
                  </a:cubicBezTo>
                  <a:cubicBezTo>
                    <a:pt x="0" y="6"/>
                    <a:pt x="0" y="6"/>
                    <a:pt x="0" y="6"/>
                  </a:cubicBezTo>
                  <a:cubicBezTo>
                    <a:pt x="9" y="0"/>
                    <a:pt x="9" y="0"/>
                    <a:pt x="9" y="0"/>
                  </a:cubicBezTo>
                  <a:cubicBezTo>
                    <a:pt x="12" y="8"/>
                    <a:pt x="12" y="8"/>
                    <a:pt x="12" y="8"/>
                  </a:cubicBezTo>
                  <a:cubicBezTo>
                    <a:pt x="15" y="8"/>
                    <a:pt x="15" y="13"/>
                    <a:pt x="15" y="15"/>
                  </a:cubicBezTo>
                  <a:cubicBezTo>
                    <a:pt x="14" y="33"/>
                    <a:pt x="14" y="33"/>
                    <a:pt x="14" y="33"/>
                  </a:cubicBezTo>
                  <a:cubicBezTo>
                    <a:pt x="13" y="34"/>
                    <a:pt x="12" y="35"/>
                    <a:pt x="10" y="35"/>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5" name="Freeform 357"/>
            <p:cNvSpPr>
              <a:spLocks/>
            </p:cNvSpPr>
            <p:nvPr/>
          </p:nvSpPr>
          <p:spPr bwMode="auto">
            <a:xfrm>
              <a:off x="8202894" y="4734838"/>
              <a:ext cx="51406" cy="183813"/>
            </a:xfrm>
            <a:custGeom>
              <a:avLst/>
              <a:gdLst>
                <a:gd name="T0" fmla="*/ 5 w 7"/>
                <a:gd name="T1" fmla="*/ 25 h 25"/>
                <a:gd name="T2" fmla="*/ 5 w 7"/>
                <a:gd name="T3" fmla="*/ 25 h 25"/>
                <a:gd name="T4" fmla="*/ 2 w 7"/>
                <a:gd name="T5" fmla="*/ 22 h 25"/>
                <a:gd name="T6" fmla="*/ 0 w 7"/>
                <a:gd name="T7" fmla="*/ 0 h 25"/>
                <a:gd name="T8" fmla="*/ 0 w 7"/>
                <a:gd name="T9" fmla="*/ 0 h 25"/>
                <a:gd name="T10" fmla="*/ 5 w 7"/>
                <a:gd name="T11" fmla="*/ 1 h 25"/>
                <a:gd name="T12" fmla="*/ 7 w 7"/>
                <a:gd name="T13" fmla="*/ 22 h 25"/>
                <a:gd name="T14" fmla="*/ 5 w 7"/>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5">
                  <a:moveTo>
                    <a:pt x="5" y="25"/>
                  </a:moveTo>
                  <a:cubicBezTo>
                    <a:pt x="5" y="25"/>
                    <a:pt x="5" y="25"/>
                    <a:pt x="5" y="25"/>
                  </a:cubicBezTo>
                  <a:cubicBezTo>
                    <a:pt x="3" y="25"/>
                    <a:pt x="2" y="24"/>
                    <a:pt x="2" y="22"/>
                  </a:cubicBezTo>
                  <a:cubicBezTo>
                    <a:pt x="0" y="0"/>
                    <a:pt x="0" y="0"/>
                    <a:pt x="0" y="0"/>
                  </a:cubicBezTo>
                  <a:cubicBezTo>
                    <a:pt x="0" y="0"/>
                    <a:pt x="0" y="0"/>
                    <a:pt x="0" y="0"/>
                  </a:cubicBezTo>
                  <a:cubicBezTo>
                    <a:pt x="5" y="1"/>
                    <a:pt x="5" y="1"/>
                    <a:pt x="5" y="1"/>
                  </a:cubicBezTo>
                  <a:cubicBezTo>
                    <a:pt x="7" y="22"/>
                    <a:pt x="7" y="22"/>
                    <a:pt x="7" y="22"/>
                  </a:cubicBezTo>
                  <a:cubicBezTo>
                    <a:pt x="7" y="23"/>
                    <a:pt x="6" y="24"/>
                    <a:pt x="5" y="25"/>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6" name="Freeform 358"/>
            <p:cNvSpPr>
              <a:spLocks/>
            </p:cNvSpPr>
            <p:nvPr/>
          </p:nvSpPr>
          <p:spPr bwMode="auto">
            <a:xfrm>
              <a:off x="8196663" y="4756647"/>
              <a:ext cx="87233" cy="162004"/>
            </a:xfrm>
            <a:custGeom>
              <a:avLst/>
              <a:gdLst>
                <a:gd name="T0" fmla="*/ 10 w 12"/>
                <a:gd name="T1" fmla="*/ 22 h 22"/>
                <a:gd name="T2" fmla="*/ 10 w 12"/>
                <a:gd name="T3" fmla="*/ 22 h 22"/>
                <a:gd name="T4" fmla="*/ 6 w 12"/>
                <a:gd name="T5" fmla="*/ 20 h 22"/>
                <a:gd name="T6" fmla="*/ 0 w 12"/>
                <a:gd name="T7" fmla="*/ 0 h 22"/>
                <a:gd name="T8" fmla="*/ 5 w 12"/>
                <a:gd name="T9" fmla="*/ 4 h 22"/>
                <a:gd name="T10" fmla="*/ 11 w 12"/>
                <a:gd name="T11" fmla="*/ 19 h 22"/>
                <a:gd name="T12" fmla="*/ 10 w 12"/>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12" h="22">
                  <a:moveTo>
                    <a:pt x="10" y="22"/>
                  </a:moveTo>
                  <a:cubicBezTo>
                    <a:pt x="10" y="22"/>
                    <a:pt x="10" y="22"/>
                    <a:pt x="10" y="22"/>
                  </a:cubicBezTo>
                  <a:cubicBezTo>
                    <a:pt x="8" y="22"/>
                    <a:pt x="7" y="22"/>
                    <a:pt x="6" y="20"/>
                  </a:cubicBezTo>
                  <a:cubicBezTo>
                    <a:pt x="0" y="0"/>
                    <a:pt x="0" y="0"/>
                    <a:pt x="0" y="0"/>
                  </a:cubicBezTo>
                  <a:cubicBezTo>
                    <a:pt x="5" y="4"/>
                    <a:pt x="5" y="4"/>
                    <a:pt x="5" y="4"/>
                  </a:cubicBezTo>
                  <a:cubicBezTo>
                    <a:pt x="11" y="19"/>
                    <a:pt x="11" y="19"/>
                    <a:pt x="11" y="19"/>
                  </a:cubicBezTo>
                  <a:cubicBezTo>
                    <a:pt x="12" y="20"/>
                    <a:pt x="11" y="21"/>
                    <a:pt x="10" y="22"/>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7" name="Freeform 359"/>
            <p:cNvSpPr>
              <a:spLocks/>
            </p:cNvSpPr>
            <p:nvPr/>
          </p:nvSpPr>
          <p:spPr bwMode="auto">
            <a:xfrm>
              <a:off x="8224702" y="4610220"/>
              <a:ext cx="169793" cy="88791"/>
            </a:xfrm>
            <a:custGeom>
              <a:avLst/>
              <a:gdLst>
                <a:gd name="T0" fmla="*/ 0 w 109"/>
                <a:gd name="T1" fmla="*/ 28 h 57"/>
                <a:gd name="T2" fmla="*/ 104 w 109"/>
                <a:gd name="T3" fmla="*/ 57 h 57"/>
                <a:gd name="T4" fmla="*/ 109 w 109"/>
                <a:gd name="T5" fmla="*/ 28 h 57"/>
                <a:gd name="T6" fmla="*/ 5 w 109"/>
                <a:gd name="T7" fmla="*/ 0 h 57"/>
                <a:gd name="T8" fmla="*/ 0 w 109"/>
                <a:gd name="T9" fmla="*/ 28 h 57"/>
              </a:gdLst>
              <a:ahLst/>
              <a:cxnLst>
                <a:cxn ang="0">
                  <a:pos x="T0" y="T1"/>
                </a:cxn>
                <a:cxn ang="0">
                  <a:pos x="T2" y="T3"/>
                </a:cxn>
                <a:cxn ang="0">
                  <a:pos x="T4" y="T5"/>
                </a:cxn>
                <a:cxn ang="0">
                  <a:pos x="T6" y="T7"/>
                </a:cxn>
                <a:cxn ang="0">
                  <a:pos x="T8" y="T9"/>
                </a:cxn>
              </a:cxnLst>
              <a:rect l="0" t="0" r="r" b="b"/>
              <a:pathLst>
                <a:path w="109" h="57">
                  <a:moveTo>
                    <a:pt x="0" y="28"/>
                  </a:moveTo>
                  <a:lnTo>
                    <a:pt x="104" y="57"/>
                  </a:lnTo>
                  <a:lnTo>
                    <a:pt x="109" y="28"/>
                  </a:lnTo>
                  <a:lnTo>
                    <a:pt x="5" y="0"/>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8" name="Freeform 360"/>
            <p:cNvSpPr>
              <a:spLocks/>
            </p:cNvSpPr>
            <p:nvPr/>
          </p:nvSpPr>
          <p:spPr bwMode="auto">
            <a:xfrm>
              <a:off x="8218471" y="3468403"/>
              <a:ext cx="563900" cy="1193224"/>
            </a:xfrm>
            <a:custGeom>
              <a:avLst/>
              <a:gdLst>
                <a:gd name="T0" fmla="*/ 77 w 77"/>
                <a:gd name="T1" fmla="*/ 6 h 163"/>
                <a:gd name="T2" fmla="*/ 51 w 77"/>
                <a:gd name="T3" fmla="*/ 0 h 163"/>
                <a:gd name="T4" fmla="*/ 0 w 77"/>
                <a:gd name="T5" fmla="*/ 156 h 163"/>
                <a:gd name="T6" fmla="*/ 0 w 77"/>
                <a:gd name="T7" fmla="*/ 156 h 163"/>
                <a:gd name="T8" fmla="*/ 26 w 77"/>
                <a:gd name="T9" fmla="*/ 163 h 163"/>
                <a:gd name="T10" fmla="*/ 26 w 77"/>
                <a:gd name="T11" fmla="*/ 162 h 163"/>
                <a:gd name="T12" fmla="*/ 77 w 77"/>
                <a:gd name="T13" fmla="*/ 6 h 163"/>
                <a:gd name="T14" fmla="*/ 77 w 77"/>
                <a:gd name="T15" fmla="*/ 6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63">
                  <a:moveTo>
                    <a:pt x="77" y="6"/>
                  </a:moveTo>
                  <a:cubicBezTo>
                    <a:pt x="51" y="0"/>
                    <a:pt x="51" y="0"/>
                    <a:pt x="51" y="0"/>
                  </a:cubicBezTo>
                  <a:cubicBezTo>
                    <a:pt x="51" y="0"/>
                    <a:pt x="3" y="145"/>
                    <a:pt x="0" y="156"/>
                  </a:cubicBezTo>
                  <a:cubicBezTo>
                    <a:pt x="0" y="156"/>
                    <a:pt x="0" y="156"/>
                    <a:pt x="0" y="156"/>
                  </a:cubicBezTo>
                  <a:cubicBezTo>
                    <a:pt x="26" y="163"/>
                    <a:pt x="26" y="163"/>
                    <a:pt x="26" y="163"/>
                  </a:cubicBezTo>
                  <a:cubicBezTo>
                    <a:pt x="26" y="163"/>
                    <a:pt x="26" y="162"/>
                    <a:pt x="26" y="162"/>
                  </a:cubicBezTo>
                  <a:cubicBezTo>
                    <a:pt x="77" y="6"/>
                    <a:pt x="77" y="6"/>
                    <a:pt x="77" y="6"/>
                  </a:cubicBezTo>
                  <a:cubicBezTo>
                    <a:pt x="77" y="6"/>
                    <a:pt x="77" y="6"/>
                    <a:pt x="77" y="6"/>
                  </a:cubicBez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9" name="Freeform 361"/>
            <p:cNvSpPr>
              <a:spLocks/>
            </p:cNvSpPr>
            <p:nvPr/>
          </p:nvSpPr>
          <p:spPr bwMode="auto">
            <a:xfrm>
              <a:off x="8562730" y="4603989"/>
              <a:ext cx="373856" cy="1719737"/>
            </a:xfrm>
            <a:custGeom>
              <a:avLst/>
              <a:gdLst>
                <a:gd name="T0" fmla="*/ 17 w 51"/>
                <a:gd name="T1" fmla="*/ 0 h 235"/>
                <a:gd name="T2" fmla="*/ 44 w 51"/>
                <a:gd name="T3" fmla="*/ 0 h 235"/>
                <a:gd name="T4" fmla="*/ 50 w 51"/>
                <a:gd name="T5" fmla="*/ 7 h 235"/>
                <a:gd name="T6" fmla="*/ 45 w 51"/>
                <a:gd name="T7" fmla="*/ 118 h 235"/>
                <a:gd name="T8" fmla="*/ 42 w 51"/>
                <a:gd name="T9" fmla="*/ 187 h 235"/>
                <a:gd name="T10" fmla="*/ 44 w 51"/>
                <a:gd name="T11" fmla="*/ 210 h 235"/>
                <a:gd name="T12" fmla="*/ 17 w 51"/>
                <a:gd name="T13" fmla="*/ 232 h 235"/>
                <a:gd name="T14" fmla="*/ 3 w 51"/>
                <a:gd name="T15" fmla="*/ 228 h 235"/>
                <a:gd name="T16" fmla="*/ 19 w 51"/>
                <a:gd name="T17" fmla="*/ 207 h 235"/>
                <a:gd name="T18" fmla="*/ 17 w 51"/>
                <a:gd name="T19" fmla="*/ 114 h 235"/>
                <a:gd name="T20" fmla="*/ 10 w 51"/>
                <a:gd name="T21" fmla="*/ 7 h 235"/>
                <a:gd name="T22" fmla="*/ 17 w 51"/>
                <a:gd name="T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235">
                  <a:moveTo>
                    <a:pt x="17" y="0"/>
                  </a:moveTo>
                  <a:cubicBezTo>
                    <a:pt x="44" y="0"/>
                    <a:pt x="44" y="0"/>
                    <a:pt x="44" y="0"/>
                  </a:cubicBezTo>
                  <a:cubicBezTo>
                    <a:pt x="47" y="0"/>
                    <a:pt x="51" y="3"/>
                    <a:pt x="50" y="7"/>
                  </a:cubicBezTo>
                  <a:cubicBezTo>
                    <a:pt x="49" y="46"/>
                    <a:pt x="51" y="78"/>
                    <a:pt x="45" y="118"/>
                  </a:cubicBezTo>
                  <a:cubicBezTo>
                    <a:pt x="43" y="136"/>
                    <a:pt x="44" y="160"/>
                    <a:pt x="42" y="187"/>
                  </a:cubicBezTo>
                  <a:cubicBezTo>
                    <a:pt x="40" y="201"/>
                    <a:pt x="45" y="207"/>
                    <a:pt x="44" y="210"/>
                  </a:cubicBezTo>
                  <a:cubicBezTo>
                    <a:pt x="43" y="213"/>
                    <a:pt x="28" y="235"/>
                    <a:pt x="17" y="232"/>
                  </a:cubicBezTo>
                  <a:cubicBezTo>
                    <a:pt x="3" y="228"/>
                    <a:pt x="3" y="228"/>
                    <a:pt x="3" y="228"/>
                  </a:cubicBezTo>
                  <a:cubicBezTo>
                    <a:pt x="0" y="227"/>
                    <a:pt x="18" y="210"/>
                    <a:pt x="19" y="207"/>
                  </a:cubicBezTo>
                  <a:cubicBezTo>
                    <a:pt x="27" y="172"/>
                    <a:pt x="21" y="146"/>
                    <a:pt x="17" y="114"/>
                  </a:cubicBezTo>
                  <a:cubicBezTo>
                    <a:pt x="14" y="80"/>
                    <a:pt x="10" y="41"/>
                    <a:pt x="10" y="7"/>
                  </a:cubicBezTo>
                  <a:cubicBezTo>
                    <a:pt x="10" y="3"/>
                    <a:pt x="13" y="0"/>
                    <a:pt x="17" y="0"/>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0" name="Freeform 362"/>
            <p:cNvSpPr>
              <a:spLocks/>
            </p:cNvSpPr>
            <p:nvPr/>
          </p:nvSpPr>
          <p:spPr bwMode="auto">
            <a:xfrm>
              <a:off x="8473939" y="6082277"/>
              <a:ext cx="454858" cy="322452"/>
            </a:xfrm>
            <a:custGeom>
              <a:avLst/>
              <a:gdLst>
                <a:gd name="T0" fmla="*/ 55 w 62"/>
                <a:gd name="T1" fmla="*/ 0 h 44"/>
                <a:gd name="T2" fmla="*/ 62 w 62"/>
                <a:gd name="T3" fmla="*/ 19 h 44"/>
                <a:gd name="T4" fmla="*/ 58 w 62"/>
                <a:gd name="T5" fmla="*/ 27 h 44"/>
                <a:gd name="T6" fmla="*/ 53 w 62"/>
                <a:gd name="T7" fmla="*/ 27 h 44"/>
                <a:gd name="T8" fmla="*/ 42 w 62"/>
                <a:gd name="T9" fmla="*/ 34 h 44"/>
                <a:gd name="T10" fmla="*/ 25 w 62"/>
                <a:gd name="T11" fmla="*/ 42 h 44"/>
                <a:gd name="T12" fmla="*/ 9 w 62"/>
                <a:gd name="T13" fmla="*/ 40 h 44"/>
                <a:gd name="T14" fmla="*/ 26 w 62"/>
                <a:gd name="T15" fmla="*/ 11 h 44"/>
                <a:gd name="T16" fmla="*/ 23 w 62"/>
                <a:gd name="T17" fmla="*/ 26 h 44"/>
                <a:gd name="T18" fmla="*/ 55 w 62"/>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44">
                  <a:moveTo>
                    <a:pt x="55" y="0"/>
                  </a:moveTo>
                  <a:cubicBezTo>
                    <a:pt x="58" y="3"/>
                    <a:pt x="62" y="14"/>
                    <a:pt x="62" y="19"/>
                  </a:cubicBezTo>
                  <a:cubicBezTo>
                    <a:pt x="61" y="25"/>
                    <a:pt x="61" y="25"/>
                    <a:pt x="58" y="27"/>
                  </a:cubicBezTo>
                  <a:cubicBezTo>
                    <a:pt x="55" y="29"/>
                    <a:pt x="54" y="29"/>
                    <a:pt x="53" y="27"/>
                  </a:cubicBezTo>
                  <a:cubicBezTo>
                    <a:pt x="52" y="26"/>
                    <a:pt x="45" y="32"/>
                    <a:pt x="42" y="34"/>
                  </a:cubicBezTo>
                  <a:cubicBezTo>
                    <a:pt x="38" y="36"/>
                    <a:pt x="34" y="40"/>
                    <a:pt x="25" y="42"/>
                  </a:cubicBezTo>
                  <a:cubicBezTo>
                    <a:pt x="19" y="43"/>
                    <a:pt x="12" y="44"/>
                    <a:pt x="9" y="40"/>
                  </a:cubicBezTo>
                  <a:cubicBezTo>
                    <a:pt x="0" y="31"/>
                    <a:pt x="18" y="21"/>
                    <a:pt x="26" y="11"/>
                  </a:cubicBezTo>
                  <a:cubicBezTo>
                    <a:pt x="22" y="19"/>
                    <a:pt x="12" y="25"/>
                    <a:pt x="23" y="26"/>
                  </a:cubicBezTo>
                  <a:cubicBezTo>
                    <a:pt x="42" y="26"/>
                    <a:pt x="54" y="13"/>
                    <a:pt x="55"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1" name="Freeform 363"/>
            <p:cNvSpPr>
              <a:spLocks/>
            </p:cNvSpPr>
            <p:nvPr/>
          </p:nvSpPr>
          <p:spPr bwMode="auto">
            <a:xfrm>
              <a:off x="8958393" y="4603989"/>
              <a:ext cx="373856" cy="1719737"/>
            </a:xfrm>
            <a:custGeom>
              <a:avLst/>
              <a:gdLst>
                <a:gd name="T0" fmla="*/ 34 w 51"/>
                <a:gd name="T1" fmla="*/ 0 h 235"/>
                <a:gd name="T2" fmla="*/ 7 w 51"/>
                <a:gd name="T3" fmla="*/ 0 h 235"/>
                <a:gd name="T4" fmla="*/ 0 w 51"/>
                <a:gd name="T5" fmla="*/ 7 h 235"/>
                <a:gd name="T6" fmla="*/ 6 w 51"/>
                <a:gd name="T7" fmla="*/ 118 h 235"/>
                <a:gd name="T8" fmla="*/ 9 w 51"/>
                <a:gd name="T9" fmla="*/ 187 h 235"/>
                <a:gd name="T10" fmla="*/ 7 w 51"/>
                <a:gd name="T11" fmla="*/ 210 h 235"/>
                <a:gd name="T12" fmla="*/ 34 w 51"/>
                <a:gd name="T13" fmla="*/ 232 h 235"/>
                <a:gd name="T14" fmla="*/ 48 w 51"/>
                <a:gd name="T15" fmla="*/ 228 h 235"/>
                <a:gd name="T16" fmla="*/ 32 w 51"/>
                <a:gd name="T17" fmla="*/ 207 h 235"/>
                <a:gd name="T18" fmla="*/ 33 w 51"/>
                <a:gd name="T19" fmla="*/ 114 h 235"/>
                <a:gd name="T20" fmla="*/ 41 w 51"/>
                <a:gd name="T21" fmla="*/ 7 h 235"/>
                <a:gd name="T22" fmla="*/ 34 w 51"/>
                <a:gd name="T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235">
                  <a:moveTo>
                    <a:pt x="34" y="0"/>
                  </a:moveTo>
                  <a:cubicBezTo>
                    <a:pt x="7" y="0"/>
                    <a:pt x="7" y="0"/>
                    <a:pt x="7" y="0"/>
                  </a:cubicBezTo>
                  <a:cubicBezTo>
                    <a:pt x="3" y="0"/>
                    <a:pt x="0" y="3"/>
                    <a:pt x="0" y="7"/>
                  </a:cubicBezTo>
                  <a:cubicBezTo>
                    <a:pt x="1" y="46"/>
                    <a:pt x="0" y="78"/>
                    <a:pt x="6" y="118"/>
                  </a:cubicBezTo>
                  <a:cubicBezTo>
                    <a:pt x="8" y="136"/>
                    <a:pt x="7" y="160"/>
                    <a:pt x="9" y="187"/>
                  </a:cubicBezTo>
                  <a:cubicBezTo>
                    <a:pt x="11" y="201"/>
                    <a:pt x="6" y="207"/>
                    <a:pt x="7" y="210"/>
                  </a:cubicBezTo>
                  <a:cubicBezTo>
                    <a:pt x="8" y="213"/>
                    <a:pt x="23" y="235"/>
                    <a:pt x="34" y="232"/>
                  </a:cubicBezTo>
                  <a:cubicBezTo>
                    <a:pt x="48" y="228"/>
                    <a:pt x="48" y="228"/>
                    <a:pt x="48" y="228"/>
                  </a:cubicBezTo>
                  <a:cubicBezTo>
                    <a:pt x="51" y="227"/>
                    <a:pt x="33" y="210"/>
                    <a:pt x="32" y="207"/>
                  </a:cubicBezTo>
                  <a:cubicBezTo>
                    <a:pt x="24" y="172"/>
                    <a:pt x="30" y="146"/>
                    <a:pt x="33" y="114"/>
                  </a:cubicBezTo>
                  <a:cubicBezTo>
                    <a:pt x="37" y="80"/>
                    <a:pt x="41" y="41"/>
                    <a:pt x="41" y="7"/>
                  </a:cubicBezTo>
                  <a:cubicBezTo>
                    <a:pt x="41" y="3"/>
                    <a:pt x="38" y="0"/>
                    <a:pt x="34" y="0"/>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5" name="Freeform 364"/>
            <p:cNvSpPr>
              <a:spLocks/>
            </p:cNvSpPr>
            <p:nvPr/>
          </p:nvSpPr>
          <p:spPr bwMode="auto">
            <a:xfrm>
              <a:off x="8966182" y="6082277"/>
              <a:ext cx="447071" cy="322452"/>
            </a:xfrm>
            <a:custGeom>
              <a:avLst/>
              <a:gdLst>
                <a:gd name="T0" fmla="*/ 7 w 61"/>
                <a:gd name="T1" fmla="*/ 0 h 44"/>
                <a:gd name="T2" fmla="*/ 0 w 61"/>
                <a:gd name="T3" fmla="*/ 19 h 44"/>
                <a:gd name="T4" fmla="*/ 4 w 61"/>
                <a:gd name="T5" fmla="*/ 27 h 44"/>
                <a:gd name="T6" fmla="*/ 9 w 61"/>
                <a:gd name="T7" fmla="*/ 27 h 44"/>
                <a:gd name="T8" fmla="*/ 20 w 61"/>
                <a:gd name="T9" fmla="*/ 34 h 44"/>
                <a:gd name="T10" fmla="*/ 37 w 61"/>
                <a:gd name="T11" fmla="*/ 42 h 44"/>
                <a:gd name="T12" fmla="*/ 53 w 61"/>
                <a:gd name="T13" fmla="*/ 40 h 44"/>
                <a:gd name="T14" fmla="*/ 36 w 61"/>
                <a:gd name="T15" fmla="*/ 11 h 44"/>
                <a:gd name="T16" fmla="*/ 39 w 61"/>
                <a:gd name="T17" fmla="*/ 26 h 44"/>
                <a:gd name="T18" fmla="*/ 7 w 61"/>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44">
                  <a:moveTo>
                    <a:pt x="7" y="0"/>
                  </a:moveTo>
                  <a:cubicBezTo>
                    <a:pt x="4" y="3"/>
                    <a:pt x="0" y="14"/>
                    <a:pt x="0" y="19"/>
                  </a:cubicBezTo>
                  <a:cubicBezTo>
                    <a:pt x="1" y="25"/>
                    <a:pt x="1" y="25"/>
                    <a:pt x="4" y="27"/>
                  </a:cubicBezTo>
                  <a:cubicBezTo>
                    <a:pt x="7" y="29"/>
                    <a:pt x="8" y="29"/>
                    <a:pt x="9" y="27"/>
                  </a:cubicBezTo>
                  <a:cubicBezTo>
                    <a:pt x="10" y="26"/>
                    <a:pt x="17" y="32"/>
                    <a:pt x="20" y="34"/>
                  </a:cubicBezTo>
                  <a:cubicBezTo>
                    <a:pt x="23" y="36"/>
                    <a:pt x="28" y="40"/>
                    <a:pt x="37" y="42"/>
                  </a:cubicBezTo>
                  <a:cubicBezTo>
                    <a:pt x="43" y="43"/>
                    <a:pt x="50" y="44"/>
                    <a:pt x="53" y="40"/>
                  </a:cubicBezTo>
                  <a:cubicBezTo>
                    <a:pt x="61" y="31"/>
                    <a:pt x="44" y="21"/>
                    <a:pt x="36" y="11"/>
                  </a:cubicBezTo>
                  <a:cubicBezTo>
                    <a:pt x="40" y="19"/>
                    <a:pt x="50" y="25"/>
                    <a:pt x="39" y="26"/>
                  </a:cubicBezTo>
                  <a:cubicBezTo>
                    <a:pt x="20" y="26"/>
                    <a:pt x="7" y="13"/>
                    <a:pt x="7"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6" name="Freeform 365"/>
            <p:cNvSpPr>
              <a:spLocks/>
            </p:cNvSpPr>
            <p:nvPr/>
          </p:nvSpPr>
          <p:spPr bwMode="auto">
            <a:xfrm>
              <a:off x="8519113" y="4222346"/>
              <a:ext cx="850523" cy="989162"/>
            </a:xfrm>
            <a:custGeom>
              <a:avLst/>
              <a:gdLst>
                <a:gd name="T0" fmla="*/ 21 w 116"/>
                <a:gd name="T1" fmla="*/ 0 h 135"/>
                <a:gd name="T2" fmla="*/ 16 w 116"/>
                <a:gd name="T3" fmla="*/ 131 h 135"/>
                <a:gd name="T4" fmla="*/ 101 w 116"/>
                <a:gd name="T5" fmla="*/ 131 h 135"/>
                <a:gd name="T6" fmla="*/ 96 w 116"/>
                <a:gd name="T7" fmla="*/ 0 h 135"/>
                <a:gd name="T8" fmla="*/ 21 w 116"/>
                <a:gd name="T9" fmla="*/ 0 h 135"/>
              </a:gdLst>
              <a:ahLst/>
              <a:cxnLst>
                <a:cxn ang="0">
                  <a:pos x="T0" y="T1"/>
                </a:cxn>
                <a:cxn ang="0">
                  <a:pos x="T2" y="T3"/>
                </a:cxn>
                <a:cxn ang="0">
                  <a:pos x="T4" y="T5"/>
                </a:cxn>
                <a:cxn ang="0">
                  <a:pos x="T6" y="T7"/>
                </a:cxn>
                <a:cxn ang="0">
                  <a:pos x="T8" y="T9"/>
                </a:cxn>
              </a:cxnLst>
              <a:rect l="0" t="0" r="r" b="b"/>
              <a:pathLst>
                <a:path w="116" h="135">
                  <a:moveTo>
                    <a:pt x="21" y="0"/>
                  </a:moveTo>
                  <a:cubicBezTo>
                    <a:pt x="15" y="16"/>
                    <a:pt x="0" y="65"/>
                    <a:pt x="16" y="131"/>
                  </a:cubicBezTo>
                  <a:cubicBezTo>
                    <a:pt x="20" y="135"/>
                    <a:pt x="99" y="135"/>
                    <a:pt x="101" y="131"/>
                  </a:cubicBezTo>
                  <a:cubicBezTo>
                    <a:pt x="116" y="67"/>
                    <a:pt x="103" y="14"/>
                    <a:pt x="96" y="0"/>
                  </a:cubicBezTo>
                  <a:lnTo>
                    <a:pt x="21" y="0"/>
                  </a:ln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7" name="Freeform 366"/>
            <p:cNvSpPr>
              <a:spLocks/>
            </p:cNvSpPr>
            <p:nvPr/>
          </p:nvSpPr>
          <p:spPr bwMode="auto">
            <a:xfrm>
              <a:off x="9998958" y="3292379"/>
              <a:ext cx="169793" cy="190044"/>
            </a:xfrm>
            <a:custGeom>
              <a:avLst/>
              <a:gdLst>
                <a:gd name="T0" fmla="*/ 22 w 23"/>
                <a:gd name="T1" fmla="*/ 1 h 26"/>
                <a:gd name="T2" fmla="*/ 22 w 23"/>
                <a:gd name="T3" fmla="*/ 1 h 26"/>
                <a:gd name="T4" fmla="*/ 22 w 23"/>
                <a:gd name="T5" fmla="*/ 5 h 26"/>
                <a:gd name="T6" fmla="*/ 6 w 23"/>
                <a:gd name="T7" fmla="*/ 25 h 26"/>
                <a:gd name="T8" fmla="*/ 1 w 23"/>
                <a:gd name="T9" fmla="*/ 25 h 26"/>
                <a:gd name="T10" fmla="*/ 1 w 23"/>
                <a:gd name="T11" fmla="*/ 25 h 26"/>
                <a:gd name="T12" fmla="*/ 1 w 23"/>
                <a:gd name="T13" fmla="*/ 21 h 26"/>
                <a:gd name="T14" fmla="*/ 17 w 23"/>
                <a:gd name="T15" fmla="*/ 2 h 26"/>
                <a:gd name="T16" fmla="*/ 22 w 23"/>
                <a:gd name="T17"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6">
                  <a:moveTo>
                    <a:pt x="22" y="1"/>
                  </a:moveTo>
                  <a:cubicBezTo>
                    <a:pt x="22" y="1"/>
                    <a:pt x="22" y="1"/>
                    <a:pt x="22" y="1"/>
                  </a:cubicBezTo>
                  <a:cubicBezTo>
                    <a:pt x="23" y="2"/>
                    <a:pt x="23" y="4"/>
                    <a:pt x="22" y="5"/>
                  </a:cubicBezTo>
                  <a:cubicBezTo>
                    <a:pt x="6" y="25"/>
                    <a:pt x="6" y="25"/>
                    <a:pt x="6" y="25"/>
                  </a:cubicBezTo>
                  <a:cubicBezTo>
                    <a:pt x="5" y="26"/>
                    <a:pt x="3" y="26"/>
                    <a:pt x="1" y="25"/>
                  </a:cubicBezTo>
                  <a:cubicBezTo>
                    <a:pt x="1" y="25"/>
                    <a:pt x="1" y="25"/>
                    <a:pt x="1" y="25"/>
                  </a:cubicBezTo>
                  <a:cubicBezTo>
                    <a:pt x="0" y="24"/>
                    <a:pt x="0" y="22"/>
                    <a:pt x="1" y="21"/>
                  </a:cubicBezTo>
                  <a:cubicBezTo>
                    <a:pt x="17" y="2"/>
                    <a:pt x="17" y="2"/>
                    <a:pt x="17" y="2"/>
                  </a:cubicBezTo>
                  <a:cubicBezTo>
                    <a:pt x="18" y="0"/>
                    <a:pt x="20" y="0"/>
                    <a:pt x="22" y="1"/>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8" name="Freeform 367"/>
            <p:cNvSpPr>
              <a:spLocks/>
            </p:cNvSpPr>
            <p:nvPr/>
          </p:nvSpPr>
          <p:spPr bwMode="auto">
            <a:xfrm>
              <a:off x="9868109" y="3395188"/>
              <a:ext cx="263257" cy="285067"/>
            </a:xfrm>
            <a:custGeom>
              <a:avLst/>
              <a:gdLst>
                <a:gd name="T0" fmla="*/ 0 w 36"/>
                <a:gd name="T1" fmla="*/ 30 h 39"/>
                <a:gd name="T2" fmla="*/ 11 w 36"/>
                <a:gd name="T3" fmla="*/ 39 h 39"/>
                <a:gd name="T4" fmla="*/ 22 w 36"/>
                <a:gd name="T5" fmla="*/ 31 h 39"/>
                <a:gd name="T6" fmla="*/ 36 w 36"/>
                <a:gd name="T7" fmla="*/ 4 h 39"/>
                <a:gd name="T8" fmla="*/ 26 w 36"/>
                <a:gd name="T9" fmla="*/ 0 h 39"/>
                <a:gd name="T10" fmla="*/ 6 w 36"/>
                <a:gd name="T11" fmla="*/ 13 h 39"/>
                <a:gd name="T12" fmla="*/ 0 w 36"/>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36" h="39">
                  <a:moveTo>
                    <a:pt x="0" y="30"/>
                  </a:moveTo>
                  <a:cubicBezTo>
                    <a:pt x="11" y="39"/>
                    <a:pt x="11" y="39"/>
                    <a:pt x="11" y="39"/>
                  </a:cubicBezTo>
                  <a:cubicBezTo>
                    <a:pt x="22" y="31"/>
                    <a:pt x="22" y="31"/>
                    <a:pt x="22" y="31"/>
                  </a:cubicBezTo>
                  <a:cubicBezTo>
                    <a:pt x="28" y="27"/>
                    <a:pt x="33" y="11"/>
                    <a:pt x="36" y="4"/>
                  </a:cubicBezTo>
                  <a:cubicBezTo>
                    <a:pt x="26" y="0"/>
                    <a:pt x="26" y="0"/>
                    <a:pt x="26" y="0"/>
                  </a:cubicBezTo>
                  <a:cubicBezTo>
                    <a:pt x="6" y="13"/>
                    <a:pt x="6" y="13"/>
                    <a:pt x="6" y="13"/>
                  </a:cubicBezTo>
                  <a:lnTo>
                    <a:pt x="0" y="30"/>
                  </a:lnTo>
                  <a:close/>
                </a:path>
              </a:pathLst>
            </a:custGeom>
            <a:solidFill>
              <a:srgbClr val="D1A88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9" name="Freeform 368"/>
            <p:cNvSpPr>
              <a:spLocks/>
            </p:cNvSpPr>
            <p:nvPr/>
          </p:nvSpPr>
          <p:spPr bwMode="auto">
            <a:xfrm>
              <a:off x="9889918" y="2736268"/>
              <a:ext cx="439282" cy="1032778"/>
            </a:xfrm>
            <a:custGeom>
              <a:avLst/>
              <a:gdLst>
                <a:gd name="T0" fmla="*/ 273 w 282"/>
                <a:gd name="T1" fmla="*/ 0 h 663"/>
                <a:gd name="T2" fmla="*/ 282 w 282"/>
                <a:gd name="T3" fmla="*/ 4 h 663"/>
                <a:gd name="T4" fmla="*/ 28 w 282"/>
                <a:gd name="T5" fmla="*/ 663 h 663"/>
                <a:gd name="T6" fmla="*/ 0 w 282"/>
                <a:gd name="T7" fmla="*/ 653 h 663"/>
                <a:gd name="T8" fmla="*/ 273 w 282"/>
                <a:gd name="T9" fmla="*/ 0 h 663"/>
              </a:gdLst>
              <a:ahLst/>
              <a:cxnLst>
                <a:cxn ang="0">
                  <a:pos x="T0" y="T1"/>
                </a:cxn>
                <a:cxn ang="0">
                  <a:pos x="T2" y="T3"/>
                </a:cxn>
                <a:cxn ang="0">
                  <a:pos x="T4" y="T5"/>
                </a:cxn>
                <a:cxn ang="0">
                  <a:pos x="T6" y="T7"/>
                </a:cxn>
                <a:cxn ang="0">
                  <a:pos x="T8" y="T9"/>
                </a:cxn>
              </a:cxnLst>
              <a:rect l="0" t="0" r="r" b="b"/>
              <a:pathLst>
                <a:path w="282" h="663">
                  <a:moveTo>
                    <a:pt x="273" y="0"/>
                  </a:moveTo>
                  <a:lnTo>
                    <a:pt x="282" y="4"/>
                  </a:lnTo>
                  <a:lnTo>
                    <a:pt x="28" y="663"/>
                  </a:lnTo>
                  <a:lnTo>
                    <a:pt x="0" y="653"/>
                  </a:lnTo>
                  <a:lnTo>
                    <a:pt x="273" y="0"/>
                  </a:ln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0" name="Freeform 369"/>
            <p:cNvSpPr>
              <a:spLocks/>
            </p:cNvSpPr>
            <p:nvPr/>
          </p:nvSpPr>
          <p:spPr bwMode="auto">
            <a:xfrm>
              <a:off x="9903938" y="3343785"/>
              <a:ext cx="146428" cy="190044"/>
            </a:xfrm>
            <a:custGeom>
              <a:avLst/>
              <a:gdLst>
                <a:gd name="T0" fmla="*/ 1 w 20"/>
                <a:gd name="T1" fmla="*/ 24 h 26"/>
                <a:gd name="T2" fmla="*/ 3 w 20"/>
                <a:gd name="T3" fmla="*/ 26 h 26"/>
                <a:gd name="T4" fmla="*/ 5 w 20"/>
                <a:gd name="T5" fmla="*/ 24 h 26"/>
                <a:gd name="T6" fmla="*/ 19 w 20"/>
                <a:gd name="T7" fmla="*/ 9 h 26"/>
                <a:gd name="T8" fmla="*/ 20 w 20"/>
                <a:gd name="T9" fmla="*/ 4 h 26"/>
                <a:gd name="T10" fmla="*/ 17 w 20"/>
                <a:gd name="T11" fmla="*/ 1 h 26"/>
                <a:gd name="T12" fmla="*/ 1 w 20"/>
                <a:gd name="T13" fmla="*/ 18 h 26"/>
                <a:gd name="T14" fmla="*/ 1 w 20"/>
                <a:gd name="T15" fmla="*/ 24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6">
                  <a:moveTo>
                    <a:pt x="1" y="24"/>
                  </a:moveTo>
                  <a:cubicBezTo>
                    <a:pt x="3" y="26"/>
                    <a:pt x="3" y="26"/>
                    <a:pt x="3" y="26"/>
                  </a:cubicBezTo>
                  <a:cubicBezTo>
                    <a:pt x="5" y="24"/>
                    <a:pt x="5" y="24"/>
                    <a:pt x="5" y="24"/>
                  </a:cubicBezTo>
                  <a:cubicBezTo>
                    <a:pt x="19" y="9"/>
                    <a:pt x="19" y="9"/>
                    <a:pt x="19" y="9"/>
                  </a:cubicBezTo>
                  <a:cubicBezTo>
                    <a:pt x="20" y="7"/>
                    <a:pt x="20" y="6"/>
                    <a:pt x="20" y="4"/>
                  </a:cubicBezTo>
                  <a:cubicBezTo>
                    <a:pt x="20" y="3"/>
                    <a:pt x="18" y="0"/>
                    <a:pt x="17" y="1"/>
                  </a:cubicBezTo>
                  <a:cubicBezTo>
                    <a:pt x="1" y="18"/>
                    <a:pt x="1" y="18"/>
                    <a:pt x="1" y="18"/>
                  </a:cubicBezTo>
                  <a:cubicBezTo>
                    <a:pt x="0" y="20"/>
                    <a:pt x="0" y="23"/>
                    <a:pt x="1" y="24"/>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1" name="Freeform 370"/>
            <p:cNvSpPr>
              <a:spLocks/>
            </p:cNvSpPr>
            <p:nvPr/>
          </p:nvSpPr>
          <p:spPr bwMode="auto">
            <a:xfrm>
              <a:off x="10006747" y="3351572"/>
              <a:ext cx="29598" cy="35829"/>
            </a:xfrm>
            <a:custGeom>
              <a:avLst/>
              <a:gdLst>
                <a:gd name="T0" fmla="*/ 4 w 4"/>
                <a:gd name="T1" fmla="*/ 0 h 5"/>
                <a:gd name="T2" fmla="*/ 3 w 4"/>
                <a:gd name="T3" fmla="*/ 0 h 5"/>
                <a:gd name="T4" fmla="*/ 0 w 4"/>
                <a:gd name="T5" fmla="*/ 4 h 5"/>
                <a:gd name="T6" fmla="*/ 4 w 4"/>
                <a:gd name="T7" fmla="*/ 1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cubicBezTo>
                    <a:pt x="4" y="0"/>
                    <a:pt x="3" y="0"/>
                    <a:pt x="3" y="0"/>
                  </a:cubicBezTo>
                  <a:cubicBezTo>
                    <a:pt x="0" y="4"/>
                    <a:pt x="0" y="4"/>
                    <a:pt x="0" y="4"/>
                  </a:cubicBezTo>
                  <a:cubicBezTo>
                    <a:pt x="2" y="5"/>
                    <a:pt x="3" y="3"/>
                    <a:pt x="4" y="1"/>
                  </a:cubicBezTo>
                  <a:cubicBezTo>
                    <a:pt x="4" y="1"/>
                    <a:pt x="4" y="1"/>
                    <a:pt x="4" y="0"/>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2" name="Freeform 371"/>
            <p:cNvSpPr>
              <a:spLocks/>
            </p:cNvSpPr>
            <p:nvPr/>
          </p:nvSpPr>
          <p:spPr bwMode="auto">
            <a:xfrm>
              <a:off x="9998958" y="3526038"/>
              <a:ext cx="81002" cy="59195"/>
            </a:xfrm>
            <a:custGeom>
              <a:avLst/>
              <a:gdLst>
                <a:gd name="T0" fmla="*/ 10 w 11"/>
                <a:gd name="T1" fmla="*/ 2 h 8"/>
                <a:gd name="T2" fmla="*/ 10 w 11"/>
                <a:gd name="T3" fmla="*/ 2 h 8"/>
                <a:gd name="T4" fmla="*/ 10 w 11"/>
                <a:gd name="T5" fmla="*/ 5 h 8"/>
                <a:gd name="T6" fmla="*/ 5 w 11"/>
                <a:gd name="T7" fmla="*/ 8 h 8"/>
                <a:gd name="T8" fmla="*/ 1 w 11"/>
                <a:gd name="T9" fmla="*/ 7 h 8"/>
                <a:gd name="T10" fmla="*/ 1 w 11"/>
                <a:gd name="T11" fmla="*/ 7 h 8"/>
                <a:gd name="T12" fmla="*/ 2 w 11"/>
                <a:gd name="T13" fmla="*/ 3 h 8"/>
                <a:gd name="T14" fmla="*/ 6 w 11"/>
                <a:gd name="T15" fmla="*/ 1 h 8"/>
                <a:gd name="T16" fmla="*/ 10 w 11"/>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8">
                  <a:moveTo>
                    <a:pt x="10" y="2"/>
                  </a:moveTo>
                  <a:cubicBezTo>
                    <a:pt x="10" y="2"/>
                    <a:pt x="10" y="2"/>
                    <a:pt x="10" y="2"/>
                  </a:cubicBezTo>
                  <a:cubicBezTo>
                    <a:pt x="11" y="3"/>
                    <a:pt x="11" y="5"/>
                    <a:pt x="10" y="5"/>
                  </a:cubicBezTo>
                  <a:cubicBezTo>
                    <a:pt x="5" y="8"/>
                    <a:pt x="5" y="8"/>
                    <a:pt x="5" y="8"/>
                  </a:cubicBezTo>
                  <a:cubicBezTo>
                    <a:pt x="4" y="8"/>
                    <a:pt x="2" y="8"/>
                    <a:pt x="1" y="7"/>
                  </a:cubicBezTo>
                  <a:cubicBezTo>
                    <a:pt x="1" y="7"/>
                    <a:pt x="1" y="7"/>
                    <a:pt x="1" y="7"/>
                  </a:cubicBezTo>
                  <a:cubicBezTo>
                    <a:pt x="0" y="5"/>
                    <a:pt x="1" y="4"/>
                    <a:pt x="2" y="3"/>
                  </a:cubicBezTo>
                  <a:cubicBezTo>
                    <a:pt x="6" y="1"/>
                    <a:pt x="6" y="1"/>
                    <a:pt x="6" y="1"/>
                  </a:cubicBezTo>
                  <a:cubicBezTo>
                    <a:pt x="8" y="0"/>
                    <a:pt x="10" y="1"/>
                    <a:pt x="10" y="2"/>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3" name="Freeform 372"/>
            <p:cNvSpPr>
              <a:spLocks/>
            </p:cNvSpPr>
            <p:nvPr/>
          </p:nvSpPr>
          <p:spPr bwMode="auto">
            <a:xfrm>
              <a:off x="10020768" y="3460614"/>
              <a:ext cx="88791" cy="65426"/>
            </a:xfrm>
            <a:custGeom>
              <a:avLst/>
              <a:gdLst>
                <a:gd name="T0" fmla="*/ 11 w 12"/>
                <a:gd name="T1" fmla="*/ 2 h 9"/>
                <a:gd name="T2" fmla="*/ 11 w 12"/>
                <a:gd name="T3" fmla="*/ 2 h 9"/>
                <a:gd name="T4" fmla="*/ 10 w 12"/>
                <a:gd name="T5" fmla="*/ 6 h 9"/>
                <a:gd name="T6" fmla="*/ 6 w 12"/>
                <a:gd name="T7" fmla="*/ 8 h 9"/>
                <a:gd name="T8" fmla="*/ 1 w 12"/>
                <a:gd name="T9" fmla="*/ 7 h 9"/>
                <a:gd name="T10" fmla="*/ 1 w 12"/>
                <a:gd name="T11" fmla="*/ 7 h 9"/>
                <a:gd name="T12" fmla="*/ 2 w 12"/>
                <a:gd name="T13" fmla="*/ 3 h 9"/>
                <a:gd name="T14" fmla="*/ 6 w 12"/>
                <a:gd name="T15" fmla="*/ 1 h 9"/>
                <a:gd name="T16" fmla="*/ 11 w 12"/>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11" y="2"/>
                  </a:moveTo>
                  <a:cubicBezTo>
                    <a:pt x="11" y="2"/>
                    <a:pt x="11" y="2"/>
                    <a:pt x="11" y="2"/>
                  </a:cubicBezTo>
                  <a:cubicBezTo>
                    <a:pt x="12" y="3"/>
                    <a:pt x="12" y="5"/>
                    <a:pt x="10" y="6"/>
                  </a:cubicBezTo>
                  <a:cubicBezTo>
                    <a:pt x="6" y="8"/>
                    <a:pt x="6" y="8"/>
                    <a:pt x="6" y="8"/>
                  </a:cubicBezTo>
                  <a:cubicBezTo>
                    <a:pt x="4" y="9"/>
                    <a:pt x="2" y="9"/>
                    <a:pt x="1" y="7"/>
                  </a:cubicBezTo>
                  <a:cubicBezTo>
                    <a:pt x="1" y="7"/>
                    <a:pt x="1" y="7"/>
                    <a:pt x="1" y="7"/>
                  </a:cubicBezTo>
                  <a:cubicBezTo>
                    <a:pt x="0" y="6"/>
                    <a:pt x="1" y="4"/>
                    <a:pt x="2" y="3"/>
                  </a:cubicBezTo>
                  <a:cubicBezTo>
                    <a:pt x="6" y="1"/>
                    <a:pt x="6" y="1"/>
                    <a:pt x="6" y="1"/>
                  </a:cubicBezTo>
                  <a:cubicBezTo>
                    <a:pt x="8" y="0"/>
                    <a:pt x="10" y="1"/>
                    <a:pt x="11" y="2"/>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4" name="Freeform 373"/>
            <p:cNvSpPr>
              <a:spLocks/>
            </p:cNvSpPr>
            <p:nvPr/>
          </p:nvSpPr>
          <p:spPr bwMode="auto">
            <a:xfrm>
              <a:off x="10028557" y="3482421"/>
              <a:ext cx="43617" cy="43617"/>
            </a:xfrm>
            <a:custGeom>
              <a:avLst/>
              <a:gdLst>
                <a:gd name="T0" fmla="*/ 6 w 6"/>
                <a:gd name="T1" fmla="*/ 1 h 6"/>
                <a:gd name="T2" fmla="*/ 6 w 6"/>
                <a:gd name="T3" fmla="*/ 1 h 6"/>
                <a:gd name="T4" fmla="*/ 5 w 6"/>
                <a:gd name="T5" fmla="*/ 5 h 6"/>
                <a:gd name="T6" fmla="*/ 4 w 6"/>
                <a:gd name="T7" fmla="*/ 5 h 6"/>
                <a:gd name="T8" fmla="*/ 1 w 6"/>
                <a:gd name="T9" fmla="*/ 4 h 6"/>
                <a:gd name="T10" fmla="*/ 1 w 6"/>
                <a:gd name="T11" fmla="*/ 4 h 6"/>
                <a:gd name="T12" fmla="*/ 1 w 6"/>
                <a:gd name="T13" fmla="*/ 1 h 6"/>
                <a:gd name="T14" fmla="*/ 2 w 6"/>
                <a:gd name="T15" fmla="*/ 0 h 6"/>
                <a:gd name="T16" fmla="*/ 6 w 6"/>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6" y="1"/>
                  </a:moveTo>
                  <a:cubicBezTo>
                    <a:pt x="6" y="1"/>
                    <a:pt x="6" y="1"/>
                    <a:pt x="6" y="1"/>
                  </a:cubicBezTo>
                  <a:cubicBezTo>
                    <a:pt x="6" y="3"/>
                    <a:pt x="6" y="4"/>
                    <a:pt x="5" y="5"/>
                  </a:cubicBezTo>
                  <a:cubicBezTo>
                    <a:pt x="4" y="5"/>
                    <a:pt x="4" y="5"/>
                    <a:pt x="4" y="5"/>
                  </a:cubicBezTo>
                  <a:cubicBezTo>
                    <a:pt x="3" y="6"/>
                    <a:pt x="2" y="5"/>
                    <a:pt x="1" y="4"/>
                  </a:cubicBezTo>
                  <a:cubicBezTo>
                    <a:pt x="1" y="4"/>
                    <a:pt x="1" y="4"/>
                    <a:pt x="1" y="4"/>
                  </a:cubicBezTo>
                  <a:cubicBezTo>
                    <a:pt x="0" y="3"/>
                    <a:pt x="0" y="1"/>
                    <a:pt x="1" y="1"/>
                  </a:cubicBezTo>
                  <a:cubicBezTo>
                    <a:pt x="2" y="0"/>
                    <a:pt x="2" y="0"/>
                    <a:pt x="2" y="0"/>
                  </a:cubicBezTo>
                  <a:cubicBezTo>
                    <a:pt x="3" y="0"/>
                    <a:pt x="5" y="0"/>
                    <a:pt x="6" y="1"/>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5" name="Freeform 374"/>
            <p:cNvSpPr>
              <a:spLocks/>
            </p:cNvSpPr>
            <p:nvPr/>
          </p:nvSpPr>
          <p:spPr bwMode="auto">
            <a:xfrm>
              <a:off x="10006747" y="3541616"/>
              <a:ext cx="43617" cy="43617"/>
            </a:xfrm>
            <a:custGeom>
              <a:avLst/>
              <a:gdLst>
                <a:gd name="T0" fmla="*/ 5 w 6"/>
                <a:gd name="T1" fmla="*/ 2 h 6"/>
                <a:gd name="T2" fmla="*/ 5 w 6"/>
                <a:gd name="T3" fmla="*/ 2 h 6"/>
                <a:gd name="T4" fmla="*/ 5 w 6"/>
                <a:gd name="T5" fmla="*/ 5 h 6"/>
                <a:gd name="T6" fmla="*/ 4 w 6"/>
                <a:gd name="T7" fmla="*/ 5 h 6"/>
                <a:gd name="T8" fmla="*/ 1 w 6"/>
                <a:gd name="T9" fmla="*/ 4 h 6"/>
                <a:gd name="T10" fmla="*/ 1 w 6"/>
                <a:gd name="T11" fmla="*/ 4 h 6"/>
                <a:gd name="T12" fmla="*/ 1 w 6"/>
                <a:gd name="T13" fmla="*/ 1 h 6"/>
                <a:gd name="T14" fmla="*/ 2 w 6"/>
                <a:gd name="T15" fmla="*/ 1 h 6"/>
                <a:gd name="T16" fmla="*/ 5 w 6"/>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5" y="2"/>
                  </a:moveTo>
                  <a:cubicBezTo>
                    <a:pt x="5" y="2"/>
                    <a:pt x="5" y="2"/>
                    <a:pt x="5" y="2"/>
                  </a:cubicBezTo>
                  <a:cubicBezTo>
                    <a:pt x="6" y="3"/>
                    <a:pt x="6" y="4"/>
                    <a:pt x="5" y="5"/>
                  </a:cubicBezTo>
                  <a:cubicBezTo>
                    <a:pt x="4" y="5"/>
                    <a:pt x="4" y="5"/>
                    <a:pt x="4" y="5"/>
                  </a:cubicBezTo>
                  <a:cubicBezTo>
                    <a:pt x="3" y="6"/>
                    <a:pt x="2" y="5"/>
                    <a:pt x="1" y="4"/>
                  </a:cubicBezTo>
                  <a:cubicBezTo>
                    <a:pt x="1" y="4"/>
                    <a:pt x="1" y="4"/>
                    <a:pt x="1" y="4"/>
                  </a:cubicBezTo>
                  <a:cubicBezTo>
                    <a:pt x="0" y="3"/>
                    <a:pt x="0" y="2"/>
                    <a:pt x="1" y="1"/>
                  </a:cubicBezTo>
                  <a:cubicBezTo>
                    <a:pt x="2" y="1"/>
                    <a:pt x="2" y="1"/>
                    <a:pt x="2" y="1"/>
                  </a:cubicBezTo>
                  <a:cubicBezTo>
                    <a:pt x="3" y="0"/>
                    <a:pt x="4" y="1"/>
                    <a:pt x="5" y="2"/>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6" name="Freeform 375"/>
            <p:cNvSpPr>
              <a:spLocks/>
            </p:cNvSpPr>
            <p:nvPr/>
          </p:nvSpPr>
          <p:spPr bwMode="auto">
            <a:xfrm>
              <a:off x="10050364" y="3395188"/>
              <a:ext cx="88791" cy="65426"/>
            </a:xfrm>
            <a:custGeom>
              <a:avLst/>
              <a:gdLst>
                <a:gd name="T0" fmla="*/ 11 w 12"/>
                <a:gd name="T1" fmla="*/ 2 h 9"/>
                <a:gd name="T2" fmla="*/ 11 w 12"/>
                <a:gd name="T3" fmla="*/ 2 h 9"/>
                <a:gd name="T4" fmla="*/ 10 w 12"/>
                <a:gd name="T5" fmla="*/ 6 h 9"/>
                <a:gd name="T6" fmla="*/ 5 w 12"/>
                <a:gd name="T7" fmla="*/ 8 h 9"/>
                <a:gd name="T8" fmla="*/ 1 w 12"/>
                <a:gd name="T9" fmla="*/ 7 h 9"/>
                <a:gd name="T10" fmla="*/ 1 w 12"/>
                <a:gd name="T11" fmla="*/ 7 h 9"/>
                <a:gd name="T12" fmla="*/ 2 w 12"/>
                <a:gd name="T13" fmla="*/ 3 h 9"/>
                <a:gd name="T14" fmla="*/ 6 w 12"/>
                <a:gd name="T15" fmla="*/ 0 h 9"/>
                <a:gd name="T16" fmla="*/ 11 w 12"/>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11" y="2"/>
                  </a:moveTo>
                  <a:cubicBezTo>
                    <a:pt x="11" y="2"/>
                    <a:pt x="11" y="2"/>
                    <a:pt x="11" y="2"/>
                  </a:cubicBezTo>
                  <a:cubicBezTo>
                    <a:pt x="12" y="3"/>
                    <a:pt x="11" y="5"/>
                    <a:pt x="10" y="6"/>
                  </a:cubicBezTo>
                  <a:cubicBezTo>
                    <a:pt x="5" y="8"/>
                    <a:pt x="5" y="8"/>
                    <a:pt x="5" y="8"/>
                  </a:cubicBezTo>
                  <a:cubicBezTo>
                    <a:pt x="4" y="9"/>
                    <a:pt x="2" y="8"/>
                    <a:pt x="1" y="7"/>
                  </a:cubicBezTo>
                  <a:cubicBezTo>
                    <a:pt x="1" y="7"/>
                    <a:pt x="1" y="7"/>
                    <a:pt x="1" y="7"/>
                  </a:cubicBezTo>
                  <a:cubicBezTo>
                    <a:pt x="0" y="5"/>
                    <a:pt x="0" y="4"/>
                    <a:pt x="2" y="3"/>
                  </a:cubicBezTo>
                  <a:cubicBezTo>
                    <a:pt x="6" y="0"/>
                    <a:pt x="6" y="0"/>
                    <a:pt x="6" y="0"/>
                  </a:cubicBezTo>
                  <a:cubicBezTo>
                    <a:pt x="7" y="0"/>
                    <a:pt x="10" y="0"/>
                    <a:pt x="11" y="2"/>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7" name="Freeform 376"/>
            <p:cNvSpPr>
              <a:spLocks/>
            </p:cNvSpPr>
            <p:nvPr/>
          </p:nvSpPr>
          <p:spPr bwMode="auto">
            <a:xfrm>
              <a:off x="10050364" y="3409208"/>
              <a:ext cx="51406" cy="43617"/>
            </a:xfrm>
            <a:custGeom>
              <a:avLst/>
              <a:gdLst>
                <a:gd name="T0" fmla="*/ 6 w 7"/>
                <a:gd name="T1" fmla="*/ 2 h 6"/>
                <a:gd name="T2" fmla="*/ 6 w 7"/>
                <a:gd name="T3" fmla="*/ 2 h 6"/>
                <a:gd name="T4" fmla="*/ 5 w 7"/>
                <a:gd name="T5" fmla="*/ 5 h 6"/>
                <a:gd name="T6" fmla="*/ 5 w 7"/>
                <a:gd name="T7" fmla="*/ 5 h 6"/>
                <a:gd name="T8" fmla="*/ 1 w 7"/>
                <a:gd name="T9" fmla="*/ 5 h 6"/>
                <a:gd name="T10" fmla="*/ 1 w 7"/>
                <a:gd name="T11" fmla="*/ 5 h 6"/>
                <a:gd name="T12" fmla="*/ 2 w 7"/>
                <a:gd name="T13" fmla="*/ 1 h 6"/>
                <a:gd name="T14" fmla="*/ 2 w 7"/>
                <a:gd name="T15" fmla="*/ 1 h 6"/>
                <a:gd name="T16" fmla="*/ 6 w 7"/>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6" y="2"/>
                  </a:moveTo>
                  <a:cubicBezTo>
                    <a:pt x="6" y="2"/>
                    <a:pt x="6" y="2"/>
                    <a:pt x="6" y="2"/>
                  </a:cubicBezTo>
                  <a:cubicBezTo>
                    <a:pt x="7" y="3"/>
                    <a:pt x="7" y="5"/>
                    <a:pt x="5" y="5"/>
                  </a:cubicBezTo>
                  <a:cubicBezTo>
                    <a:pt x="5" y="5"/>
                    <a:pt x="5" y="5"/>
                    <a:pt x="5" y="5"/>
                  </a:cubicBezTo>
                  <a:cubicBezTo>
                    <a:pt x="4" y="6"/>
                    <a:pt x="2" y="6"/>
                    <a:pt x="1" y="5"/>
                  </a:cubicBezTo>
                  <a:cubicBezTo>
                    <a:pt x="1" y="5"/>
                    <a:pt x="1" y="5"/>
                    <a:pt x="1" y="5"/>
                  </a:cubicBezTo>
                  <a:cubicBezTo>
                    <a:pt x="0" y="3"/>
                    <a:pt x="1" y="2"/>
                    <a:pt x="2" y="1"/>
                  </a:cubicBezTo>
                  <a:cubicBezTo>
                    <a:pt x="2" y="1"/>
                    <a:pt x="2" y="1"/>
                    <a:pt x="2" y="1"/>
                  </a:cubicBezTo>
                  <a:cubicBezTo>
                    <a:pt x="3" y="0"/>
                    <a:pt x="5" y="1"/>
                    <a:pt x="6" y="2"/>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8" name="Freeform 377"/>
            <p:cNvSpPr>
              <a:spLocks/>
            </p:cNvSpPr>
            <p:nvPr/>
          </p:nvSpPr>
          <p:spPr bwMode="auto">
            <a:xfrm>
              <a:off x="9868109" y="3468403"/>
              <a:ext cx="146428" cy="190044"/>
            </a:xfrm>
            <a:custGeom>
              <a:avLst/>
              <a:gdLst>
                <a:gd name="T0" fmla="*/ 0 w 20"/>
                <a:gd name="T1" fmla="*/ 20 h 26"/>
                <a:gd name="T2" fmla="*/ 8 w 20"/>
                <a:gd name="T3" fmla="*/ 26 h 26"/>
                <a:gd name="T4" fmla="*/ 14 w 20"/>
                <a:gd name="T5" fmla="*/ 2 h 26"/>
                <a:gd name="T6" fmla="*/ 11 w 20"/>
                <a:gd name="T7" fmla="*/ 0 h 26"/>
                <a:gd name="T8" fmla="*/ 6 w 20"/>
                <a:gd name="T9" fmla="*/ 3 h 26"/>
                <a:gd name="T10" fmla="*/ 0 w 20"/>
                <a:gd name="T11" fmla="*/ 20 h 26"/>
              </a:gdLst>
              <a:ahLst/>
              <a:cxnLst>
                <a:cxn ang="0">
                  <a:pos x="T0" y="T1"/>
                </a:cxn>
                <a:cxn ang="0">
                  <a:pos x="T2" y="T3"/>
                </a:cxn>
                <a:cxn ang="0">
                  <a:pos x="T4" y="T5"/>
                </a:cxn>
                <a:cxn ang="0">
                  <a:pos x="T6" y="T7"/>
                </a:cxn>
                <a:cxn ang="0">
                  <a:pos x="T8" y="T9"/>
                </a:cxn>
                <a:cxn ang="0">
                  <a:pos x="T10" y="T11"/>
                </a:cxn>
              </a:cxnLst>
              <a:rect l="0" t="0" r="r" b="b"/>
              <a:pathLst>
                <a:path w="20" h="26">
                  <a:moveTo>
                    <a:pt x="0" y="20"/>
                  </a:moveTo>
                  <a:cubicBezTo>
                    <a:pt x="8" y="26"/>
                    <a:pt x="8" y="26"/>
                    <a:pt x="8" y="26"/>
                  </a:cubicBezTo>
                  <a:cubicBezTo>
                    <a:pt x="13" y="20"/>
                    <a:pt x="20" y="9"/>
                    <a:pt x="14" y="2"/>
                  </a:cubicBezTo>
                  <a:cubicBezTo>
                    <a:pt x="13" y="1"/>
                    <a:pt x="12" y="1"/>
                    <a:pt x="11" y="0"/>
                  </a:cubicBezTo>
                  <a:cubicBezTo>
                    <a:pt x="6" y="3"/>
                    <a:pt x="6" y="3"/>
                    <a:pt x="6" y="3"/>
                  </a:cubicBezTo>
                  <a:lnTo>
                    <a:pt x="0" y="20"/>
                  </a:ln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9" name="Freeform 379"/>
            <p:cNvSpPr>
              <a:spLocks/>
            </p:cNvSpPr>
            <p:nvPr/>
          </p:nvSpPr>
          <p:spPr bwMode="auto">
            <a:xfrm>
              <a:off x="9148437" y="3468403"/>
              <a:ext cx="806906" cy="585707"/>
            </a:xfrm>
            <a:custGeom>
              <a:avLst/>
              <a:gdLst>
                <a:gd name="T0" fmla="*/ 0 w 110"/>
                <a:gd name="T1" fmla="*/ 14 h 80"/>
                <a:gd name="T2" fmla="*/ 22 w 110"/>
                <a:gd name="T3" fmla="*/ 0 h 80"/>
                <a:gd name="T4" fmla="*/ 65 w 110"/>
                <a:gd name="T5" fmla="*/ 43 h 80"/>
                <a:gd name="T6" fmla="*/ 92 w 110"/>
                <a:gd name="T7" fmla="*/ 16 h 80"/>
                <a:gd name="T8" fmla="*/ 92 w 110"/>
                <a:gd name="T9" fmla="*/ 16 h 80"/>
                <a:gd name="T10" fmla="*/ 110 w 110"/>
                <a:gd name="T11" fmla="*/ 34 h 80"/>
                <a:gd name="T12" fmla="*/ 110 w 110"/>
                <a:gd name="T13" fmla="*/ 34 h 80"/>
                <a:gd name="T14" fmla="*/ 75 w 110"/>
                <a:gd name="T15" fmla="*/ 71 h 80"/>
                <a:gd name="T16" fmla="*/ 57 w 110"/>
                <a:gd name="T17" fmla="*/ 71 h 80"/>
                <a:gd name="T18" fmla="*/ 0 w 110"/>
                <a:gd name="T19"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0">
                  <a:moveTo>
                    <a:pt x="0" y="14"/>
                  </a:moveTo>
                  <a:cubicBezTo>
                    <a:pt x="22" y="0"/>
                    <a:pt x="22" y="0"/>
                    <a:pt x="22" y="0"/>
                  </a:cubicBezTo>
                  <a:cubicBezTo>
                    <a:pt x="65" y="43"/>
                    <a:pt x="65" y="43"/>
                    <a:pt x="65" y="43"/>
                  </a:cubicBezTo>
                  <a:cubicBezTo>
                    <a:pt x="92" y="16"/>
                    <a:pt x="92" y="16"/>
                    <a:pt x="92" y="16"/>
                  </a:cubicBezTo>
                  <a:cubicBezTo>
                    <a:pt x="92" y="16"/>
                    <a:pt x="92" y="16"/>
                    <a:pt x="92" y="16"/>
                  </a:cubicBezTo>
                  <a:cubicBezTo>
                    <a:pt x="110" y="34"/>
                    <a:pt x="110" y="34"/>
                    <a:pt x="110" y="34"/>
                  </a:cubicBezTo>
                  <a:cubicBezTo>
                    <a:pt x="110" y="34"/>
                    <a:pt x="110" y="34"/>
                    <a:pt x="110" y="34"/>
                  </a:cubicBezTo>
                  <a:cubicBezTo>
                    <a:pt x="75" y="71"/>
                    <a:pt x="75" y="71"/>
                    <a:pt x="75" y="71"/>
                  </a:cubicBezTo>
                  <a:cubicBezTo>
                    <a:pt x="67" y="80"/>
                    <a:pt x="60" y="74"/>
                    <a:pt x="57" y="71"/>
                  </a:cubicBezTo>
                  <a:cubicBezTo>
                    <a:pt x="52" y="66"/>
                    <a:pt x="0" y="14"/>
                    <a:pt x="0" y="14"/>
                  </a:cubicBez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0" name="Freeform 380"/>
            <p:cNvSpPr>
              <a:spLocks/>
            </p:cNvSpPr>
            <p:nvPr/>
          </p:nvSpPr>
          <p:spPr bwMode="auto">
            <a:xfrm>
              <a:off x="8554941" y="3329764"/>
              <a:ext cx="791328" cy="1236841"/>
            </a:xfrm>
            <a:custGeom>
              <a:avLst/>
              <a:gdLst>
                <a:gd name="T0" fmla="*/ 6 w 108"/>
                <a:gd name="T1" fmla="*/ 152 h 169"/>
                <a:gd name="T2" fmla="*/ 11 w 108"/>
                <a:gd name="T3" fmla="*/ 133 h 169"/>
                <a:gd name="T4" fmla="*/ 9 w 108"/>
                <a:gd name="T5" fmla="*/ 78 h 169"/>
                <a:gd name="T6" fmla="*/ 5 w 108"/>
                <a:gd name="T7" fmla="*/ 19 h 169"/>
                <a:gd name="T8" fmla="*/ 41 w 108"/>
                <a:gd name="T9" fmla="*/ 1 h 169"/>
                <a:gd name="T10" fmla="*/ 54 w 108"/>
                <a:gd name="T11" fmla="*/ 5 h 169"/>
                <a:gd name="T12" fmla="*/ 66 w 108"/>
                <a:gd name="T13" fmla="*/ 0 h 169"/>
                <a:gd name="T14" fmla="*/ 103 w 108"/>
                <a:gd name="T15" fmla="*/ 19 h 169"/>
                <a:gd name="T16" fmla="*/ 99 w 108"/>
                <a:gd name="T17" fmla="*/ 78 h 169"/>
                <a:gd name="T18" fmla="*/ 95 w 108"/>
                <a:gd name="T19" fmla="*/ 132 h 169"/>
                <a:gd name="T20" fmla="*/ 102 w 108"/>
                <a:gd name="T21" fmla="*/ 152 h 169"/>
                <a:gd name="T22" fmla="*/ 6 w 108"/>
                <a:gd name="T23" fmla="*/ 1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169">
                  <a:moveTo>
                    <a:pt x="6" y="152"/>
                  </a:moveTo>
                  <a:cubicBezTo>
                    <a:pt x="7" y="145"/>
                    <a:pt x="9" y="139"/>
                    <a:pt x="11" y="133"/>
                  </a:cubicBezTo>
                  <a:cubicBezTo>
                    <a:pt x="23" y="106"/>
                    <a:pt x="19" y="102"/>
                    <a:pt x="9" y="78"/>
                  </a:cubicBezTo>
                  <a:cubicBezTo>
                    <a:pt x="0" y="57"/>
                    <a:pt x="18" y="45"/>
                    <a:pt x="5" y="19"/>
                  </a:cubicBezTo>
                  <a:cubicBezTo>
                    <a:pt x="17" y="11"/>
                    <a:pt x="32" y="8"/>
                    <a:pt x="41" y="1"/>
                  </a:cubicBezTo>
                  <a:cubicBezTo>
                    <a:pt x="46" y="4"/>
                    <a:pt x="49" y="5"/>
                    <a:pt x="54" y="5"/>
                  </a:cubicBezTo>
                  <a:cubicBezTo>
                    <a:pt x="59" y="5"/>
                    <a:pt x="62" y="4"/>
                    <a:pt x="66" y="0"/>
                  </a:cubicBezTo>
                  <a:cubicBezTo>
                    <a:pt x="73" y="6"/>
                    <a:pt x="91" y="11"/>
                    <a:pt x="103" y="19"/>
                  </a:cubicBezTo>
                  <a:cubicBezTo>
                    <a:pt x="90" y="46"/>
                    <a:pt x="108" y="50"/>
                    <a:pt x="99" y="78"/>
                  </a:cubicBezTo>
                  <a:cubicBezTo>
                    <a:pt x="92" y="101"/>
                    <a:pt x="79" y="100"/>
                    <a:pt x="95" y="132"/>
                  </a:cubicBezTo>
                  <a:cubicBezTo>
                    <a:pt x="98" y="138"/>
                    <a:pt x="100" y="145"/>
                    <a:pt x="102" y="152"/>
                  </a:cubicBezTo>
                  <a:cubicBezTo>
                    <a:pt x="80" y="169"/>
                    <a:pt x="24" y="166"/>
                    <a:pt x="6" y="152"/>
                  </a:cubicBez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1" name="Freeform 381"/>
            <p:cNvSpPr>
              <a:spLocks/>
            </p:cNvSpPr>
            <p:nvPr/>
          </p:nvSpPr>
          <p:spPr bwMode="auto">
            <a:xfrm>
              <a:off x="8768351" y="3329764"/>
              <a:ext cx="358279" cy="724346"/>
            </a:xfrm>
            <a:custGeom>
              <a:avLst/>
              <a:gdLst>
                <a:gd name="T0" fmla="*/ 4 w 230"/>
                <a:gd name="T1" fmla="*/ 32 h 465"/>
                <a:gd name="T2" fmla="*/ 0 w 230"/>
                <a:gd name="T3" fmla="*/ 169 h 465"/>
                <a:gd name="T4" fmla="*/ 117 w 230"/>
                <a:gd name="T5" fmla="*/ 465 h 465"/>
                <a:gd name="T6" fmla="*/ 230 w 230"/>
                <a:gd name="T7" fmla="*/ 169 h 465"/>
                <a:gd name="T8" fmla="*/ 226 w 230"/>
                <a:gd name="T9" fmla="*/ 28 h 465"/>
                <a:gd name="T10" fmla="*/ 174 w 230"/>
                <a:gd name="T11" fmla="*/ 0 h 465"/>
                <a:gd name="T12" fmla="*/ 56 w 230"/>
                <a:gd name="T13" fmla="*/ 4 h 465"/>
                <a:gd name="T14" fmla="*/ 4 w 230"/>
                <a:gd name="T15" fmla="*/ 32 h 4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465">
                  <a:moveTo>
                    <a:pt x="4" y="32"/>
                  </a:moveTo>
                  <a:lnTo>
                    <a:pt x="0" y="169"/>
                  </a:lnTo>
                  <a:lnTo>
                    <a:pt x="117" y="465"/>
                  </a:lnTo>
                  <a:lnTo>
                    <a:pt x="230" y="169"/>
                  </a:lnTo>
                  <a:lnTo>
                    <a:pt x="226" y="28"/>
                  </a:lnTo>
                  <a:lnTo>
                    <a:pt x="174" y="0"/>
                  </a:lnTo>
                  <a:lnTo>
                    <a:pt x="56" y="4"/>
                  </a:lnTo>
                  <a:lnTo>
                    <a:pt x="4" y="3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2" name="Rectangle 382"/>
            <p:cNvSpPr>
              <a:spLocks noChangeArrowheads="1"/>
            </p:cNvSpPr>
            <p:nvPr/>
          </p:nvSpPr>
          <p:spPr bwMode="auto">
            <a:xfrm>
              <a:off x="8855584" y="3254993"/>
              <a:ext cx="183813" cy="191603"/>
            </a:xfrm>
            <a:prstGeom prst="rect">
              <a:avLst/>
            </a:prstGeom>
            <a:solidFill>
              <a:srgbClr val="D1A88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3" name="Freeform 383"/>
            <p:cNvSpPr>
              <a:spLocks/>
            </p:cNvSpPr>
            <p:nvPr/>
          </p:nvSpPr>
          <p:spPr bwMode="auto">
            <a:xfrm>
              <a:off x="8665539" y="2677075"/>
              <a:ext cx="563900" cy="688519"/>
            </a:xfrm>
            <a:custGeom>
              <a:avLst/>
              <a:gdLst>
                <a:gd name="T0" fmla="*/ 39 w 77"/>
                <a:gd name="T1" fmla="*/ 94 h 94"/>
                <a:gd name="T2" fmla="*/ 69 w 77"/>
                <a:gd name="T3" fmla="*/ 63 h 94"/>
                <a:gd name="T4" fmla="*/ 70 w 77"/>
                <a:gd name="T5" fmla="*/ 64 h 94"/>
                <a:gd name="T6" fmla="*/ 76 w 77"/>
                <a:gd name="T7" fmla="*/ 53 h 94"/>
                <a:gd name="T8" fmla="*/ 74 w 77"/>
                <a:gd name="T9" fmla="*/ 41 h 94"/>
                <a:gd name="T10" fmla="*/ 73 w 77"/>
                <a:gd name="T11" fmla="*/ 41 h 94"/>
                <a:gd name="T12" fmla="*/ 39 w 77"/>
                <a:gd name="T13" fmla="*/ 0 h 94"/>
                <a:gd name="T14" fmla="*/ 5 w 77"/>
                <a:gd name="T15" fmla="*/ 42 h 94"/>
                <a:gd name="T16" fmla="*/ 4 w 77"/>
                <a:gd name="T17" fmla="*/ 41 h 94"/>
                <a:gd name="T18" fmla="*/ 1 w 77"/>
                <a:gd name="T19" fmla="*/ 53 h 94"/>
                <a:gd name="T20" fmla="*/ 8 w 77"/>
                <a:gd name="T21" fmla="*/ 64 h 94"/>
                <a:gd name="T22" fmla="*/ 9 w 77"/>
                <a:gd name="T23" fmla="*/ 63 h 94"/>
                <a:gd name="T24" fmla="*/ 39 w 77"/>
                <a:gd name="T25"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94">
                  <a:moveTo>
                    <a:pt x="39" y="94"/>
                  </a:moveTo>
                  <a:cubicBezTo>
                    <a:pt x="51" y="94"/>
                    <a:pt x="63" y="80"/>
                    <a:pt x="69" y="63"/>
                  </a:cubicBezTo>
                  <a:cubicBezTo>
                    <a:pt x="69" y="63"/>
                    <a:pt x="69" y="63"/>
                    <a:pt x="70" y="64"/>
                  </a:cubicBezTo>
                  <a:cubicBezTo>
                    <a:pt x="72" y="64"/>
                    <a:pt x="75" y="59"/>
                    <a:pt x="76" y="53"/>
                  </a:cubicBezTo>
                  <a:cubicBezTo>
                    <a:pt x="77" y="47"/>
                    <a:pt x="76" y="42"/>
                    <a:pt x="74" y="41"/>
                  </a:cubicBezTo>
                  <a:cubicBezTo>
                    <a:pt x="73" y="41"/>
                    <a:pt x="73" y="41"/>
                    <a:pt x="73" y="41"/>
                  </a:cubicBezTo>
                  <a:cubicBezTo>
                    <a:pt x="74" y="20"/>
                    <a:pt x="65" y="0"/>
                    <a:pt x="39" y="0"/>
                  </a:cubicBezTo>
                  <a:cubicBezTo>
                    <a:pt x="12" y="0"/>
                    <a:pt x="4" y="20"/>
                    <a:pt x="5" y="42"/>
                  </a:cubicBezTo>
                  <a:cubicBezTo>
                    <a:pt x="4" y="41"/>
                    <a:pt x="4" y="41"/>
                    <a:pt x="4" y="41"/>
                  </a:cubicBezTo>
                  <a:cubicBezTo>
                    <a:pt x="1" y="42"/>
                    <a:pt x="0" y="47"/>
                    <a:pt x="1" y="53"/>
                  </a:cubicBezTo>
                  <a:cubicBezTo>
                    <a:pt x="2" y="59"/>
                    <a:pt x="5" y="64"/>
                    <a:pt x="8" y="64"/>
                  </a:cubicBezTo>
                  <a:cubicBezTo>
                    <a:pt x="8" y="63"/>
                    <a:pt x="9" y="63"/>
                    <a:pt x="9" y="63"/>
                  </a:cubicBezTo>
                  <a:cubicBezTo>
                    <a:pt x="15" y="80"/>
                    <a:pt x="26" y="94"/>
                    <a:pt x="39" y="94"/>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4" name="Freeform 384"/>
            <p:cNvSpPr>
              <a:spLocks/>
            </p:cNvSpPr>
            <p:nvPr/>
          </p:nvSpPr>
          <p:spPr bwMode="auto">
            <a:xfrm>
              <a:off x="8906989" y="3431018"/>
              <a:ext cx="88791" cy="132408"/>
            </a:xfrm>
            <a:custGeom>
              <a:avLst/>
              <a:gdLst>
                <a:gd name="T0" fmla="*/ 10 w 12"/>
                <a:gd name="T1" fmla="*/ 18 h 18"/>
                <a:gd name="T2" fmla="*/ 12 w 12"/>
                <a:gd name="T3" fmla="*/ 14 h 18"/>
                <a:gd name="T4" fmla="*/ 6 w 12"/>
                <a:gd name="T5" fmla="*/ 0 h 18"/>
                <a:gd name="T6" fmla="*/ 0 w 12"/>
                <a:gd name="T7" fmla="*/ 14 h 18"/>
                <a:gd name="T8" fmla="*/ 2 w 12"/>
                <a:gd name="T9" fmla="*/ 18 h 18"/>
                <a:gd name="T10" fmla="*/ 10 w 12"/>
                <a:gd name="T11" fmla="*/ 18 h 18"/>
              </a:gdLst>
              <a:ahLst/>
              <a:cxnLst>
                <a:cxn ang="0">
                  <a:pos x="T0" y="T1"/>
                </a:cxn>
                <a:cxn ang="0">
                  <a:pos x="T2" y="T3"/>
                </a:cxn>
                <a:cxn ang="0">
                  <a:pos x="T4" y="T5"/>
                </a:cxn>
                <a:cxn ang="0">
                  <a:pos x="T6" y="T7"/>
                </a:cxn>
                <a:cxn ang="0">
                  <a:pos x="T8" y="T9"/>
                </a:cxn>
                <a:cxn ang="0">
                  <a:pos x="T10" y="T11"/>
                </a:cxn>
              </a:cxnLst>
              <a:rect l="0" t="0" r="r" b="b"/>
              <a:pathLst>
                <a:path w="12" h="18">
                  <a:moveTo>
                    <a:pt x="10" y="18"/>
                  </a:moveTo>
                  <a:cubicBezTo>
                    <a:pt x="12" y="14"/>
                    <a:pt x="12" y="14"/>
                    <a:pt x="12" y="14"/>
                  </a:cubicBezTo>
                  <a:cubicBezTo>
                    <a:pt x="6" y="0"/>
                    <a:pt x="6" y="0"/>
                    <a:pt x="6" y="0"/>
                  </a:cubicBezTo>
                  <a:cubicBezTo>
                    <a:pt x="0" y="14"/>
                    <a:pt x="0" y="14"/>
                    <a:pt x="0" y="14"/>
                  </a:cubicBezTo>
                  <a:cubicBezTo>
                    <a:pt x="2" y="18"/>
                    <a:pt x="2" y="18"/>
                    <a:pt x="2" y="18"/>
                  </a:cubicBezTo>
                  <a:cubicBezTo>
                    <a:pt x="5" y="18"/>
                    <a:pt x="7" y="18"/>
                    <a:pt x="10" y="18"/>
                  </a:cubicBezTo>
                  <a:close/>
                </a:path>
              </a:pathLst>
            </a:custGeom>
            <a:solidFill>
              <a:srgbClr val="FC8D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5" name="Freeform 385"/>
            <p:cNvSpPr>
              <a:spLocks/>
            </p:cNvSpPr>
            <p:nvPr/>
          </p:nvSpPr>
          <p:spPr bwMode="auto">
            <a:xfrm>
              <a:off x="8804178" y="3335995"/>
              <a:ext cx="146428" cy="271046"/>
            </a:xfrm>
            <a:custGeom>
              <a:avLst/>
              <a:gdLst>
                <a:gd name="T0" fmla="*/ 33 w 94"/>
                <a:gd name="T1" fmla="*/ 0 h 174"/>
                <a:gd name="T2" fmla="*/ 94 w 94"/>
                <a:gd name="T3" fmla="*/ 61 h 174"/>
                <a:gd name="T4" fmla="*/ 52 w 94"/>
                <a:gd name="T5" fmla="*/ 174 h 174"/>
                <a:gd name="T6" fmla="*/ 0 w 94"/>
                <a:gd name="T7" fmla="*/ 19 h 174"/>
                <a:gd name="T8" fmla="*/ 33 w 94"/>
                <a:gd name="T9" fmla="*/ 0 h 174"/>
              </a:gdLst>
              <a:ahLst/>
              <a:cxnLst>
                <a:cxn ang="0">
                  <a:pos x="T0" y="T1"/>
                </a:cxn>
                <a:cxn ang="0">
                  <a:pos x="T2" y="T3"/>
                </a:cxn>
                <a:cxn ang="0">
                  <a:pos x="T4" y="T5"/>
                </a:cxn>
                <a:cxn ang="0">
                  <a:pos x="T6" y="T7"/>
                </a:cxn>
                <a:cxn ang="0">
                  <a:pos x="T8" y="T9"/>
                </a:cxn>
              </a:cxnLst>
              <a:rect l="0" t="0" r="r" b="b"/>
              <a:pathLst>
                <a:path w="94" h="174">
                  <a:moveTo>
                    <a:pt x="33" y="0"/>
                  </a:moveTo>
                  <a:lnTo>
                    <a:pt x="94" y="61"/>
                  </a:lnTo>
                  <a:lnTo>
                    <a:pt x="52" y="174"/>
                  </a:lnTo>
                  <a:lnTo>
                    <a:pt x="0" y="19"/>
                  </a:lnTo>
                  <a:lnTo>
                    <a:pt x="33" y="0"/>
                  </a:ln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6" name="Freeform 386"/>
            <p:cNvSpPr>
              <a:spLocks/>
            </p:cNvSpPr>
            <p:nvPr/>
          </p:nvSpPr>
          <p:spPr bwMode="auto">
            <a:xfrm>
              <a:off x="8671770" y="3365592"/>
              <a:ext cx="278836" cy="688519"/>
            </a:xfrm>
            <a:custGeom>
              <a:avLst/>
              <a:gdLst>
                <a:gd name="T0" fmla="*/ 85 w 179"/>
                <a:gd name="T1" fmla="*/ 0 h 442"/>
                <a:gd name="T2" fmla="*/ 179 w 179"/>
                <a:gd name="T3" fmla="*/ 442 h 442"/>
                <a:gd name="T4" fmla="*/ 24 w 179"/>
                <a:gd name="T5" fmla="*/ 197 h 442"/>
                <a:gd name="T6" fmla="*/ 48 w 179"/>
                <a:gd name="T7" fmla="*/ 155 h 442"/>
                <a:gd name="T8" fmla="*/ 0 w 179"/>
                <a:gd name="T9" fmla="*/ 122 h 442"/>
                <a:gd name="T10" fmla="*/ 62 w 179"/>
                <a:gd name="T11" fmla="*/ 14 h 442"/>
                <a:gd name="T12" fmla="*/ 85 w 179"/>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79" h="442">
                  <a:moveTo>
                    <a:pt x="85" y="0"/>
                  </a:moveTo>
                  <a:lnTo>
                    <a:pt x="179" y="442"/>
                  </a:lnTo>
                  <a:lnTo>
                    <a:pt x="24" y="197"/>
                  </a:lnTo>
                  <a:lnTo>
                    <a:pt x="48" y="155"/>
                  </a:lnTo>
                  <a:lnTo>
                    <a:pt x="0" y="122"/>
                  </a:lnTo>
                  <a:lnTo>
                    <a:pt x="62" y="14"/>
                  </a:lnTo>
                  <a:lnTo>
                    <a:pt x="85" y="0"/>
                  </a:ln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7" name="Freeform 387"/>
            <p:cNvSpPr>
              <a:spLocks/>
            </p:cNvSpPr>
            <p:nvPr/>
          </p:nvSpPr>
          <p:spPr bwMode="auto">
            <a:xfrm>
              <a:off x="8950606" y="3329764"/>
              <a:ext cx="146428" cy="277277"/>
            </a:xfrm>
            <a:custGeom>
              <a:avLst/>
              <a:gdLst>
                <a:gd name="T0" fmla="*/ 57 w 94"/>
                <a:gd name="T1" fmla="*/ 0 h 178"/>
                <a:gd name="T2" fmla="*/ 0 w 94"/>
                <a:gd name="T3" fmla="*/ 65 h 178"/>
                <a:gd name="T4" fmla="*/ 43 w 94"/>
                <a:gd name="T5" fmla="*/ 178 h 178"/>
                <a:gd name="T6" fmla="*/ 94 w 94"/>
                <a:gd name="T7" fmla="*/ 23 h 178"/>
                <a:gd name="T8" fmla="*/ 57 w 94"/>
                <a:gd name="T9" fmla="*/ 0 h 178"/>
              </a:gdLst>
              <a:ahLst/>
              <a:cxnLst>
                <a:cxn ang="0">
                  <a:pos x="T0" y="T1"/>
                </a:cxn>
                <a:cxn ang="0">
                  <a:pos x="T2" y="T3"/>
                </a:cxn>
                <a:cxn ang="0">
                  <a:pos x="T4" y="T5"/>
                </a:cxn>
                <a:cxn ang="0">
                  <a:pos x="T6" y="T7"/>
                </a:cxn>
                <a:cxn ang="0">
                  <a:pos x="T8" y="T9"/>
                </a:cxn>
              </a:cxnLst>
              <a:rect l="0" t="0" r="r" b="b"/>
              <a:pathLst>
                <a:path w="94" h="178">
                  <a:moveTo>
                    <a:pt x="57" y="0"/>
                  </a:moveTo>
                  <a:lnTo>
                    <a:pt x="0" y="65"/>
                  </a:lnTo>
                  <a:lnTo>
                    <a:pt x="43" y="178"/>
                  </a:lnTo>
                  <a:lnTo>
                    <a:pt x="94" y="23"/>
                  </a:lnTo>
                  <a:lnTo>
                    <a:pt x="57" y="0"/>
                  </a:ln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8" name="Freeform 388"/>
            <p:cNvSpPr>
              <a:spLocks/>
            </p:cNvSpPr>
            <p:nvPr/>
          </p:nvSpPr>
          <p:spPr bwMode="auto">
            <a:xfrm>
              <a:off x="8892969" y="3622618"/>
              <a:ext cx="116831" cy="431492"/>
            </a:xfrm>
            <a:custGeom>
              <a:avLst/>
              <a:gdLst>
                <a:gd name="T0" fmla="*/ 18 w 75"/>
                <a:gd name="T1" fmla="*/ 0 h 277"/>
                <a:gd name="T2" fmla="*/ 56 w 75"/>
                <a:gd name="T3" fmla="*/ 0 h 277"/>
                <a:gd name="T4" fmla="*/ 75 w 75"/>
                <a:gd name="T5" fmla="*/ 188 h 277"/>
                <a:gd name="T6" fmla="*/ 37 w 75"/>
                <a:gd name="T7" fmla="*/ 277 h 277"/>
                <a:gd name="T8" fmla="*/ 0 w 75"/>
                <a:gd name="T9" fmla="*/ 188 h 277"/>
                <a:gd name="T10" fmla="*/ 18 w 75"/>
                <a:gd name="T11" fmla="*/ 0 h 277"/>
              </a:gdLst>
              <a:ahLst/>
              <a:cxnLst>
                <a:cxn ang="0">
                  <a:pos x="T0" y="T1"/>
                </a:cxn>
                <a:cxn ang="0">
                  <a:pos x="T2" y="T3"/>
                </a:cxn>
                <a:cxn ang="0">
                  <a:pos x="T4" y="T5"/>
                </a:cxn>
                <a:cxn ang="0">
                  <a:pos x="T6" y="T7"/>
                </a:cxn>
                <a:cxn ang="0">
                  <a:pos x="T8" y="T9"/>
                </a:cxn>
                <a:cxn ang="0">
                  <a:pos x="T10" y="T11"/>
                </a:cxn>
              </a:cxnLst>
              <a:rect l="0" t="0" r="r" b="b"/>
              <a:pathLst>
                <a:path w="75" h="277">
                  <a:moveTo>
                    <a:pt x="18" y="0"/>
                  </a:moveTo>
                  <a:lnTo>
                    <a:pt x="56" y="0"/>
                  </a:lnTo>
                  <a:lnTo>
                    <a:pt x="75" y="188"/>
                  </a:lnTo>
                  <a:lnTo>
                    <a:pt x="37" y="277"/>
                  </a:lnTo>
                  <a:lnTo>
                    <a:pt x="0" y="188"/>
                  </a:lnTo>
                  <a:lnTo>
                    <a:pt x="18" y="0"/>
                  </a:lnTo>
                  <a:close/>
                </a:path>
              </a:pathLst>
            </a:custGeom>
            <a:solidFill>
              <a:srgbClr val="FC8D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9" name="Freeform 389"/>
            <p:cNvSpPr>
              <a:spLocks/>
            </p:cNvSpPr>
            <p:nvPr/>
          </p:nvSpPr>
          <p:spPr bwMode="auto">
            <a:xfrm>
              <a:off x="8804178" y="3335995"/>
              <a:ext cx="146428" cy="227430"/>
            </a:xfrm>
            <a:custGeom>
              <a:avLst/>
              <a:gdLst>
                <a:gd name="T0" fmla="*/ 33 w 94"/>
                <a:gd name="T1" fmla="*/ 0 h 146"/>
                <a:gd name="T2" fmla="*/ 94 w 94"/>
                <a:gd name="T3" fmla="*/ 61 h 146"/>
                <a:gd name="T4" fmla="*/ 52 w 94"/>
                <a:gd name="T5" fmla="*/ 146 h 146"/>
                <a:gd name="T6" fmla="*/ 0 w 94"/>
                <a:gd name="T7" fmla="*/ 19 h 146"/>
                <a:gd name="T8" fmla="*/ 33 w 94"/>
                <a:gd name="T9" fmla="*/ 0 h 146"/>
              </a:gdLst>
              <a:ahLst/>
              <a:cxnLst>
                <a:cxn ang="0">
                  <a:pos x="T0" y="T1"/>
                </a:cxn>
                <a:cxn ang="0">
                  <a:pos x="T2" y="T3"/>
                </a:cxn>
                <a:cxn ang="0">
                  <a:pos x="T4" y="T5"/>
                </a:cxn>
                <a:cxn ang="0">
                  <a:pos x="T6" y="T7"/>
                </a:cxn>
                <a:cxn ang="0">
                  <a:pos x="T8" y="T9"/>
                </a:cxn>
              </a:cxnLst>
              <a:rect l="0" t="0" r="r" b="b"/>
              <a:pathLst>
                <a:path w="94" h="146">
                  <a:moveTo>
                    <a:pt x="33" y="0"/>
                  </a:moveTo>
                  <a:lnTo>
                    <a:pt x="94" y="61"/>
                  </a:lnTo>
                  <a:lnTo>
                    <a:pt x="52" y="146"/>
                  </a:lnTo>
                  <a:lnTo>
                    <a:pt x="0" y="19"/>
                  </a:lnTo>
                  <a:lnTo>
                    <a:pt x="33"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0" name="Freeform 390"/>
            <p:cNvSpPr>
              <a:spLocks/>
            </p:cNvSpPr>
            <p:nvPr/>
          </p:nvSpPr>
          <p:spPr bwMode="auto">
            <a:xfrm>
              <a:off x="8701369" y="3365592"/>
              <a:ext cx="249237" cy="688519"/>
            </a:xfrm>
            <a:custGeom>
              <a:avLst/>
              <a:gdLst>
                <a:gd name="T0" fmla="*/ 66 w 160"/>
                <a:gd name="T1" fmla="*/ 0 h 442"/>
                <a:gd name="T2" fmla="*/ 160 w 160"/>
                <a:gd name="T3" fmla="*/ 442 h 442"/>
                <a:gd name="T4" fmla="*/ 19 w 160"/>
                <a:gd name="T5" fmla="*/ 179 h 442"/>
                <a:gd name="T6" fmla="*/ 43 w 160"/>
                <a:gd name="T7" fmla="*/ 146 h 442"/>
                <a:gd name="T8" fmla="*/ 0 w 160"/>
                <a:gd name="T9" fmla="*/ 113 h 442"/>
                <a:gd name="T10" fmla="*/ 43 w 160"/>
                <a:gd name="T11" fmla="*/ 14 h 442"/>
                <a:gd name="T12" fmla="*/ 66 w 160"/>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60" h="442">
                  <a:moveTo>
                    <a:pt x="66" y="0"/>
                  </a:moveTo>
                  <a:lnTo>
                    <a:pt x="160" y="442"/>
                  </a:lnTo>
                  <a:lnTo>
                    <a:pt x="19" y="179"/>
                  </a:lnTo>
                  <a:lnTo>
                    <a:pt x="43" y="146"/>
                  </a:lnTo>
                  <a:lnTo>
                    <a:pt x="0" y="113"/>
                  </a:lnTo>
                  <a:lnTo>
                    <a:pt x="43" y="14"/>
                  </a:lnTo>
                  <a:lnTo>
                    <a:pt x="66" y="0"/>
                  </a:ln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1" name="Freeform 391"/>
            <p:cNvSpPr>
              <a:spLocks/>
            </p:cNvSpPr>
            <p:nvPr/>
          </p:nvSpPr>
          <p:spPr bwMode="auto">
            <a:xfrm>
              <a:off x="8950606" y="3365592"/>
              <a:ext cx="271046" cy="688519"/>
            </a:xfrm>
            <a:custGeom>
              <a:avLst/>
              <a:gdLst>
                <a:gd name="T0" fmla="*/ 94 w 174"/>
                <a:gd name="T1" fmla="*/ 0 h 442"/>
                <a:gd name="T2" fmla="*/ 0 w 174"/>
                <a:gd name="T3" fmla="*/ 442 h 442"/>
                <a:gd name="T4" fmla="*/ 151 w 174"/>
                <a:gd name="T5" fmla="*/ 197 h 442"/>
                <a:gd name="T6" fmla="*/ 132 w 174"/>
                <a:gd name="T7" fmla="*/ 155 h 442"/>
                <a:gd name="T8" fmla="*/ 174 w 174"/>
                <a:gd name="T9" fmla="*/ 122 h 442"/>
                <a:gd name="T10" fmla="*/ 127 w 174"/>
                <a:gd name="T11" fmla="*/ 14 h 442"/>
                <a:gd name="T12" fmla="*/ 94 w 174"/>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74" h="442">
                  <a:moveTo>
                    <a:pt x="94" y="0"/>
                  </a:moveTo>
                  <a:lnTo>
                    <a:pt x="0" y="442"/>
                  </a:lnTo>
                  <a:lnTo>
                    <a:pt x="151" y="197"/>
                  </a:lnTo>
                  <a:lnTo>
                    <a:pt x="132" y="155"/>
                  </a:lnTo>
                  <a:lnTo>
                    <a:pt x="174" y="122"/>
                  </a:lnTo>
                  <a:lnTo>
                    <a:pt x="127" y="14"/>
                  </a:lnTo>
                  <a:lnTo>
                    <a:pt x="94" y="0"/>
                  </a:ln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2" name="Freeform 392"/>
            <p:cNvSpPr>
              <a:spLocks/>
            </p:cNvSpPr>
            <p:nvPr/>
          </p:nvSpPr>
          <p:spPr bwMode="auto">
            <a:xfrm>
              <a:off x="8950606" y="3365592"/>
              <a:ext cx="249237" cy="688519"/>
            </a:xfrm>
            <a:custGeom>
              <a:avLst/>
              <a:gdLst>
                <a:gd name="T0" fmla="*/ 94 w 160"/>
                <a:gd name="T1" fmla="*/ 0 h 442"/>
                <a:gd name="T2" fmla="*/ 0 w 160"/>
                <a:gd name="T3" fmla="*/ 442 h 442"/>
                <a:gd name="T4" fmla="*/ 137 w 160"/>
                <a:gd name="T5" fmla="*/ 179 h 442"/>
                <a:gd name="T6" fmla="*/ 113 w 160"/>
                <a:gd name="T7" fmla="*/ 146 h 442"/>
                <a:gd name="T8" fmla="*/ 160 w 160"/>
                <a:gd name="T9" fmla="*/ 113 h 442"/>
                <a:gd name="T10" fmla="*/ 127 w 160"/>
                <a:gd name="T11" fmla="*/ 14 h 442"/>
                <a:gd name="T12" fmla="*/ 94 w 160"/>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60" h="442">
                  <a:moveTo>
                    <a:pt x="94" y="0"/>
                  </a:moveTo>
                  <a:lnTo>
                    <a:pt x="0" y="442"/>
                  </a:lnTo>
                  <a:lnTo>
                    <a:pt x="137" y="179"/>
                  </a:lnTo>
                  <a:lnTo>
                    <a:pt x="113" y="146"/>
                  </a:lnTo>
                  <a:lnTo>
                    <a:pt x="160" y="113"/>
                  </a:lnTo>
                  <a:lnTo>
                    <a:pt x="127" y="14"/>
                  </a:lnTo>
                  <a:lnTo>
                    <a:pt x="94" y="0"/>
                  </a:ln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3" name="Freeform 393"/>
            <p:cNvSpPr>
              <a:spLocks/>
            </p:cNvSpPr>
            <p:nvPr/>
          </p:nvSpPr>
          <p:spPr bwMode="auto">
            <a:xfrm>
              <a:off x="8950606" y="3329764"/>
              <a:ext cx="146428" cy="233661"/>
            </a:xfrm>
            <a:custGeom>
              <a:avLst/>
              <a:gdLst>
                <a:gd name="T0" fmla="*/ 57 w 94"/>
                <a:gd name="T1" fmla="*/ 0 h 150"/>
                <a:gd name="T2" fmla="*/ 0 w 94"/>
                <a:gd name="T3" fmla="*/ 65 h 150"/>
                <a:gd name="T4" fmla="*/ 43 w 94"/>
                <a:gd name="T5" fmla="*/ 150 h 150"/>
                <a:gd name="T6" fmla="*/ 94 w 94"/>
                <a:gd name="T7" fmla="*/ 23 h 150"/>
                <a:gd name="T8" fmla="*/ 57 w 94"/>
                <a:gd name="T9" fmla="*/ 0 h 150"/>
              </a:gdLst>
              <a:ahLst/>
              <a:cxnLst>
                <a:cxn ang="0">
                  <a:pos x="T0" y="T1"/>
                </a:cxn>
                <a:cxn ang="0">
                  <a:pos x="T2" y="T3"/>
                </a:cxn>
                <a:cxn ang="0">
                  <a:pos x="T4" y="T5"/>
                </a:cxn>
                <a:cxn ang="0">
                  <a:pos x="T6" y="T7"/>
                </a:cxn>
                <a:cxn ang="0">
                  <a:pos x="T8" y="T9"/>
                </a:cxn>
              </a:cxnLst>
              <a:rect l="0" t="0" r="r" b="b"/>
              <a:pathLst>
                <a:path w="94" h="150">
                  <a:moveTo>
                    <a:pt x="57" y="0"/>
                  </a:moveTo>
                  <a:lnTo>
                    <a:pt x="0" y="65"/>
                  </a:lnTo>
                  <a:lnTo>
                    <a:pt x="43" y="150"/>
                  </a:lnTo>
                  <a:lnTo>
                    <a:pt x="94" y="23"/>
                  </a:lnTo>
                  <a:lnTo>
                    <a:pt x="5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4" name="Freeform 394"/>
            <p:cNvSpPr>
              <a:spLocks/>
            </p:cNvSpPr>
            <p:nvPr/>
          </p:nvSpPr>
          <p:spPr bwMode="auto">
            <a:xfrm>
              <a:off x="8906989" y="3555636"/>
              <a:ext cx="88791" cy="73215"/>
            </a:xfrm>
            <a:custGeom>
              <a:avLst/>
              <a:gdLst>
                <a:gd name="T0" fmla="*/ 2 w 12"/>
                <a:gd name="T1" fmla="*/ 0 h 10"/>
                <a:gd name="T2" fmla="*/ 10 w 12"/>
                <a:gd name="T3" fmla="*/ 0 h 10"/>
                <a:gd name="T4" fmla="*/ 10 w 12"/>
                <a:gd name="T5" fmla="*/ 10 h 10"/>
                <a:gd name="T6" fmla="*/ 2 w 12"/>
                <a:gd name="T7" fmla="*/ 10 h 10"/>
                <a:gd name="T8" fmla="*/ 2 w 12"/>
                <a:gd name="T9" fmla="*/ 0 h 10"/>
              </a:gdLst>
              <a:ahLst/>
              <a:cxnLst>
                <a:cxn ang="0">
                  <a:pos x="T0" y="T1"/>
                </a:cxn>
                <a:cxn ang="0">
                  <a:pos x="T2" y="T3"/>
                </a:cxn>
                <a:cxn ang="0">
                  <a:pos x="T4" y="T5"/>
                </a:cxn>
                <a:cxn ang="0">
                  <a:pos x="T6" y="T7"/>
                </a:cxn>
                <a:cxn ang="0">
                  <a:pos x="T8" y="T9"/>
                </a:cxn>
              </a:cxnLst>
              <a:rect l="0" t="0" r="r" b="b"/>
              <a:pathLst>
                <a:path w="12" h="10">
                  <a:moveTo>
                    <a:pt x="2" y="0"/>
                  </a:moveTo>
                  <a:cubicBezTo>
                    <a:pt x="10" y="0"/>
                    <a:pt x="10" y="0"/>
                    <a:pt x="10" y="0"/>
                  </a:cubicBezTo>
                  <a:cubicBezTo>
                    <a:pt x="12" y="4"/>
                    <a:pt x="12" y="7"/>
                    <a:pt x="10" y="10"/>
                  </a:cubicBezTo>
                  <a:cubicBezTo>
                    <a:pt x="2" y="10"/>
                    <a:pt x="2" y="10"/>
                    <a:pt x="2" y="10"/>
                  </a:cubicBezTo>
                  <a:cubicBezTo>
                    <a:pt x="0" y="7"/>
                    <a:pt x="0" y="4"/>
                    <a:pt x="2" y="0"/>
                  </a:cubicBezTo>
                  <a:close/>
                </a:path>
              </a:pathLst>
            </a:custGeom>
            <a:solidFill>
              <a:srgbClr val="FC8D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5" name="Freeform 395"/>
            <p:cNvSpPr>
              <a:spLocks/>
            </p:cNvSpPr>
            <p:nvPr/>
          </p:nvSpPr>
          <p:spPr bwMode="auto">
            <a:xfrm>
              <a:off x="8936586" y="4046321"/>
              <a:ext cx="35829" cy="484456"/>
            </a:xfrm>
            <a:custGeom>
              <a:avLst/>
              <a:gdLst>
                <a:gd name="T0" fmla="*/ 2 w 5"/>
                <a:gd name="T1" fmla="*/ 66 h 66"/>
                <a:gd name="T2" fmla="*/ 2 w 5"/>
                <a:gd name="T3" fmla="*/ 0 h 66"/>
                <a:gd name="T4" fmla="*/ 2 w 5"/>
                <a:gd name="T5" fmla="*/ 66 h 66"/>
              </a:gdLst>
              <a:ahLst/>
              <a:cxnLst>
                <a:cxn ang="0">
                  <a:pos x="T0" y="T1"/>
                </a:cxn>
                <a:cxn ang="0">
                  <a:pos x="T2" y="T3"/>
                </a:cxn>
                <a:cxn ang="0">
                  <a:pos x="T4" y="T5"/>
                </a:cxn>
              </a:cxnLst>
              <a:rect l="0" t="0" r="r" b="b"/>
              <a:pathLst>
                <a:path w="5" h="66">
                  <a:moveTo>
                    <a:pt x="2" y="66"/>
                  </a:moveTo>
                  <a:cubicBezTo>
                    <a:pt x="0" y="37"/>
                    <a:pt x="0" y="34"/>
                    <a:pt x="2" y="0"/>
                  </a:cubicBezTo>
                  <a:cubicBezTo>
                    <a:pt x="5" y="34"/>
                    <a:pt x="5" y="37"/>
                    <a:pt x="2" y="66"/>
                  </a:cubicBez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6" name="Freeform 396"/>
            <p:cNvSpPr>
              <a:spLocks/>
            </p:cNvSpPr>
            <p:nvPr/>
          </p:nvSpPr>
          <p:spPr bwMode="auto">
            <a:xfrm>
              <a:off x="9148437" y="3007314"/>
              <a:ext cx="81002" cy="138639"/>
            </a:xfrm>
            <a:custGeom>
              <a:avLst/>
              <a:gdLst>
                <a:gd name="T0" fmla="*/ 8 w 11"/>
                <a:gd name="T1" fmla="*/ 0 h 19"/>
                <a:gd name="T2" fmla="*/ 10 w 11"/>
                <a:gd name="T3" fmla="*/ 10 h 19"/>
                <a:gd name="T4" fmla="*/ 4 w 11"/>
                <a:gd name="T5" fmla="*/ 18 h 19"/>
                <a:gd name="T6" fmla="*/ 1 w 11"/>
                <a:gd name="T7" fmla="*/ 8 h 19"/>
                <a:gd name="T8" fmla="*/ 8 w 11"/>
                <a:gd name="T9" fmla="*/ 0 h 19"/>
              </a:gdLst>
              <a:ahLst/>
              <a:cxnLst>
                <a:cxn ang="0">
                  <a:pos x="T0" y="T1"/>
                </a:cxn>
                <a:cxn ang="0">
                  <a:pos x="T2" y="T3"/>
                </a:cxn>
                <a:cxn ang="0">
                  <a:pos x="T4" y="T5"/>
                </a:cxn>
                <a:cxn ang="0">
                  <a:pos x="T6" y="T7"/>
                </a:cxn>
                <a:cxn ang="0">
                  <a:pos x="T8" y="T9"/>
                </a:cxn>
              </a:cxnLst>
              <a:rect l="0" t="0" r="r" b="b"/>
              <a:pathLst>
                <a:path w="11" h="19">
                  <a:moveTo>
                    <a:pt x="8" y="0"/>
                  </a:moveTo>
                  <a:cubicBezTo>
                    <a:pt x="10" y="1"/>
                    <a:pt x="11" y="5"/>
                    <a:pt x="10" y="10"/>
                  </a:cubicBezTo>
                  <a:cubicBezTo>
                    <a:pt x="9" y="15"/>
                    <a:pt x="6" y="19"/>
                    <a:pt x="4" y="18"/>
                  </a:cubicBezTo>
                  <a:cubicBezTo>
                    <a:pt x="1" y="18"/>
                    <a:pt x="0" y="13"/>
                    <a:pt x="1" y="8"/>
                  </a:cubicBezTo>
                  <a:cubicBezTo>
                    <a:pt x="2" y="3"/>
                    <a:pt x="5" y="0"/>
                    <a:pt x="8" y="0"/>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7" name="Freeform 397"/>
            <p:cNvSpPr>
              <a:spLocks/>
            </p:cNvSpPr>
            <p:nvPr/>
          </p:nvSpPr>
          <p:spPr bwMode="auto">
            <a:xfrm>
              <a:off x="9889918" y="3628849"/>
              <a:ext cx="87233" cy="140197"/>
            </a:xfrm>
            <a:custGeom>
              <a:avLst/>
              <a:gdLst>
                <a:gd name="T0" fmla="*/ 12 w 12"/>
                <a:gd name="T1" fmla="*/ 4 h 19"/>
                <a:gd name="T2" fmla="*/ 6 w 12"/>
                <a:gd name="T3" fmla="*/ 19 h 19"/>
                <a:gd name="T4" fmla="*/ 0 w 12"/>
                <a:gd name="T5" fmla="*/ 17 h 19"/>
                <a:gd name="T6" fmla="*/ 6 w 12"/>
                <a:gd name="T7" fmla="*/ 1 h 19"/>
                <a:gd name="T8" fmla="*/ 9 w 12"/>
                <a:gd name="T9" fmla="*/ 0 h 19"/>
                <a:gd name="T10" fmla="*/ 12 w 12"/>
                <a:gd name="T11" fmla="*/ 4 h 19"/>
              </a:gdLst>
              <a:ahLst/>
              <a:cxnLst>
                <a:cxn ang="0">
                  <a:pos x="T0" y="T1"/>
                </a:cxn>
                <a:cxn ang="0">
                  <a:pos x="T2" y="T3"/>
                </a:cxn>
                <a:cxn ang="0">
                  <a:pos x="T4" y="T5"/>
                </a:cxn>
                <a:cxn ang="0">
                  <a:pos x="T6" y="T7"/>
                </a:cxn>
                <a:cxn ang="0">
                  <a:pos x="T8" y="T9"/>
                </a:cxn>
                <a:cxn ang="0">
                  <a:pos x="T10" y="T11"/>
                </a:cxn>
              </a:cxnLst>
              <a:rect l="0" t="0" r="r" b="b"/>
              <a:pathLst>
                <a:path w="12" h="19">
                  <a:moveTo>
                    <a:pt x="12" y="4"/>
                  </a:moveTo>
                  <a:cubicBezTo>
                    <a:pt x="6" y="19"/>
                    <a:pt x="6" y="19"/>
                    <a:pt x="6" y="19"/>
                  </a:cubicBezTo>
                  <a:cubicBezTo>
                    <a:pt x="0" y="17"/>
                    <a:pt x="0" y="17"/>
                    <a:pt x="0" y="17"/>
                  </a:cubicBezTo>
                  <a:cubicBezTo>
                    <a:pt x="6" y="1"/>
                    <a:pt x="6" y="1"/>
                    <a:pt x="6" y="1"/>
                  </a:cubicBezTo>
                  <a:cubicBezTo>
                    <a:pt x="8" y="1"/>
                    <a:pt x="8" y="0"/>
                    <a:pt x="9" y="0"/>
                  </a:cubicBezTo>
                  <a:lnTo>
                    <a:pt x="12" y="4"/>
                  </a:ln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8" name="Freeform 398"/>
            <p:cNvSpPr>
              <a:spLocks/>
            </p:cNvSpPr>
            <p:nvPr/>
          </p:nvSpPr>
          <p:spPr bwMode="auto">
            <a:xfrm>
              <a:off x="8687349" y="2677075"/>
              <a:ext cx="528073" cy="381645"/>
            </a:xfrm>
            <a:custGeom>
              <a:avLst/>
              <a:gdLst>
                <a:gd name="T0" fmla="*/ 70 w 72"/>
                <a:gd name="T1" fmla="*/ 41 h 52"/>
                <a:gd name="T2" fmla="*/ 36 w 72"/>
                <a:gd name="T3" fmla="*/ 0 h 52"/>
                <a:gd name="T4" fmla="*/ 1 w 72"/>
                <a:gd name="T5" fmla="*/ 42 h 52"/>
                <a:gd name="T6" fmla="*/ 6 w 72"/>
                <a:gd name="T7" fmla="*/ 51 h 52"/>
                <a:gd name="T8" fmla="*/ 9 w 72"/>
                <a:gd name="T9" fmla="*/ 47 h 52"/>
                <a:gd name="T10" fmla="*/ 20 w 72"/>
                <a:gd name="T11" fmla="*/ 20 h 52"/>
                <a:gd name="T12" fmla="*/ 36 w 72"/>
                <a:gd name="T13" fmla="*/ 24 h 52"/>
                <a:gd name="T14" fmla="*/ 52 w 72"/>
                <a:gd name="T15" fmla="*/ 20 h 52"/>
                <a:gd name="T16" fmla="*/ 62 w 72"/>
                <a:gd name="T17" fmla="*/ 47 h 52"/>
                <a:gd name="T18" fmla="*/ 65 w 72"/>
                <a:gd name="T19" fmla="*/ 51 h 52"/>
                <a:gd name="T20" fmla="*/ 70 w 72"/>
                <a:gd name="T21"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52">
                  <a:moveTo>
                    <a:pt x="70" y="41"/>
                  </a:moveTo>
                  <a:cubicBezTo>
                    <a:pt x="72" y="20"/>
                    <a:pt x="63" y="0"/>
                    <a:pt x="36" y="0"/>
                  </a:cubicBezTo>
                  <a:cubicBezTo>
                    <a:pt x="9" y="0"/>
                    <a:pt x="0" y="20"/>
                    <a:pt x="1" y="42"/>
                  </a:cubicBezTo>
                  <a:cubicBezTo>
                    <a:pt x="3" y="42"/>
                    <a:pt x="5" y="46"/>
                    <a:pt x="6" y="51"/>
                  </a:cubicBezTo>
                  <a:cubicBezTo>
                    <a:pt x="8" y="52"/>
                    <a:pt x="9" y="52"/>
                    <a:pt x="9" y="47"/>
                  </a:cubicBezTo>
                  <a:cubicBezTo>
                    <a:pt x="9" y="34"/>
                    <a:pt x="11" y="23"/>
                    <a:pt x="20" y="20"/>
                  </a:cubicBezTo>
                  <a:cubicBezTo>
                    <a:pt x="28" y="18"/>
                    <a:pt x="29" y="24"/>
                    <a:pt x="36" y="24"/>
                  </a:cubicBezTo>
                  <a:cubicBezTo>
                    <a:pt x="42" y="24"/>
                    <a:pt x="44" y="18"/>
                    <a:pt x="52" y="20"/>
                  </a:cubicBezTo>
                  <a:cubicBezTo>
                    <a:pt x="60" y="23"/>
                    <a:pt x="62" y="34"/>
                    <a:pt x="62" y="47"/>
                  </a:cubicBezTo>
                  <a:cubicBezTo>
                    <a:pt x="62" y="51"/>
                    <a:pt x="63" y="52"/>
                    <a:pt x="65" y="51"/>
                  </a:cubicBezTo>
                  <a:cubicBezTo>
                    <a:pt x="66" y="46"/>
                    <a:pt x="68" y="42"/>
                    <a:pt x="70" y="41"/>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9" name="Freeform 399"/>
            <p:cNvSpPr>
              <a:spLocks/>
            </p:cNvSpPr>
            <p:nvPr/>
          </p:nvSpPr>
          <p:spPr bwMode="auto">
            <a:xfrm>
              <a:off x="8899200" y="2728479"/>
              <a:ext cx="243006" cy="330239"/>
            </a:xfrm>
            <a:custGeom>
              <a:avLst/>
              <a:gdLst>
                <a:gd name="T0" fmla="*/ 31 w 33"/>
                <a:gd name="T1" fmla="*/ 0 h 45"/>
                <a:gd name="T2" fmla="*/ 0 w 33"/>
                <a:gd name="T3" fmla="*/ 45 h 45"/>
                <a:gd name="T4" fmla="*/ 13 w 33"/>
                <a:gd name="T5" fmla="*/ 9 h 45"/>
                <a:gd name="T6" fmla="*/ 31 w 33"/>
                <a:gd name="T7" fmla="*/ 0 h 45"/>
              </a:gdLst>
              <a:ahLst/>
              <a:cxnLst>
                <a:cxn ang="0">
                  <a:pos x="T0" y="T1"/>
                </a:cxn>
                <a:cxn ang="0">
                  <a:pos x="T2" y="T3"/>
                </a:cxn>
                <a:cxn ang="0">
                  <a:pos x="T4" y="T5"/>
                </a:cxn>
                <a:cxn ang="0">
                  <a:pos x="T6" y="T7"/>
                </a:cxn>
              </a:cxnLst>
              <a:rect l="0" t="0" r="r" b="b"/>
              <a:pathLst>
                <a:path w="33" h="45">
                  <a:moveTo>
                    <a:pt x="31" y="0"/>
                  </a:moveTo>
                  <a:cubicBezTo>
                    <a:pt x="33" y="13"/>
                    <a:pt x="14" y="39"/>
                    <a:pt x="0" y="45"/>
                  </a:cubicBezTo>
                  <a:cubicBezTo>
                    <a:pt x="9" y="40"/>
                    <a:pt x="15" y="22"/>
                    <a:pt x="13" y="9"/>
                  </a:cubicBezTo>
                  <a:cubicBezTo>
                    <a:pt x="12" y="6"/>
                    <a:pt x="33" y="3"/>
                    <a:pt x="31"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0" name="Freeform 400"/>
            <p:cNvSpPr>
              <a:spLocks/>
            </p:cNvSpPr>
            <p:nvPr/>
          </p:nvSpPr>
          <p:spPr bwMode="auto">
            <a:xfrm>
              <a:off x="8606346" y="2669286"/>
              <a:ext cx="462647" cy="454858"/>
            </a:xfrm>
            <a:custGeom>
              <a:avLst/>
              <a:gdLst>
                <a:gd name="T0" fmla="*/ 62 w 63"/>
                <a:gd name="T1" fmla="*/ 10 h 62"/>
                <a:gd name="T2" fmla="*/ 5 w 63"/>
                <a:gd name="T3" fmla="*/ 62 h 62"/>
                <a:gd name="T4" fmla="*/ 42 w 63"/>
                <a:gd name="T5" fmla="*/ 13 h 62"/>
                <a:gd name="T6" fmla="*/ 62 w 63"/>
                <a:gd name="T7" fmla="*/ 10 h 62"/>
              </a:gdLst>
              <a:ahLst/>
              <a:cxnLst>
                <a:cxn ang="0">
                  <a:pos x="T0" y="T1"/>
                </a:cxn>
                <a:cxn ang="0">
                  <a:pos x="T2" y="T3"/>
                </a:cxn>
                <a:cxn ang="0">
                  <a:pos x="T4" y="T5"/>
                </a:cxn>
                <a:cxn ang="0">
                  <a:pos x="T6" y="T7"/>
                </a:cxn>
              </a:cxnLst>
              <a:rect l="0" t="0" r="r" b="b"/>
              <a:pathLst>
                <a:path w="63" h="62">
                  <a:moveTo>
                    <a:pt x="62" y="10"/>
                  </a:moveTo>
                  <a:cubicBezTo>
                    <a:pt x="61" y="22"/>
                    <a:pt x="20" y="59"/>
                    <a:pt x="5" y="62"/>
                  </a:cubicBezTo>
                  <a:cubicBezTo>
                    <a:pt x="0" y="0"/>
                    <a:pt x="38" y="25"/>
                    <a:pt x="42" y="13"/>
                  </a:cubicBezTo>
                  <a:cubicBezTo>
                    <a:pt x="43" y="10"/>
                    <a:pt x="63" y="13"/>
                    <a:pt x="62" y="1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1" name="Freeform 401"/>
            <p:cNvSpPr>
              <a:spLocks/>
            </p:cNvSpPr>
            <p:nvPr/>
          </p:nvSpPr>
          <p:spPr bwMode="auto">
            <a:xfrm>
              <a:off x="8980202" y="2684862"/>
              <a:ext cx="292854" cy="447071"/>
            </a:xfrm>
            <a:custGeom>
              <a:avLst/>
              <a:gdLst>
                <a:gd name="T0" fmla="*/ 1 w 40"/>
                <a:gd name="T1" fmla="*/ 0 h 61"/>
                <a:gd name="T2" fmla="*/ 34 w 40"/>
                <a:gd name="T3" fmla="*/ 61 h 61"/>
                <a:gd name="T4" fmla="*/ 20 w 40"/>
                <a:gd name="T5" fmla="*/ 7 h 61"/>
                <a:gd name="T6" fmla="*/ 1 w 40"/>
                <a:gd name="T7" fmla="*/ 0 h 61"/>
              </a:gdLst>
              <a:ahLst/>
              <a:cxnLst>
                <a:cxn ang="0">
                  <a:pos x="T0" y="T1"/>
                </a:cxn>
                <a:cxn ang="0">
                  <a:pos x="T2" y="T3"/>
                </a:cxn>
                <a:cxn ang="0">
                  <a:pos x="T4" y="T5"/>
                </a:cxn>
                <a:cxn ang="0">
                  <a:pos x="T6" y="T7"/>
                </a:cxn>
              </a:cxnLst>
              <a:rect l="0" t="0" r="r" b="b"/>
              <a:pathLst>
                <a:path w="40" h="61">
                  <a:moveTo>
                    <a:pt x="1" y="0"/>
                  </a:moveTo>
                  <a:cubicBezTo>
                    <a:pt x="0" y="13"/>
                    <a:pt x="20" y="56"/>
                    <a:pt x="34" y="61"/>
                  </a:cubicBezTo>
                  <a:cubicBezTo>
                    <a:pt x="40" y="17"/>
                    <a:pt x="28" y="11"/>
                    <a:pt x="20" y="7"/>
                  </a:cubicBezTo>
                  <a:cubicBezTo>
                    <a:pt x="18" y="6"/>
                    <a:pt x="0" y="3"/>
                    <a:pt x="1"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grpSp>
      <p:grpSp>
        <p:nvGrpSpPr>
          <p:cNvPr id="5" name="组合 111"/>
          <p:cNvGrpSpPr/>
          <p:nvPr/>
        </p:nvGrpSpPr>
        <p:grpSpPr>
          <a:xfrm>
            <a:off x="10301839" y="3857328"/>
            <a:ext cx="1313709" cy="2576997"/>
            <a:chOff x="9500484" y="2134984"/>
            <a:chExt cx="2191731" cy="4299342"/>
          </a:xfrm>
        </p:grpSpPr>
        <p:sp>
          <p:nvSpPr>
            <p:cNvPr id="113" name="Rectangle 319"/>
            <p:cNvSpPr>
              <a:spLocks noChangeArrowheads="1"/>
            </p:cNvSpPr>
            <p:nvPr/>
          </p:nvSpPr>
          <p:spPr bwMode="auto">
            <a:xfrm>
              <a:off x="9551890" y="2186388"/>
              <a:ext cx="2096709" cy="245343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4" name="Rectangle 320"/>
            <p:cNvSpPr>
              <a:spLocks noChangeArrowheads="1"/>
            </p:cNvSpPr>
            <p:nvPr/>
          </p:nvSpPr>
          <p:spPr bwMode="auto">
            <a:xfrm>
              <a:off x="9727914" y="3145951"/>
              <a:ext cx="791328"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5" name="Rectangle 321"/>
            <p:cNvSpPr>
              <a:spLocks noChangeArrowheads="1"/>
            </p:cNvSpPr>
            <p:nvPr/>
          </p:nvSpPr>
          <p:spPr bwMode="auto">
            <a:xfrm>
              <a:off x="9727914" y="3211377"/>
              <a:ext cx="791328" cy="21809"/>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6" name="Rectangle 322"/>
            <p:cNvSpPr>
              <a:spLocks noChangeArrowheads="1"/>
            </p:cNvSpPr>
            <p:nvPr/>
          </p:nvSpPr>
          <p:spPr bwMode="auto">
            <a:xfrm>
              <a:off x="9727914" y="3270570"/>
              <a:ext cx="791328"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7" name="Rectangle 323"/>
            <p:cNvSpPr>
              <a:spLocks noChangeArrowheads="1"/>
            </p:cNvSpPr>
            <p:nvPr/>
          </p:nvSpPr>
          <p:spPr bwMode="auto">
            <a:xfrm>
              <a:off x="9727914" y="3329764"/>
              <a:ext cx="791328" cy="2804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8" name="Rectangle 324"/>
            <p:cNvSpPr>
              <a:spLocks noChangeArrowheads="1"/>
            </p:cNvSpPr>
            <p:nvPr/>
          </p:nvSpPr>
          <p:spPr bwMode="auto">
            <a:xfrm>
              <a:off x="9727914" y="3395188"/>
              <a:ext cx="791328" cy="21809"/>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9" name="Rectangle 325"/>
            <p:cNvSpPr>
              <a:spLocks noChangeArrowheads="1"/>
            </p:cNvSpPr>
            <p:nvPr/>
          </p:nvSpPr>
          <p:spPr bwMode="auto">
            <a:xfrm>
              <a:off x="9727914" y="2904503"/>
              <a:ext cx="791328" cy="14642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0" name="Freeform 326"/>
            <p:cNvSpPr>
              <a:spLocks/>
            </p:cNvSpPr>
            <p:nvPr/>
          </p:nvSpPr>
          <p:spPr bwMode="auto">
            <a:xfrm>
              <a:off x="10548838" y="4588412"/>
              <a:ext cx="95022" cy="1377036"/>
            </a:xfrm>
            <a:custGeom>
              <a:avLst/>
              <a:gdLst>
                <a:gd name="T0" fmla="*/ 0 w 13"/>
                <a:gd name="T1" fmla="*/ 182 h 188"/>
                <a:gd name="T2" fmla="*/ 0 w 13"/>
                <a:gd name="T3" fmla="*/ 7 h 188"/>
                <a:gd name="T4" fmla="*/ 7 w 13"/>
                <a:gd name="T5" fmla="*/ 0 h 188"/>
                <a:gd name="T6" fmla="*/ 7 w 13"/>
                <a:gd name="T7" fmla="*/ 0 h 188"/>
                <a:gd name="T8" fmla="*/ 13 w 13"/>
                <a:gd name="T9" fmla="*/ 7 h 188"/>
                <a:gd name="T10" fmla="*/ 13 w 13"/>
                <a:gd name="T11" fmla="*/ 182 h 188"/>
                <a:gd name="T12" fmla="*/ 7 w 13"/>
                <a:gd name="T13" fmla="*/ 188 h 188"/>
                <a:gd name="T14" fmla="*/ 7 w 13"/>
                <a:gd name="T15" fmla="*/ 188 h 188"/>
                <a:gd name="T16" fmla="*/ 0 w 13"/>
                <a:gd name="T17" fmla="*/ 18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88">
                  <a:moveTo>
                    <a:pt x="0" y="182"/>
                  </a:moveTo>
                  <a:cubicBezTo>
                    <a:pt x="0" y="7"/>
                    <a:pt x="0" y="7"/>
                    <a:pt x="0" y="7"/>
                  </a:cubicBezTo>
                  <a:cubicBezTo>
                    <a:pt x="0" y="3"/>
                    <a:pt x="3" y="0"/>
                    <a:pt x="7" y="0"/>
                  </a:cubicBezTo>
                  <a:cubicBezTo>
                    <a:pt x="7" y="0"/>
                    <a:pt x="7" y="0"/>
                    <a:pt x="7" y="0"/>
                  </a:cubicBezTo>
                  <a:cubicBezTo>
                    <a:pt x="10" y="0"/>
                    <a:pt x="13" y="3"/>
                    <a:pt x="13" y="7"/>
                  </a:cubicBezTo>
                  <a:cubicBezTo>
                    <a:pt x="13" y="182"/>
                    <a:pt x="13" y="182"/>
                    <a:pt x="13" y="182"/>
                  </a:cubicBezTo>
                  <a:cubicBezTo>
                    <a:pt x="13" y="185"/>
                    <a:pt x="10" y="188"/>
                    <a:pt x="7" y="188"/>
                  </a:cubicBezTo>
                  <a:cubicBezTo>
                    <a:pt x="7" y="188"/>
                    <a:pt x="7" y="188"/>
                    <a:pt x="7" y="188"/>
                  </a:cubicBezTo>
                  <a:cubicBezTo>
                    <a:pt x="3" y="188"/>
                    <a:pt x="0" y="185"/>
                    <a:pt x="0" y="182"/>
                  </a:cubicBez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1" name="Freeform 327"/>
            <p:cNvSpPr>
              <a:spLocks noEditPoints="1"/>
            </p:cNvSpPr>
            <p:nvPr/>
          </p:nvSpPr>
          <p:spPr bwMode="auto">
            <a:xfrm>
              <a:off x="9500484" y="2134984"/>
              <a:ext cx="2191731" cy="2556240"/>
            </a:xfrm>
            <a:custGeom>
              <a:avLst/>
              <a:gdLst>
                <a:gd name="T0" fmla="*/ 706 w 1407"/>
                <a:gd name="T1" fmla="*/ 0 h 1641"/>
                <a:gd name="T2" fmla="*/ 1379 w 1407"/>
                <a:gd name="T3" fmla="*/ 0 h 1641"/>
                <a:gd name="T4" fmla="*/ 1407 w 1407"/>
                <a:gd name="T5" fmla="*/ 0 h 1641"/>
                <a:gd name="T6" fmla="*/ 1407 w 1407"/>
                <a:gd name="T7" fmla="*/ 33 h 1641"/>
                <a:gd name="T8" fmla="*/ 1407 w 1407"/>
                <a:gd name="T9" fmla="*/ 1608 h 1641"/>
                <a:gd name="T10" fmla="*/ 1407 w 1407"/>
                <a:gd name="T11" fmla="*/ 1641 h 1641"/>
                <a:gd name="T12" fmla="*/ 1379 w 1407"/>
                <a:gd name="T13" fmla="*/ 1641 h 1641"/>
                <a:gd name="T14" fmla="*/ 706 w 1407"/>
                <a:gd name="T15" fmla="*/ 1641 h 1641"/>
                <a:gd name="T16" fmla="*/ 706 w 1407"/>
                <a:gd name="T17" fmla="*/ 1575 h 1641"/>
                <a:gd name="T18" fmla="*/ 1346 w 1407"/>
                <a:gd name="T19" fmla="*/ 1575 h 1641"/>
                <a:gd name="T20" fmla="*/ 1346 w 1407"/>
                <a:gd name="T21" fmla="*/ 61 h 1641"/>
                <a:gd name="T22" fmla="*/ 706 w 1407"/>
                <a:gd name="T23" fmla="*/ 61 h 1641"/>
                <a:gd name="T24" fmla="*/ 706 w 1407"/>
                <a:gd name="T25" fmla="*/ 0 h 1641"/>
                <a:gd name="T26" fmla="*/ 33 w 1407"/>
                <a:gd name="T27" fmla="*/ 0 h 1641"/>
                <a:gd name="T28" fmla="*/ 706 w 1407"/>
                <a:gd name="T29" fmla="*/ 0 h 1641"/>
                <a:gd name="T30" fmla="*/ 706 w 1407"/>
                <a:gd name="T31" fmla="*/ 61 h 1641"/>
                <a:gd name="T32" fmla="*/ 61 w 1407"/>
                <a:gd name="T33" fmla="*/ 61 h 1641"/>
                <a:gd name="T34" fmla="*/ 61 w 1407"/>
                <a:gd name="T35" fmla="*/ 1575 h 1641"/>
                <a:gd name="T36" fmla="*/ 706 w 1407"/>
                <a:gd name="T37" fmla="*/ 1575 h 1641"/>
                <a:gd name="T38" fmla="*/ 706 w 1407"/>
                <a:gd name="T39" fmla="*/ 1641 h 1641"/>
                <a:gd name="T40" fmla="*/ 33 w 1407"/>
                <a:gd name="T41" fmla="*/ 1641 h 1641"/>
                <a:gd name="T42" fmla="*/ 0 w 1407"/>
                <a:gd name="T43" fmla="*/ 1641 h 1641"/>
                <a:gd name="T44" fmla="*/ 0 w 1407"/>
                <a:gd name="T45" fmla="*/ 1608 h 1641"/>
                <a:gd name="T46" fmla="*/ 0 w 1407"/>
                <a:gd name="T47" fmla="*/ 33 h 1641"/>
                <a:gd name="T48" fmla="*/ 0 w 1407"/>
                <a:gd name="T49" fmla="*/ 0 h 1641"/>
                <a:gd name="T50" fmla="*/ 33 w 1407"/>
                <a:gd name="T51" fmla="*/ 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7" h="1641">
                  <a:moveTo>
                    <a:pt x="706" y="0"/>
                  </a:moveTo>
                  <a:lnTo>
                    <a:pt x="1379" y="0"/>
                  </a:lnTo>
                  <a:lnTo>
                    <a:pt x="1407" y="0"/>
                  </a:lnTo>
                  <a:lnTo>
                    <a:pt x="1407" y="33"/>
                  </a:lnTo>
                  <a:lnTo>
                    <a:pt x="1407" y="1608"/>
                  </a:lnTo>
                  <a:lnTo>
                    <a:pt x="1407" y="1641"/>
                  </a:lnTo>
                  <a:lnTo>
                    <a:pt x="1379" y="1641"/>
                  </a:lnTo>
                  <a:lnTo>
                    <a:pt x="706" y="1641"/>
                  </a:lnTo>
                  <a:lnTo>
                    <a:pt x="706" y="1575"/>
                  </a:lnTo>
                  <a:lnTo>
                    <a:pt x="1346" y="1575"/>
                  </a:lnTo>
                  <a:lnTo>
                    <a:pt x="1346" y="61"/>
                  </a:lnTo>
                  <a:lnTo>
                    <a:pt x="706" y="61"/>
                  </a:lnTo>
                  <a:lnTo>
                    <a:pt x="706" y="0"/>
                  </a:lnTo>
                  <a:close/>
                  <a:moveTo>
                    <a:pt x="33" y="0"/>
                  </a:moveTo>
                  <a:lnTo>
                    <a:pt x="706" y="0"/>
                  </a:lnTo>
                  <a:lnTo>
                    <a:pt x="706" y="61"/>
                  </a:lnTo>
                  <a:lnTo>
                    <a:pt x="61" y="61"/>
                  </a:lnTo>
                  <a:lnTo>
                    <a:pt x="61" y="1575"/>
                  </a:lnTo>
                  <a:lnTo>
                    <a:pt x="706" y="1575"/>
                  </a:lnTo>
                  <a:lnTo>
                    <a:pt x="706" y="1641"/>
                  </a:lnTo>
                  <a:lnTo>
                    <a:pt x="33" y="1641"/>
                  </a:lnTo>
                  <a:lnTo>
                    <a:pt x="0" y="1641"/>
                  </a:lnTo>
                  <a:lnTo>
                    <a:pt x="0" y="1608"/>
                  </a:lnTo>
                  <a:lnTo>
                    <a:pt x="0" y="33"/>
                  </a:lnTo>
                  <a:lnTo>
                    <a:pt x="0" y="0"/>
                  </a:lnTo>
                  <a:lnTo>
                    <a:pt x="33" y="0"/>
                  </a:ln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2" name="Rectangle 328"/>
            <p:cNvSpPr>
              <a:spLocks noChangeArrowheads="1"/>
            </p:cNvSpPr>
            <p:nvPr/>
          </p:nvSpPr>
          <p:spPr bwMode="auto">
            <a:xfrm>
              <a:off x="9551890" y="2186388"/>
              <a:ext cx="2096709" cy="381645"/>
            </a:xfrm>
            <a:prstGeom prst="rect">
              <a:avLst/>
            </a:prstGeom>
            <a:solidFill>
              <a:srgbClr val="C5D0D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3" name="Freeform 329"/>
            <p:cNvSpPr>
              <a:spLocks/>
            </p:cNvSpPr>
            <p:nvPr/>
          </p:nvSpPr>
          <p:spPr bwMode="auto">
            <a:xfrm>
              <a:off x="9771530" y="4691222"/>
              <a:ext cx="646460" cy="1743104"/>
            </a:xfrm>
            <a:custGeom>
              <a:avLst/>
              <a:gdLst>
                <a:gd name="T0" fmla="*/ 3 w 88"/>
                <a:gd name="T1" fmla="*/ 224 h 238"/>
                <a:gd name="T2" fmla="*/ 74 w 88"/>
                <a:gd name="T3" fmla="*/ 0 h 238"/>
                <a:gd name="T4" fmla="*/ 88 w 88"/>
                <a:gd name="T5" fmla="*/ 0 h 238"/>
                <a:gd name="T6" fmla="*/ 16 w 88"/>
                <a:gd name="T7" fmla="*/ 228 h 238"/>
                <a:gd name="T8" fmla="*/ 3 w 88"/>
                <a:gd name="T9" fmla="*/ 224 h 238"/>
              </a:gdLst>
              <a:ahLst/>
              <a:cxnLst>
                <a:cxn ang="0">
                  <a:pos x="T0" y="T1"/>
                </a:cxn>
                <a:cxn ang="0">
                  <a:pos x="T2" y="T3"/>
                </a:cxn>
                <a:cxn ang="0">
                  <a:pos x="T4" y="T5"/>
                </a:cxn>
                <a:cxn ang="0">
                  <a:pos x="T6" y="T7"/>
                </a:cxn>
                <a:cxn ang="0">
                  <a:pos x="T8" y="T9"/>
                </a:cxn>
              </a:cxnLst>
              <a:rect l="0" t="0" r="r" b="b"/>
              <a:pathLst>
                <a:path w="88" h="238">
                  <a:moveTo>
                    <a:pt x="3" y="224"/>
                  </a:moveTo>
                  <a:cubicBezTo>
                    <a:pt x="74" y="0"/>
                    <a:pt x="74" y="0"/>
                    <a:pt x="74" y="0"/>
                  </a:cubicBezTo>
                  <a:cubicBezTo>
                    <a:pt x="88" y="0"/>
                    <a:pt x="88" y="0"/>
                    <a:pt x="88" y="0"/>
                  </a:cubicBezTo>
                  <a:cubicBezTo>
                    <a:pt x="16" y="228"/>
                    <a:pt x="16" y="228"/>
                    <a:pt x="16" y="228"/>
                  </a:cubicBezTo>
                  <a:cubicBezTo>
                    <a:pt x="13" y="238"/>
                    <a:pt x="0" y="236"/>
                    <a:pt x="3" y="224"/>
                  </a:cubicBez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4" name="Freeform 330"/>
            <p:cNvSpPr>
              <a:spLocks/>
            </p:cNvSpPr>
            <p:nvPr/>
          </p:nvSpPr>
          <p:spPr bwMode="auto">
            <a:xfrm>
              <a:off x="10776268" y="4691222"/>
              <a:ext cx="644902" cy="1735315"/>
            </a:xfrm>
            <a:custGeom>
              <a:avLst/>
              <a:gdLst>
                <a:gd name="T0" fmla="*/ 85 w 88"/>
                <a:gd name="T1" fmla="*/ 224 h 237"/>
                <a:gd name="T2" fmla="*/ 14 w 88"/>
                <a:gd name="T3" fmla="*/ 0 h 237"/>
                <a:gd name="T4" fmla="*/ 0 w 88"/>
                <a:gd name="T5" fmla="*/ 0 h 237"/>
                <a:gd name="T6" fmla="*/ 72 w 88"/>
                <a:gd name="T7" fmla="*/ 228 h 237"/>
                <a:gd name="T8" fmla="*/ 85 w 88"/>
                <a:gd name="T9" fmla="*/ 224 h 237"/>
              </a:gdLst>
              <a:ahLst/>
              <a:cxnLst>
                <a:cxn ang="0">
                  <a:pos x="T0" y="T1"/>
                </a:cxn>
                <a:cxn ang="0">
                  <a:pos x="T2" y="T3"/>
                </a:cxn>
                <a:cxn ang="0">
                  <a:pos x="T4" y="T5"/>
                </a:cxn>
                <a:cxn ang="0">
                  <a:pos x="T6" y="T7"/>
                </a:cxn>
                <a:cxn ang="0">
                  <a:pos x="T8" y="T9"/>
                </a:cxn>
              </a:cxnLst>
              <a:rect l="0" t="0" r="r" b="b"/>
              <a:pathLst>
                <a:path w="88" h="237">
                  <a:moveTo>
                    <a:pt x="85" y="224"/>
                  </a:moveTo>
                  <a:cubicBezTo>
                    <a:pt x="14" y="0"/>
                    <a:pt x="14" y="0"/>
                    <a:pt x="14" y="0"/>
                  </a:cubicBezTo>
                  <a:cubicBezTo>
                    <a:pt x="0" y="0"/>
                    <a:pt x="0" y="0"/>
                    <a:pt x="0" y="0"/>
                  </a:cubicBezTo>
                  <a:cubicBezTo>
                    <a:pt x="72" y="228"/>
                    <a:pt x="72" y="228"/>
                    <a:pt x="72" y="228"/>
                  </a:cubicBezTo>
                  <a:cubicBezTo>
                    <a:pt x="75" y="237"/>
                    <a:pt x="88" y="234"/>
                    <a:pt x="85" y="224"/>
                  </a:cubicBez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5" name="Rectangle 331"/>
            <p:cNvSpPr>
              <a:spLocks noChangeArrowheads="1"/>
            </p:cNvSpPr>
            <p:nvPr/>
          </p:nvSpPr>
          <p:spPr bwMode="auto">
            <a:xfrm>
              <a:off x="10117346" y="5466974"/>
              <a:ext cx="967352" cy="95022"/>
            </a:xfrm>
            <a:prstGeom prst="rect">
              <a:avLst/>
            </a:prstGeom>
            <a:solidFill>
              <a:srgbClr val="C5D0D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6" name="Freeform 332"/>
            <p:cNvSpPr>
              <a:spLocks/>
            </p:cNvSpPr>
            <p:nvPr/>
          </p:nvSpPr>
          <p:spPr bwMode="auto">
            <a:xfrm>
              <a:off x="11363532" y="4309579"/>
              <a:ext cx="233661" cy="278836"/>
            </a:xfrm>
            <a:custGeom>
              <a:avLst/>
              <a:gdLst>
                <a:gd name="T0" fmla="*/ 150 w 150"/>
                <a:gd name="T1" fmla="*/ 0 h 179"/>
                <a:gd name="T2" fmla="*/ 0 w 150"/>
                <a:gd name="T3" fmla="*/ 179 h 179"/>
                <a:gd name="T4" fmla="*/ 150 w 150"/>
                <a:gd name="T5" fmla="*/ 179 h 179"/>
                <a:gd name="T6" fmla="*/ 150 w 150"/>
                <a:gd name="T7" fmla="*/ 0 h 179"/>
              </a:gdLst>
              <a:ahLst/>
              <a:cxnLst>
                <a:cxn ang="0">
                  <a:pos x="T0" y="T1"/>
                </a:cxn>
                <a:cxn ang="0">
                  <a:pos x="T2" y="T3"/>
                </a:cxn>
                <a:cxn ang="0">
                  <a:pos x="T4" y="T5"/>
                </a:cxn>
                <a:cxn ang="0">
                  <a:pos x="T6" y="T7"/>
                </a:cxn>
              </a:cxnLst>
              <a:rect l="0" t="0" r="r" b="b"/>
              <a:pathLst>
                <a:path w="150" h="179">
                  <a:moveTo>
                    <a:pt x="150" y="0"/>
                  </a:moveTo>
                  <a:lnTo>
                    <a:pt x="0" y="179"/>
                  </a:lnTo>
                  <a:lnTo>
                    <a:pt x="150" y="179"/>
                  </a:lnTo>
                  <a:lnTo>
                    <a:pt x="150" y="0"/>
                  </a:lnTo>
                  <a:close/>
                </a:path>
              </a:pathLst>
            </a:custGeom>
            <a:solidFill>
              <a:srgbClr val="A8B8C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7" name="Rectangle 333"/>
            <p:cNvSpPr>
              <a:spLocks noChangeArrowheads="1"/>
            </p:cNvSpPr>
            <p:nvPr/>
          </p:nvSpPr>
          <p:spPr bwMode="auto">
            <a:xfrm>
              <a:off x="10643861" y="4075918"/>
              <a:ext cx="792886"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8" name="Rectangle 334"/>
            <p:cNvSpPr>
              <a:spLocks noChangeArrowheads="1"/>
            </p:cNvSpPr>
            <p:nvPr/>
          </p:nvSpPr>
          <p:spPr bwMode="auto">
            <a:xfrm>
              <a:off x="10643861" y="4141344"/>
              <a:ext cx="792886" cy="21809"/>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9" name="Rectangle 335"/>
            <p:cNvSpPr>
              <a:spLocks noChangeArrowheads="1"/>
            </p:cNvSpPr>
            <p:nvPr/>
          </p:nvSpPr>
          <p:spPr bwMode="auto">
            <a:xfrm>
              <a:off x="10643861" y="4200536"/>
              <a:ext cx="792886"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0" name="Rectangle 336"/>
            <p:cNvSpPr>
              <a:spLocks noChangeArrowheads="1"/>
            </p:cNvSpPr>
            <p:nvPr/>
          </p:nvSpPr>
          <p:spPr bwMode="auto">
            <a:xfrm>
              <a:off x="10643861" y="4259731"/>
              <a:ext cx="792886" cy="2804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1" name="Rectangle 337"/>
            <p:cNvSpPr>
              <a:spLocks noChangeArrowheads="1"/>
            </p:cNvSpPr>
            <p:nvPr/>
          </p:nvSpPr>
          <p:spPr bwMode="auto">
            <a:xfrm>
              <a:off x="10643861" y="4317366"/>
              <a:ext cx="792886"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2" name="Rectangle 338"/>
            <p:cNvSpPr>
              <a:spLocks noChangeArrowheads="1"/>
            </p:cNvSpPr>
            <p:nvPr/>
          </p:nvSpPr>
          <p:spPr bwMode="auto">
            <a:xfrm>
              <a:off x="10643861" y="3834470"/>
              <a:ext cx="792886" cy="14642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3" name="Freeform 339"/>
            <p:cNvSpPr>
              <a:spLocks/>
            </p:cNvSpPr>
            <p:nvPr/>
          </p:nvSpPr>
          <p:spPr bwMode="auto">
            <a:xfrm>
              <a:off x="11318359" y="4295559"/>
              <a:ext cx="278836" cy="292854"/>
            </a:xfrm>
            <a:custGeom>
              <a:avLst/>
              <a:gdLst>
                <a:gd name="T0" fmla="*/ 38 w 38"/>
                <a:gd name="T1" fmla="*/ 2 h 40"/>
                <a:gd name="T2" fmla="*/ 6 w 38"/>
                <a:gd name="T3" fmla="*/ 40 h 40"/>
                <a:gd name="T4" fmla="*/ 0 w 38"/>
                <a:gd name="T5" fmla="*/ 0 h 40"/>
                <a:gd name="T6" fmla="*/ 38 w 38"/>
                <a:gd name="T7" fmla="*/ 2 h 40"/>
              </a:gdLst>
              <a:ahLst/>
              <a:cxnLst>
                <a:cxn ang="0">
                  <a:pos x="T0" y="T1"/>
                </a:cxn>
                <a:cxn ang="0">
                  <a:pos x="T2" y="T3"/>
                </a:cxn>
                <a:cxn ang="0">
                  <a:pos x="T4" y="T5"/>
                </a:cxn>
                <a:cxn ang="0">
                  <a:pos x="T6" y="T7"/>
                </a:cxn>
              </a:cxnLst>
              <a:rect l="0" t="0" r="r" b="b"/>
              <a:pathLst>
                <a:path w="38" h="40">
                  <a:moveTo>
                    <a:pt x="38" y="2"/>
                  </a:moveTo>
                  <a:cubicBezTo>
                    <a:pt x="6" y="40"/>
                    <a:pt x="6" y="40"/>
                    <a:pt x="6" y="40"/>
                  </a:cubicBezTo>
                  <a:cubicBezTo>
                    <a:pt x="9" y="27"/>
                    <a:pt x="8" y="13"/>
                    <a:pt x="0" y="0"/>
                  </a:cubicBezTo>
                  <a:cubicBezTo>
                    <a:pt x="12" y="9"/>
                    <a:pt x="25" y="8"/>
                    <a:pt x="38" y="2"/>
                  </a:cubicBezTo>
                  <a:close/>
                </a:path>
              </a:pathLst>
            </a:custGeom>
            <a:solidFill>
              <a:srgbClr val="E8E7E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4" name="Oval 340"/>
            <p:cNvSpPr>
              <a:spLocks noChangeArrowheads="1"/>
            </p:cNvSpPr>
            <p:nvPr/>
          </p:nvSpPr>
          <p:spPr bwMode="auto">
            <a:xfrm>
              <a:off x="9771530" y="3775275"/>
              <a:ext cx="668268" cy="666710"/>
            </a:xfrm>
            <a:prstGeom prst="ellipse">
              <a:avLst/>
            </a:prstGeom>
            <a:solidFill>
              <a:srgbClr val="B7D5F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5" name="Freeform 341"/>
            <p:cNvSpPr>
              <a:spLocks/>
            </p:cNvSpPr>
            <p:nvPr/>
          </p:nvSpPr>
          <p:spPr bwMode="auto">
            <a:xfrm>
              <a:off x="10101770" y="4105514"/>
              <a:ext cx="300643" cy="285067"/>
            </a:xfrm>
            <a:custGeom>
              <a:avLst/>
              <a:gdLst>
                <a:gd name="T0" fmla="*/ 26 w 41"/>
                <a:gd name="T1" fmla="*/ 39 h 39"/>
                <a:gd name="T2" fmla="*/ 41 w 41"/>
                <a:gd name="T3" fmla="*/ 21 h 39"/>
                <a:gd name="T4" fmla="*/ 0 w 41"/>
                <a:gd name="T5" fmla="*/ 0 h 39"/>
                <a:gd name="T6" fmla="*/ 26 w 41"/>
                <a:gd name="T7" fmla="*/ 39 h 39"/>
              </a:gdLst>
              <a:ahLst/>
              <a:cxnLst>
                <a:cxn ang="0">
                  <a:pos x="T0" y="T1"/>
                </a:cxn>
                <a:cxn ang="0">
                  <a:pos x="T2" y="T3"/>
                </a:cxn>
                <a:cxn ang="0">
                  <a:pos x="T4" y="T5"/>
                </a:cxn>
                <a:cxn ang="0">
                  <a:pos x="T6" y="T7"/>
                </a:cxn>
              </a:cxnLst>
              <a:rect l="0" t="0" r="r" b="b"/>
              <a:pathLst>
                <a:path w="41" h="39">
                  <a:moveTo>
                    <a:pt x="26" y="39"/>
                  </a:moveTo>
                  <a:cubicBezTo>
                    <a:pt x="32" y="34"/>
                    <a:pt x="38" y="28"/>
                    <a:pt x="41" y="21"/>
                  </a:cubicBezTo>
                  <a:cubicBezTo>
                    <a:pt x="0" y="0"/>
                    <a:pt x="0" y="0"/>
                    <a:pt x="0" y="0"/>
                  </a:cubicBezTo>
                  <a:lnTo>
                    <a:pt x="26" y="39"/>
                  </a:ln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6" name="Freeform 342"/>
            <p:cNvSpPr>
              <a:spLocks/>
            </p:cNvSpPr>
            <p:nvPr/>
          </p:nvSpPr>
          <p:spPr bwMode="auto">
            <a:xfrm>
              <a:off x="10101770" y="3842259"/>
              <a:ext cx="338028" cy="417472"/>
            </a:xfrm>
            <a:custGeom>
              <a:avLst/>
              <a:gdLst>
                <a:gd name="T0" fmla="*/ 41 w 46"/>
                <a:gd name="T1" fmla="*/ 57 h 57"/>
                <a:gd name="T2" fmla="*/ 46 w 46"/>
                <a:gd name="T3" fmla="*/ 36 h 57"/>
                <a:gd name="T4" fmla="*/ 29 w 46"/>
                <a:gd name="T5" fmla="*/ 0 h 57"/>
                <a:gd name="T6" fmla="*/ 0 w 46"/>
                <a:gd name="T7" fmla="*/ 36 h 57"/>
                <a:gd name="T8" fmla="*/ 41 w 46"/>
                <a:gd name="T9" fmla="*/ 57 h 57"/>
              </a:gdLst>
              <a:ahLst/>
              <a:cxnLst>
                <a:cxn ang="0">
                  <a:pos x="T0" y="T1"/>
                </a:cxn>
                <a:cxn ang="0">
                  <a:pos x="T2" y="T3"/>
                </a:cxn>
                <a:cxn ang="0">
                  <a:pos x="T4" y="T5"/>
                </a:cxn>
                <a:cxn ang="0">
                  <a:pos x="T6" y="T7"/>
                </a:cxn>
                <a:cxn ang="0">
                  <a:pos x="T8" y="T9"/>
                </a:cxn>
              </a:cxnLst>
              <a:rect l="0" t="0" r="r" b="b"/>
              <a:pathLst>
                <a:path w="46" h="57">
                  <a:moveTo>
                    <a:pt x="41" y="57"/>
                  </a:moveTo>
                  <a:cubicBezTo>
                    <a:pt x="44" y="51"/>
                    <a:pt x="46" y="44"/>
                    <a:pt x="46" y="36"/>
                  </a:cubicBezTo>
                  <a:cubicBezTo>
                    <a:pt x="46" y="22"/>
                    <a:pt x="39" y="9"/>
                    <a:pt x="29" y="0"/>
                  </a:cubicBezTo>
                  <a:cubicBezTo>
                    <a:pt x="0" y="36"/>
                    <a:pt x="0" y="36"/>
                    <a:pt x="0" y="36"/>
                  </a:cubicBezTo>
                  <a:lnTo>
                    <a:pt x="41" y="57"/>
                  </a:lnTo>
                  <a:close/>
                </a:path>
              </a:pathLst>
            </a:custGeom>
            <a:solidFill>
              <a:srgbClr val="5D8C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7" name="Freeform 343"/>
            <p:cNvSpPr>
              <a:spLocks/>
            </p:cNvSpPr>
            <p:nvPr/>
          </p:nvSpPr>
          <p:spPr bwMode="auto">
            <a:xfrm>
              <a:off x="10101770" y="3775275"/>
              <a:ext cx="213410" cy="330239"/>
            </a:xfrm>
            <a:custGeom>
              <a:avLst/>
              <a:gdLst>
                <a:gd name="T0" fmla="*/ 29 w 29"/>
                <a:gd name="T1" fmla="*/ 9 h 45"/>
                <a:gd name="T2" fmla="*/ 0 w 29"/>
                <a:gd name="T3" fmla="*/ 0 h 45"/>
                <a:gd name="T4" fmla="*/ 0 w 29"/>
                <a:gd name="T5" fmla="*/ 45 h 45"/>
                <a:gd name="T6" fmla="*/ 29 w 29"/>
                <a:gd name="T7" fmla="*/ 9 h 45"/>
              </a:gdLst>
              <a:ahLst/>
              <a:cxnLst>
                <a:cxn ang="0">
                  <a:pos x="T0" y="T1"/>
                </a:cxn>
                <a:cxn ang="0">
                  <a:pos x="T2" y="T3"/>
                </a:cxn>
                <a:cxn ang="0">
                  <a:pos x="T4" y="T5"/>
                </a:cxn>
                <a:cxn ang="0">
                  <a:pos x="T6" y="T7"/>
                </a:cxn>
              </a:cxnLst>
              <a:rect l="0" t="0" r="r" b="b"/>
              <a:pathLst>
                <a:path w="29" h="45">
                  <a:moveTo>
                    <a:pt x="29" y="9"/>
                  </a:moveTo>
                  <a:cubicBezTo>
                    <a:pt x="21" y="3"/>
                    <a:pt x="11" y="0"/>
                    <a:pt x="0" y="0"/>
                  </a:cubicBezTo>
                  <a:cubicBezTo>
                    <a:pt x="0" y="45"/>
                    <a:pt x="0" y="45"/>
                    <a:pt x="0" y="45"/>
                  </a:cubicBezTo>
                  <a:lnTo>
                    <a:pt x="29" y="9"/>
                  </a:lnTo>
                  <a:close/>
                </a:path>
              </a:pathLst>
            </a:custGeom>
            <a:solidFill>
              <a:srgbClr val="7BA4C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8" name="Freeform 344"/>
            <p:cNvSpPr>
              <a:spLocks/>
            </p:cNvSpPr>
            <p:nvPr/>
          </p:nvSpPr>
          <p:spPr bwMode="auto">
            <a:xfrm>
              <a:off x="9868109" y="3775275"/>
              <a:ext cx="233661" cy="330239"/>
            </a:xfrm>
            <a:custGeom>
              <a:avLst/>
              <a:gdLst>
                <a:gd name="T0" fmla="*/ 32 w 32"/>
                <a:gd name="T1" fmla="*/ 0 h 45"/>
                <a:gd name="T2" fmla="*/ 32 w 32"/>
                <a:gd name="T3" fmla="*/ 45 h 45"/>
                <a:gd name="T4" fmla="*/ 0 w 32"/>
                <a:gd name="T5" fmla="*/ 13 h 45"/>
                <a:gd name="T6" fmla="*/ 32 w 32"/>
                <a:gd name="T7" fmla="*/ 0 h 45"/>
              </a:gdLst>
              <a:ahLst/>
              <a:cxnLst>
                <a:cxn ang="0">
                  <a:pos x="T0" y="T1"/>
                </a:cxn>
                <a:cxn ang="0">
                  <a:pos x="T2" y="T3"/>
                </a:cxn>
                <a:cxn ang="0">
                  <a:pos x="T4" y="T5"/>
                </a:cxn>
                <a:cxn ang="0">
                  <a:pos x="T6" y="T7"/>
                </a:cxn>
              </a:cxnLst>
              <a:rect l="0" t="0" r="r" b="b"/>
              <a:pathLst>
                <a:path w="32" h="45">
                  <a:moveTo>
                    <a:pt x="32" y="0"/>
                  </a:moveTo>
                  <a:cubicBezTo>
                    <a:pt x="32" y="45"/>
                    <a:pt x="32" y="45"/>
                    <a:pt x="32" y="45"/>
                  </a:cubicBezTo>
                  <a:cubicBezTo>
                    <a:pt x="0" y="13"/>
                    <a:pt x="0" y="13"/>
                    <a:pt x="0" y="13"/>
                  </a:cubicBezTo>
                  <a:cubicBezTo>
                    <a:pt x="8" y="5"/>
                    <a:pt x="20" y="0"/>
                    <a:pt x="32" y="0"/>
                  </a:cubicBezTo>
                  <a:close/>
                </a:path>
              </a:pathLst>
            </a:custGeom>
            <a:solidFill>
              <a:srgbClr val="99BDD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9" name="Rectangle 345"/>
            <p:cNvSpPr>
              <a:spLocks noChangeArrowheads="1"/>
            </p:cNvSpPr>
            <p:nvPr/>
          </p:nvSpPr>
          <p:spPr bwMode="auto">
            <a:xfrm>
              <a:off x="10643861" y="3541616"/>
              <a:ext cx="792886" cy="35829"/>
            </a:xfrm>
            <a:prstGeom prst="rect">
              <a:avLst/>
            </a:prstGeom>
            <a:solidFill>
              <a:srgbClr val="FC8D2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0" name="Rectangle 346"/>
            <p:cNvSpPr>
              <a:spLocks noChangeArrowheads="1"/>
            </p:cNvSpPr>
            <p:nvPr/>
          </p:nvSpPr>
          <p:spPr bwMode="auto">
            <a:xfrm>
              <a:off x="11296550" y="2728479"/>
              <a:ext cx="140197" cy="813137"/>
            </a:xfrm>
            <a:prstGeom prst="rect">
              <a:avLst/>
            </a:prstGeom>
            <a:solidFill>
              <a:srgbClr val="3F73A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1" name="Rectangle 347"/>
            <p:cNvSpPr>
              <a:spLocks noChangeArrowheads="1"/>
            </p:cNvSpPr>
            <p:nvPr/>
          </p:nvSpPr>
          <p:spPr bwMode="auto">
            <a:xfrm>
              <a:off x="11128315" y="3035352"/>
              <a:ext cx="146428" cy="506264"/>
            </a:xfrm>
            <a:prstGeom prst="rect">
              <a:avLst/>
            </a:prstGeom>
            <a:solidFill>
              <a:srgbClr val="5D8CB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2" name="Rectangle 348"/>
            <p:cNvSpPr>
              <a:spLocks noChangeArrowheads="1"/>
            </p:cNvSpPr>
            <p:nvPr/>
          </p:nvSpPr>
          <p:spPr bwMode="auto">
            <a:xfrm>
              <a:off x="10967869" y="3205146"/>
              <a:ext cx="138639" cy="336470"/>
            </a:xfrm>
            <a:prstGeom prst="rect">
              <a:avLst/>
            </a:prstGeom>
            <a:solidFill>
              <a:srgbClr val="7BA4C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3" name="Rectangle 349"/>
            <p:cNvSpPr>
              <a:spLocks noChangeArrowheads="1"/>
            </p:cNvSpPr>
            <p:nvPr/>
          </p:nvSpPr>
          <p:spPr bwMode="auto">
            <a:xfrm>
              <a:off x="10805865" y="3050931"/>
              <a:ext cx="138639" cy="490687"/>
            </a:xfrm>
            <a:prstGeom prst="rect">
              <a:avLst/>
            </a:prstGeom>
            <a:solidFill>
              <a:srgbClr val="99BD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4" name="Rectangle 350"/>
            <p:cNvSpPr>
              <a:spLocks noChangeArrowheads="1"/>
            </p:cNvSpPr>
            <p:nvPr/>
          </p:nvSpPr>
          <p:spPr bwMode="auto">
            <a:xfrm>
              <a:off x="10643861" y="3189568"/>
              <a:ext cx="140197" cy="352049"/>
            </a:xfrm>
            <a:prstGeom prst="rect">
              <a:avLst/>
            </a:prstGeom>
            <a:solidFill>
              <a:srgbClr val="B7D5F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5" name="Freeform 378"/>
            <p:cNvSpPr>
              <a:spLocks/>
            </p:cNvSpPr>
            <p:nvPr/>
          </p:nvSpPr>
          <p:spPr bwMode="auto">
            <a:xfrm>
              <a:off x="9787107" y="3571212"/>
              <a:ext cx="182255" cy="182255"/>
            </a:xfrm>
            <a:custGeom>
              <a:avLst/>
              <a:gdLst>
                <a:gd name="T0" fmla="*/ 0 w 117"/>
                <a:gd name="T1" fmla="*/ 42 h 117"/>
                <a:gd name="T2" fmla="*/ 75 w 117"/>
                <a:gd name="T3" fmla="*/ 117 h 117"/>
                <a:gd name="T4" fmla="*/ 117 w 117"/>
                <a:gd name="T5" fmla="*/ 75 h 117"/>
                <a:gd name="T6" fmla="*/ 42 w 117"/>
                <a:gd name="T7" fmla="*/ 0 h 117"/>
                <a:gd name="T8" fmla="*/ 0 w 117"/>
                <a:gd name="T9" fmla="*/ 42 h 117"/>
              </a:gdLst>
              <a:ahLst/>
              <a:cxnLst>
                <a:cxn ang="0">
                  <a:pos x="T0" y="T1"/>
                </a:cxn>
                <a:cxn ang="0">
                  <a:pos x="T2" y="T3"/>
                </a:cxn>
                <a:cxn ang="0">
                  <a:pos x="T4" y="T5"/>
                </a:cxn>
                <a:cxn ang="0">
                  <a:pos x="T6" y="T7"/>
                </a:cxn>
                <a:cxn ang="0">
                  <a:pos x="T8" y="T9"/>
                </a:cxn>
              </a:cxnLst>
              <a:rect l="0" t="0" r="r" b="b"/>
              <a:pathLst>
                <a:path w="117" h="117">
                  <a:moveTo>
                    <a:pt x="0" y="42"/>
                  </a:moveTo>
                  <a:lnTo>
                    <a:pt x="75" y="117"/>
                  </a:lnTo>
                  <a:lnTo>
                    <a:pt x="117" y="75"/>
                  </a:lnTo>
                  <a:lnTo>
                    <a:pt x="42" y="0"/>
                  </a:lnTo>
                  <a:lnTo>
                    <a:pt x="0" y="4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pic>
          <p:nvPicPr>
            <p:cNvPr id="146" name="图片 14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750850" y="3765477"/>
              <a:ext cx="717415" cy="709220"/>
            </a:xfrm>
            <a:prstGeom prst="rect">
              <a:avLst/>
            </a:prstGeom>
          </p:spPr>
        </p:pic>
      </p:grpSp>
    </p:spTree>
    <p:extLst>
      <p:ext uri="{BB962C8B-B14F-4D97-AF65-F5344CB8AC3E}">
        <p14:creationId xmlns="" xmlns:p14="http://schemas.microsoft.com/office/powerpoint/2010/main" val="737283009"/>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1115357" y="333450"/>
            <a:ext cx="8148201" cy="584775"/>
          </a:xfrm>
          <a:prstGeom prst="rect">
            <a:avLst/>
          </a:prstGeom>
        </p:spPr>
        <p:txBody>
          <a:bodyPr wrap="square">
            <a:spAutoFit/>
          </a:bodyPr>
          <a:lstStyle/>
          <a:p>
            <a:pPr>
              <a:spcBef>
                <a:spcPct val="20000"/>
              </a:spcBef>
            </a:pPr>
            <a:r>
              <a:rPr lang="zh-CN" altLang="en-US" sz="3200" b="1" dirty="0" smtClean="0">
                <a:gradFill>
                  <a:gsLst>
                    <a:gs pos="70000">
                      <a:schemeClr val="accent6">
                        <a:lumMod val="75000"/>
                      </a:schemeClr>
                    </a:gs>
                    <a:gs pos="24000">
                      <a:schemeClr val="accent2">
                        <a:lumMod val="20000"/>
                        <a:lumOff val="80000"/>
                      </a:schemeClr>
                    </a:gs>
                    <a:gs pos="0">
                      <a:schemeClr val="accent2">
                        <a:lumMod val="40000"/>
                        <a:lumOff val="60000"/>
                      </a:schemeClr>
                    </a:gs>
                    <a:gs pos="50000">
                      <a:srgbClr val="FFC000"/>
                    </a:gs>
                    <a:gs pos="82000">
                      <a:srgbClr val="FFC000"/>
                    </a:gs>
                  </a:gsLst>
                  <a:lin ang="5400000" scaled="0"/>
                </a:gradFill>
                <a:latin typeface="微软雅黑" panose="020B0503020204020204" pitchFamily="34" charset="-122"/>
                <a:ea typeface="微软雅黑" panose="020B0503020204020204" pitchFamily="34" charset="-122"/>
              </a:rPr>
              <a:t>解读实施意见</a:t>
            </a:r>
            <a:endParaRPr lang="zh-CN" altLang="zh-CN" sz="3200" b="1" dirty="0">
              <a:gradFill>
                <a:gsLst>
                  <a:gs pos="70000">
                    <a:schemeClr val="accent6">
                      <a:lumMod val="75000"/>
                    </a:schemeClr>
                  </a:gs>
                  <a:gs pos="24000">
                    <a:schemeClr val="accent2">
                      <a:lumMod val="20000"/>
                      <a:lumOff val="80000"/>
                    </a:schemeClr>
                  </a:gs>
                  <a:gs pos="0">
                    <a:schemeClr val="accent2">
                      <a:lumMod val="40000"/>
                      <a:lumOff val="60000"/>
                    </a:schemeClr>
                  </a:gs>
                  <a:gs pos="50000">
                    <a:srgbClr val="FFC000"/>
                  </a:gs>
                  <a:gs pos="82000">
                    <a:srgbClr val="FFC000"/>
                  </a:gs>
                </a:gsLst>
                <a:lin ang="5400000" scaled="0"/>
              </a:gradFill>
              <a:latin typeface="微软雅黑" panose="020B0503020204020204" pitchFamily="34" charset="-122"/>
              <a:ea typeface="微软雅黑" panose="020B0503020204020204" pitchFamily="34" charset="-122"/>
            </a:endParaRPr>
          </a:p>
        </p:txBody>
      </p:sp>
      <p:pic>
        <p:nvPicPr>
          <p:cNvPr id="37" name="图片 3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77617" y="354587"/>
            <a:ext cx="605021" cy="598107"/>
          </a:xfrm>
          <a:prstGeom prst="rect">
            <a:avLst/>
          </a:prstGeom>
        </p:spPr>
      </p:pic>
      <p:grpSp>
        <p:nvGrpSpPr>
          <p:cNvPr id="2" name="组合 33"/>
          <p:cNvGrpSpPr/>
          <p:nvPr/>
        </p:nvGrpSpPr>
        <p:grpSpPr>
          <a:xfrm>
            <a:off x="298562" y="2267001"/>
            <a:ext cx="11593288" cy="4269322"/>
            <a:chOff x="1203411" y="2333795"/>
            <a:chExt cx="4332200" cy="2572274"/>
          </a:xfrm>
        </p:grpSpPr>
        <p:sp>
          <p:nvSpPr>
            <p:cNvPr id="38" name="Rectangle 128"/>
            <p:cNvSpPr>
              <a:spLocks noChangeArrowheads="1"/>
            </p:cNvSpPr>
            <p:nvPr/>
          </p:nvSpPr>
          <p:spPr bwMode="auto">
            <a:xfrm>
              <a:off x="1279908" y="2381462"/>
              <a:ext cx="4188574" cy="2432277"/>
            </a:xfrm>
            <a:prstGeom prst="rect">
              <a:avLst/>
            </a:prstGeom>
            <a:solidFill>
              <a:schemeClr val="bg2">
                <a:lumMod val="95000"/>
              </a:schemeClr>
            </a:solidFill>
            <a:ln>
              <a:noFill/>
            </a:ln>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39" name="Rectangle 129"/>
            <p:cNvSpPr>
              <a:spLocks noChangeArrowheads="1"/>
            </p:cNvSpPr>
            <p:nvPr/>
          </p:nvSpPr>
          <p:spPr bwMode="auto">
            <a:xfrm>
              <a:off x="1264297" y="4779999"/>
              <a:ext cx="4204185" cy="6507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51" name="Rectangle 130"/>
            <p:cNvSpPr>
              <a:spLocks noChangeArrowheads="1"/>
            </p:cNvSpPr>
            <p:nvPr/>
          </p:nvSpPr>
          <p:spPr bwMode="auto">
            <a:xfrm>
              <a:off x="1203411" y="4840999"/>
              <a:ext cx="4332200" cy="65070"/>
            </a:xfrm>
            <a:prstGeom prst="rect">
              <a:avLst/>
            </a:prstGeom>
            <a:solidFill>
              <a:srgbClr val="0005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52" name="Rectangle 131"/>
            <p:cNvSpPr>
              <a:spLocks noChangeArrowheads="1"/>
            </p:cNvSpPr>
            <p:nvPr/>
          </p:nvSpPr>
          <p:spPr bwMode="auto">
            <a:xfrm>
              <a:off x="1264297" y="2388226"/>
              <a:ext cx="4204185" cy="6507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53" name="Rectangle 132"/>
            <p:cNvSpPr>
              <a:spLocks noChangeArrowheads="1"/>
            </p:cNvSpPr>
            <p:nvPr/>
          </p:nvSpPr>
          <p:spPr bwMode="auto">
            <a:xfrm>
              <a:off x="1203411" y="2333795"/>
              <a:ext cx="4332200" cy="65070"/>
            </a:xfrm>
            <a:prstGeom prst="rect">
              <a:avLst/>
            </a:prstGeom>
            <a:solidFill>
              <a:srgbClr val="0005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grpSp>
      <p:grpSp>
        <p:nvGrpSpPr>
          <p:cNvPr id="3" name="组合 53"/>
          <p:cNvGrpSpPr/>
          <p:nvPr/>
        </p:nvGrpSpPr>
        <p:grpSpPr>
          <a:xfrm>
            <a:off x="2198356" y="1629594"/>
            <a:ext cx="7425242" cy="477144"/>
            <a:chOff x="537538" y="1065876"/>
            <a:chExt cx="3681676" cy="357905"/>
          </a:xfrm>
        </p:grpSpPr>
        <p:sp>
          <p:nvSpPr>
            <p:cNvPr id="55" name="TextBox 32"/>
            <p:cNvSpPr txBox="1"/>
            <p:nvPr/>
          </p:nvSpPr>
          <p:spPr>
            <a:xfrm>
              <a:off x="2807065" y="1108317"/>
              <a:ext cx="1412149" cy="315464"/>
            </a:xfrm>
            <a:prstGeom prst="rect">
              <a:avLst/>
            </a:prstGeom>
            <a:noFill/>
          </p:spPr>
          <p:txBody>
            <a:bodyPr wrap="square" rtlCol="0">
              <a:spAutoFit/>
            </a:bodyPr>
            <a:lstStyle/>
            <a:p>
              <a:endParaRPr lang="zh-CN" altLang="en-US" sz="2133" b="1" dirty="0">
                <a:solidFill>
                  <a:schemeClr val="tx1">
                    <a:lumMod val="65000"/>
                    <a:lumOff val="35000"/>
                  </a:schemeClr>
                </a:solidFill>
              </a:endParaRPr>
            </a:p>
          </p:txBody>
        </p:sp>
        <p:sp>
          <p:nvSpPr>
            <p:cNvPr id="56" name="Rectangle 42"/>
            <p:cNvSpPr/>
            <p:nvPr/>
          </p:nvSpPr>
          <p:spPr>
            <a:xfrm>
              <a:off x="537538" y="1065876"/>
              <a:ext cx="3681676" cy="295144"/>
            </a:xfrm>
            <a:prstGeom prst="rect">
              <a:avLst/>
            </a:prstGeom>
            <a:noFill/>
            <a:ln w="12700" cap="flat" cmpd="sng" algn="ctr">
              <a:noFill/>
              <a:prstDash val="solid"/>
            </a:ln>
            <a:effectLst/>
          </p:spPr>
          <p:txBody>
            <a:bodyPr lIns="121904" tIns="0" rIns="121904" bIns="0" rtlCol="0" anchor="t"/>
            <a:lstStyle/>
            <a:p>
              <a:pPr algn="ctr"/>
              <a:r>
                <a:rPr lang="zh-CN" altLang="zh-CN" sz="3600" b="1" dirty="0" smtClean="0">
                  <a:solidFill>
                    <a:srgbClr val="C00000"/>
                  </a:solidFill>
                </a:rPr>
                <a:t>（</a:t>
              </a:r>
              <a:r>
                <a:rPr lang="zh-CN" altLang="en-US" sz="3600" b="1" dirty="0" smtClean="0">
                  <a:solidFill>
                    <a:srgbClr val="C00000"/>
                  </a:solidFill>
                </a:rPr>
                <a:t>二</a:t>
              </a:r>
              <a:r>
                <a:rPr lang="zh-CN" altLang="zh-CN" sz="3600" b="1" dirty="0" smtClean="0">
                  <a:solidFill>
                    <a:srgbClr val="C00000"/>
                  </a:solidFill>
                </a:rPr>
                <a:t>）</a:t>
              </a:r>
              <a:r>
                <a:rPr lang="zh-CN" altLang="zh-CN" sz="3600" b="1" dirty="0">
                  <a:solidFill>
                    <a:srgbClr val="C00000"/>
                  </a:solidFill>
                </a:rPr>
                <a:t>把握“八公开”的监督</a:t>
              </a:r>
              <a:r>
                <a:rPr lang="zh-CN" altLang="zh-CN" sz="3600" b="1" dirty="0" smtClean="0">
                  <a:solidFill>
                    <a:srgbClr val="C00000"/>
                  </a:solidFill>
                </a:rPr>
                <a:t>内容</a:t>
              </a:r>
              <a:endParaRPr lang="zh-CN" altLang="en-US" sz="3600" b="1" dirty="0">
                <a:solidFill>
                  <a:srgbClr val="C00000"/>
                </a:solidFill>
              </a:endParaRPr>
            </a:p>
          </p:txBody>
        </p:sp>
      </p:grpSp>
      <p:sp>
        <p:nvSpPr>
          <p:cNvPr id="57" name="矩形 56"/>
          <p:cNvSpPr/>
          <p:nvPr/>
        </p:nvSpPr>
        <p:spPr>
          <a:xfrm>
            <a:off x="2499381" y="2637706"/>
            <a:ext cx="7628273" cy="3071610"/>
          </a:xfrm>
          <a:prstGeom prst="rect">
            <a:avLst/>
          </a:prstGeom>
        </p:spPr>
        <p:txBody>
          <a:bodyPr wrap="square">
            <a:spAutoFit/>
          </a:bodyPr>
          <a:lstStyle/>
          <a:p>
            <a:pPr defTabSz="914400" fontAlgn="base">
              <a:lnSpc>
                <a:spcPct val="110000"/>
              </a:lnSpc>
              <a:spcBef>
                <a:spcPct val="0"/>
              </a:spcBef>
              <a:spcAft>
                <a:spcPct val="0"/>
              </a:spcAft>
            </a:pPr>
            <a:endParaRPr lang="en-US" altLang="zh-CN" sz="800" dirty="0">
              <a:latin typeface="+mn-ea"/>
              <a:cs typeface="Courier New" pitchFamily="49" charset="0"/>
            </a:endParaRPr>
          </a:p>
          <a:p>
            <a:pPr defTabSz="914400" fontAlgn="base">
              <a:lnSpc>
                <a:spcPct val="110000"/>
              </a:lnSpc>
              <a:spcBef>
                <a:spcPct val="0"/>
              </a:spcBef>
              <a:spcAft>
                <a:spcPct val="0"/>
              </a:spcAft>
            </a:pPr>
            <a:endParaRPr lang="en-US" altLang="zh-CN" sz="2800" dirty="0" smtClean="0">
              <a:latin typeface="+mn-ea"/>
              <a:cs typeface="Courier New" pitchFamily="49" charset="0"/>
            </a:endParaRPr>
          </a:p>
          <a:p>
            <a:pPr defTabSz="914400" fontAlgn="base">
              <a:lnSpc>
                <a:spcPct val="110000"/>
              </a:lnSpc>
              <a:spcBef>
                <a:spcPct val="0"/>
              </a:spcBef>
              <a:spcAft>
                <a:spcPct val="0"/>
              </a:spcAft>
            </a:pPr>
            <a:r>
              <a:rPr lang="en-US" altLang="zh-CN" sz="2800" dirty="0" smtClean="0">
                <a:latin typeface="+mn-ea"/>
                <a:cs typeface="Courier New" pitchFamily="49" charset="0"/>
              </a:rPr>
              <a:t>7</a:t>
            </a:r>
            <a:r>
              <a:rPr lang="zh-CN" altLang="en-US" sz="2800" dirty="0" smtClean="0">
                <a:latin typeface="+mn-ea"/>
                <a:cs typeface="Courier New" pitchFamily="49" charset="0"/>
              </a:rPr>
              <a:t>、</a:t>
            </a:r>
            <a:r>
              <a:rPr lang="zh-CN" altLang="zh-CN" sz="2800" dirty="0" smtClean="0">
                <a:latin typeface="+mn-ea"/>
                <a:cs typeface="Courier New" pitchFamily="49" charset="0"/>
              </a:rPr>
              <a:t>用于</a:t>
            </a:r>
            <a:r>
              <a:rPr lang="zh-CN" altLang="zh-CN" sz="2800" dirty="0">
                <a:latin typeface="+mn-ea"/>
                <a:cs typeface="Courier New" pitchFamily="49" charset="0"/>
              </a:rPr>
              <a:t>其他重大项目安排、大额度资金使用等重大事项的工会经费，以及其他与</a:t>
            </a:r>
            <a:r>
              <a:rPr lang="zh-CN" altLang="zh-CN" sz="2800" b="1" dirty="0">
                <a:solidFill>
                  <a:srgbClr val="C00000"/>
                </a:solidFill>
                <a:latin typeface="+mn-ea"/>
                <a:cs typeface="Courier New" pitchFamily="49" charset="0"/>
              </a:rPr>
              <a:t>职工会员切身利益相关</a:t>
            </a:r>
            <a:r>
              <a:rPr lang="zh-CN" altLang="zh-CN" sz="2800" dirty="0">
                <a:latin typeface="+mn-ea"/>
                <a:cs typeface="Courier New" pitchFamily="49" charset="0"/>
              </a:rPr>
              <a:t>的工会经费</a:t>
            </a:r>
            <a:r>
              <a:rPr lang="zh-CN" altLang="zh-CN" sz="2800" dirty="0" smtClean="0">
                <a:latin typeface="+mn-ea"/>
                <a:cs typeface="Courier New" pitchFamily="49" charset="0"/>
              </a:rPr>
              <a:t>。</a:t>
            </a:r>
            <a:endParaRPr lang="en-US" altLang="zh-CN" sz="2800" dirty="0" smtClean="0">
              <a:latin typeface="+mn-ea"/>
              <a:cs typeface="Courier New" pitchFamily="49" charset="0"/>
            </a:endParaRPr>
          </a:p>
          <a:p>
            <a:pPr defTabSz="914400" fontAlgn="base">
              <a:lnSpc>
                <a:spcPct val="110000"/>
              </a:lnSpc>
              <a:spcBef>
                <a:spcPct val="0"/>
              </a:spcBef>
              <a:spcAft>
                <a:spcPct val="0"/>
              </a:spcAft>
            </a:pPr>
            <a:endParaRPr lang="en-US" altLang="zh-CN" sz="2800" dirty="0">
              <a:latin typeface="+mn-ea"/>
              <a:cs typeface="Courier New" pitchFamily="49" charset="0"/>
            </a:endParaRPr>
          </a:p>
          <a:p>
            <a:pPr defTabSz="914400" fontAlgn="base">
              <a:lnSpc>
                <a:spcPct val="110000"/>
              </a:lnSpc>
              <a:spcBef>
                <a:spcPct val="0"/>
              </a:spcBef>
              <a:spcAft>
                <a:spcPct val="0"/>
              </a:spcAft>
            </a:pPr>
            <a:r>
              <a:rPr lang="en-US" altLang="zh-CN" sz="2800" dirty="0" smtClean="0">
                <a:latin typeface="+mn-ea"/>
                <a:cs typeface="Courier New" pitchFamily="49" charset="0"/>
              </a:rPr>
              <a:t>8</a:t>
            </a:r>
            <a:r>
              <a:rPr lang="zh-CN" altLang="en-US" sz="2800" dirty="0" smtClean="0">
                <a:latin typeface="+mn-ea"/>
                <a:cs typeface="Courier New" pitchFamily="49" charset="0"/>
              </a:rPr>
              <a:t>、</a:t>
            </a:r>
            <a:r>
              <a:rPr lang="zh-CN" altLang="zh-CN" sz="2800" dirty="0" smtClean="0">
                <a:latin typeface="+mn-ea"/>
                <a:cs typeface="Courier New" pitchFamily="49" charset="0"/>
              </a:rPr>
              <a:t>经</a:t>
            </a:r>
            <a:r>
              <a:rPr lang="zh-CN" altLang="zh-CN" sz="2800" dirty="0">
                <a:latin typeface="+mn-ea"/>
                <a:cs typeface="Courier New" pitchFamily="49" charset="0"/>
              </a:rPr>
              <a:t>审组织</a:t>
            </a:r>
            <a:r>
              <a:rPr lang="zh-CN" altLang="zh-CN" sz="2800" b="1" dirty="0">
                <a:solidFill>
                  <a:srgbClr val="C00000"/>
                </a:solidFill>
                <a:latin typeface="+mn-ea"/>
                <a:cs typeface="Courier New" pitchFamily="49" charset="0"/>
              </a:rPr>
              <a:t>审查审计</a:t>
            </a:r>
            <a:r>
              <a:rPr lang="zh-CN" altLang="zh-CN" sz="2800" b="1" dirty="0" smtClean="0">
                <a:solidFill>
                  <a:srgbClr val="C00000"/>
                </a:solidFill>
                <a:latin typeface="+mn-ea"/>
                <a:cs typeface="Courier New" pitchFamily="49" charset="0"/>
              </a:rPr>
              <a:t>结果</a:t>
            </a:r>
            <a:r>
              <a:rPr lang="zh-CN" altLang="en-US" sz="2800" dirty="0" smtClean="0">
                <a:latin typeface="+mn-ea"/>
                <a:cs typeface="Courier New" pitchFamily="49" charset="0"/>
              </a:rPr>
              <a:t>。</a:t>
            </a:r>
            <a:endParaRPr lang="zh-CN" altLang="en-US" sz="2800" dirty="0">
              <a:latin typeface="+mn-ea"/>
              <a:cs typeface="Courier New" pitchFamily="49" charset="0"/>
            </a:endParaRPr>
          </a:p>
        </p:txBody>
      </p:sp>
      <p:grpSp>
        <p:nvGrpSpPr>
          <p:cNvPr id="4" name="组合 57"/>
          <p:cNvGrpSpPr/>
          <p:nvPr/>
        </p:nvGrpSpPr>
        <p:grpSpPr>
          <a:xfrm>
            <a:off x="541311" y="2568033"/>
            <a:ext cx="1958070" cy="3836696"/>
            <a:chOff x="8181085" y="2568033"/>
            <a:chExt cx="2148115" cy="3836696"/>
          </a:xfrm>
        </p:grpSpPr>
        <p:sp>
          <p:nvSpPr>
            <p:cNvPr id="59" name="Freeform 351"/>
            <p:cNvSpPr>
              <a:spLocks/>
            </p:cNvSpPr>
            <p:nvPr/>
          </p:nvSpPr>
          <p:spPr bwMode="auto">
            <a:xfrm>
              <a:off x="8570519" y="2568033"/>
              <a:ext cx="747712" cy="1456481"/>
            </a:xfrm>
            <a:custGeom>
              <a:avLst/>
              <a:gdLst>
                <a:gd name="T0" fmla="*/ 94 w 102"/>
                <a:gd name="T1" fmla="*/ 77 h 199"/>
                <a:gd name="T2" fmla="*/ 52 w 102"/>
                <a:gd name="T3" fmla="*/ 199 h 199"/>
                <a:gd name="T4" fmla="*/ 5 w 102"/>
                <a:gd name="T5" fmla="*/ 83 h 199"/>
                <a:gd name="T6" fmla="*/ 68 w 102"/>
                <a:gd name="T7" fmla="*/ 18 h 199"/>
                <a:gd name="T8" fmla="*/ 94 w 102"/>
                <a:gd name="T9" fmla="*/ 77 h 199"/>
              </a:gdLst>
              <a:ahLst/>
              <a:cxnLst>
                <a:cxn ang="0">
                  <a:pos x="T0" y="T1"/>
                </a:cxn>
                <a:cxn ang="0">
                  <a:pos x="T2" y="T3"/>
                </a:cxn>
                <a:cxn ang="0">
                  <a:pos x="T4" y="T5"/>
                </a:cxn>
                <a:cxn ang="0">
                  <a:pos x="T6" y="T7"/>
                </a:cxn>
                <a:cxn ang="0">
                  <a:pos x="T8" y="T9"/>
                </a:cxn>
              </a:cxnLst>
              <a:rect l="0" t="0" r="r" b="b"/>
              <a:pathLst>
                <a:path w="102" h="199">
                  <a:moveTo>
                    <a:pt x="94" y="77"/>
                  </a:moveTo>
                  <a:cubicBezTo>
                    <a:pt x="84" y="121"/>
                    <a:pt x="66" y="199"/>
                    <a:pt x="52" y="199"/>
                  </a:cubicBezTo>
                  <a:cubicBezTo>
                    <a:pt x="38" y="199"/>
                    <a:pt x="10" y="115"/>
                    <a:pt x="5" y="83"/>
                  </a:cubicBezTo>
                  <a:cubicBezTo>
                    <a:pt x="0" y="55"/>
                    <a:pt x="9" y="0"/>
                    <a:pt x="68" y="18"/>
                  </a:cubicBezTo>
                  <a:cubicBezTo>
                    <a:pt x="88" y="17"/>
                    <a:pt x="102" y="39"/>
                    <a:pt x="94" y="77"/>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0" name="Freeform 352"/>
            <p:cNvSpPr>
              <a:spLocks/>
            </p:cNvSpPr>
            <p:nvPr/>
          </p:nvSpPr>
          <p:spPr bwMode="auto">
            <a:xfrm>
              <a:off x="8240280" y="4479370"/>
              <a:ext cx="176024" cy="197834"/>
            </a:xfrm>
            <a:custGeom>
              <a:avLst/>
              <a:gdLst>
                <a:gd name="T0" fmla="*/ 0 w 113"/>
                <a:gd name="T1" fmla="*/ 98 h 127"/>
                <a:gd name="T2" fmla="*/ 70 w 113"/>
                <a:gd name="T3" fmla="*/ 127 h 127"/>
                <a:gd name="T4" fmla="*/ 113 w 113"/>
                <a:gd name="T5" fmla="*/ 33 h 127"/>
                <a:gd name="T6" fmla="*/ 47 w 113"/>
                <a:gd name="T7" fmla="*/ 0 h 127"/>
                <a:gd name="T8" fmla="*/ 0 w 113"/>
                <a:gd name="T9" fmla="*/ 98 h 127"/>
              </a:gdLst>
              <a:ahLst/>
              <a:cxnLst>
                <a:cxn ang="0">
                  <a:pos x="T0" y="T1"/>
                </a:cxn>
                <a:cxn ang="0">
                  <a:pos x="T2" y="T3"/>
                </a:cxn>
                <a:cxn ang="0">
                  <a:pos x="T4" y="T5"/>
                </a:cxn>
                <a:cxn ang="0">
                  <a:pos x="T6" y="T7"/>
                </a:cxn>
                <a:cxn ang="0">
                  <a:pos x="T8" y="T9"/>
                </a:cxn>
              </a:cxnLst>
              <a:rect l="0" t="0" r="r" b="b"/>
              <a:pathLst>
                <a:path w="113" h="127">
                  <a:moveTo>
                    <a:pt x="0" y="98"/>
                  </a:moveTo>
                  <a:lnTo>
                    <a:pt x="70" y="127"/>
                  </a:lnTo>
                  <a:lnTo>
                    <a:pt x="113" y="33"/>
                  </a:lnTo>
                  <a:lnTo>
                    <a:pt x="47" y="0"/>
                  </a:lnTo>
                  <a:lnTo>
                    <a:pt x="0" y="98"/>
                  </a:ln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1" name="Freeform 353"/>
            <p:cNvSpPr>
              <a:spLocks/>
            </p:cNvSpPr>
            <p:nvPr/>
          </p:nvSpPr>
          <p:spPr bwMode="auto">
            <a:xfrm>
              <a:off x="8210681" y="4530776"/>
              <a:ext cx="183813" cy="233661"/>
            </a:xfrm>
            <a:custGeom>
              <a:avLst/>
              <a:gdLst>
                <a:gd name="T0" fmla="*/ 25 w 25"/>
                <a:gd name="T1" fmla="*/ 4 h 32"/>
                <a:gd name="T2" fmla="*/ 10 w 25"/>
                <a:gd name="T3" fmla="*/ 0 h 32"/>
                <a:gd name="T4" fmla="*/ 7 w 25"/>
                <a:gd name="T5" fmla="*/ 12 h 32"/>
                <a:gd name="T6" fmla="*/ 0 w 25"/>
                <a:gd name="T7" fmla="*/ 23 h 32"/>
                <a:gd name="T8" fmla="*/ 17 w 25"/>
                <a:gd name="T9" fmla="*/ 32 h 32"/>
                <a:gd name="T10" fmla="*/ 25 w 25"/>
                <a:gd name="T11" fmla="*/ 4 h 32"/>
              </a:gdLst>
              <a:ahLst/>
              <a:cxnLst>
                <a:cxn ang="0">
                  <a:pos x="T0" y="T1"/>
                </a:cxn>
                <a:cxn ang="0">
                  <a:pos x="T2" y="T3"/>
                </a:cxn>
                <a:cxn ang="0">
                  <a:pos x="T4" y="T5"/>
                </a:cxn>
                <a:cxn ang="0">
                  <a:pos x="T6" y="T7"/>
                </a:cxn>
                <a:cxn ang="0">
                  <a:pos x="T8" y="T9"/>
                </a:cxn>
                <a:cxn ang="0">
                  <a:pos x="T10" y="T11"/>
                </a:cxn>
              </a:cxnLst>
              <a:rect l="0" t="0" r="r" b="b"/>
              <a:pathLst>
                <a:path w="25" h="32">
                  <a:moveTo>
                    <a:pt x="25" y="4"/>
                  </a:moveTo>
                  <a:cubicBezTo>
                    <a:pt x="10" y="0"/>
                    <a:pt x="10" y="0"/>
                    <a:pt x="10" y="0"/>
                  </a:cubicBezTo>
                  <a:cubicBezTo>
                    <a:pt x="7" y="12"/>
                    <a:pt x="7" y="12"/>
                    <a:pt x="7" y="12"/>
                  </a:cubicBezTo>
                  <a:cubicBezTo>
                    <a:pt x="0" y="23"/>
                    <a:pt x="0" y="23"/>
                    <a:pt x="0" y="23"/>
                  </a:cubicBezTo>
                  <a:cubicBezTo>
                    <a:pt x="6" y="26"/>
                    <a:pt x="17" y="23"/>
                    <a:pt x="17" y="32"/>
                  </a:cubicBezTo>
                  <a:lnTo>
                    <a:pt x="25" y="4"/>
                  </a:ln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2" name="Freeform 354"/>
            <p:cNvSpPr>
              <a:spLocks/>
            </p:cNvSpPr>
            <p:nvPr/>
          </p:nvSpPr>
          <p:spPr bwMode="auto">
            <a:xfrm>
              <a:off x="8181085" y="4537007"/>
              <a:ext cx="213410" cy="330239"/>
            </a:xfrm>
            <a:custGeom>
              <a:avLst/>
              <a:gdLst>
                <a:gd name="T0" fmla="*/ 2 w 29"/>
                <a:gd name="T1" fmla="*/ 27 h 45"/>
                <a:gd name="T2" fmla="*/ 12 w 29"/>
                <a:gd name="T3" fmla="*/ 5 h 45"/>
                <a:gd name="T4" fmla="*/ 16 w 29"/>
                <a:gd name="T5" fmla="*/ 3 h 45"/>
                <a:gd name="T6" fmla="*/ 16 w 29"/>
                <a:gd name="T7" fmla="*/ 3 h 45"/>
                <a:gd name="T8" fmla="*/ 16 w 29"/>
                <a:gd name="T9" fmla="*/ 4 h 45"/>
                <a:gd name="T10" fmla="*/ 17 w 29"/>
                <a:gd name="T11" fmla="*/ 2 h 45"/>
                <a:gd name="T12" fmla="*/ 22 w 29"/>
                <a:gd name="T13" fmla="*/ 0 h 45"/>
                <a:gd name="T14" fmla="*/ 22 w 29"/>
                <a:gd name="T15" fmla="*/ 0 h 45"/>
                <a:gd name="T16" fmla="*/ 24 w 29"/>
                <a:gd name="T17" fmla="*/ 3 h 45"/>
                <a:gd name="T18" fmla="*/ 26 w 29"/>
                <a:gd name="T19" fmla="*/ 4 h 45"/>
                <a:gd name="T20" fmla="*/ 26 w 29"/>
                <a:gd name="T21" fmla="*/ 4 h 45"/>
                <a:gd name="T22" fmla="*/ 28 w 29"/>
                <a:gd name="T23" fmla="*/ 9 h 45"/>
                <a:gd name="T24" fmla="*/ 16 w 29"/>
                <a:gd name="T25" fmla="*/ 32 h 45"/>
                <a:gd name="T26" fmla="*/ 12 w 29"/>
                <a:gd name="T27" fmla="*/ 42 h 45"/>
                <a:gd name="T28" fmla="*/ 7 w 29"/>
                <a:gd name="T29" fmla="*/ 44 h 45"/>
                <a:gd name="T30" fmla="*/ 7 w 29"/>
                <a:gd name="T31" fmla="*/ 44 h 45"/>
                <a:gd name="T32" fmla="*/ 6 w 29"/>
                <a:gd name="T33" fmla="*/ 38 h 45"/>
                <a:gd name="T34" fmla="*/ 2 w 29"/>
                <a:gd name="T35"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5">
                  <a:moveTo>
                    <a:pt x="2" y="27"/>
                  </a:moveTo>
                  <a:cubicBezTo>
                    <a:pt x="12" y="5"/>
                    <a:pt x="12" y="5"/>
                    <a:pt x="12" y="5"/>
                  </a:cubicBezTo>
                  <a:cubicBezTo>
                    <a:pt x="12" y="3"/>
                    <a:pt x="14" y="3"/>
                    <a:pt x="16" y="3"/>
                  </a:cubicBezTo>
                  <a:cubicBezTo>
                    <a:pt x="16" y="3"/>
                    <a:pt x="16" y="3"/>
                    <a:pt x="16" y="3"/>
                  </a:cubicBezTo>
                  <a:cubicBezTo>
                    <a:pt x="16" y="4"/>
                    <a:pt x="16" y="4"/>
                    <a:pt x="16" y="4"/>
                  </a:cubicBezTo>
                  <a:cubicBezTo>
                    <a:pt x="17" y="2"/>
                    <a:pt x="17" y="2"/>
                    <a:pt x="17" y="2"/>
                  </a:cubicBezTo>
                  <a:cubicBezTo>
                    <a:pt x="18" y="0"/>
                    <a:pt x="20" y="0"/>
                    <a:pt x="22" y="0"/>
                  </a:cubicBezTo>
                  <a:cubicBezTo>
                    <a:pt x="22" y="0"/>
                    <a:pt x="22" y="0"/>
                    <a:pt x="22" y="0"/>
                  </a:cubicBezTo>
                  <a:cubicBezTo>
                    <a:pt x="23" y="1"/>
                    <a:pt x="24" y="2"/>
                    <a:pt x="24" y="3"/>
                  </a:cubicBezTo>
                  <a:cubicBezTo>
                    <a:pt x="25" y="3"/>
                    <a:pt x="26" y="3"/>
                    <a:pt x="26" y="4"/>
                  </a:cubicBezTo>
                  <a:cubicBezTo>
                    <a:pt x="26" y="4"/>
                    <a:pt x="26" y="4"/>
                    <a:pt x="26" y="4"/>
                  </a:cubicBezTo>
                  <a:cubicBezTo>
                    <a:pt x="28" y="5"/>
                    <a:pt x="29" y="7"/>
                    <a:pt x="28" y="9"/>
                  </a:cubicBezTo>
                  <a:cubicBezTo>
                    <a:pt x="16" y="32"/>
                    <a:pt x="16" y="32"/>
                    <a:pt x="16" y="32"/>
                  </a:cubicBezTo>
                  <a:cubicBezTo>
                    <a:pt x="12" y="42"/>
                    <a:pt x="12" y="42"/>
                    <a:pt x="12" y="42"/>
                  </a:cubicBezTo>
                  <a:cubicBezTo>
                    <a:pt x="11" y="44"/>
                    <a:pt x="9" y="45"/>
                    <a:pt x="7" y="44"/>
                  </a:cubicBezTo>
                  <a:cubicBezTo>
                    <a:pt x="7" y="44"/>
                    <a:pt x="7" y="44"/>
                    <a:pt x="7" y="44"/>
                  </a:cubicBezTo>
                  <a:cubicBezTo>
                    <a:pt x="5" y="43"/>
                    <a:pt x="5" y="40"/>
                    <a:pt x="6" y="38"/>
                  </a:cubicBezTo>
                  <a:cubicBezTo>
                    <a:pt x="6" y="36"/>
                    <a:pt x="0" y="31"/>
                    <a:pt x="2" y="27"/>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3" name="Freeform 355"/>
            <p:cNvSpPr>
              <a:spLocks/>
            </p:cNvSpPr>
            <p:nvPr/>
          </p:nvSpPr>
          <p:spPr bwMode="auto">
            <a:xfrm>
              <a:off x="8218471" y="4764437"/>
              <a:ext cx="73215" cy="183813"/>
            </a:xfrm>
            <a:custGeom>
              <a:avLst/>
              <a:gdLst>
                <a:gd name="T0" fmla="*/ 3 w 10"/>
                <a:gd name="T1" fmla="*/ 25 h 25"/>
                <a:gd name="T2" fmla="*/ 3 w 10"/>
                <a:gd name="T3" fmla="*/ 25 h 25"/>
                <a:gd name="T4" fmla="*/ 0 w 10"/>
                <a:gd name="T5" fmla="*/ 22 h 25"/>
                <a:gd name="T6" fmla="*/ 5 w 10"/>
                <a:gd name="T7" fmla="*/ 0 h 25"/>
                <a:gd name="T8" fmla="*/ 5 w 10"/>
                <a:gd name="T9" fmla="*/ 0 h 25"/>
                <a:gd name="T10" fmla="*/ 10 w 10"/>
                <a:gd name="T11" fmla="*/ 3 h 25"/>
                <a:gd name="T12" fmla="*/ 6 w 10"/>
                <a:gd name="T13" fmla="*/ 23 h 25"/>
                <a:gd name="T14" fmla="*/ 3 w 10"/>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5">
                  <a:moveTo>
                    <a:pt x="3" y="25"/>
                  </a:moveTo>
                  <a:cubicBezTo>
                    <a:pt x="3" y="25"/>
                    <a:pt x="3" y="25"/>
                    <a:pt x="3" y="25"/>
                  </a:cubicBezTo>
                  <a:cubicBezTo>
                    <a:pt x="1" y="25"/>
                    <a:pt x="0" y="23"/>
                    <a:pt x="0" y="22"/>
                  </a:cubicBezTo>
                  <a:cubicBezTo>
                    <a:pt x="5" y="0"/>
                    <a:pt x="5" y="0"/>
                    <a:pt x="5" y="0"/>
                  </a:cubicBezTo>
                  <a:cubicBezTo>
                    <a:pt x="5" y="0"/>
                    <a:pt x="5" y="0"/>
                    <a:pt x="5" y="0"/>
                  </a:cubicBezTo>
                  <a:cubicBezTo>
                    <a:pt x="10" y="3"/>
                    <a:pt x="10" y="3"/>
                    <a:pt x="10" y="3"/>
                  </a:cubicBezTo>
                  <a:cubicBezTo>
                    <a:pt x="6" y="23"/>
                    <a:pt x="6" y="23"/>
                    <a:pt x="6" y="23"/>
                  </a:cubicBezTo>
                  <a:cubicBezTo>
                    <a:pt x="5" y="24"/>
                    <a:pt x="4" y="25"/>
                    <a:pt x="3" y="25"/>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4" name="Freeform 356"/>
            <p:cNvSpPr>
              <a:spLocks/>
            </p:cNvSpPr>
            <p:nvPr/>
          </p:nvSpPr>
          <p:spPr bwMode="auto">
            <a:xfrm>
              <a:off x="8269876" y="4580623"/>
              <a:ext cx="109042" cy="257026"/>
            </a:xfrm>
            <a:custGeom>
              <a:avLst/>
              <a:gdLst>
                <a:gd name="T0" fmla="*/ 10 w 15"/>
                <a:gd name="T1" fmla="*/ 35 h 35"/>
                <a:gd name="T2" fmla="*/ 10 w 15"/>
                <a:gd name="T3" fmla="*/ 35 h 35"/>
                <a:gd name="T4" fmla="*/ 8 w 15"/>
                <a:gd name="T5" fmla="*/ 32 h 35"/>
                <a:gd name="T6" fmla="*/ 9 w 15"/>
                <a:gd name="T7" fmla="*/ 24 h 35"/>
                <a:gd name="T8" fmla="*/ 4 w 15"/>
                <a:gd name="T9" fmla="*/ 24 h 35"/>
                <a:gd name="T10" fmla="*/ 0 w 15"/>
                <a:gd name="T11" fmla="*/ 6 h 35"/>
                <a:gd name="T12" fmla="*/ 9 w 15"/>
                <a:gd name="T13" fmla="*/ 0 h 35"/>
                <a:gd name="T14" fmla="*/ 12 w 15"/>
                <a:gd name="T15" fmla="*/ 8 h 35"/>
                <a:gd name="T16" fmla="*/ 15 w 15"/>
                <a:gd name="T17" fmla="*/ 15 h 35"/>
                <a:gd name="T18" fmla="*/ 14 w 15"/>
                <a:gd name="T19" fmla="*/ 33 h 35"/>
                <a:gd name="T20" fmla="*/ 10 w 15"/>
                <a:gd name="T2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5">
                  <a:moveTo>
                    <a:pt x="10" y="35"/>
                  </a:moveTo>
                  <a:cubicBezTo>
                    <a:pt x="10" y="35"/>
                    <a:pt x="10" y="35"/>
                    <a:pt x="10" y="35"/>
                  </a:cubicBezTo>
                  <a:cubicBezTo>
                    <a:pt x="9" y="35"/>
                    <a:pt x="8" y="34"/>
                    <a:pt x="8" y="32"/>
                  </a:cubicBezTo>
                  <a:cubicBezTo>
                    <a:pt x="9" y="24"/>
                    <a:pt x="9" y="24"/>
                    <a:pt x="9" y="24"/>
                  </a:cubicBezTo>
                  <a:cubicBezTo>
                    <a:pt x="9" y="20"/>
                    <a:pt x="6" y="21"/>
                    <a:pt x="4" y="24"/>
                  </a:cubicBezTo>
                  <a:cubicBezTo>
                    <a:pt x="0" y="6"/>
                    <a:pt x="0" y="6"/>
                    <a:pt x="0" y="6"/>
                  </a:cubicBezTo>
                  <a:cubicBezTo>
                    <a:pt x="9" y="0"/>
                    <a:pt x="9" y="0"/>
                    <a:pt x="9" y="0"/>
                  </a:cubicBezTo>
                  <a:cubicBezTo>
                    <a:pt x="12" y="8"/>
                    <a:pt x="12" y="8"/>
                    <a:pt x="12" y="8"/>
                  </a:cubicBezTo>
                  <a:cubicBezTo>
                    <a:pt x="15" y="8"/>
                    <a:pt x="15" y="13"/>
                    <a:pt x="15" y="15"/>
                  </a:cubicBezTo>
                  <a:cubicBezTo>
                    <a:pt x="14" y="33"/>
                    <a:pt x="14" y="33"/>
                    <a:pt x="14" y="33"/>
                  </a:cubicBezTo>
                  <a:cubicBezTo>
                    <a:pt x="13" y="34"/>
                    <a:pt x="12" y="35"/>
                    <a:pt x="10" y="35"/>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5" name="Freeform 357"/>
            <p:cNvSpPr>
              <a:spLocks/>
            </p:cNvSpPr>
            <p:nvPr/>
          </p:nvSpPr>
          <p:spPr bwMode="auto">
            <a:xfrm>
              <a:off x="8202894" y="4734838"/>
              <a:ext cx="51406" cy="183813"/>
            </a:xfrm>
            <a:custGeom>
              <a:avLst/>
              <a:gdLst>
                <a:gd name="T0" fmla="*/ 5 w 7"/>
                <a:gd name="T1" fmla="*/ 25 h 25"/>
                <a:gd name="T2" fmla="*/ 5 w 7"/>
                <a:gd name="T3" fmla="*/ 25 h 25"/>
                <a:gd name="T4" fmla="*/ 2 w 7"/>
                <a:gd name="T5" fmla="*/ 22 h 25"/>
                <a:gd name="T6" fmla="*/ 0 w 7"/>
                <a:gd name="T7" fmla="*/ 0 h 25"/>
                <a:gd name="T8" fmla="*/ 0 w 7"/>
                <a:gd name="T9" fmla="*/ 0 h 25"/>
                <a:gd name="T10" fmla="*/ 5 w 7"/>
                <a:gd name="T11" fmla="*/ 1 h 25"/>
                <a:gd name="T12" fmla="*/ 7 w 7"/>
                <a:gd name="T13" fmla="*/ 22 h 25"/>
                <a:gd name="T14" fmla="*/ 5 w 7"/>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5">
                  <a:moveTo>
                    <a:pt x="5" y="25"/>
                  </a:moveTo>
                  <a:cubicBezTo>
                    <a:pt x="5" y="25"/>
                    <a:pt x="5" y="25"/>
                    <a:pt x="5" y="25"/>
                  </a:cubicBezTo>
                  <a:cubicBezTo>
                    <a:pt x="3" y="25"/>
                    <a:pt x="2" y="24"/>
                    <a:pt x="2" y="22"/>
                  </a:cubicBezTo>
                  <a:cubicBezTo>
                    <a:pt x="0" y="0"/>
                    <a:pt x="0" y="0"/>
                    <a:pt x="0" y="0"/>
                  </a:cubicBezTo>
                  <a:cubicBezTo>
                    <a:pt x="0" y="0"/>
                    <a:pt x="0" y="0"/>
                    <a:pt x="0" y="0"/>
                  </a:cubicBezTo>
                  <a:cubicBezTo>
                    <a:pt x="5" y="1"/>
                    <a:pt x="5" y="1"/>
                    <a:pt x="5" y="1"/>
                  </a:cubicBezTo>
                  <a:cubicBezTo>
                    <a:pt x="7" y="22"/>
                    <a:pt x="7" y="22"/>
                    <a:pt x="7" y="22"/>
                  </a:cubicBezTo>
                  <a:cubicBezTo>
                    <a:pt x="7" y="23"/>
                    <a:pt x="6" y="24"/>
                    <a:pt x="5" y="25"/>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6" name="Freeform 358"/>
            <p:cNvSpPr>
              <a:spLocks/>
            </p:cNvSpPr>
            <p:nvPr/>
          </p:nvSpPr>
          <p:spPr bwMode="auto">
            <a:xfrm>
              <a:off x="8196663" y="4756647"/>
              <a:ext cx="87233" cy="162004"/>
            </a:xfrm>
            <a:custGeom>
              <a:avLst/>
              <a:gdLst>
                <a:gd name="T0" fmla="*/ 10 w 12"/>
                <a:gd name="T1" fmla="*/ 22 h 22"/>
                <a:gd name="T2" fmla="*/ 10 w 12"/>
                <a:gd name="T3" fmla="*/ 22 h 22"/>
                <a:gd name="T4" fmla="*/ 6 w 12"/>
                <a:gd name="T5" fmla="*/ 20 h 22"/>
                <a:gd name="T6" fmla="*/ 0 w 12"/>
                <a:gd name="T7" fmla="*/ 0 h 22"/>
                <a:gd name="T8" fmla="*/ 5 w 12"/>
                <a:gd name="T9" fmla="*/ 4 h 22"/>
                <a:gd name="T10" fmla="*/ 11 w 12"/>
                <a:gd name="T11" fmla="*/ 19 h 22"/>
                <a:gd name="T12" fmla="*/ 10 w 12"/>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12" h="22">
                  <a:moveTo>
                    <a:pt x="10" y="22"/>
                  </a:moveTo>
                  <a:cubicBezTo>
                    <a:pt x="10" y="22"/>
                    <a:pt x="10" y="22"/>
                    <a:pt x="10" y="22"/>
                  </a:cubicBezTo>
                  <a:cubicBezTo>
                    <a:pt x="8" y="22"/>
                    <a:pt x="7" y="22"/>
                    <a:pt x="6" y="20"/>
                  </a:cubicBezTo>
                  <a:cubicBezTo>
                    <a:pt x="0" y="0"/>
                    <a:pt x="0" y="0"/>
                    <a:pt x="0" y="0"/>
                  </a:cubicBezTo>
                  <a:cubicBezTo>
                    <a:pt x="5" y="4"/>
                    <a:pt x="5" y="4"/>
                    <a:pt x="5" y="4"/>
                  </a:cubicBezTo>
                  <a:cubicBezTo>
                    <a:pt x="11" y="19"/>
                    <a:pt x="11" y="19"/>
                    <a:pt x="11" y="19"/>
                  </a:cubicBezTo>
                  <a:cubicBezTo>
                    <a:pt x="12" y="20"/>
                    <a:pt x="11" y="21"/>
                    <a:pt x="10" y="22"/>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7" name="Freeform 359"/>
            <p:cNvSpPr>
              <a:spLocks/>
            </p:cNvSpPr>
            <p:nvPr/>
          </p:nvSpPr>
          <p:spPr bwMode="auto">
            <a:xfrm>
              <a:off x="8224702" y="4610220"/>
              <a:ext cx="169793" cy="88791"/>
            </a:xfrm>
            <a:custGeom>
              <a:avLst/>
              <a:gdLst>
                <a:gd name="T0" fmla="*/ 0 w 109"/>
                <a:gd name="T1" fmla="*/ 28 h 57"/>
                <a:gd name="T2" fmla="*/ 104 w 109"/>
                <a:gd name="T3" fmla="*/ 57 h 57"/>
                <a:gd name="T4" fmla="*/ 109 w 109"/>
                <a:gd name="T5" fmla="*/ 28 h 57"/>
                <a:gd name="T6" fmla="*/ 5 w 109"/>
                <a:gd name="T7" fmla="*/ 0 h 57"/>
                <a:gd name="T8" fmla="*/ 0 w 109"/>
                <a:gd name="T9" fmla="*/ 28 h 57"/>
              </a:gdLst>
              <a:ahLst/>
              <a:cxnLst>
                <a:cxn ang="0">
                  <a:pos x="T0" y="T1"/>
                </a:cxn>
                <a:cxn ang="0">
                  <a:pos x="T2" y="T3"/>
                </a:cxn>
                <a:cxn ang="0">
                  <a:pos x="T4" y="T5"/>
                </a:cxn>
                <a:cxn ang="0">
                  <a:pos x="T6" y="T7"/>
                </a:cxn>
                <a:cxn ang="0">
                  <a:pos x="T8" y="T9"/>
                </a:cxn>
              </a:cxnLst>
              <a:rect l="0" t="0" r="r" b="b"/>
              <a:pathLst>
                <a:path w="109" h="57">
                  <a:moveTo>
                    <a:pt x="0" y="28"/>
                  </a:moveTo>
                  <a:lnTo>
                    <a:pt x="104" y="57"/>
                  </a:lnTo>
                  <a:lnTo>
                    <a:pt x="109" y="28"/>
                  </a:lnTo>
                  <a:lnTo>
                    <a:pt x="5" y="0"/>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8" name="Freeform 360"/>
            <p:cNvSpPr>
              <a:spLocks/>
            </p:cNvSpPr>
            <p:nvPr/>
          </p:nvSpPr>
          <p:spPr bwMode="auto">
            <a:xfrm>
              <a:off x="8218471" y="3468403"/>
              <a:ext cx="563900" cy="1193224"/>
            </a:xfrm>
            <a:custGeom>
              <a:avLst/>
              <a:gdLst>
                <a:gd name="T0" fmla="*/ 77 w 77"/>
                <a:gd name="T1" fmla="*/ 6 h 163"/>
                <a:gd name="T2" fmla="*/ 51 w 77"/>
                <a:gd name="T3" fmla="*/ 0 h 163"/>
                <a:gd name="T4" fmla="*/ 0 w 77"/>
                <a:gd name="T5" fmla="*/ 156 h 163"/>
                <a:gd name="T6" fmla="*/ 0 w 77"/>
                <a:gd name="T7" fmla="*/ 156 h 163"/>
                <a:gd name="T8" fmla="*/ 26 w 77"/>
                <a:gd name="T9" fmla="*/ 163 h 163"/>
                <a:gd name="T10" fmla="*/ 26 w 77"/>
                <a:gd name="T11" fmla="*/ 162 h 163"/>
                <a:gd name="T12" fmla="*/ 77 w 77"/>
                <a:gd name="T13" fmla="*/ 6 h 163"/>
                <a:gd name="T14" fmla="*/ 77 w 77"/>
                <a:gd name="T15" fmla="*/ 6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63">
                  <a:moveTo>
                    <a:pt x="77" y="6"/>
                  </a:moveTo>
                  <a:cubicBezTo>
                    <a:pt x="51" y="0"/>
                    <a:pt x="51" y="0"/>
                    <a:pt x="51" y="0"/>
                  </a:cubicBezTo>
                  <a:cubicBezTo>
                    <a:pt x="51" y="0"/>
                    <a:pt x="3" y="145"/>
                    <a:pt x="0" y="156"/>
                  </a:cubicBezTo>
                  <a:cubicBezTo>
                    <a:pt x="0" y="156"/>
                    <a:pt x="0" y="156"/>
                    <a:pt x="0" y="156"/>
                  </a:cubicBezTo>
                  <a:cubicBezTo>
                    <a:pt x="26" y="163"/>
                    <a:pt x="26" y="163"/>
                    <a:pt x="26" y="163"/>
                  </a:cubicBezTo>
                  <a:cubicBezTo>
                    <a:pt x="26" y="163"/>
                    <a:pt x="26" y="162"/>
                    <a:pt x="26" y="162"/>
                  </a:cubicBezTo>
                  <a:cubicBezTo>
                    <a:pt x="77" y="6"/>
                    <a:pt x="77" y="6"/>
                    <a:pt x="77" y="6"/>
                  </a:cubicBezTo>
                  <a:cubicBezTo>
                    <a:pt x="77" y="6"/>
                    <a:pt x="77" y="6"/>
                    <a:pt x="77" y="6"/>
                  </a:cubicBez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9" name="Freeform 361"/>
            <p:cNvSpPr>
              <a:spLocks/>
            </p:cNvSpPr>
            <p:nvPr/>
          </p:nvSpPr>
          <p:spPr bwMode="auto">
            <a:xfrm>
              <a:off x="8562730" y="4603989"/>
              <a:ext cx="373856" cy="1719737"/>
            </a:xfrm>
            <a:custGeom>
              <a:avLst/>
              <a:gdLst>
                <a:gd name="T0" fmla="*/ 17 w 51"/>
                <a:gd name="T1" fmla="*/ 0 h 235"/>
                <a:gd name="T2" fmla="*/ 44 w 51"/>
                <a:gd name="T3" fmla="*/ 0 h 235"/>
                <a:gd name="T4" fmla="*/ 50 w 51"/>
                <a:gd name="T5" fmla="*/ 7 h 235"/>
                <a:gd name="T6" fmla="*/ 45 w 51"/>
                <a:gd name="T7" fmla="*/ 118 h 235"/>
                <a:gd name="T8" fmla="*/ 42 w 51"/>
                <a:gd name="T9" fmla="*/ 187 h 235"/>
                <a:gd name="T10" fmla="*/ 44 w 51"/>
                <a:gd name="T11" fmla="*/ 210 h 235"/>
                <a:gd name="T12" fmla="*/ 17 w 51"/>
                <a:gd name="T13" fmla="*/ 232 h 235"/>
                <a:gd name="T14" fmla="*/ 3 w 51"/>
                <a:gd name="T15" fmla="*/ 228 h 235"/>
                <a:gd name="T16" fmla="*/ 19 w 51"/>
                <a:gd name="T17" fmla="*/ 207 h 235"/>
                <a:gd name="T18" fmla="*/ 17 w 51"/>
                <a:gd name="T19" fmla="*/ 114 h 235"/>
                <a:gd name="T20" fmla="*/ 10 w 51"/>
                <a:gd name="T21" fmla="*/ 7 h 235"/>
                <a:gd name="T22" fmla="*/ 17 w 51"/>
                <a:gd name="T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235">
                  <a:moveTo>
                    <a:pt x="17" y="0"/>
                  </a:moveTo>
                  <a:cubicBezTo>
                    <a:pt x="44" y="0"/>
                    <a:pt x="44" y="0"/>
                    <a:pt x="44" y="0"/>
                  </a:cubicBezTo>
                  <a:cubicBezTo>
                    <a:pt x="47" y="0"/>
                    <a:pt x="51" y="3"/>
                    <a:pt x="50" y="7"/>
                  </a:cubicBezTo>
                  <a:cubicBezTo>
                    <a:pt x="49" y="46"/>
                    <a:pt x="51" y="78"/>
                    <a:pt x="45" y="118"/>
                  </a:cubicBezTo>
                  <a:cubicBezTo>
                    <a:pt x="43" y="136"/>
                    <a:pt x="44" y="160"/>
                    <a:pt x="42" y="187"/>
                  </a:cubicBezTo>
                  <a:cubicBezTo>
                    <a:pt x="40" y="201"/>
                    <a:pt x="45" y="207"/>
                    <a:pt x="44" y="210"/>
                  </a:cubicBezTo>
                  <a:cubicBezTo>
                    <a:pt x="43" y="213"/>
                    <a:pt x="28" y="235"/>
                    <a:pt x="17" y="232"/>
                  </a:cubicBezTo>
                  <a:cubicBezTo>
                    <a:pt x="3" y="228"/>
                    <a:pt x="3" y="228"/>
                    <a:pt x="3" y="228"/>
                  </a:cubicBezTo>
                  <a:cubicBezTo>
                    <a:pt x="0" y="227"/>
                    <a:pt x="18" y="210"/>
                    <a:pt x="19" y="207"/>
                  </a:cubicBezTo>
                  <a:cubicBezTo>
                    <a:pt x="27" y="172"/>
                    <a:pt x="21" y="146"/>
                    <a:pt x="17" y="114"/>
                  </a:cubicBezTo>
                  <a:cubicBezTo>
                    <a:pt x="14" y="80"/>
                    <a:pt x="10" y="41"/>
                    <a:pt x="10" y="7"/>
                  </a:cubicBezTo>
                  <a:cubicBezTo>
                    <a:pt x="10" y="3"/>
                    <a:pt x="13" y="0"/>
                    <a:pt x="17" y="0"/>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0" name="Freeform 362"/>
            <p:cNvSpPr>
              <a:spLocks/>
            </p:cNvSpPr>
            <p:nvPr/>
          </p:nvSpPr>
          <p:spPr bwMode="auto">
            <a:xfrm>
              <a:off x="8473939" y="6082277"/>
              <a:ext cx="454858" cy="322452"/>
            </a:xfrm>
            <a:custGeom>
              <a:avLst/>
              <a:gdLst>
                <a:gd name="T0" fmla="*/ 55 w 62"/>
                <a:gd name="T1" fmla="*/ 0 h 44"/>
                <a:gd name="T2" fmla="*/ 62 w 62"/>
                <a:gd name="T3" fmla="*/ 19 h 44"/>
                <a:gd name="T4" fmla="*/ 58 w 62"/>
                <a:gd name="T5" fmla="*/ 27 h 44"/>
                <a:gd name="T6" fmla="*/ 53 w 62"/>
                <a:gd name="T7" fmla="*/ 27 h 44"/>
                <a:gd name="T8" fmla="*/ 42 w 62"/>
                <a:gd name="T9" fmla="*/ 34 h 44"/>
                <a:gd name="T10" fmla="*/ 25 w 62"/>
                <a:gd name="T11" fmla="*/ 42 h 44"/>
                <a:gd name="T12" fmla="*/ 9 w 62"/>
                <a:gd name="T13" fmla="*/ 40 h 44"/>
                <a:gd name="T14" fmla="*/ 26 w 62"/>
                <a:gd name="T15" fmla="*/ 11 h 44"/>
                <a:gd name="T16" fmla="*/ 23 w 62"/>
                <a:gd name="T17" fmla="*/ 26 h 44"/>
                <a:gd name="T18" fmla="*/ 55 w 62"/>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44">
                  <a:moveTo>
                    <a:pt x="55" y="0"/>
                  </a:moveTo>
                  <a:cubicBezTo>
                    <a:pt x="58" y="3"/>
                    <a:pt x="62" y="14"/>
                    <a:pt x="62" y="19"/>
                  </a:cubicBezTo>
                  <a:cubicBezTo>
                    <a:pt x="61" y="25"/>
                    <a:pt x="61" y="25"/>
                    <a:pt x="58" y="27"/>
                  </a:cubicBezTo>
                  <a:cubicBezTo>
                    <a:pt x="55" y="29"/>
                    <a:pt x="54" y="29"/>
                    <a:pt x="53" y="27"/>
                  </a:cubicBezTo>
                  <a:cubicBezTo>
                    <a:pt x="52" y="26"/>
                    <a:pt x="45" y="32"/>
                    <a:pt x="42" y="34"/>
                  </a:cubicBezTo>
                  <a:cubicBezTo>
                    <a:pt x="38" y="36"/>
                    <a:pt x="34" y="40"/>
                    <a:pt x="25" y="42"/>
                  </a:cubicBezTo>
                  <a:cubicBezTo>
                    <a:pt x="19" y="43"/>
                    <a:pt x="12" y="44"/>
                    <a:pt x="9" y="40"/>
                  </a:cubicBezTo>
                  <a:cubicBezTo>
                    <a:pt x="0" y="31"/>
                    <a:pt x="18" y="21"/>
                    <a:pt x="26" y="11"/>
                  </a:cubicBezTo>
                  <a:cubicBezTo>
                    <a:pt x="22" y="19"/>
                    <a:pt x="12" y="25"/>
                    <a:pt x="23" y="26"/>
                  </a:cubicBezTo>
                  <a:cubicBezTo>
                    <a:pt x="42" y="26"/>
                    <a:pt x="54" y="13"/>
                    <a:pt x="55"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1" name="Freeform 363"/>
            <p:cNvSpPr>
              <a:spLocks/>
            </p:cNvSpPr>
            <p:nvPr/>
          </p:nvSpPr>
          <p:spPr bwMode="auto">
            <a:xfrm>
              <a:off x="8958393" y="4603989"/>
              <a:ext cx="373856" cy="1719737"/>
            </a:xfrm>
            <a:custGeom>
              <a:avLst/>
              <a:gdLst>
                <a:gd name="T0" fmla="*/ 34 w 51"/>
                <a:gd name="T1" fmla="*/ 0 h 235"/>
                <a:gd name="T2" fmla="*/ 7 w 51"/>
                <a:gd name="T3" fmla="*/ 0 h 235"/>
                <a:gd name="T4" fmla="*/ 0 w 51"/>
                <a:gd name="T5" fmla="*/ 7 h 235"/>
                <a:gd name="T6" fmla="*/ 6 w 51"/>
                <a:gd name="T7" fmla="*/ 118 h 235"/>
                <a:gd name="T8" fmla="*/ 9 w 51"/>
                <a:gd name="T9" fmla="*/ 187 h 235"/>
                <a:gd name="T10" fmla="*/ 7 w 51"/>
                <a:gd name="T11" fmla="*/ 210 h 235"/>
                <a:gd name="T12" fmla="*/ 34 w 51"/>
                <a:gd name="T13" fmla="*/ 232 h 235"/>
                <a:gd name="T14" fmla="*/ 48 w 51"/>
                <a:gd name="T15" fmla="*/ 228 h 235"/>
                <a:gd name="T16" fmla="*/ 32 w 51"/>
                <a:gd name="T17" fmla="*/ 207 h 235"/>
                <a:gd name="T18" fmla="*/ 33 w 51"/>
                <a:gd name="T19" fmla="*/ 114 h 235"/>
                <a:gd name="T20" fmla="*/ 41 w 51"/>
                <a:gd name="T21" fmla="*/ 7 h 235"/>
                <a:gd name="T22" fmla="*/ 34 w 51"/>
                <a:gd name="T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235">
                  <a:moveTo>
                    <a:pt x="34" y="0"/>
                  </a:moveTo>
                  <a:cubicBezTo>
                    <a:pt x="7" y="0"/>
                    <a:pt x="7" y="0"/>
                    <a:pt x="7" y="0"/>
                  </a:cubicBezTo>
                  <a:cubicBezTo>
                    <a:pt x="3" y="0"/>
                    <a:pt x="0" y="3"/>
                    <a:pt x="0" y="7"/>
                  </a:cubicBezTo>
                  <a:cubicBezTo>
                    <a:pt x="1" y="46"/>
                    <a:pt x="0" y="78"/>
                    <a:pt x="6" y="118"/>
                  </a:cubicBezTo>
                  <a:cubicBezTo>
                    <a:pt x="8" y="136"/>
                    <a:pt x="7" y="160"/>
                    <a:pt x="9" y="187"/>
                  </a:cubicBezTo>
                  <a:cubicBezTo>
                    <a:pt x="11" y="201"/>
                    <a:pt x="6" y="207"/>
                    <a:pt x="7" y="210"/>
                  </a:cubicBezTo>
                  <a:cubicBezTo>
                    <a:pt x="8" y="213"/>
                    <a:pt x="23" y="235"/>
                    <a:pt x="34" y="232"/>
                  </a:cubicBezTo>
                  <a:cubicBezTo>
                    <a:pt x="48" y="228"/>
                    <a:pt x="48" y="228"/>
                    <a:pt x="48" y="228"/>
                  </a:cubicBezTo>
                  <a:cubicBezTo>
                    <a:pt x="51" y="227"/>
                    <a:pt x="33" y="210"/>
                    <a:pt x="32" y="207"/>
                  </a:cubicBezTo>
                  <a:cubicBezTo>
                    <a:pt x="24" y="172"/>
                    <a:pt x="30" y="146"/>
                    <a:pt x="33" y="114"/>
                  </a:cubicBezTo>
                  <a:cubicBezTo>
                    <a:pt x="37" y="80"/>
                    <a:pt x="41" y="41"/>
                    <a:pt x="41" y="7"/>
                  </a:cubicBezTo>
                  <a:cubicBezTo>
                    <a:pt x="41" y="3"/>
                    <a:pt x="38" y="0"/>
                    <a:pt x="34" y="0"/>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5" name="Freeform 364"/>
            <p:cNvSpPr>
              <a:spLocks/>
            </p:cNvSpPr>
            <p:nvPr/>
          </p:nvSpPr>
          <p:spPr bwMode="auto">
            <a:xfrm>
              <a:off x="8966182" y="6082277"/>
              <a:ext cx="447071" cy="322452"/>
            </a:xfrm>
            <a:custGeom>
              <a:avLst/>
              <a:gdLst>
                <a:gd name="T0" fmla="*/ 7 w 61"/>
                <a:gd name="T1" fmla="*/ 0 h 44"/>
                <a:gd name="T2" fmla="*/ 0 w 61"/>
                <a:gd name="T3" fmla="*/ 19 h 44"/>
                <a:gd name="T4" fmla="*/ 4 w 61"/>
                <a:gd name="T5" fmla="*/ 27 h 44"/>
                <a:gd name="T6" fmla="*/ 9 w 61"/>
                <a:gd name="T7" fmla="*/ 27 h 44"/>
                <a:gd name="T8" fmla="*/ 20 w 61"/>
                <a:gd name="T9" fmla="*/ 34 h 44"/>
                <a:gd name="T10" fmla="*/ 37 w 61"/>
                <a:gd name="T11" fmla="*/ 42 h 44"/>
                <a:gd name="T12" fmla="*/ 53 w 61"/>
                <a:gd name="T13" fmla="*/ 40 h 44"/>
                <a:gd name="T14" fmla="*/ 36 w 61"/>
                <a:gd name="T15" fmla="*/ 11 h 44"/>
                <a:gd name="T16" fmla="*/ 39 w 61"/>
                <a:gd name="T17" fmla="*/ 26 h 44"/>
                <a:gd name="T18" fmla="*/ 7 w 61"/>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44">
                  <a:moveTo>
                    <a:pt x="7" y="0"/>
                  </a:moveTo>
                  <a:cubicBezTo>
                    <a:pt x="4" y="3"/>
                    <a:pt x="0" y="14"/>
                    <a:pt x="0" y="19"/>
                  </a:cubicBezTo>
                  <a:cubicBezTo>
                    <a:pt x="1" y="25"/>
                    <a:pt x="1" y="25"/>
                    <a:pt x="4" y="27"/>
                  </a:cubicBezTo>
                  <a:cubicBezTo>
                    <a:pt x="7" y="29"/>
                    <a:pt x="8" y="29"/>
                    <a:pt x="9" y="27"/>
                  </a:cubicBezTo>
                  <a:cubicBezTo>
                    <a:pt x="10" y="26"/>
                    <a:pt x="17" y="32"/>
                    <a:pt x="20" y="34"/>
                  </a:cubicBezTo>
                  <a:cubicBezTo>
                    <a:pt x="23" y="36"/>
                    <a:pt x="28" y="40"/>
                    <a:pt x="37" y="42"/>
                  </a:cubicBezTo>
                  <a:cubicBezTo>
                    <a:pt x="43" y="43"/>
                    <a:pt x="50" y="44"/>
                    <a:pt x="53" y="40"/>
                  </a:cubicBezTo>
                  <a:cubicBezTo>
                    <a:pt x="61" y="31"/>
                    <a:pt x="44" y="21"/>
                    <a:pt x="36" y="11"/>
                  </a:cubicBezTo>
                  <a:cubicBezTo>
                    <a:pt x="40" y="19"/>
                    <a:pt x="50" y="25"/>
                    <a:pt x="39" y="26"/>
                  </a:cubicBezTo>
                  <a:cubicBezTo>
                    <a:pt x="20" y="26"/>
                    <a:pt x="7" y="13"/>
                    <a:pt x="7"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6" name="Freeform 365"/>
            <p:cNvSpPr>
              <a:spLocks/>
            </p:cNvSpPr>
            <p:nvPr/>
          </p:nvSpPr>
          <p:spPr bwMode="auto">
            <a:xfrm>
              <a:off x="8519113" y="4222346"/>
              <a:ext cx="850523" cy="989162"/>
            </a:xfrm>
            <a:custGeom>
              <a:avLst/>
              <a:gdLst>
                <a:gd name="T0" fmla="*/ 21 w 116"/>
                <a:gd name="T1" fmla="*/ 0 h 135"/>
                <a:gd name="T2" fmla="*/ 16 w 116"/>
                <a:gd name="T3" fmla="*/ 131 h 135"/>
                <a:gd name="T4" fmla="*/ 101 w 116"/>
                <a:gd name="T5" fmla="*/ 131 h 135"/>
                <a:gd name="T6" fmla="*/ 96 w 116"/>
                <a:gd name="T7" fmla="*/ 0 h 135"/>
                <a:gd name="T8" fmla="*/ 21 w 116"/>
                <a:gd name="T9" fmla="*/ 0 h 135"/>
              </a:gdLst>
              <a:ahLst/>
              <a:cxnLst>
                <a:cxn ang="0">
                  <a:pos x="T0" y="T1"/>
                </a:cxn>
                <a:cxn ang="0">
                  <a:pos x="T2" y="T3"/>
                </a:cxn>
                <a:cxn ang="0">
                  <a:pos x="T4" y="T5"/>
                </a:cxn>
                <a:cxn ang="0">
                  <a:pos x="T6" y="T7"/>
                </a:cxn>
                <a:cxn ang="0">
                  <a:pos x="T8" y="T9"/>
                </a:cxn>
              </a:cxnLst>
              <a:rect l="0" t="0" r="r" b="b"/>
              <a:pathLst>
                <a:path w="116" h="135">
                  <a:moveTo>
                    <a:pt x="21" y="0"/>
                  </a:moveTo>
                  <a:cubicBezTo>
                    <a:pt x="15" y="16"/>
                    <a:pt x="0" y="65"/>
                    <a:pt x="16" y="131"/>
                  </a:cubicBezTo>
                  <a:cubicBezTo>
                    <a:pt x="20" y="135"/>
                    <a:pt x="99" y="135"/>
                    <a:pt x="101" y="131"/>
                  </a:cubicBezTo>
                  <a:cubicBezTo>
                    <a:pt x="116" y="67"/>
                    <a:pt x="103" y="14"/>
                    <a:pt x="96" y="0"/>
                  </a:cubicBezTo>
                  <a:lnTo>
                    <a:pt x="21" y="0"/>
                  </a:ln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7" name="Freeform 366"/>
            <p:cNvSpPr>
              <a:spLocks/>
            </p:cNvSpPr>
            <p:nvPr/>
          </p:nvSpPr>
          <p:spPr bwMode="auto">
            <a:xfrm>
              <a:off x="9998958" y="3292379"/>
              <a:ext cx="169793" cy="190044"/>
            </a:xfrm>
            <a:custGeom>
              <a:avLst/>
              <a:gdLst>
                <a:gd name="T0" fmla="*/ 22 w 23"/>
                <a:gd name="T1" fmla="*/ 1 h 26"/>
                <a:gd name="T2" fmla="*/ 22 w 23"/>
                <a:gd name="T3" fmla="*/ 1 h 26"/>
                <a:gd name="T4" fmla="*/ 22 w 23"/>
                <a:gd name="T5" fmla="*/ 5 h 26"/>
                <a:gd name="T6" fmla="*/ 6 w 23"/>
                <a:gd name="T7" fmla="*/ 25 h 26"/>
                <a:gd name="T8" fmla="*/ 1 w 23"/>
                <a:gd name="T9" fmla="*/ 25 h 26"/>
                <a:gd name="T10" fmla="*/ 1 w 23"/>
                <a:gd name="T11" fmla="*/ 25 h 26"/>
                <a:gd name="T12" fmla="*/ 1 w 23"/>
                <a:gd name="T13" fmla="*/ 21 h 26"/>
                <a:gd name="T14" fmla="*/ 17 w 23"/>
                <a:gd name="T15" fmla="*/ 2 h 26"/>
                <a:gd name="T16" fmla="*/ 22 w 23"/>
                <a:gd name="T17"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6">
                  <a:moveTo>
                    <a:pt x="22" y="1"/>
                  </a:moveTo>
                  <a:cubicBezTo>
                    <a:pt x="22" y="1"/>
                    <a:pt x="22" y="1"/>
                    <a:pt x="22" y="1"/>
                  </a:cubicBezTo>
                  <a:cubicBezTo>
                    <a:pt x="23" y="2"/>
                    <a:pt x="23" y="4"/>
                    <a:pt x="22" y="5"/>
                  </a:cubicBezTo>
                  <a:cubicBezTo>
                    <a:pt x="6" y="25"/>
                    <a:pt x="6" y="25"/>
                    <a:pt x="6" y="25"/>
                  </a:cubicBezTo>
                  <a:cubicBezTo>
                    <a:pt x="5" y="26"/>
                    <a:pt x="3" y="26"/>
                    <a:pt x="1" y="25"/>
                  </a:cubicBezTo>
                  <a:cubicBezTo>
                    <a:pt x="1" y="25"/>
                    <a:pt x="1" y="25"/>
                    <a:pt x="1" y="25"/>
                  </a:cubicBezTo>
                  <a:cubicBezTo>
                    <a:pt x="0" y="24"/>
                    <a:pt x="0" y="22"/>
                    <a:pt x="1" y="21"/>
                  </a:cubicBezTo>
                  <a:cubicBezTo>
                    <a:pt x="17" y="2"/>
                    <a:pt x="17" y="2"/>
                    <a:pt x="17" y="2"/>
                  </a:cubicBezTo>
                  <a:cubicBezTo>
                    <a:pt x="18" y="0"/>
                    <a:pt x="20" y="0"/>
                    <a:pt x="22" y="1"/>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8" name="Freeform 367"/>
            <p:cNvSpPr>
              <a:spLocks/>
            </p:cNvSpPr>
            <p:nvPr/>
          </p:nvSpPr>
          <p:spPr bwMode="auto">
            <a:xfrm>
              <a:off x="9868109" y="3395188"/>
              <a:ext cx="263257" cy="285067"/>
            </a:xfrm>
            <a:custGeom>
              <a:avLst/>
              <a:gdLst>
                <a:gd name="T0" fmla="*/ 0 w 36"/>
                <a:gd name="T1" fmla="*/ 30 h 39"/>
                <a:gd name="T2" fmla="*/ 11 w 36"/>
                <a:gd name="T3" fmla="*/ 39 h 39"/>
                <a:gd name="T4" fmla="*/ 22 w 36"/>
                <a:gd name="T5" fmla="*/ 31 h 39"/>
                <a:gd name="T6" fmla="*/ 36 w 36"/>
                <a:gd name="T7" fmla="*/ 4 h 39"/>
                <a:gd name="T8" fmla="*/ 26 w 36"/>
                <a:gd name="T9" fmla="*/ 0 h 39"/>
                <a:gd name="T10" fmla="*/ 6 w 36"/>
                <a:gd name="T11" fmla="*/ 13 h 39"/>
                <a:gd name="T12" fmla="*/ 0 w 36"/>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36" h="39">
                  <a:moveTo>
                    <a:pt x="0" y="30"/>
                  </a:moveTo>
                  <a:cubicBezTo>
                    <a:pt x="11" y="39"/>
                    <a:pt x="11" y="39"/>
                    <a:pt x="11" y="39"/>
                  </a:cubicBezTo>
                  <a:cubicBezTo>
                    <a:pt x="22" y="31"/>
                    <a:pt x="22" y="31"/>
                    <a:pt x="22" y="31"/>
                  </a:cubicBezTo>
                  <a:cubicBezTo>
                    <a:pt x="28" y="27"/>
                    <a:pt x="33" y="11"/>
                    <a:pt x="36" y="4"/>
                  </a:cubicBezTo>
                  <a:cubicBezTo>
                    <a:pt x="26" y="0"/>
                    <a:pt x="26" y="0"/>
                    <a:pt x="26" y="0"/>
                  </a:cubicBezTo>
                  <a:cubicBezTo>
                    <a:pt x="6" y="13"/>
                    <a:pt x="6" y="13"/>
                    <a:pt x="6" y="13"/>
                  </a:cubicBezTo>
                  <a:lnTo>
                    <a:pt x="0" y="30"/>
                  </a:lnTo>
                  <a:close/>
                </a:path>
              </a:pathLst>
            </a:custGeom>
            <a:solidFill>
              <a:srgbClr val="D1A88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9" name="Freeform 368"/>
            <p:cNvSpPr>
              <a:spLocks/>
            </p:cNvSpPr>
            <p:nvPr/>
          </p:nvSpPr>
          <p:spPr bwMode="auto">
            <a:xfrm>
              <a:off x="9889918" y="2736268"/>
              <a:ext cx="439282" cy="1032778"/>
            </a:xfrm>
            <a:custGeom>
              <a:avLst/>
              <a:gdLst>
                <a:gd name="T0" fmla="*/ 273 w 282"/>
                <a:gd name="T1" fmla="*/ 0 h 663"/>
                <a:gd name="T2" fmla="*/ 282 w 282"/>
                <a:gd name="T3" fmla="*/ 4 h 663"/>
                <a:gd name="T4" fmla="*/ 28 w 282"/>
                <a:gd name="T5" fmla="*/ 663 h 663"/>
                <a:gd name="T6" fmla="*/ 0 w 282"/>
                <a:gd name="T7" fmla="*/ 653 h 663"/>
                <a:gd name="T8" fmla="*/ 273 w 282"/>
                <a:gd name="T9" fmla="*/ 0 h 663"/>
              </a:gdLst>
              <a:ahLst/>
              <a:cxnLst>
                <a:cxn ang="0">
                  <a:pos x="T0" y="T1"/>
                </a:cxn>
                <a:cxn ang="0">
                  <a:pos x="T2" y="T3"/>
                </a:cxn>
                <a:cxn ang="0">
                  <a:pos x="T4" y="T5"/>
                </a:cxn>
                <a:cxn ang="0">
                  <a:pos x="T6" y="T7"/>
                </a:cxn>
                <a:cxn ang="0">
                  <a:pos x="T8" y="T9"/>
                </a:cxn>
              </a:cxnLst>
              <a:rect l="0" t="0" r="r" b="b"/>
              <a:pathLst>
                <a:path w="282" h="663">
                  <a:moveTo>
                    <a:pt x="273" y="0"/>
                  </a:moveTo>
                  <a:lnTo>
                    <a:pt x="282" y="4"/>
                  </a:lnTo>
                  <a:lnTo>
                    <a:pt x="28" y="663"/>
                  </a:lnTo>
                  <a:lnTo>
                    <a:pt x="0" y="653"/>
                  </a:lnTo>
                  <a:lnTo>
                    <a:pt x="273" y="0"/>
                  </a:ln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0" name="Freeform 369"/>
            <p:cNvSpPr>
              <a:spLocks/>
            </p:cNvSpPr>
            <p:nvPr/>
          </p:nvSpPr>
          <p:spPr bwMode="auto">
            <a:xfrm>
              <a:off x="9903938" y="3343785"/>
              <a:ext cx="146428" cy="190044"/>
            </a:xfrm>
            <a:custGeom>
              <a:avLst/>
              <a:gdLst>
                <a:gd name="T0" fmla="*/ 1 w 20"/>
                <a:gd name="T1" fmla="*/ 24 h 26"/>
                <a:gd name="T2" fmla="*/ 3 w 20"/>
                <a:gd name="T3" fmla="*/ 26 h 26"/>
                <a:gd name="T4" fmla="*/ 5 w 20"/>
                <a:gd name="T5" fmla="*/ 24 h 26"/>
                <a:gd name="T6" fmla="*/ 19 w 20"/>
                <a:gd name="T7" fmla="*/ 9 h 26"/>
                <a:gd name="T8" fmla="*/ 20 w 20"/>
                <a:gd name="T9" fmla="*/ 4 h 26"/>
                <a:gd name="T10" fmla="*/ 17 w 20"/>
                <a:gd name="T11" fmla="*/ 1 h 26"/>
                <a:gd name="T12" fmla="*/ 1 w 20"/>
                <a:gd name="T13" fmla="*/ 18 h 26"/>
                <a:gd name="T14" fmla="*/ 1 w 20"/>
                <a:gd name="T15" fmla="*/ 24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6">
                  <a:moveTo>
                    <a:pt x="1" y="24"/>
                  </a:moveTo>
                  <a:cubicBezTo>
                    <a:pt x="3" y="26"/>
                    <a:pt x="3" y="26"/>
                    <a:pt x="3" y="26"/>
                  </a:cubicBezTo>
                  <a:cubicBezTo>
                    <a:pt x="5" y="24"/>
                    <a:pt x="5" y="24"/>
                    <a:pt x="5" y="24"/>
                  </a:cubicBezTo>
                  <a:cubicBezTo>
                    <a:pt x="19" y="9"/>
                    <a:pt x="19" y="9"/>
                    <a:pt x="19" y="9"/>
                  </a:cubicBezTo>
                  <a:cubicBezTo>
                    <a:pt x="20" y="7"/>
                    <a:pt x="20" y="6"/>
                    <a:pt x="20" y="4"/>
                  </a:cubicBezTo>
                  <a:cubicBezTo>
                    <a:pt x="20" y="3"/>
                    <a:pt x="18" y="0"/>
                    <a:pt x="17" y="1"/>
                  </a:cubicBezTo>
                  <a:cubicBezTo>
                    <a:pt x="1" y="18"/>
                    <a:pt x="1" y="18"/>
                    <a:pt x="1" y="18"/>
                  </a:cubicBezTo>
                  <a:cubicBezTo>
                    <a:pt x="0" y="20"/>
                    <a:pt x="0" y="23"/>
                    <a:pt x="1" y="24"/>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1" name="Freeform 370"/>
            <p:cNvSpPr>
              <a:spLocks/>
            </p:cNvSpPr>
            <p:nvPr/>
          </p:nvSpPr>
          <p:spPr bwMode="auto">
            <a:xfrm>
              <a:off x="10006747" y="3351572"/>
              <a:ext cx="29598" cy="35829"/>
            </a:xfrm>
            <a:custGeom>
              <a:avLst/>
              <a:gdLst>
                <a:gd name="T0" fmla="*/ 4 w 4"/>
                <a:gd name="T1" fmla="*/ 0 h 5"/>
                <a:gd name="T2" fmla="*/ 3 w 4"/>
                <a:gd name="T3" fmla="*/ 0 h 5"/>
                <a:gd name="T4" fmla="*/ 0 w 4"/>
                <a:gd name="T5" fmla="*/ 4 h 5"/>
                <a:gd name="T6" fmla="*/ 4 w 4"/>
                <a:gd name="T7" fmla="*/ 1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cubicBezTo>
                    <a:pt x="4" y="0"/>
                    <a:pt x="3" y="0"/>
                    <a:pt x="3" y="0"/>
                  </a:cubicBezTo>
                  <a:cubicBezTo>
                    <a:pt x="0" y="4"/>
                    <a:pt x="0" y="4"/>
                    <a:pt x="0" y="4"/>
                  </a:cubicBezTo>
                  <a:cubicBezTo>
                    <a:pt x="2" y="5"/>
                    <a:pt x="3" y="3"/>
                    <a:pt x="4" y="1"/>
                  </a:cubicBezTo>
                  <a:cubicBezTo>
                    <a:pt x="4" y="1"/>
                    <a:pt x="4" y="1"/>
                    <a:pt x="4" y="0"/>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2" name="Freeform 371"/>
            <p:cNvSpPr>
              <a:spLocks/>
            </p:cNvSpPr>
            <p:nvPr/>
          </p:nvSpPr>
          <p:spPr bwMode="auto">
            <a:xfrm>
              <a:off x="9998958" y="3526038"/>
              <a:ext cx="81002" cy="59195"/>
            </a:xfrm>
            <a:custGeom>
              <a:avLst/>
              <a:gdLst>
                <a:gd name="T0" fmla="*/ 10 w 11"/>
                <a:gd name="T1" fmla="*/ 2 h 8"/>
                <a:gd name="T2" fmla="*/ 10 w 11"/>
                <a:gd name="T3" fmla="*/ 2 h 8"/>
                <a:gd name="T4" fmla="*/ 10 w 11"/>
                <a:gd name="T5" fmla="*/ 5 h 8"/>
                <a:gd name="T6" fmla="*/ 5 w 11"/>
                <a:gd name="T7" fmla="*/ 8 h 8"/>
                <a:gd name="T8" fmla="*/ 1 w 11"/>
                <a:gd name="T9" fmla="*/ 7 h 8"/>
                <a:gd name="T10" fmla="*/ 1 w 11"/>
                <a:gd name="T11" fmla="*/ 7 h 8"/>
                <a:gd name="T12" fmla="*/ 2 w 11"/>
                <a:gd name="T13" fmla="*/ 3 h 8"/>
                <a:gd name="T14" fmla="*/ 6 w 11"/>
                <a:gd name="T15" fmla="*/ 1 h 8"/>
                <a:gd name="T16" fmla="*/ 10 w 11"/>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8">
                  <a:moveTo>
                    <a:pt x="10" y="2"/>
                  </a:moveTo>
                  <a:cubicBezTo>
                    <a:pt x="10" y="2"/>
                    <a:pt x="10" y="2"/>
                    <a:pt x="10" y="2"/>
                  </a:cubicBezTo>
                  <a:cubicBezTo>
                    <a:pt x="11" y="3"/>
                    <a:pt x="11" y="5"/>
                    <a:pt x="10" y="5"/>
                  </a:cubicBezTo>
                  <a:cubicBezTo>
                    <a:pt x="5" y="8"/>
                    <a:pt x="5" y="8"/>
                    <a:pt x="5" y="8"/>
                  </a:cubicBezTo>
                  <a:cubicBezTo>
                    <a:pt x="4" y="8"/>
                    <a:pt x="2" y="8"/>
                    <a:pt x="1" y="7"/>
                  </a:cubicBezTo>
                  <a:cubicBezTo>
                    <a:pt x="1" y="7"/>
                    <a:pt x="1" y="7"/>
                    <a:pt x="1" y="7"/>
                  </a:cubicBezTo>
                  <a:cubicBezTo>
                    <a:pt x="0" y="5"/>
                    <a:pt x="1" y="4"/>
                    <a:pt x="2" y="3"/>
                  </a:cubicBezTo>
                  <a:cubicBezTo>
                    <a:pt x="6" y="1"/>
                    <a:pt x="6" y="1"/>
                    <a:pt x="6" y="1"/>
                  </a:cubicBezTo>
                  <a:cubicBezTo>
                    <a:pt x="8" y="0"/>
                    <a:pt x="10" y="1"/>
                    <a:pt x="10" y="2"/>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3" name="Freeform 372"/>
            <p:cNvSpPr>
              <a:spLocks/>
            </p:cNvSpPr>
            <p:nvPr/>
          </p:nvSpPr>
          <p:spPr bwMode="auto">
            <a:xfrm>
              <a:off x="10020768" y="3460614"/>
              <a:ext cx="88791" cy="65426"/>
            </a:xfrm>
            <a:custGeom>
              <a:avLst/>
              <a:gdLst>
                <a:gd name="T0" fmla="*/ 11 w 12"/>
                <a:gd name="T1" fmla="*/ 2 h 9"/>
                <a:gd name="T2" fmla="*/ 11 w 12"/>
                <a:gd name="T3" fmla="*/ 2 h 9"/>
                <a:gd name="T4" fmla="*/ 10 w 12"/>
                <a:gd name="T5" fmla="*/ 6 h 9"/>
                <a:gd name="T6" fmla="*/ 6 w 12"/>
                <a:gd name="T7" fmla="*/ 8 h 9"/>
                <a:gd name="T8" fmla="*/ 1 w 12"/>
                <a:gd name="T9" fmla="*/ 7 h 9"/>
                <a:gd name="T10" fmla="*/ 1 w 12"/>
                <a:gd name="T11" fmla="*/ 7 h 9"/>
                <a:gd name="T12" fmla="*/ 2 w 12"/>
                <a:gd name="T13" fmla="*/ 3 h 9"/>
                <a:gd name="T14" fmla="*/ 6 w 12"/>
                <a:gd name="T15" fmla="*/ 1 h 9"/>
                <a:gd name="T16" fmla="*/ 11 w 12"/>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11" y="2"/>
                  </a:moveTo>
                  <a:cubicBezTo>
                    <a:pt x="11" y="2"/>
                    <a:pt x="11" y="2"/>
                    <a:pt x="11" y="2"/>
                  </a:cubicBezTo>
                  <a:cubicBezTo>
                    <a:pt x="12" y="3"/>
                    <a:pt x="12" y="5"/>
                    <a:pt x="10" y="6"/>
                  </a:cubicBezTo>
                  <a:cubicBezTo>
                    <a:pt x="6" y="8"/>
                    <a:pt x="6" y="8"/>
                    <a:pt x="6" y="8"/>
                  </a:cubicBezTo>
                  <a:cubicBezTo>
                    <a:pt x="4" y="9"/>
                    <a:pt x="2" y="9"/>
                    <a:pt x="1" y="7"/>
                  </a:cubicBezTo>
                  <a:cubicBezTo>
                    <a:pt x="1" y="7"/>
                    <a:pt x="1" y="7"/>
                    <a:pt x="1" y="7"/>
                  </a:cubicBezTo>
                  <a:cubicBezTo>
                    <a:pt x="0" y="6"/>
                    <a:pt x="1" y="4"/>
                    <a:pt x="2" y="3"/>
                  </a:cubicBezTo>
                  <a:cubicBezTo>
                    <a:pt x="6" y="1"/>
                    <a:pt x="6" y="1"/>
                    <a:pt x="6" y="1"/>
                  </a:cubicBezTo>
                  <a:cubicBezTo>
                    <a:pt x="8" y="0"/>
                    <a:pt x="10" y="1"/>
                    <a:pt x="11" y="2"/>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4" name="Freeform 373"/>
            <p:cNvSpPr>
              <a:spLocks/>
            </p:cNvSpPr>
            <p:nvPr/>
          </p:nvSpPr>
          <p:spPr bwMode="auto">
            <a:xfrm>
              <a:off x="10028557" y="3482421"/>
              <a:ext cx="43617" cy="43617"/>
            </a:xfrm>
            <a:custGeom>
              <a:avLst/>
              <a:gdLst>
                <a:gd name="T0" fmla="*/ 6 w 6"/>
                <a:gd name="T1" fmla="*/ 1 h 6"/>
                <a:gd name="T2" fmla="*/ 6 w 6"/>
                <a:gd name="T3" fmla="*/ 1 h 6"/>
                <a:gd name="T4" fmla="*/ 5 w 6"/>
                <a:gd name="T5" fmla="*/ 5 h 6"/>
                <a:gd name="T6" fmla="*/ 4 w 6"/>
                <a:gd name="T7" fmla="*/ 5 h 6"/>
                <a:gd name="T8" fmla="*/ 1 w 6"/>
                <a:gd name="T9" fmla="*/ 4 h 6"/>
                <a:gd name="T10" fmla="*/ 1 w 6"/>
                <a:gd name="T11" fmla="*/ 4 h 6"/>
                <a:gd name="T12" fmla="*/ 1 w 6"/>
                <a:gd name="T13" fmla="*/ 1 h 6"/>
                <a:gd name="T14" fmla="*/ 2 w 6"/>
                <a:gd name="T15" fmla="*/ 0 h 6"/>
                <a:gd name="T16" fmla="*/ 6 w 6"/>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6" y="1"/>
                  </a:moveTo>
                  <a:cubicBezTo>
                    <a:pt x="6" y="1"/>
                    <a:pt x="6" y="1"/>
                    <a:pt x="6" y="1"/>
                  </a:cubicBezTo>
                  <a:cubicBezTo>
                    <a:pt x="6" y="3"/>
                    <a:pt x="6" y="4"/>
                    <a:pt x="5" y="5"/>
                  </a:cubicBezTo>
                  <a:cubicBezTo>
                    <a:pt x="4" y="5"/>
                    <a:pt x="4" y="5"/>
                    <a:pt x="4" y="5"/>
                  </a:cubicBezTo>
                  <a:cubicBezTo>
                    <a:pt x="3" y="6"/>
                    <a:pt x="2" y="5"/>
                    <a:pt x="1" y="4"/>
                  </a:cubicBezTo>
                  <a:cubicBezTo>
                    <a:pt x="1" y="4"/>
                    <a:pt x="1" y="4"/>
                    <a:pt x="1" y="4"/>
                  </a:cubicBezTo>
                  <a:cubicBezTo>
                    <a:pt x="0" y="3"/>
                    <a:pt x="0" y="1"/>
                    <a:pt x="1" y="1"/>
                  </a:cubicBezTo>
                  <a:cubicBezTo>
                    <a:pt x="2" y="0"/>
                    <a:pt x="2" y="0"/>
                    <a:pt x="2" y="0"/>
                  </a:cubicBezTo>
                  <a:cubicBezTo>
                    <a:pt x="3" y="0"/>
                    <a:pt x="5" y="0"/>
                    <a:pt x="6" y="1"/>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5" name="Freeform 374"/>
            <p:cNvSpPr>
              <a:spLocks/>
            </p:cNvSpPr>
            <p:nvPr/>
          </p:nvSpPr>
          <p:spPr bwMode="auto">
            <a:xfrm>
              <a:off x="10006747" y="3541616"/>
              <a:ext cx="43617" cy="43617"/>
            </a:xfrm>
            <a:custGeom>
              <a:avLst/>
              <a:gdLst>
                <a:gd name="T0" fmla="*/ 5 w 6"/>
                <a:gd name="T1" fmla="*/ 2 h 6"/>
                <a:gd name="T2" fmla="*/ 5 w 6"/>
                <a:gd name="T3" fmla="*/ 2 h 6"/>
                <a:gd name="T4" fmla="*/ 5 w 6"/>
                <a:gd name="T5" fmla="*/ 5 h 6"/>
                <a:gd name="T6" fmla="*/ 4 w 6"/>
                <a:gd name="T7" fmla="*/ 5 h 6"/>
                <a:gd name="T8" fmla="*/ 1 w 6"/>
                <a:gd name="T9" fmla="*/ 4 h 6"/>
                <a:gd name="T10" fmla="*/ 1 w 6"/>
                <a:gd name="T11" fmla="*/ 4 h 6"/>
                <a:gd name="T12" fmla="*/ 1 w 6"/>
                <a:gd name="T13" fmla="*/ 1 h 6"/>
                <a:gd name="T14" fmla="*/ 2 w 6"/>
                <a:gd name="T15" fmla="*/ 1 h 6"/>
                <a:gd name="T16" fmla="*/ 5 w 6"/>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5" y="2"/>
                  </a:moveTo>
                  <a:cubicBezTo>
                    <a:pt x="5" y="2"/>
                    <a:pt x="5" y="2"/>
                    <a:pt x="5" y="2"/>
                  </a:cubicBezTo>
                  <a:cubicBezTo>
                    <a:pt x="6" y="3"/>
                    <a:pt x="6" y="4"/>
                    <a:pt x="5" y="5"/>
                  </a:cubicBezTo>
                  <a:cubicBezTo>
                    <a:pt x="4" y="5"/>
                    <a:pt x="4" y="5"/>
                    <a:pt x="4" y="5"/>
                  </a:cubicBezTo>
                  <a:cubicBezTo>
                    <a:pt x="3" y="6"/>
                    <a:pt x="2" y="5"/>
                    <a:pt x="1" y="4"/>
                  </a:cubicBezTo>
                  <a:cubicBezTo>
                    <a:pt x="1" y="4"/>
                    <a:pt x="1" y="4"/>
                    <a:pt x="1" y="4"/>
                  </a:cubicBezTo>
                  <a:cubicBezTo>
                    <a:pt x="0" y="3"/>
                    <a:pt x="0" y="2"/>
                    <a:pt x="1" y="1"/>
                  </a:cubicBezTo>
                  <a:cubicBezTo>
                    <a:pt x="2" y="1"/>
                    <a:pt x="2" y="1"/>
                    <a:pt x="2" y="1"/>
                  </a:cubicBezTo>
                  <a:cubicBezTo>
                    <a:pt x="3" y="0"/>
                    <a:pt x="4" y="1"/>
                    <a:pt x="5" y="2"/>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6" name="Freeform 375"/>
            <p:cNvSpPr>
              <a:spLocks/>
            </p:cNvSpPr>
            <p:nvPr/>
          </p:nvSpPr>
          <p:spPr bwMode="auto">
            <a:xfrm>
              <a:off x="10050364" y="3395188"/>
              <a:ext cx="88791" cy="65426"/>
            </a:xfrm>
            <a:custGeom>
              <a:avLst/>
              <a:gdLst>
                <a:gd name="T0" fmla="*/ 11 w 12"/>
                <a:gd name="T1" fmla="*/ 2 h 9"/>
                <a:gd name="T2" fmla="*/ 11 w 12"/>
                <a:gd name="T3" fmla="*/ 2 h 9"/>
                <a:gd name="T4" fmla="*/ 10 w 12"/>
                <a:gd name="T5" fmla="*/ 6 h 9"/>
                <a:gd name="T6" fmla="*/ 5 w 12"/>
                <a:gd name="T7" fmla="*/ 8 h 9"/>
                <a:gd name="T8" fmla="*/ 1 w 12"/>
                <a:gd name="T9" fmla="*/ 7 h 9"/>
                <a:gd name="T10" fmla="*/ 1 w 12"/>
                <a:gd name="T11" fmla="*/ 7 h 9"/>
                <a:gd name="T12" fmla="*/ 2 w 12"/>
                <a:gd name="T13" fmla="*/ 3 h 9"/>
                <a:gd name="T14" fmla="*/ 6 w 12"/>
                <a:gd name="T15" fmla="*/ 0 h 9"/>
                <a:gd name="T16" fmla="*/ 11 w 12"/>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11" y="2"/>
                  </a:moveTo>
                  <a:cubicBezTo>
                    <a:pt x="11" y="2"/>
                    <a:pt x="11" y="2"/>
                    <a:pt x="11" y="2"/>
                  </a:cubicBezTo>
                  <a:cubicBezTo>
                    <a:pt x="12" y="3"/>
                    <a:pt x="11" y="5"/>
                    <a:pt x="10" y="6"/>
                  </a:cubicBezTo>
                  <a:cubicBezTo>
                    <a:pt x="5" y="8"/>
                    <a:pt x="5" y="8"/>
                    <a:pt x="5" y="8"/>
                  </a:cubicBezTo>
                  <a:cubicBezTo>
                    <a:pt x="4" y="9"/>
                    <a:pt x="2" y="8"/>
                    <a:pt x="1" y="7"/>
                  </a:cubicBezTo>
                  <a:cubicBezTo>
                    <a:pt x="1" y="7"/>
                    <a:pt x="1" y="7"/>
                    <a:pt x="1" y="7"/>
                  </a:cubicBezTo>
                  <a:cubicBezTo>
                    <a:pt x="0" y="5"/>
                    <a:pt x="0" y="4"/>
                    <a:pt x="2" y="3"/>
                  </a:cubicBezTo>
                  <a:cubicBezTo>
                    <a:pt x="6" y="0"/>
                    <a:pt x="6" y="0"/>
                    <a:pt x="6" y="0"/>
                  </a:cubicBezTo>
                  <a:cubicBezTo>
                    <a:pt x="7" y="0"/>
                    <a:pt x="10" y="0"/>
                    <a:pt x="11" y="2"/>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7" name="Freeform 376"/>
            <p:cNvSpPr>
              <a:spLocks/>
            </p:cNvSpPr>
            <p:nvPr/>
          </p:nvSpPr>
          <p:spPr bwMode="auto">
            <a:xfrm>
              <a:off x="10050364" y="3409208"/>
              <a:ext cx="51406" cy="43617"/>
            </a:xfrm>
            <a:custGeom>
              <a:avLst/>
              <a:gdLst>
                <a:gd name="T0" fmla="*/ 6 w 7"/>
                <a:gd name="T1" fmla="*/ 2 h 6"/>
                <a:gd name="T2" fmla="*/ 6 w 7"/>
                <a:gd name="T3" fmla="*/ 2 h 6"/>
                <a:gd name="T4" fmla="*/ 5 w 7"/>
                <a:gd name="T5" fmla="*/ 5 h 6"/>
                <a:gd name="T6" fmla="*/ 5 w 7"/>
                <a:gd name="T7" fmla="*/ 5 h 6"/>
                <a:gd name="T8" fmla="*/ 1 w 7"/>
                <a:gd name="T9" fmla="*/ 5 h 6"/>
                <a:gd name="T10" fmla="*/ 1 w 7"/>
                <a:gd name="T11" fmla="*/ 5 h 6"/>
                <a:gd name="T12" fmla="*/ 2 w 7"/>
                <a:gd name="T13" fmla="*/ 1 h 6"/>
                <a:gd name="T14" fmla="*/ 2 w 7"/>
                <a:gd name="T15" fmla="*/ 1 h 6"/>
                <a:gd name="T16" fmla="*/ 6 w 7"/>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6" y="2"/>
                  </a:moveTo>
                  <a:cubicBezTo>
                    <a:pt x="6" y="2"/>
                    <a:pt x="6" y="2"/>
                    <a:pt x="6" y="2"/>
                  </a:cubicBezTo>
                  <a:cubicBezTo>
                    <a:pt x="7" y="3"/>
                    <a:pt x="7" y="5"/>
                    <a:pt x="5" y="5"/>
                  </a:cubicBezTo>
                  <a:cubicBezTo>
                    <a:pt x="5" y="5"/>
                    <a:pt x="5" y="5"/>
                    <a:pt x="5" y="5"/>
                  </a:cubicBezTo>
                  <a:cubicBezTo>
                    <a:pt x="4" y="6"/>
                    <a:pt x="2" y="6"/>
                    <a:pt x="1" y="5"/>
                  </a:cubicBezTo>
                  <a:cubicBezTo>
                    <a:pt x="1" y="5"/>
                    <a:pt x="1" y="5"/>
                    <a:pt x="1" y="5"/>
                  </a:cubicBezTo>
                  <a:cubicBezTo>
                    <a:pt x="0" y="3"/>
                    <a:pt x="1" y="2"/>
                    <a:pt x="2" y="1"/>
                  </a:cubicBezTo>
                  <a:cubicBezTo>
                    <a:pt x="2" y="1"/>
                    <a:pt x="2" y="1"/>
                    <a:pt x="2" y="1"/>
                  </a:cubicBezTo>
                  <a:cubicBezTo>
                    <a:pt x="3" y="0"/>
                    <a:pt x="5" y="1"/>
                    <a:pt x="6" y="2"/>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8" name="Freeform 377"/>
            <p:cNvSpPr>
              <a:spLocks/>
            </p:cNvSpPr>
            <p:nvPr/>
          </p:nvSpPr>
          <p:spPr bwMode="auto">
            <a:xfrm>
              <a:off x="9868109" y="3468403"/>
              <a:ext cx="146428" cy="190044"/>
            </a:xfrm>
            <a:custGeom>
              <a:avLst/>
              <a:gdLst>
                <a:gd name="T0" fmla="*/ 0 w 20"/>
                <a:gd name="T1" fmla="*/ 20 h 26"/>
                <a:gd name="T2" fmla="*/ 8 w 20"/>
                <a:gd name="T3" fmla="*/ 26 h 26"/>
                <a:gd name="T4" fmla="*/ 14 w 20"/>
                <a:gd name="T5" fmla="*/ 2 h 26"/>
                <a:gd name="T6" fmla="*/ 11 w 20"/>
                <a:gd name="T7" fmla="*/ 0 h 26"/>
                <a:gd name="T8" fmla="*/ 6 w 20"/>
                <a:gd name="T9" fmla="*/ 3 h 26"/>
                <a:gd name="T10" fmla="*/ 0 w 20"/>
                <a:gd name="T11" fmla="*/ 20 h 26"/>
              </a:gdLst>
              <a:ahLst/>
              <a:cxnLst>
                <a:cxn ang="0">
                  <a:pos x="T0" y="T1"/>
                </a:cxn>
                <a:cxn ang="0">
                  <a:pos x="T2" y="T3"/>
                </a:cxn>
                <a:cxn ang="0">
                  <a:pos x="T4" y="T5"/>
                </a:cxn>
                <a:cxn ang="0">
                  <a:pos x="T6" y="T7"/>
                </a:cxn>
                <a:cxn ang="0">
                  <a:pos x="T8" y="T9"/>
                </a:cxn>
                <a:cxn ang="0">
                  <a:pos x="T10" y="T11"/>
                </a:cxn>
              </a:cxnLst>
              <a:rect l="0" t="0" r="r" b="b"/>
              <a:pathLst>
                <a:path w="20" h="26">
                  <a:moveTo>
                    <a:pt x="0" y="20"/>
                  </a:moveTo>
                  <a:cubicBezTo>
                    <a:pt x="8" y="26"/>
                    <a:pt x="8" y="26"/>
                    <a:pt x="8" y="26"/>
                  </a:cubicBezTo>
                  <a:cubicBezTo>
                    <a:pt x="13" y="20"/>
                    <a:pt x="20" y="9"/>
                    <a:pt x="14" y="2"/>
                  </a:cubicBezTo>
                  <a:cubicBezTo>
                    <a:pt x="13" y="1"/>
                    <a:pt x="12" y="1"/>
                    <a:pt x="11" y="0"/>
                  </a:cubicBezTo>
                  <a:cubicBezTo>
                    <a:pt x="6" y="3"/>
                    <a:pt x="6" y="3"/>
                    <a:pt x="6" y="3"/>
                  </a:cubicBezTo>
                  <a:lnTo>
                    <a:pt x="0" y="20"/>
                  </a:ln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9" name="Freeform 379"/>
            <p:cNvSpPr>
              <a:spLocks/>
            </p:cNvSpPr>
            <p:nvPr/>
          </p:nvSpPr>
          <p:spPr bwMode="auto">
            <a:xfrm>
              <a:off x="9148437" y="3468403"/>
              <a:ext cx="806906" cy="585707"/>
            </a:xfrm>
            <a:custGeom>
              <a:avLst/>
              <a:gdLst>
                <a:gd name="T0" fmla="*/ 0 w 110"/>
                <a:gd name="T1" fmla="*/ 14 h 80"/>
                <a:gd name="T2" fmla="*/ 22 w 110"/>
                <a:gd name="T3" fmla="*/ 0 h 80"/>
                <a:gd name="T4" fmla="*/ 65 w 110"/>
                <a:gd name="T5" fmla="*/ 43 h 80"/>
                <a:gd name="T6" fmla="*/ 92 w 110"/>
                <a:gd name="T7" fmla="*/ 16 h 80"/>
                <a:gd name="T8" fmla="*/ 92 w 110"/>
                <a:gd name="T9" fmla="*/ 16 h 80"/>
                <a:gd name="T10" fmla="*/ 110 w 110"/>
                <a:gd name="T11" fmla="*/ 34 h 80"/>
                <a:gd name="T12" fmla="*/ 110 w 110"/>
                <a:gd name="T13" fmla="*/ 34 h 80"/>
                <a:gd name="T14" fmla="*/ 75 w 110"/>
                <a:gd name="T15" fmla="*/ 71 h 80"/>
                <a:gd name="T16" fmla="*/ 57 w 110"/>
                <a:gd name="T17" fmla="*/ 71 h 80"/>
                <a:gd name="T18" fmla="*/ 0 w 110"/>
                <a:gd name="T19"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0">
                  <a:moveTo>
                    <a:pt x="0" y="14"/>
                  </a:moveTo>
                  <a:cubicBezTo>
                    <a:pt x="22" y="0"/>
                    <a:pt x="22" y="0"/>
                    <a:pt x="22" y="0"/>
                  </a:cubicBezTo>
                  <a:cubicBezTo>
                    <a:pt x="65" y="43"/>
                    <a:pt x="65" y="43"/>
                    <a:pt x="65" y="43"/>
                  </a:cubicBezTo>
                  <a:cubicBezTo>
                    <a:pt x="92" y="16"/>
                    <a:pt x="92" y="16"/>
                    <a:pt x="92" y="16"/>
                  </a:cubicBezTo>
                  <a:cubicBezTo>
                    <a:pt x="92" y="16"/>
                    <a:pt x="92" y="16"/>
                    <a:pt x="92" y="16"/>
                  </a:cubicBezTo>
                  <a:cubicBezTo>
                    <a:pt x="110" y="34"/>
                    <a:pt x="110" y="34"/>
                    <a:pt x="110" y="34"/>
                  </a:cubicBezTo>
                  <a:cubicBezTo>
                    <a:pt x="110" y="34"/>
                    <a:pt x="110" y="34"/>
                    <a:pt x="110" y="34"/>
                  </a:cubicBezTo>
                  <a:cubicBezTo>
                    <a:pt x="75" y="71"/>
                    <a:pt x="75" y="71"/>
                    <a:pt x="75" y="71"/>
                  </a:cubicBezTo>
                  <a:cubicBezTo>
                    <a:pt x="67" y="80"/>
                    <a:pt x="60" y="74"/>
                    <a:pt x="57" y="71"/>
                  </a:cubicBezTo>
                  <a:cubicBezTo>
                    <a:pt x="52" y="66"/>
                    <a:pt x="0" y="14"/>
                    <a:pt x="0" y="14"/>
                  </a:cubicBez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0" name="Freeform 380"/>
            <p:cNvSpPr>
              <a:spLocks/>
            </p:cNvSpPr>
            <p:nvPr/>
          </p:nvSpPr>
          <p:spPr bwMode="auto">
            <a:xfrm>
              <a:off x="8554941" y="3329764"/>
              <a:ext cx="791328" cy="1236841"/>
            </a:xfrm>
            <a:custGeom>
              <a:avLst/>
              <a:gdLst>
                <a:gd name="T0" fmla="*/ 6 w 108"/>
                <a:gd name="T1" fmla="*/ 152 h 169"/>
                <a:gd name="T2" fmla="*/ 11 w 108"/>
                <a:gd name="T3" fmla="*/ 133 h 169"/>
                <a:gd name="T4" fmla="*/ 9 w 108"/>
                <a:gd name="T5" fmla="*/ 78 h 169"/>
                <a:gd name="T6" fmla="*/ 5 w 108"/>
                <a:gd name="T7" fmla="*/ 19 h 169"/>
                <a:gd name="T8" fmla="*/ 41 w 108"/>
                <a:gd name="T9" fmla="*/ 1 h 169"/>
                <a:gd name="T10" fmla="*/ 54 w 108"/>
                <a:gd name="T11" fmla="*/ 5 h 169"/>
                <a:gd name="T12" fmla="*/ 66 w 108"/>
                <a:gd name="T13" fmla="*/ 0 h 169"/>
                <a:gd name="T14" fmla="*/ 103 w 108"/>
                <a:gd name="T15" fmla="*/ 19 h 169"/>
                <a:gd name="T16" fmla="*/ 99 w 108"/>
                <a:gd name="T17" fmla="*/ 78 h 169"/>
                <a:gd name="T18" fmla="*/ 95 w 108"/>
                <a:gd name="T19" fmla="*/ 132 h 169"/>
                <a:gd name="T20" fmla="*/ 102 w 108"/>
                <a:gd name="T21" fmla="*/ 152 h 169"/>
                <a:gd name="T22" fmla="*/ 6 w 108"/>
                <a:gd name="T23" fmla="*/ 1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169">
                  <a:moveTo>
                    <a:pt x="6" y="152"/>
                  </a:moveTo>
                  <a:cubicBezTo>
                    <a:pt x="7" y="145"/>
                    <a:pt x="9" y="139"/>
                    <a:pt x="11" y="133"/>
                  </a:cubicBezTo>
                  <a:cubicBezTo>
                    <a:pt x="23" y="106"/>
                    <a:pt x="19" y="102"/>
                    <a:pt x="9" y="78"/>
                  </a:cubicBezTo>
                  <a:cubicBezTo>
                    <a:pt x="0" y="57"/>
                    <a:pt x="18" y="45"/>
                    <a:pt x="5" y="19"/>
                  </a:cubicBezTo>
                  <a:cubicBezTo>
                    <a:pt x="17" y="11"/>
                    <a:pt x="32" y="8"/>
                    <a:pt x="41" y="1"/>
                  </a:cubicBezTo>
                  <a:cubicBezTo>
                    <a:pt x="46" y="4"/>
                    <a:pt x="49" y="5"/>
                    <a:pt x="54" y="5"/>
                  </a:cubicBezTo>
                  <a:cubicBezTo>
                    <a:pt x="59" y="5"/>
                    <a:pt x="62" y="4"/>
                    <a:pt x="66" y="0"/>
                  </a:cubicBezTo>
                  <a:cubicBezTo>
                    <a:pt x="73" y="6"/>
                    <a:pt x="91" y="11"/>
                    <a:pt x="103" y="19"/>
                  </a:cubicBezTo>
                  <a:cubicBezTo>
                    <a:pt x="90" y="46"/>
                    <a:pt x="108" y="50"/>
                    <a:pt x="99" y="78"/>
                  </a:cubicBezTo>
                  <a:cubicBezTo>
                    <a:pt x="92" y="101"/>
                    <a:pt x="79" y="100"/>
                    <a:pt x="95" y="132"/>
                  </a:cubicBezTo>
                  <a:cubicBezTo>
                    <a:pt x="98" y="138"/>
                    <a:pt x="100" y="145"/>
                    <a:pt x="102" y="152"/>
                  </a:cubicBezTo>
                  <a:cubicBezTo>
                    <a:pt x="80" y="169"/>
                    <a:pt x="24" y="166"/>
                    <a:pt x="6" y="152"/>
                  </a:cubicBez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1" name="Freeform 381"/>
            <p:cNvSpPr>
              <a:spLocks/>
            </p:cNvSpPr>
            <p:nvPr/>
          </p:nvSpPr>
          <p:spPr bwMode="auto">
            <a:xfrm>
              <a:off x="8768351" y="3329764"/>
              <a:ext cx="358279" cy="724346"/>
            </a:xfrm>
            <a:custGeom>
              <a:avLst/>
              <a:gdLst>
                <a:gd name="T0" fmla="*/ 4 w 230"/>
                <a:gd name="T1" fmla="*/ 32 h 465"/>
                <a:gd name="T2" fmla="*/ 0 w 230"/>
                <a:gd name="T3" fmla="*/ 169 h 465"/>
                <a:gd name="T4" fmla="*/ 117 w 230"/>
                <a:gd name="T5" fmla="*/ 465 h 465"/>
                <a:gd name="T6" fmla="*/ 230 w 230"/>
                <a:gd name="T7" fmla="*/ 169 h 465"/>
                <a:gd name="T8" fmla="*/ 226 w 230"/>
                <a:gd name="T9" fmla="*/ 28 h 465"/>
                <a:gd name="T10" fmla="*/ 174 w 230"/>
                <a:gd name="T11" fmla="*/ 0 h 465"/>
                <a:gd name="T12" fmla="*/ 56 w 230"/>
                <a:gd name="T13" fmla="*/ 4 h 465"/>
                <a:gd name="T14" fmla="*/ 4 w 230"/>
                <a:gd name="T15" fmla="*/ 32 h 4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465">
                  <a:moveTo>
                    <a:pt x="4" y="32"/>
                  </a:moveTo>
                  <a:lnTo>
                    <a:pt x="0" y="169"/>
                  </a:lnTo>
                  <a:lnTo>
                    <a:pt x="117" y="465"/>
                  </a:lnTo>
                  <a:lnTo>
                    <a:pt x="230" y="169"/>
                  </a:lnTo>
                  <a:lnTo>
                    <a:pt x="226" y="28"/>
                  </a:lnTo>
                  <a:lnTo>
                    <a:pt x="174" y="0"/>
                  </a:lnTo>
                  <a:lnTo>
                    <a:pt x="56" y="4"/>
                  </a:lnTo>
                  <a:lnTo>
                    <a:pt x="4" y="3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2" name="Rectangle 382"/>
            <p:cNvSpPr>
              <a:spLocks noChangeArrowheads="1"/>
            </p:cNvSpPr>
            <p:nvPr/>
          </p:nvSpPr>
          <p:spPr bwMode="auto">
            <a:xfrm>
              <a:off x="8855584" y="3254993"/>
              <a:ext cx="183813" cy="191603"/>
            </a:xfrm>
            <a:prstGeom prst="rect">
              <a:avLst/>
            </a:prstGeom>
            <a:solidFill>
              <a:srgbClr val="D1A88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3" name="Freeform 383"/>
            <p:cNvSpPr>
              <a:spLocks/>
            </p:cNvSpPr>
            <p:nvPr/>
          </p:nvSpPr>
          <p:spPr bwMode="auto">
            <a:xfrm>
              <a:off x="8665539" y="2677075"/>
              <a:ext cx="563900" cy="688519"/>
            </a:xfrm>
            <a:custGeom>
              <a:avLst/>
              <a:gdLst>
                <a:gd name="T0" fmla="*/ 39 w 77"/>
                <a:gd name="T1" fmla="*/ 94 h 94"/>
                <a:gd name="T2" fmla="*/ 69 w 77"/>
                <a:gd name="T3" fmla="*/ 63 h 94"/>
                <a:gd name="T4" fmla="*/ 70 w 77"/>
                <a:gd name="T5" fmla="*/ 64 h 94"/>
                <a:gd name="T6" fmla="*/ 76 w 77"/>
                <a:gd name="T7" fmla="*/ 53 h 94"/>
                <a:gd name="T8" fmla="*/ 74 w 77"/>
                <a:gd name="T9" fmla="*/ 41 h 94"/>
                <a:gd name="T10" fmla="*/ 73 w 77"/>
                <a:gd name="T11" fmla="*/ 41 h 94"/>
                <a:gd name="T12" fmla="*/ 39 w 77"/>
                <a:gd name="T13" fmla="*/ 0 h 94"/>
                <a:gd name="T14" fmla="*/ 5 w 77"/>
                <a:gd name="T15" fmla="*/ 42 h 94"/>
                <a:gd name="T16" fmla="*/ 4 w 77"/>
                <a:gd name="T17" fmla="*/ 41 h 94"/>
                <a:gd name="T18" fmla="*/ 1 w 77"/>
                <a:gd name="T19" fmla="*/ 53 h 94"/>
                <a:gd name="T20" fmla="*/ 8 w 77"/>
                <a:gd name="T21" fmla="*/ 64 h 94"/>
                <a:gd name="T22" fmla="*/ 9 w 77"/>
                <a:gd name="T23" fmla="*/ 63 h 94"/>
                <a:gd name="T24" fmla="*/ 39 w 77"/>
                <a:gd name="T25"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94">
                  <a:moveTo>
                    <a:pt x="39" y="94"/>
                  </a:moveTo>
                  <a:cubicBezTo>
                    <a:pt x="51" y="94"/>
                    <a:pt x="63" y="80"/>
                    <a:pt x="69" y="63"/>
                  </a:cubicBezTo>
                  <a:cubicBezTo>
                    <a:pt x="69" y="63"/>
                    <a:pt x="69" y="63"/>
                    <a:pt x="70" y="64"/>
                  </a:cubicBezTo>
                  <a:cubicBezTo>
                    <a:pt x="72" y="64"/>
                    <a:pt x="75" y="59"/>
                    <a:pt x="76" y="53"/>
                  </a:cubicBezTo>
                  <a:cubicBezTo>
                    <a:pt x="77" y="47"/>
                    <a:pt x="76" y="42"/>
                    <a:pt x="74" y="41"/>
                  </a:cubicBezTo>
                  <a:cubicBezTo>
                    <a:pt x="73" y="41"/>
                    <a:pt x="73" y="41"/>
                    <a:pt x="73" y="41"/>
                  </a:cubicBezTo>
                  <a:cubicBezTo>
                    <a:pt x="74" y="20"/>
                    <a:pt x="65" y="0"/>
                    <a:pt x="39" y="0"/>
                  </a:cubicBezTo>
                  <a:cubicBezTo>
                    <a:pt x="12" y="0"/>
                    <a:pt x="4" y="20"/>
                    <a:pt x="5" y="42"/>
                  </a:cubicBezTo>
                  <a:cubicBezTo>
                    <a:pt x="4" y="41"/>
                    <a:pt x="4" y="41"/>
                    <a:pt x="4" y="41"/>
                  </a:cubicBezTo>
                  <a:cubicBezTo>
                    <a:pt x="1" y="42"/>
                    <a:pt x="0" y="47"/>
                    <a:pt x="1" y="53"/>
                  </a:cubicBezTo>
                  <a:cubicBezTo>
                    <a:pt x="2" y="59"/>
                    <a:pt x="5" y="64"/>
                    <a:pt x="8" y="64"/>
                  </a:cubicBezTo>
                  <a:cubicBezTo>
                    <a:pt x="8" y="63"/>
                    <a:pt x="9" y="63"/>
                    <a:pt x="9" y="63"/>
                  </a:cubicBezTo>
                  <a:cubicBezTo>
                    <a:pt x="15" y="80"/>
                    <a:pt x="26" y="94"/>
                    <a:pt x="39" y="94"/>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4" name="Freeform 384"/>
            <p:cNvSpPr>
              <a:spLocks/>
            </p:cNvSpPr>
            <p:nvPr/>
          </p:nvSpPr>
          <p:spPr bwMode="auto">
            <a:xfrm>
              <a:off x="8906989" y="3431018"/>
              <a:ext cx="88791" cy="132408"/>
            </a:xfrm>
            <a:custGeom>
              <a:avLst/>
              <a:gdLst>
                <a:gd name="T0" fmla="*/ 10 w 12"/>
                <a:gd name="T1" fmla="*/ 18 h 18"/>
                <a:gd name="T2" fmla="*/ 12 w 12"/>
                <a:gd name="T3" fmla="*/ 14 h 18"/>
                <a:gd name="T4" fmla="*/ 6 w 12"/>
                <a:gd name="T5" fmla="*/ 0 h 18"/>
                <a:gd name="T6" fmla="*/ 0 w 12"/>
                <a:gd name="T7" fmla="*/ 14 h 18"/>
                <a:gd name="T8" fmla="*/ 2 w 12"/>
                <a:gd name="T9" fmla="*/ 18 h 18"/>
                <a:gd name="T10" fmla="*/ 10 w 12"/>
                <a:gd name="T11" fmla="*/ 18 h 18"/>
              </a:gdLst>
              <a:ahLst/>
              <a:cxnLst>
                <a:cxn ang="0">
                  <a:pos x="T0" y="T1"/>
                </a:cxn>
                <a:cxn ang="0">
                  <a:pos x="T2" y="T3"/>
                </a:cxn>
                <a:cxn ang="0">
                  <a:pos x="T4" y="T5"/>
                </a:cxn>
                <a:cxn ang="0">
                  <a:pos x="T6" y="T7"/>
                </a:cxn>
                <a:cxn ang="0">
                  <a:pos x="T8" y="T9"/>
                </a:cxn>
                <a:cxn ang="0">
                  <a:pos x="T10" y="T11"/>
                </a:cxn>
              </a:cxnLst>
              <a:rect l="0" t="0" r="r" b="b"/>
              <a:pathLst>
                <a:path w="12" h="18">
                  <a:moveTo>
                    <a:pt x="10" y="18"/>
                  </a:moveTo>
                  <a:cubicBezTo>
                    <a:pt x="12" y="14"/>
                    <a:pt x="12" y="14"/>
                    <a:pt x="12" y="14"/>
                  </a:cubicBezTo>
                  <a:cubicBezTo>
                    <a:pt x="6" y="0"/>
                    <a:pt x="6" y="0"/>
                    <a:pt x="6" y="0"/>
                  </a:cubicBezTo>
                  <a:cubicBezTo>
                    <a:pt x="0" y="14"/>
                    <a:pt x="0" y="14"/>
                    <a:pt x="0" y="14"/>
                  </a:cubicBezTo>
                  <a:cubicBezTo>
                    <a:pt x="2" y="18"/>
                    <a:pt x="2" y="18"/>
                    <a:pt x="2" y="18"/>
                  </a:cubicBezTo>
                  <a:cubicBezTo>
                    <a:pt x="5" y="18"/>
                    <a:pt x="7" y="18"/>
                    <a:pt x="10" y="18"/>
                  </a:cubicBezTo>
                  <a:close/>
                </a:path>
              </a:pathLst>
            </a:custGeom>
            <a:solidFill>
              <a:srgbClr val="FC8D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5" name="Freeform 385"/>
            <p:cNvSpPr>
              <a:spLocks/>
            </p:cNvSpPr>
            <p:nvPr/>
          </p:nvSpPr>
          <p:spPr bwMode="auto">
            <a:xfrm>
              <a:off x="8804178" y="3335995"/>
              <a:ext cx="146428" cy="271046"/>
            </a:xfrm>
            <a:custGeom>
              <a:avLst/>
              <a:gdLst>
                <a:gd name="T0" fmla="*/ 33 w 94"/>
                <a:gd name="T1" fmla="*/ 0 h 174"/>
                <a:gd name="T2" fmla="*/ 94 w 94"/>
                <a:gd name="T3" fmla="*/ 61 h 174"/>
                <a:gd name="T4" fmla="*/ 52 w 94"/>
                <a:gd name="T5" fmla="*/ 174 h 174"/>
                <a:gd name="T6" fmla="*/ 0 w 94"/>
                <a:gd name="T7" fmla="*/ 19 h 174"/>
                <a:gd name="T8" fmla="*/ 33 w 94"/>
                <a:gd name="T9" fmla="*/ 0 h 174"/>
              </a:gdLst>
              <a:ahLst/>
              <a:cxnLst>
                <a:cxn ang="0">
                  <a:pos x="T0" y="T1"/>
                </a:cxn>
                <a:cxn ang="0">
                  <a:pos x="T2" y="T3"/>
                </a:cxn>
                <a:cxn ang="0">
                  <a:pos x="T4" y="T5"/>
                </a:cxn>
                <a:cxn ang="0">
                  <a:pos x="T6" y="T7"/>
                </a:cxn>
                <a:cxn ang="0">
                  <a:pos x="T8" y="T9"/>
                </a:cxn>
              </a:cxnLst>
              <a:rect l="0" t="0" r="r" b="b"/>
              <a:pathLst>
                <a:path w="94" h="174">
                  <a:moveTo>
                    <a:pt x="33" y="0"/>
                  </a:moveTo>
                  <a:lnTo>
                    <a:pt x="94" y="61"/>
                  </a:lnTo>
                  <a:lnTo>
                    <a:pt x="52" y="174"/>
                  </a:lnTo>
                  <a:lnTo>
                    <a:pt x="0" y="19"/>
                  </a:lnTo>
                  <a:lnTo>
                    <a:pt x="33" y="0"/>
                  </a:ln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6" name="Freeform 386"/>
            <p:cNvSpPr>
              <a:spLocks/>
            </p:cNvSpPr>
            <p:nvPr/>
          </p:nvSpPr>
          <p:spPr bwMode="auto">
            <a:xfrm>
              <a:off x="8671770" y="3365592"/>
              <a:ext cx="278836" cy="688519"/>
            </a:xfrm>
            <a:custGeom>
              <a:avLst/>
              <a:gdLst>
                <a:gd name="T0" fmla="*/ 85 w 179"/>
                <a:gd name="T1" fmla="*/ 0 h 442"/>
                <a:gd name="T2" fmla="*/ 179 w 179"/>
                <a:gd name="T3" fmla="*/ 442 h 442"/>
                <a:gd name="T4" fmla="*/ 24 w 179"/>
                <a:gd name="T5" fmla="*/ 197 h 442"/>
                <a:gd name="T6" fmla="*/ 48 w 179"/>
                <a:gd name="T7" fmla="*/ 155 h 442"/>
                <a:gd name="T8" fmla="*/ 0 w 179"/>
                <a:gd name="T9" fmla="*/ 122 h 442"/>
                <a:gd name="T10" fmla="*/ 62 w 179"/>
                <a:gd name="T11" fmla="*/ 14 h 442"/>
                <a:gd name="T12" fmla="*/ 85 w 179"/>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79" h="442">
                  <a:moveTo>
                    <a:pt x="85" y="0"/>
                  </a:moveTo>
                  <a:lnTo>
                    <a:pt x="179" y="442"/>
                  </a:lnTo>
                  <a:lnTo>
                    <a:pt x="24" y="197"/>
                  </a:lnTo>
                  <a:lnTo>
                    <a:pt x="48" y="155"/>
                  </a:lnTo>
                  <a:lnTo>
                    <a:pt x="0" y="122"/>
                  </a:lnTo>
                  <a:lnTo>
                    <a:pt x="62" y="14"/>
                  </a:lnTo>
                  <a:lnTo>
                    <a:pt x="85" y="0"/>
                  </a:ln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7" name="Freeform 387"/>
            <p:cNvSpPr>
              <a:spLocks/>
            </p:cNvSpPr>
            <p:nvPr/>
          </p:nvSpPr>
          <p:spPr bwMode="auto">
            <a:xfrm>
              <a:off x="8950606" y="3329764"/>
              <a:ext cx="146428" cy="277277"/>
            </a:xfrm>
            <a:custGeom>
              <a:avLst/>
              <a:gdLst>
                <a:gd name="T0" fmla="*/ 57 w 94"/>
                <a:gd name="T1" fmla="*/ 0 h 178"/>
                <a:gd name="T2" fmla="*/ 0 w 94"/>
                <a:gd name="T3" fmla="*/ 65 h 178"/>
                <a:gd name="T4" fmla="*/ 43 w 94"/>
                <a:gd name="T5" fmla="*/ 178 h 178"/>
                <a:gd name="T6" fmla="*/ 94 w 94"/>
                <a:gd name="T7" fmla="*/ 23 h 178"/>
                <a:gd name="T8" fmla="*/ 57 w 94"/>
                <a:gd name="T9" fmla="*/ 0 h 178"/>
              </a:gdLst>
              <a:ahLst/>
              <a:cxnLst>
                <a:cxn ang="0">
                  <a:pos x="T0" y="T1"/>
                </a:cxn>
                <a:cxn ang="0">
                  <a:pos x="T2" y="T3"/>
                </a:cxn>
                <a:cxn ang="0">
                  <a:pos x="T4" y="T5"/>
                </a:cxn>
                <a:cxn ang="0">
                  <a:pos x="T6" y="T7"/>
                </a:cxn>
                <a:cxn ang="0">
                  <a:pos x="T8" y="T9"/>
                </a:cxn>
              </a:cxnLst>
              <a:rect l="0" t="0" r="r" b="b"/>
              <a:pathLst>
                <a:path w="94" h="178">
                  <a:moveTo>
                    <a:pt x="57" y="0"/>
                  </a:moveTo>
                  <a:lnTo>
                    <a:pt x="0" y="65"/>
                  </a:lnTo>
                  <a:lnTo>
                    <a:pt x="43" y="178"/>
                  </a:lnTo>
                  <a:lnTo>
                    <a:pt x="94" y="23"/>
                  </a:lnTo>
                  <a:lnTo>
                    <a:pt x="57" y="0"/>
                  </a:ln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8" name="Freeform 388"/>
            <p:cNvSpPr>
              <a:spLocks/>
            </p:cNvSpPr>
            <p:nvPr/>
          </p:nvSpPr>
          <p:spPr bwMode="auto">
            <a:xfrm>
              <a:off x="8892969" y="3622618"/>
              <a:ext cx="116831" cy="431492"/>
            </a:xfrm>
            <a:custGeom>
              <a:avLst/>
              <a:gdLst>
                <a:gd name="T0" fmla="*/ 18 w 75"/>
                <a:gd name="T1" fmla="*/ 0 h 277"/>
                <a:gd name="T2" fmla="*/ 56 w 75"/>
                <a:gd name="T3" fmla="*/ 0 h 277"/>
                <a:gd name="T4" fmla="*/ 75 w 75"/>
                <a:gd name="T5" fmla="*/ 188 h 277"/>
                <a:gd name="T6" fmla="*/ 37 w 75"/>
                <a:gd name="T7" fmla="*/ 277 h 277"/>
                <a:gd name="T8" fmla="*/ 0 w 75"/>
                <a:gd name="T9" fmla="*/ 188 h 277"/>
                <a:gd name="T10" fmla="*/ 18 w 75"/>
                <a:gd name="T11" fmla="*/ 0 h 277"/>
              </a:gdLst>
              <a:ahLst/>
              <a:cxnLst>
                <a:cxn ang="0">
                  <a:pos x="T0" y="T1"/>
                </a:cxn>
                <a:cxn ang="0">
                  <a:pos x="T2" y="T3"/>
                </a:cxn>
                <a:cxn ang="0">
                  <a:pos x="T4" y="T5"/>
                </a:cxn>
                <a:cxn ang="0">
                  <a:pos x="T6" y="T7"/>
                </a:cxn>
                <a:cxn ang="0">
                  <a:pos x="T8" y="T9"/>
                </a:cxn>
                <a:cxn ang="0">
                  <a:pos x="T10" y="T11"/>
                </a:cxn>
              </a:cxnLst>
              <a:rect l="0" t="0" r="r" b="b"/>
              <a:pathLst>
                <a:path w="75" h="277">
                  <a:moveTo>
                    <a:pt x="18" y="0"/>
                  </a:moveTo>
                  <a:lnTo>
                    <a:pt x="56" y="0"/>
                  </a:lnTo>
                  <a:lnTo>
                    <a:pt x="75" y="188"/>
                  </a:lnTo>
                  <a:lnTo>
                    <a:pt x="37" y="277"/>
                  </a:lnTo>
                  <a:lnTo>
                    <a:pt x="0" y="188"/>
                  </a:lnTo>
                  <a:lnTo>
                    <a:pt x="18" y="0"/>
                  </a:lnTo>
                  <a:close/>
                </a:path>
              </a:pathLst>
            </a:custGeom>
            <a:solidFill>
              <a:srgbClr val="FC8D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9" name="Freeform 389"/>
            <p:cNvSpPr>
              <a:spLocks/>
            </p:cNvSpPr>
            <p:nvPr/>
          </p:nvSpPr>
          <p:spPr bwMode="auto">
            <a:xfrm>
              <a:off x="8804178" y="3335995"/>
              <a:ext cx="146428" cy="227430"/>
            </a:xfrm>
            <a:custGeom>
              <a:avLst/>
              <a:gdLst>
                <a:gd name="T0" fmla="*/ 33 w 94"/>
                <a:gd name="T1" fmla="*/ 0 h 146"/>
                <a:gd name="T2" fmla="*/ 94 w 94"/>
                <a:gd name="T3" fmla="*/ 61 h 146"/>
                <a:gd name="T4" fmla="*/ 52 w 94"/>
                <a:gd name="T5" fmla="*/ 146 h 146"/>
                <a:gd name="T6" fmla="*/ 0 w 94"/>
                <a:gd name="T7" fmla="*/ 19 h 146"/>
                <a:gd name="T8" fmla="*/ 33 w 94"/>
                <a:gd name="T9" fmla="*/ 0 h 146"/>
              </a:gdLst>
              <a:ahLst/>
              <a:cxnLst>
                <a:cxn ang="0">
                  <a:pos x="T0" y="T1"/>
                </a:cxn>
                <a:cxn ang="0">
                  <a:pos x="T2" y="T3"/>
                </a:cxn>
                <a:cxn ang="0">
                  <a:pos x="T4" y="T5"/>
                </a:cxn>
                <a:cxn ang="0">
                  <a:pos x="T6" y="T7"/>
                </a:cxn>
                <a:cxn ang="0">
                  <a:pos x="T8" y="T9"/>
                </a:cxn>
              </a:cxnLst>
              <a:rect l="0" t="0" r="r" b="b"/>
              <a:pathLst>
                <a:path w="94" h="146">
                  <a:moveTo>
                    <a:pt x="33" y="0"/>
                  </a:moveTo>
                  <a:lnTo>
                    <a:pt x="94" y="61"/>
                  </a:lnTo>
                  <a:lnTo>
                    <a:pt x="52" y="146"/>
                  </a:lnTo>
                  <a:lnTo>
                    <a:pt x="0" y="19"/>
                  </a:lnTo>
                  <a:lnTo>
                    <a:pt x="33"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0" name="Freeform 390"/>
            <p:cNvSpPr>
              <a:spLocks/>
            </p:cNvSpPr>
            <p:nvPr/>
          </p:nvSpPr>
          <p:spPr bwMode="auto">
            <a:xfrm>
              <a:off x="8701369" y="3365592"/>
              <a:ext cx="249237" cy="688519"/>
            </a:xfrm>
            <a:custGeom>
              <a:avLst/>
              <a:gdLst>
                <a:gd name="T0" fmla="*/ 66 w 160"/>
                <a:gd name="T1" fmla="*/ 0 h 442"/>
                <a:gd name="T2" fmla="*/ 160 w 160"/>
                <a:gd name="T3" fmla="*/ 442 h 442"/>
                <a:gd name="T4" fmla="*/ 19 w 160"/>
                <a:gd name="T5" fmla="*/ 179 h 442"/>
                <a:gd name="T6" fmla="*/ 43 w 160"/>
                <a:gd name="T7" fmla="*/ 146 h 442"/>
                <a:gd name="T8" fmla="*/ 0 w 160"/>
                <a:gd name="T9" fmla="*/ 113 h 442"/>
                <a:gd name="T10" fmla="*/ 43 w 160"/>
                <a:gd name="T11" fmla="*/ 14 h 442"/>
                <a:gd name="T12" fmla="*/ 66 w 160"/>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60" h="442">
                  <a:moveTo>
                    <a:pt x="66" y="0"/>
                  </a:moveTo>
                  <a:lnTo>
                    <a:pt x="160" y="442"/>
                  </a:lnTo>
                  <a:lnTo>
                    <a:pt x="19" y="179"/>
                  </a:lnTo>
                  <a:lnTo>
                    <a:pt x="43" y="146"/>
                  </a:lnTo>
                  <a:lnTo>
                    <a:pt x="0" y="113"/>
                  </a:lnTo>
                  <a:lnTo>
                    <a:pt x="43" y="14"/>
                  </a:lnTo>
                  <a:lnTo>
                    <a:pt x="66" y="0"/>
                  </a:ln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1" name="Freeform 391"/>
            <p:cNvSpPr>
              <a:spLocks/>
            </p:cNvSpPr>
            <p:nvPr/>
          </p:nvSpPr>
          <p:spPr bwMode="auto">
            <a:xfrm>
              <a:off x="8950606" y="3365592"/>
              <a:ext cx="271046" cy="688519"/>
            </a:xfrm>
            <a:custGeom>
              <a:avLst/>
              <a:gdLst>
                <a:gd name="T0" fmla="*/ 94 w 174"/>
                <a:gd name="T1" fmla="*/ 0 h 442"/>
                <a:gd name="T2" fmla="*/ 0 w 174"/>
                <a:gd name="T3" fmla="*/ 442 h 442"/>
                <a:gd name="T4" fmla="*/ 151 w 174"/>
                <a:gd name="T5" fmla="*/ 197 h 442"/>
                <a:gd name="T6" fmla="*/ 132 w 174"/>
                <a:gd name="T7" fmla="*/ 155 h 442"/>
                <a:gd name="T8" fmla="*/ 174 w 174"/>
                <a:gd name="T9" fmla="*/ 122 h 442"/>
                <a:gd name="T10" fmla="*/ 127 w 174"/>
                <a:gd name="T11" fmla="*/ 14 h 442"/>
                <a:gd name="T12" fmla="*/ 94 w 174"/>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74" h="442">
                  <a:moveTo>
                    <a:pt x="94" y="0"/>
                  </a:moveTo>
                  <a:lnTo>
                    <a:pt x="0" y="442"/>
                  </a:lnTo>
                  <a:lnTo>
                    <a:pt x="151" y="197"/>
                  </a:lnTo>
                  <a:lnTo>
                    <a:pt x="132" y="155"/>
                  </a:lnTo>
                  <a:lnTo>
                    <a:pt x="174" y="122"/>
                  </a:lnTo>
                  <a:lnTo>
                    <a:pt x="127" y="14"/>
                  </a:lnTo>
                  <a:lnTo>
                    <a:pt x="94" y="0"/>
                  </a:ln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2" name="Freeform 392"/>
            <p:cNvSpPr>
              <a:spLocks/>
            </p:cNvSpPr>
            <p:nvPr/>
          </p:nvSpPr>
          <p:spPr bwMode="auto">
            <a:xfrm>
              <a:off x="8950606" y="3365592"/>
              <a:ext cx="249237" cy="688519"/>
            </a:xfrm>
            <a:custGeom>
              <a:avLst/>
              <a:gdLst>
                <a:gd name="T0" fmla="*/ 94 w 160"/>
                <a:gd name="T1" fmla="*/ 0 h 442"/>
                <a:gd name="T2" fmla="*/ 0 w 160"/>
                <a:gd name="T3" fmla="*/ 442 h 442"/>
                <a:gd name="T4" fmla="*/ 137 w 160"/>
                <a:gd name="T5" fmla="*/ 179 h 442"/>
                <a:gd name="T6" fmla="*/ 113 w 160"/>
                <a:gd name="T7" fmla="*/ 146 h 442"/>
                <a:gd name="T8" fmla="*/ 160 w 160"/>
                <a:gd name="T9" fmla="*/ 113 h 442"/>
                <a:gd name="T10" fmla="*/ 127 w 160"/>
                <a:gd name="T11" fmla="*/ 14 h 442"/>
                <a:gd name="T12" fmla="*/ 94 w 160"/>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60" h="442">
                  <a:moveTo>
                    <a:pt x="94" y="0"/>
                  </a:moveTo>
                  <a:lnTo>
                    <a:pt x="0" y="442"/>
                  </a:lnTo>
                  <a:lnTo>
                    <a:pt x="137" y="179"/>
                  </a:lnTo>
                  <a:lnTo>
                    <a:pt x="113" y="146"/>
                  </a:lnTo>
                  <a:lnTo>
                    <a:pt x="160" y="113"/>
                  </a:lnTo>
                  <a:lnTo>
                    <a:pt x="127" y="14"/>
                  </a:lnTo>
                  <a:lnTo>
                    <a:pt x="94" y="0"/>
                  </a:ln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3" name="Freeform 393"/>
            <p:cNvSpPr>
              <a:spLocks/>
            </p:cNvSpPr>
            <p:nvPr/>
          </p:nvSpPr>
          <p:spPr bwMode="auto">
            <a:xfrm>
              <a:off x="8950606" y="3329764"/>
              <a:ext cx="146428" cy="233661"/>
            </a:xfrm>
            <a:custGeom>
              <a:avLst/>
              <a:gdLst>
                <a:gd name="T0" fmla="*/ 57 w 94"/>
                <a:gd name="T1" fmla="*/ 0 h 150"/>
                <a:gd name="T2" fmla="*/ 0 w 94"/>
                <a:gd name="T3" fmla="*/ 65 h 150"/>
                <a:gd name="T4" fmla="*/ 43 w 94"/>
                <a:gd name="T5" fmla="*/ 150 h 150"/>
                <a:gd name="T6" fmla="*/ 94 w 94"/>
                <a:gd name="T7" fmla="*/ 23 h 150"/>
                <a:gd name="T8" fmla="*/ 57 w 94"/>
                <a:gd name="T9" fmla="*/ 0 h 150"/>
              </a:gdLst>
              <a:ahLst/>
              <a:cxnLst>
                <a:cxn ang="0">
                  <a:pos x="T0" y="T1"/>
                </a:cxn>
                <a:cxn ang="0">
                  <a:pos x="T2" y="T3"/>
                </a:cxn>
                <a:cxn ang="0">
                  <a:pos x="T4" y="T5"/>
                </a:cxn>
                <a:cxn ang="0">
                  <a:pos x="T6" y="T7"/>
                </a:cxn>
                <a:cxn ang="0">
                  <a:pos x="T8" y="T9"/>
                </a:cxn>
              </a:cxnLst>
              <a:rect l="0" t="0" r="r" b="b"/>
              <a:pathLst>
                <a:path w="94" h="150">
                  <a:moveTo>
                    <a:pt x="57" y="0"/>
                  </a:moveTo>
                  <a:lnTo>
                    <a:pt x="0" y="65"/>
                  </a:lnTo>
                  <a:lnTo>
                    <a:pt x="43" y="150"/>
                  </a:lnTo>
                  <a:lnTo>
                    <a:pt x="94" y="23"/>
                  </a:lnTo>
                  <a:lnTo>
                    <a:pt x="5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4" name="Freeform 394"/>
            <p:cNvSpPr>
              <a:spLocks/>
            </p:cNvSpPr>
            <p:nvPr/>
          </p:nvSpPr>
          <p:spPr bwMode="auto">
            <a:xfrm>
              <a:off x="8906989" y="3555636"/>
              <a:ext cx="88791" cy="73215"/>
            </a:xfrm>
            <a:custGeom>
              <a:avLst/>
              <a:gdLst>
                <a:gd name="T0" fmla="*/ 2 w 12"/>
                <a:gd name="T1" fmla="*/ 0 h 10"/>
                <a:gd name="T2" fmla="*/ 10 w 12"/>
                <a:gd name="T3" fmla="*/ 0 h 10"/>
                <a:gd name="T4" fmla="*/ 10 w 12"/>
                <a:gd name="T5" fmla="*/ 10 h 10"/>
                <a:gd name="T6" fmla="*/ 2 w 12"/>
                <a:gd name="T7" fmla="*/ 10 h 10"/>
                <a:gd name="T8" fmla="*/ 2 w 12"/>
                <a:gd name="T9" fmla="*/ 0 h 10"/>
              </a:gdLst>
              <a:ahLst/>
              <a:cxnLst>
                <a:cxn ang="0">
                  <a:pos x="T0" y="T1"/>
                </a:cxn>
                <a:cxn ang="0">
                  <a:pos x="T2" y="T3"/>
                </a:cxn>
                <a:cxn ang="0">
                  <a:pos x="T4" y="T5"/>
                </a:cxn>
                <a:cxn ang="0">
                  <a:pos x="T6" y="T7"/>
                </a:cxn>
                <a:cxn ang="0">
                  <a:pos x="T8" y="T9"/>
                </a:cxn>
              </a:cxnLst>
              <a:rect l="0" t="0" r="r" b="b"/>
              <a:pathLst>
                <a:path w="12" h="10">
                  <a:moveTo>
                    <a:pt x="2" y="0"/>
                  </a:moveTo>
                  <a:cubicBezTo>
                    <a:pt x="10" y="0"/>
                    <a:pt x="10" y="0"/>
                    <a:pt x="10" y="0"/>
                  </a:cubicBezTo>
                  <a:cubicBezTo>
                    <a:pt x="12" y="4"/>
                    <a:pt x="12" y="7"/>
                    <a:pt x="10" y="10"/>
                  </a:cubicBezTo>
                  <a:cubicBezTo>
                    <a:pt x="2" y="10"/>
                    <a:pt x="2" y="10"/>
                    <a:pt x="2" y="10"/>
                  </a:cubicBezTo>
                  <a:cubicBezTo>
                    <a:pt x="0" y="7"/>
                    <a:pt x="0" y="4"/>
                    <a:pt x="2" y="0"/>
                  </a:cubicBezTo>
                  <a:close/>
                </a:path>
              </a:pathLst>
            </a:custGeom>
            <a:solidFill>
              <a:srgbClr val="FC8D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5" name="Freeform 395"/>
            <p:cNvSpPr>
              <a:spLocks/>
            </p:cNvSpPr>
            <p:nvPr/>
          </p:nvSpPr>
          <p:spPr bwMode="auto">
            <a:xfrm>
              <a:off x="8936586" y="4046321"/>
              <a:ext cx="35829" cy="484456"/>
            </a:xfrm>
            <a:custGeom>
              <a:avLst/>
              <a:gdLst>
                <a:gd name="T0" fmla="*/ 2 w 5"/>
                <a:gd name="T1" fmla="*/ 66 h 66"/>
                <a:gd name="T2" fmla="*/ 2 w 5"/>
                <a:gd name="T3" fmla="*/ 0 h 66"/>
                <a:gd name="T4" fmla="*/ 2 w 5"/>
                <a:gd name="T5" fmla="*/ 66 h 66"/>
              </a:gdLst>
              <a:ahLst/>
              <a:cxnLst>
                <a:cxn ang="0">
                  <a:pos x="T0" y="T1"/>
                </a:cxn>
                <a:cxn ang="0">
                  <a:pos x="T2" y="T3"/>
                </a:cxn>
                <a:cxn ang="0">
                  <a:pos x="T4" y="T5"/>
                </a:cxn>
              </a:cxnLst>
              <a:rect l="0" t="0" r="r" b="b"/>
              <a:pathLst>
                <a:path w="5" h="66">
                  <a:moveTo>
                    <a:pt x="2" y="66"/>
                  </a:moveTo>
                  <a:cubicBezTo>
                    <a:pt x="0" y="37"/>
                    <a:pt x="0" y="34"/>
                    <a:pt x="2" y="0"/>
                  </a:cubicBezTo>
                  <a:cubicBezTo>
                    <a:pt x="5" y="34"/>
                    <a:pt x="5" y="37"/>
                    <a:pt x="2" y="66"/>
                  </a:cubicBez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6" name="Freeform 396"/>
            <p:cNvSpPr>
              <a:spLocks/>
            </p:cNvSpPr>
            <p:nvPr/>
          </p:nvSpPr>
          <p:spPr bwMode="auto">
            <a:xfrm>
              <a:off x="9148437" y="3007314"/>
              <a:ext cx="81002" cy="138639"/>
            </a:xfrm>
            <a:custGeom>
              <a:avLst/>
              <a:gdLst>
                <a:gd name="T0" fmla="*/ 8 w 11"/>
                <a:gd name="T1" fmla="*/ 0 h 19"/>
                <a:gd name="T2" fmla="*/ 10 w 11"/>
                <a:gd name="T3" fmla="*/ 10 h 19"/>
                <a:gd name="T4" fmla="*/ 4 w 11"/>
                <a:gd name="T5" fmla="*/ 18 h 19"/>
                <a:gd name="T6" fmla="*/ 1 w 11"/>
                <a:gd name="T7" fmla="*/ 8 h 19"/>
                <a:gd name="T8" fmla="*/ 8 w 11"/>
                <a:gd name="T9" fmla="*/ 0 h 19"/>
              </a:gdLst>
              <a:ahLst/>
              <a:cxnLst>
                <a:cxn ang="0">
                  <a:pos x="T0" y="T1"/>
                </a:cxn>
                <a:cxn ang="0">
                  <a:pos x="T2" y="T3"/>
                </a:cxn>
                <a:cxn ang="0">
                  <a:pos x="T4" y="T5"/>
                </a:cxn>
                <a:cxn ang="0">
                  <a:pos x="T6" y="T7"/>
                </a:cxn>
                <a:cxn ang="0">
                  <a:pos x="T8" y="T9"/>
                </a:cxn>
              </a:cxnLst>
              <a:rect l="0" t="0" r="r" b="b"/>
              <a:pathLst>
                <a:path w="11" h="19">
                  <a:moveTo>
                    <a:pt x="8" y="0"/>
                  </a:moveTo>
                  <a:cubicBezTo>
                    <a:pt x="10" y="1"/>
                    <a:pt x="11" y="5"/>
                    <a:pt x="10" y="10"/>
                  </a:cubicBezTo>
                  <a:cubicBezTo>
                    <a:pt x="9" y="15"/>
                    <a:pt x="6" y="19"/>
                    <a:pt x="4" y="18"/>
                  </a:cubicBezTo>
                  <a:cubicBezTo>
                    <a:pt x="1" y="18"/>
                    <a:pt x="0" y="13"/>
                    <a:pt x="1" y="8"/>
                  </a:cubicBezTo>
                  <a:cubicBezTo>
                    <a:pt x="2" y="3"/>
                    <a:pt x="5" y="0"/>
                    <a:pt x="8" y="0"/>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7" name="Freeform 397"/>
            <p:cNvSpPr>
              <a:spLocks/>
            </p:cNvSpPr>
            <p:nvPr/>
          </p:nvSpPr>
          <p:spPr bwMode="auto">
            <a:xfrm>
              <a:off x="9889918" y="3628849"/>
              <a:ext cx="87233" cy="140197"/>
            </a:xfrm>
            <a:custGeom>
              <a:avLst/>
              <a:gdLst>
                <a:gd name="T0" fmla="*/ 12 w 12"/>
                <a:gd name="T1" fmla="*/ 4 h 19"/>
                <a:gd name="T2" fmla="*/ 6 w 12"/>
                <a:gd name="T3" fmla="*/ 19 h 19"/>
                <a:gd name="T4" fmla="*/ 0 w 12"/>
                <a:gd name="T5" fmla="*/ 17 h 19"/>
                <a:gd name="T6" fmla="*/ 6 w 12"/>
                <a:gd name="T7" fmla="*/ 1 h 19"/>
                <a:gd name="T8" fmla="*/ 9 w 12"/>
                <a:gd name="T9" fmla="*/ 0 h 19"/>
                <a:gd name="T10" fmla="*/ 12 w 12"/>
                <a:gd name="T11" fmla="*/ 4 h 19"/>
              </a:gdLst>
              <a:ahLst/>
              <a:cxnLst>
                <a:cxn ang="0">
                  <a:pos x="T0" y="T1"/>
                </a:cxn>
                <a:cxn ang="0">
                  <a:pos x="T2" y="T3"/>
                </a:cxn>
                <a:cxn ang="0">
                  <a:pos x="T4" y="T5"/>
                </a:cxn>
                <a:cxn ang="0">
                  <a:pos x="T6" y="T7"/>
                </a:cxn>
                <a:cxn ang="0">
                  <a:pos x="T8" y="T9"/>
                </a:cxn>
                <a:cxn ang="0">
                  <a:pos x="T10" y="T11"/>
                </a:cxn>
              </a:cxnLst>
              <a:rect l="0" t="0" r="r" b="b"/>
              <a:pathLst>
                <a:path w="12" h="19">
                  <a:moveTo>
                    <a:pt x="12" y="4"/>
                  </a:moveTo>
                  <a:cubicBezTo>
                    <a:pt x="6" y="19"/>
                    <a:pt x="6" y="19"/>
                    <a:pt x="6" y="19"/>
                  </a:cubicBezTo>
                  <a:cubicBezTo>
                    <a:pt x="0" y="17"/>
                    <a:pt x="0" y="17"/>
                    <a:pt x="0" y="17"/>
                  </a:cubicBezTo>
                  <a:cubicBezTo>
                    <a:pt x="6" y="1"/>
                    <a:pt x="6" y="1"/>
                    <a:pt x="6" y="1"/>
                  </a:cubicBezTo>
                  <a:cubicBezTo>
                    <a:pt x="8" y="1"/>
                    <a:pt x="8" y="0"/>
                    <a:pt x="9" y="0"/>
                  </a:cubicBezTo>
                  <a:lnTo>
                    <a:pt x="12" y="4"/>
                  </a:ln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8" name="Freeform 398"/>
            <p:cNvSpPr>
              <a:spLocks/>
            </p:cNvSpPr>
            <p:nvPr/>
          </p:nvSpPr>
          <p:spPr bwMode="auto">
            <a:xfrm>
              <a:off x="8687349" y="2677075"/>
              <a:ext cx="528073" cy="381645"/>
            </a:xfrm>
            <a:custGeom>
              <a:avLst/>
              <a:gdLst>
                <a:gd name="T0" fmla="*/ 70 w 72"/>
                <a:gd name="T1" fmla="*/ 41 h 52"/>
                <a:gd name="T2" fmla="*/ 36 w 72"/>
                <a:gd name="T3" fmla="*/ 0 h 52"/>
                <a:gd name="T4" fmla="*/ 1 w 72"/>
                <a:gd name="T5" fmla="*/ 42 h 52"/>
                <a:gd name="T6" fmla="*/ 6 w 72"/>
                <a:gd name="T7" fmla="*/ 51 h 52"/>
                <a:gd name="T8" fmla="*/ 9 w 72"/>
                <a:gd name="T9" fmla="*/ 47 h 52"/>
                <a:gd name="T10" fmla="*/ 20 w 72"/>
                <a:gd name="T11" fmla="*/ 20 h 52"/>
                <a:gd name="T12" fmla="*/ 36 w 72"/>
                <a:gd name="T13" fmla="*/ 24 h 52"/>
                <a:gd name="T14" fmla="*/ 52 w 72"/>
                <a:gd name="T15" fmla="*/ 20 h 52"/>
                <a:gd name="T16" fmla="*/ 62 w 72"/>
                <a:gd name="T17" fmla="*/ 47 h 52"/>
                <a:gd name="T18" fmla="*/ 65 w 72"/>
                <a:gd name="T19" fmla="*/ 51 h 52"/>
                <a:gd name="T20" fmla="*/ 70 w 72"/>
                <a:gd name="T21"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52">
                  <a:moveTo>
                    <a:pt x="70" y="41"/>
                  </a:moveTo>
                  <a:cubicBezTo>
                    <a:pt x="72" y="20"/>
                    <a:pt x="63" y="0"/>
                    <a:pt x="36" y="0"/>
                  </a:cubicBezTo>
                  <a:cubicBezTo>
                    <a:pt x="9" y="0"/>
                    <a:pt x="0" y="20"/>
                    <a:pt x="1" y="42"/>
                  </a:cubicBezTo>
                  <a:cubicBezTo>
                    <a:pt x="3" y="42"/>
                    <a:pt x="5" y="46"/>
                    <a:pt x="6" y="51"/>
                  </a:cubicBezTo>
                  <a:cubicBezTo>
                    <a:pt x="8" y="52"/>
                    <a:pt x="9" y="52"/>
                    <a:pt x="9" y="47"/>
                  </a:cubicBezTo>
                  <a:cubicBezTo>
                    <a:pt x="9" y="34"/>
                    <a:pt x="11" y="23"/>
                    <a:pt x="20" y="20"/>
                  </a:cubicBezTo>
                  <a:cubicBezTo>
                    <a:pt x="28" y="18"/>
                    <a:pt x="29" y="24"/>
                    <a:pt x="36" y="24"/>
                  </a:cubicBezTo>
                  <a:cubicBezTo>
                    <a:pt x="42" y="24"/>
                    <a:pt x="44" y="18"/>
                    <a:pt x="52" y="20"/>
                  </a:cubicBezTo>
                  <a:cubicBezTo>
                    <a:pt x="60" y="23"/>
                    <a:pt x="62" y="34"/>
                    <a:pt x="62" y="47"/>
                  </a:cubicBezTo>
                  <a:cubicBezTo>
                    <a:pt x="62" y="51"/>
                    <a:pt x="63" y="52"/>
                    <a:pt x="65" y="51"/>
                  </a:cubicBezTo>
                  <a:cubicBezTo>
                    <a:pt x="66" y="46"/>
                    <a:pt x="68" y="42"/>
                    <a:pt x="70" y="41"/>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9" name="Freeform 399"/>
            <p:cNvSpPr>
              <a:spLocks/>
            </p:cNvSpPr>
            <p:nvPr/>
          </p:nvSpPr>
          <p:spPr bwMode="auto">
            <a:xfrm>
              <a:off x="8899200" y="2728479"/>
              <a:ext cx="243006" cy="330239"/>
            </a:xfrm>
            <a:custGeom>
              <a:avLst/>
              <a:gdLst>
                <a:gd name="T0" fmla="*/ 31 w 33"/>
                <a:gd name="T1" fmla="*/ 0 h 45"/>
                <a:gd name="T2" fmla="*/ 0 w 33"/>
                <a:gd name="T3" fmla="*/ 45 h 45"/>
                <a:gd name="T4" fmla="*/ 13 w 33"/>
                <a:gd name="T5" fmla="*/ 9 h 45"/>
                <a:gd name="T6" fmla="*/ 31 w 33"/>
                <a:gd name="T7" fmla="*/ 0 h 45"/>
              </a:gdLst>
              <a:ahLst/>
              <a:cxnLst>
                <a:cxn ang="0">
                  <a:pos x="T0" y="T1"/>
                </a:cxn>
                <a:cxn ang="0">
                  <a:pos x="T2" y="T3"/>
                </a:cxn>
                <a:cxn ang="0">
                  <a:pos x="T4" y="T5"/>
                </a:cxn>
                <a:cxn ang="0">
                  <a:pos x="T6" y="T7"/>
                </a:cxn>
              </a:cxnLst>
              <a:rect l="0" t="0" r="r" b="b"/>
              <a:pathLst>
                <a:path w="33" h="45">
                  <a:moveTo>
                    <a:pt x="31" y="0"/>
                  </a:moveTo>
                  <a:cubicBezTo>
                    <a:pt x="33" y="13"/>
                    <a:pt x="14" y="39"/>
                    <a:pt x="0" y="45"/>
                  </a:cubicBezTo>
                  <a:cubicBezTo>
                    <a:pt x="9" y="40"/>
                    <a:pt x="15" y="22"/>
                    <a:pt x="13" y="9"/>
                  </a:cubicBezTo>
                  <a:cubicBezTo>
                    <a:pt x="12" y="6"/>
                    <a:pt x="33" y="3"/>
                    <a:pt x="31"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0" name="Freeform 400"/>
            <p:cNvSpPr>
              <a:spLocks/>
            </p:cNvSpPr>
            <p:nvPr/>
          </p:nvSpPr>
          <p:spPr bwMode="auto">
            <a:xfrm>
              <a:off x="8606346" y="2669286"/>
              <a:ext cx="462647" cy="454858"/>
            </a:xfrm>
            <a:custGeom>
              <a:avLst/>
              <a:gdLst>
                <a:gd name="T0" fmla="*/ 62 w 63"/>
                <a:gd name="T1" fmla="*/ 10 h 62"/>
                <a:gd name="T2" fmla="*/ 5 w 63"/>
                <a:gd name="T3" fmla="*/ 62 h 62"/>
                <a:gd name="T4" fmla="*/ 42 w 63"/>
                <a:gd name="T5" fmla="*/ 13 h 62"/>
                <a:gd name="T6" fmla="*/ 62 w 63"/>
                <a:gd name="T7" fmla="*/ 10 h 62"/>
              </a:gdLst>
              <a:ahLst/>
              <a:cxnLst>
                <a:cxn ang="0">
                  <a:pos x="T0" y="T1"/>
                </a:cxn>
                <a:cxn ang="0">
                  <a:pos x="T2" y="T3"/>
                </a:cxn>
                <a:cxn ang="0">
                  <a:pos x="T4" y="T5"/>
                </a:cxn>
                <a:cxn ang="0">
                  <a:pos x="T6" y="T7"/>
                </a:cxn>
              </a:cxnLst>
              <a:rect l="0" t="0" r="r" b="b"/>
              <a:pathLst>
                <a:path w="63" h="62">
                  <a:moveTo>
                    <a:pt x="62" y="10"/>
                  </a:moveTo>
                  <a:cubicBezTo>
                    <a:pt x="61" y="22"/>
                    <a:pt x="20" y="59"/>
                    <a:pt x="5" y="62"/>
                  </a:cubicBezTo>
                  <a:cubicBezTo>
                    <a:pt x="0" y="0"/>
                    <a:pt x="38" y="25"/>
                    <a:pt x="42" y="13"/>
                  </a:cubicBezTo>
                  <a:cubicBezTo>
                    <a:pt x="43" y="10"/>
                    <a:pt x="63" y="13"/>
                    <a:pt x="62" y="1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1" name="Freeform 401"/>
            <p:cNvSpPr>
              <a:spLocks/>
            </p:cNvSpPr>
            <p:nvPr/>
          </p:nvSpPr>
          <p:spPr bwMode="auto">
            <a:xfrm>
              <a:off x="8980202" y="2684862"/>
              <a:ext cx="292854" cy="447071"/>
            </a:xfrm>
            <a:custGeom>
              <a:avLst/>
              <a:gdLst>
                <a:gd name="T0" fmla="*/ 1 w 40"/>
                <a:gd name="T1" fmla="*/ 0 h 61"/>
                <a:gd name="T2" fmla="*/ 34 w 40"/>
                <a:gd name="T3" fmla="*/ 61 h 61"/>
                <a:gd name="T4" fmla="*/ 20 w 40"/>
                <a:gd name="T5" fmla="*/ 7 h 61"/>
                <a:gd name="T6" fmla="*/ 1 w 40"/>
                <a:gd name="T7" fmla="*/ 0 h 61"/>
              </a:gdLst>
              <a:ahLst/>
              <a:cxnLst>
                <a:cxn ang="0">
                  <a:pos x="T0" y="T1"/>
                </a:cxn>
                <a:cxn ang="0">
                  <a:pos x="T2" y="T3"/>
                </a:cxn>
                <a:cxn ang="0">
                  <a:pos x="T4" y="T5"/>
                </a:cxn>
                <a:cxn ang="0">
                  <a:pos x="T6" y="T7"/>
                </a:cxn>
              </a:cxnLst>
              <a:rect l="0" t="0" r="r" b="b"/>
              <a:pathLst>
                <a:path w="40" h="61">
                  <a:moveTo>
                    <a:pt x="1" y="0"/>
                  </a:moveTo>
                  <a:cubicBezTo>
                    <a:pt x="0" y="13"/>
                    <a:pt x="20" y="56"/>
                    <a:pt x="34" y="61"/>
                  </a:cubicBezTo>
                  <a:cubicBezTo>
                    <a:pt x="40" y="17"/>
                    <a:pt x="28" y="11"/>
                    <a:pt x="20" y="7"/>
                  </a:cubicBezTo>
                  <a:cubicBezTo>
                    <a:pt x="18" y="6"/>
                    <a:pt x="0" y="3"/>
                    <a:pt x="1"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grpSp>
      <p:grpSp>
        <p:nvGrpSpPr>
          <p:cNvPr id="5" name="组合 111"/>
          <p:cNvGrpSpPr/>
          <p:nvPr/>
        </p:nvGrpSpPr>
        <p:grpSpPr>
          <a:xfrm>
            <a:off x="10301839" y="3857328"/>
            <a:ext cx="1313709" cy="2576997"/>
            <a:chOff x="9500484" y="2134984"/>
            <a:chExt cx="2191731" cy="4299342"/>
          </a:xfrm>
        </p:grpSpPr>
        <p:sp>
          <p:nvSpPr>
            <p:cNvPr id="113" name="Rectangle 319"/>
            <p:cNvSpPr>
              <a:spLocks noChangeArrowheads="1"/>
            </p:cNvSpPr>
            <p:nvPr/>
          </p:nvSpPr>
          <p:spPr bwMode="auto">
            <a:xfrm>
              <a:off x="9551890" y="2186388"/>
              <a:ext cx="2096709" cy="245343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4" name="Rectangle 320"/>
            <p:cNvSpPr>
              <a:spLocks noChangeArrowheads="1"/>
            </p:cNvSpPr>
            <p:nvPr/>
          </p:nvSpPr>
          <p:spPr bwMode="auto">
            <a:xfrm>
              <a:off x="9727914" y="3145951"/>
              <a:ext cx="791328"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5" name="Rectangle 321"/>
            <p:cNvSpPr>
              <a:spLocks noChangeArrowheads="1"/>
            </p:cNvSpPr>
            <p:nvPr/>
          </p:nvSpPr>
          <p:spPr bwMode="auto">
            <a:xfrm>
              <a:off x="9727914" y="3211377"/>
              <a:ext cx="791328" cy="21809"/>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6" name="Rectangle 322"/>
            <p:cNvSpPr>
              <a:spLocks noChangeArrowheads="1"/>
            </p:cNvSpPr>
            <p:nvPr/>
          </p:nvSpPr>
          <p:spPr bwMode="auto">
            <a:xfrm>
              <a:off x="9727914" y="3270570"/>
              <a:ext cx="791328"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7" name="Rectangle 323"/>
            <p:cNvSpPr>
              <a:spLocks noChangeArrowheads="1"/>
            </p:cNvSpPr>
            <p:nvPr/>
          </p:nvSpPr>
          <p:spPr bwMode="auto">
            <a:xfrm>
              <a:off x="9727914" y="3329764"/>
              <a:ext cx="791328" cy="2804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8" name="Rectangle 324"/>
            <p:cNvSpPr>
              <a:spLocks noChangeArrowheads="1"/>
            </p:cNvSpPr>
            <p:nvPr/>
          </p:nvSpPr>
          <p:spPr bwMode="auto">
            <a:xfrm>
              <a:off x="9727914" y="3395188"/>
              <a:ext cx="791328" cy="21809"/>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9" name="Rectangle 325"/>
            <p:cNvSpPr>
              <a:spLocks noChangeArrowheads="1"/>
            </p:cNvSpPr>
            <p:nvPr/>
          </p:nvSpPr>
          <p:spPr bwMode="auto">
            <a:xfrm>
              <a:off x="9727914" y="2904503"/>
              <a:ext cx="791328" cy="14642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0" name="Freeform 326"/>
            <p:cNvSpPr>
              <a:spLocks/>
            </p:cNvSpPr>
            <p:nvPr/>
          </p:nvSpPr>
          <p:spPr bwMode="auto">
            <a:xfrm>
              <a:off x="10548838" y="4588412"/>
              <a:ext cx="95022" cy="1377036"/>
            </a:xfrm>
            <a:custGeom>
              <a:avLst/>
              <a:gdLst>
                <a:gd name="T0" fmla="*/ 0 w 13"/>
                <a:gd name="T1" fmla="*/ 182 h 188"/>
                <a:gd name="T2" fmla="*/ 0 w 13"/>
                <a:gd name="T3" fmla="*/ 7 h 188"/>
                <a:gd name="T4" fmla="*/ 7 w 13"/>
                <a:gd name="T5" fmla="*/ 0 h 188"/>
                <a:gd name="T6" fmla="*/ 7 w 13"/>
                <a:gd name="T7" fmla="*/ 0 h 188"/>
                <a:gd name="T8" fmla="*/ 13 w 13"/>
                <a:gd name="T9" fmla="*/ 7 h 188"/>
                <a:gd name="T10" fmla="*/ 13 w 13"/>
                <a:gd name="T11" fmla="*/ 182 h 188"/>
                <a:gd name="T12" fmla="*/ 7 w 13"/>
                <a:gd name="T13" fmla="*/ 188 h 188"/>
                <a:gd name="T14" fmla="*/ 7 w 13"/>
                <a:gd name="T15" fmla="*/ 188 h 188"/>
                <a:gd name="T16" fmla="*/ 0 w 13"/>
                <a:gd name="T17" fmla="*/ 18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88">
                  <a:moveTo>
                    <a:pt x="0" y="182"/>
                  </a:moveTo>
                  <a:cubicBezTo>
                    <a:pt x="0" y="7"/>
                    <a:pt x="0" y="7"/>
                    <a:pt x="0" y="7"/>
                  </a:cubicBezTo>
                  <a:cubicBezTo>
                    <a:pt x="0" y="3"/>
                    <a:pt x="3" y="0"/>
                    <a:pt x="7" y="0"/>
                  </a:cubicBezTo>
                  <a:cubicBezTo>
                    <a:pt x="7" y="0"/>
                    <a:pt x="7" y="0"/>
                    <a:pt x="7" y="0"/>
                  </a:cubicBezTo>
                  <a:cubicBezTo>
                    <a:pt x="10" y="0"/>
                    <a:pt x="13" y="3"/>
                    <a:pt x="13" y="7"/>
                  </a:cubicBezTo>
                  <a:cubicBezTo>
                    <a:pt x="13" y="182"/>
                    <a:pt x="13" y="182"/>
                    <a:pt x="13" y="182"/>
                  </a:cubicBezTo>
                  <a:cubicBezTo>
                    <a:pt x="13" y="185"/>
                    <a:pt x="10" y="188"/>
                    <a:pt x="7" y="188"/>
                  </a:cubicBezTo>
                  <a:cubicBezTo>
                    <a:pt x="7" y="188"/>
                    <a:pt x="7" y="188"/>
                    <a:pt x="7" y="188"/>
                  </a:cubicBezTo>
                  <a:cubicBezTo>
                    <a:pt x="3" y="188"/>
                    <a:pt x="0" y="185"/>
                    <a:pt x="0" y="182"/>
                  </a:cubicBez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1" name="Freeform 327"/>
            <p:cNvSpPr>
              <a:spLocks noEditPoints="1"/>
            </p:cNvSpPr>
            <p:nvPr/>
          </p:nvSpPr>
          <p:spPr bwMode="auto">
            <a:xfrm>
              <a:off x="9500484" y="2134984"/>
              <a:ext cx="2191731" cy="2556240"/>
            </a:xfrm>
            <a:custGeom>
              <a:avLst/>
              <a:gdLst>
                <a:gd name="T0" fmla="*/ 706 w 1407"/>
                <a:gd name="T1" fmla="*/ 0 h 1641"/>
                <a:gd name="T2" fmla="*/ 1379 w 1407"/>
                <a:gd name="T3" fmla="*/ 0 h 1641"/>
                <a:gd name="T4" fmla="*/ 1407 w 1407"/>
                <a:gd name="T5" fmla="*/ 0 h 1641"/>
                <a:gd name="T6" fmla="*/ 1407 w 1407"/>
                <a:gd name="T7" fmla="*/ 33 h 1641"/>
                <a:gd name="T8" fmla="*/ 1407 w 1407"/>
                <a:gd name="T9" fmla="*/ 1608 h 1641"/>
                <a:gd name="T10" fmla="*/ 1407 w 1407"/>
                <a:gd name="T11" fmla="*/ 1641 h 1641"/>
                <a:gd name="T12" fmla="*/ 1379 w 1407"/>
                <a:gd name="T13" fmla="*/ 1641 h 1641"/>
                <a:gd name="T14" fmla="*/ 706 w 1407"/>
                <a:gd name="T15" fmla="*/ 1641 h 1641"/>
                <a:gd name="T16" fmla="*/ 706 w 1407"/>
                <a:gd name="T17" fmla="*/ 1575 h 1641"/>
                <a:gd name="T18" fmla="*/ 1346 w 1407"/>
                <a:gd name="T19" fmla="*/ 1575 h 1641"/>
                <a:gd name="T20" fmla="*/ 1346 w 1407"/>
                <a:gd name="T21" fmla="*/ 61 h 1641"/>
                <a:gd name="T22" fmla="*/ 706 w 1407"/>
                <a:gd name="T23" fmla="*/ 61 h 1641"/>
                <a:gd name="T24" fmla="*/ 706 w 1407"/>
                <a:gd name="T25" fmla="*/ 0 h 1641"/>
                <a:gd name="T26" fmla="*/ 33 w 1407"/>
                <a:gd name="T27" fmla="*/ 0 h 1641"/>
                <a:gd name="T28" fmla="*/ 706 w 1407"/>
                <a:gd name="T29" fmla="*/ 0 h 1641"/>
                <a:gd name="T30" fmla="*/ 706 w 1407"/>
                <a:gd name="T31" fmla="*/ 61 h 1641"/>
                <a:gd name="T32" fmla="*/ 61 w 1407"/>
                <a:gd name="T33" fmla="*/ 61 h 1641"/>
                <a:gd name="T34" fmla="*/ 61 w 1407"/>
                <a:gd name="T35" fmla="*/ 1575 h 1641"/>
                <a:gd name="T36" fmla="*/ 706 w 1407"/>
                <a:gd name="T37" fmla="*/ 1575 h 1641"/>
                <a:gd name="T38" fmla="*/ 706 w 1407"/>
                <a:gd name="T39" fmla="*/ 1641 h 1641"/>
                <a:gd name="T40" fmla="*/ 33 w 1407"/>
                <a:gd name="T41" fmla="*/ 1641 h 1641"/>
                <a:gd name="T42" fmla="*/ 0 w 1407"/>
                <a:gd name="T43" fmla="*/ 1641 h 1641"/>
                <a:gd name="T44" fmla="*/ 0 w 1407"/>
                <a:gd name="T45" fmla="*/ 1608 h 1641"/>
                <a:gd name="T46" fmla="*/ 0 w 1407"/>
                <a:gd name="T47" fmla="*/ 33 h 1641"/>
                <a:gd name="T48" fmla="*/ 0 w 1407"/>
                <a:gd name="T49" fmla="*/ 0 h 1641"/>
                <a:gd name="T50" fmla="*/ 33 w 1407"/>
                <a:gd name="T51" fmla="*/ 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7" h="1641">
                  <a:moveTo>
                    <a:pt x="706" y="0"/>
                  </a:moveTo>
                  <a:lnTo>
                    <a:pt x="1379" y="0"/>
                  </a:lnTo>
                  <a:lnTo>
                    <a:pt x="1407" y="0"/>
                  </a:lnTo>
                  <a:lnTo>
                    <a:pt x="1407" y="33"/>
                  </a:lnTo>
                  <a:lnTo>
                    <a:pt x="1407" y="1608"/>
                  </a:lnTo>
                  <a:lnTo>
                    <a:pt x="1407" y="1641"/>
                  </a:lnTo>
                  <a:lnTo>
                    <a:pt x="1379" y="1641"/>
                  </a:lnTo>
                  <a:lnTo>
                    <a:pt x="706" y="1641"/>
                  </a:lnTo>
                  <a:lnTo>
                    <a:pt x="706" y="1575"/>
                  </a:lnTo>
                  <a:lnTo>
                    <a:pt x="1346" y="1575"/>
                  </a:lnTo>
                  <a:lnTo>
                    <a:pt x="1346" y="61"/>
                  </a:lnTo>
                  <a:lnTo>
                    <a:pt x="706" y="61"/>
                  </a:lnTo>
                  <a:lnTo>
                    <a:pt x="706" y="0"/>
                  </a:lnTo>
                  <a:close/>
                  <a:moveTo>
                    <a:pt x="33" y="0"/>
                  </a:moveTo>
                  <a:lnTo>
                    <a:pt x="706" y="0"/>
                  </a:lnTo>
                  <a:lnTo>
                    <a:pt x="706" y="61"/>
                  </a:lnTo>
                  <a:lnTo>
                    <a:pt x="61" y="61"/>
                  </a:lnTo>
                  <a:lnTo>
                    <a:pt x="61" y="1575"/>
                  </a:lnTo>
                  <a:lnTo>
                    <a:pt x="706" y="1575"/>
                  </a:lnTo>
                  <a:lnTo>
                    <a:pt x="706" y="1641"/>
                  </a:lnTo>
                  <a:lnTo>
                    <a:pt x="33" y="1641"/>
                  </a:lnTo>
                  <a:lnTo>
                    <a:pt x="0" y="1641"/>
                  </a:lnTo>
                  <a:lnTo>
                    <a:pt x="0" y="1608"/>
                  </a:lnTo>
                  <a:lnTo>
                    <a:pt x="0" y="33"/>
                  </a:lnTo>
                  <a:lnTo>
                    <a:pt x="0" y="0"/>
                  </a:lnTo>
                  <a:lnTo>
                    <a:pt x="33" y="0"/>
                  </a:ln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2" name="Rectangle 328"/>
            <p:cNvSpPr>
              <a:spLocks noChangeArrowheads="1"/>
            </p:cNvSpPr>
            <p:nvPr/>
          </p:nvSpPr>
          <p:spPr bwMode="auto">
            <a:xfrm>
              <a:off x="9551890" y="2186388"/>
              <a:ext cx="2096709" cy="381645"/>
            </a:xfrm>
            <a:prstGeom prst="rect">
              <a:avLst/>
            </a:prstGeom>
            <a:solidFill>
              <a:srgbClr val="C5D0D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3" name="Freeform 329"/>
            <p:cNvSpPr>
              <a:spLocks/>
            </p:cNvSpPr>
            <p:nvPr/>
          </p:nvSpPr>
          <p:spPr bwMode="auto">
            <a:xfrm>
              <a:off x="9771530" y="4691222"/>
              <a:ext cx="646460" cy="1743104"/>
            </a:xfrm>
            <a:custGeom>
              <a:avLst/>
              <a:gdLst>
                <a:gd name="T0" fmla="*/ 3 w 88"/>
                <a:gd name="T1" fmla="*/ 224 h 238"/>
                <a:gd name="T2" fmla="*/ 74 w 88"/>
                <a:gd name="T3" fmla="*/ 0 h 238"/>
                <a:gd name="T4" fmla="*/ 88 w 88"/>
                <a:gd name="T5" fmla="*/ 0 h 238"/>
                <a:gd name="T6" fmla="*/ 16 w 88"/>
                <a:gd name="T7" fmla="*/ 228 h 238"/>
                <a:gd name="T8" fmla="*/ 3 w 88"/>
                <a:gd name="T9" fmla="*/ 224 h 238"/>
              </a:gdLst>
              <a:ahLst/>
              <a:cxnLst>
                <a:cxn ang="0">
                  <a:pos x="T0" y="T1"/>
                </a:cxn>
                <a:cxn ang="0">
                  <a:pos x="T2" y="T3"/>
                </a:cxn>
                <a:cxn ang="0">
                  <a:pos x="T4" y="T5"/>
                </a:cxn>
                <a:cxn ang="0">
                  <a:pos x="T6" y="T7"/>
                </a:cxn>
                <a:cxn ang="0">
                  <a:pos x="T8" y="T9"/>
                </a:cxn>
              </a:cxnLst>
              <a:rect l="0" t="0" r="r" b="b"/>
              <a:pathLst>
                <a:path w="88" h="238">
                  <a:moveTo>
                    <a:pt x="3" y="224"/>
                  </a:moveTo>
                  <a:cubicBezTo>
                    <a:pt x="74" y="0"/>
                    <a:pt x="74" y="0"/>
                    <a:pt x="74" y="0"/>
                  </a:cubicBezTo>
                  <a:cubicBezTo>
                    <a:pt x="88" y="0"/>
                    <a:pt x="88" y="0"/>
                    <a:pt x="88" y="0"/>
                  </a:cubicBezTo>
                  <a:cubicBezTo>
                    <a:pt x="16" y="228"/>
                    <a:pt x="16" y="228"/>
                    <a:pt x="16" y="228"/>
                  </a:cubicBezTo>
                  <a:cubicBezTo>
                    <a:pt x="13" y="238"/>
                    <a:pt x="0" y="236"/>
                    <a:pt x="3" y="224"/>
                  </a:cubicBez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4" name="Freeform 330"/>
            <p:cNvSpPr>
              <a:spLocks/>
            </p:cNvSpPr>
            <p:nvPr/>
          </p:nvSpPr>
          <p:spPr bwMode="auto">
            <a:xfrm>
              <a:off x="10776268" y="4691222"/>
              <a:ext cx="644902" cy="1735315"/>
            </a:xfrm>
            <a:custGeom>
              <a:avLst/>
              <a:gdLst>
                <a:gd name="T0" fmla="*/ 85 w 88"/>
                <a:gd name="T1" fmla="*/ 224 h 237"/>
                <a:gd name="T2" fmla="*/ 14 w 88"/>
                <a:gd name="T3" fmla="*/ 0 h 237"/>
                <a:gd name="T4" fmla="*/ 0 w 88"/>
                <a:gd name="T5" fmla="*/ 0 h 237"/>
                <a:gd name="T6" fmla="*/ 72 w 88"/>
                <a:gd name="T7" fmla="*/ 228 h 237"/>
                <a:gd name="T8" fmla="*/ 85 w 88"/>
                <a:gd name="T9" fmla="*/ 224 h 237"/>
              </a:gdLst>
              <a:ahLst/>
              <a:cxnLst>
                <a:cxn ang="0">
                  <a:pos x="T0" y="T1"/>
                </a:cxn>
                <a:cxn ang="0">
                  <a:pos x="T2" y="T3"/>
                </a:cxn>
                <a:cxn ang="0">
                  <a:pos x="T4" y="T5"/>
                </a:cxn>
                <a:cxn ang="0">
                  <a:pos x="T6" y="T7"/>
                </a:cxn>
                <a:cxn ang="0">
                  <a:pos x="T8" y="T9"/>
                </a:cxn>
              </a:cxnLst>
              <a:rect l="0" t="0" r="r" b="b"/>
              <a:pathLst>
                <a:path w="88" h="237">
                  <a:moveTo>
                    <a:pt x="85" y="224"/>
                  </a:moveTo>
                  <a:cubicBezTo>
                    <a:pt x="14" y="0"/>
                    <a:pt x="14" y="0"/>
                    <a:pt x="14" y="0"/>
                  </a:cubicBezTo>
                  <a:cubicBezTo>
                    <a:pt x="0" y="0"/>
                    <a:pt x="0" y="0"/>
                    <a:pt x="0" y="0"/>
                  </a:cubicBezTo>
                  <a:cubicBezTo>
                    <a:pt x="72" y="228"/>
                    <a:pt x="72" y="228"/>
                    <a:pt x="72" y="228"/>
                  </a:cubicBezTo>
                  <a:cubicBezTo>
                    <a:pt x="75" y="237"/>
                    <a:pt x="88" y="234"/>
                    <a:pt x="85" y="224"/>
                  </a:cubicBez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5" name="Rectangle 331"/>
            <p:cNvSpPr>
              <a:spLocks noChangeArrowheads="1"/>
            </p:cNvSpPr>
            <p:nvPr/>
          </p:nvSpPr>
          <p:spPr bwMode="auto">
            <a:xfrm>
              <a:off x="10117346" y="5466974"/>
              <a:ext cx="967352" cy="95022"/>
            </a:xfrm>
            <a:prstGeom prst="rect">
              <a:avLst/>
            </a:prstGeom>
            <a:solidFill>
              <a:srgbClr val="C5D0D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6" name="Freeform 332"/>
            <p:cNvSpPr>
              <a:spLocks/>
            </p:cNvSpPr>
            <p:nvPr/>
          </p:nvSpPr>
          <p:spPr bwMode="auto">
            <a:xfrm>
              <a:off x="11363532" y="4309579"/>
              <a:ext cx="233661" cy="278836"/>
            </a:xfrm>
            <a:custGeom>
              <a:avLst/>
              <a:gdLst>
                <a:gd name="T0" fmla="*/ 150 w 150"/>
                <a:gd name="T1" fmla="*/ 0 h 179"/>
                <a:gd name="T2" fmla="*/ 0 w 150"/>
                <a:gd name="T3" fmla="*/ 179 h 179"/>
                <a:gd name="T4" fmla="*/ 150 w 150"/>
                <a:gd name="T5" fmla="*/ 179 h 179"/>
                <a:gd name="T6" fmla="*/ 150 w 150"/>
                <a:gd name="T7" fmla="*/ 0 h 179"/>
              </a:gdLst>
              <a:ahLst/>
              <a:cxnLst>
                <a:cxn ang="0">
                  <a:pos x="T0" y="T1"/>
                </a:cxn>
                <a:cxn ang="0">
                  <a:pos x="T2" y="T3"/>
                </a:cxn>
                <a:cxn ang="0">
                  <a:pos x="T4" y="T5"/>
                </a:cxn>
                <a:cxn ang="0">
                  <a:pos x="T6" y="T7"/>
                </a:cxn>
              </a:cxnLst>
              <a:rect l="0" t="0" r="r" b="b"/>
              <a:pathLst>
                <a:path w="150" h="179">
                  <a:moveTo>
                    <a:pt x="150" y="0"/>
                  </a:moveTo>
                  <a:lnTo>
                    <a:pt x="0" y="179"/>
                  </a:lnTo>
                  <a:lnTo>
                    <a:pt x="150" y="179"/>
                  </a:lnTo>
                  <a:lnTo>
                    <a:pt x="150" y="0"/>
                  </a:lnTo>
                  <a:close/>
                </a:path>
              </a:pathLst>
            </a:custGeom>
            <a:solidFill>
              <a:srgbClr val="A8B8C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7" name="Rectangle 333"/>
            <p:cNvSpPr>
              <a:spLocks noChangeArrowheads="1"/>
            </p:cNvSpPr>
            <p:nvPr/>
          </p:nvSpPr>
          <p:spPr bwMode="auto">
            <a:xfrm>
              <a:off x="10643861" y="4075918"/>
              <a:ext cx="792886"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8" name="Rectangle 334"/>
            <p:cNvSpPr>
              <a:spLocks noChangeArrowheads="1"/>
            </p:cNvSpPr>
            <p:nvPr/>
          </p:nvSpPr>
          <p:spPr bwMode="auto">
            <a:xfrm>
              <a:off x="10643861" y="4141344"/>
              <a:ext cx="792886" cy="21809"/>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9" name="Rectangle 335"/>
            <p:cNvSpPr>
              <a:spLocks noChangeArrowheads="1"/>
            </p:cNvSpPr>
            <p:nvPr/>
          </p:nvSpPr>
          <p:spPr bwMode="auto">
            <a:xfrm>
              <a:off x="10643861" y="4200536"/>
              <a:ext cx="792886"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0" name="Rectangle 336"/>
            <p:cNvSpPr>
              <a:spLocks noChangeArrowheads="1"/>
            </p:cNvSpPr>
            <p:nvPr/>
          </p:nvSpPr>
          <p:spPr bwMode="auto">
            <a:xfrm>
              <a:off x="10643861" y="4259731"/>
              <a:ext cx="792886" cy="2804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1" name="Rectangle 337"/>
            <p:cNvSpPr>
              <a:spLocks noChangeArrowheads="1"/>
            </p:cNvSpPr>
            <p:nvPr/>
          </p:nvSpPr>
          <p:spPr bwMode="auto">
            <a:xfrm>
              <a:off x="10643861" y="4317366"/>
              <a:ext cx="792886"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2" name="Rectangle 338"/>
            <p:cNvSpPr>
              <a:spLocks noChangeArrowheads="1"/>
            </p:cNvSpPr>
            <p:nvPr/>
          </p:nvSpPr>
          <p:spPr bwMode="auto">
            <a:xfrm>
              <a:off x="10643861" y="3834470"/>
              <a:ext cx="792886" cy="14642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3" name="Freeform 339"/>
            <p:cNvSpPr>
              <a:spLocks/>
            </p:cNvSpPr>
            <p:nvPr/>
          </p:nvSpPr>
          <p:spPr bwMode="auto">
            <a:xfrm>
              <a:off x="11318359" y="4295559"/>
              <a:ext cx="278836" cy="292854"/>
            </a:xfrm>
            <a:custGeom>
              <a:avLst/>
              <a:gdLst>
                <a:gd name="T0" fmla="*/ 38 w 38"/>
                <a:gd name="T1" fmla="*/ 2 h 40"/>
                <a:gd name="T2" fmla="*/ 6 w 38"/>
                <a:gd name="T3" fmla="*/ 40 h 40"/>
                <a:gd name="T4" fmla="*/ 0 w 38"/>
                <a:gd name="T5" fmla="*/ 0 h 40"/>
                <a:gd name="T6" fmla="*/ 38 w 38"/>
                <a:gd name="T7" fmla="*/ 2 h 40"/>
              </a:gdLst>
              <a:ahLst/>
              <a:cxnLst>
                <a:cxn ang="0">
                  <a:pos x="T0" y="T1"/>
                </a:cxn>
                <a:cxn ang="0">
                  <a:pos x="T2" y="T3"/>
                </a:cxn>
                <a:cxn ang="0">
                  <a:pos x="T4" y="T5"/>
                </a:cxn>
                <a:cxn ang="0">
                  <a:pos x="T6" y="T7"/>
                </a:cxn>
              </a:cxnLst>
              <a:rect l="0" t="0" r="r" b="b"/>
              <a:pathLst>
                <a:path w="38" h="40">
                  <a:moveTo>
                    <a:pt x="38" y="2"/>
                  </a:moveTo>
                  <a:cubicBezTo>
                    <a:pt x="6" y="40"/>
                    <a:pt x="6" y="40"/>
                    <a:pt x="6" y="40"/>
                  </a:cubicBezTo>
                  <a:cubicBezTo>
                    <a:pt x="9" y="27"/>
                    <a:pt x="8" y="13"/>
                    <a:pt x="0" y="0"/>
                  </a:cubicBezTo>
                  <a:cubicBezTo>
                    <a:pt x="12" y="9"/>
                    <a:pt x="25" y="8"/>
                    <a:pt x="38" y="2"/>
                  </a:cubicBezTo>
                  <a:close/>
                </a:path>
              </a:pathLst>
            </a:custGeom>
            <a:solidFill>
              <a:srgbClr val="E8E7E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4" name="Oval 340"/>
            <p:cNvSpPr>
              <a:spLocks noChangeArrowheads="1"/>
            </p:cNvSpPr>
            <p:nvPr/>
          </p:nvSpPr>
          <p:spPr bwMode="auto">
            <a:xfrm>
              <a:off x="9771530" y="3775275"/>
              <a:ext cx="668268" cy="666710"/>
            </a:xfrm>
            <a:prstGeom prst="ellipse">
              <a:avLst/>
            </a:prstGeom>
            <a:solidFill>
              <a:srgbClr val="B7D5F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5" name="Freeform 341"/>
            <p:cNvSpPr>
              <a:spLocks/>
            </p:cNvSpPr>
            <p:nvPr/>
          </p:nvSpPr>
          <p:spPr bwMode="auto">
            <a:xfrm>
              <a:off x="10101770" y="4105514"/>
              <a:ext cx="300643" cy="285067"/>
            </a:xfrm>
            <a:custGeom>
              <a:avLst/>
              <a:gdLst>
                <a:gd name="T0" fmla="*/ 26 w 41"/>
                <a:gd name="T1" fmla="*/ 39 h 39"/>
                <a:gd name="T2" fmla="*/ 41 w 41"/>
                <a:gd name="T3" fmla="*/ 21 h 39"/>
                <a:gd name="T4" fmla="*/ 0 w 41"/>
                <a:gd name="T5" fmla="*/ 0 h 39"/>
                <a:gd name="T6" fmla="*/ 26 w 41"/>
                <a:gd name="T7" fmla="*/ 39 h 39"/>
              </a:gdLst>
              <a:ahLst/>
              <a:cxnLst>
                <a:cxn ang="0">
                  <a:pos x="T0" y="T1"/>
                </a:cxn>
                <a:cxn ang="0">
                  <a:pos x="T2" y="T3"/>
                </a:cxn>
                <a:cxn ang="0">
                  <a:pos x="T4" y="T5"/>
                </a:cxn>
                <a:cxn ang="0">
                  <a:pos x="T6" y="T7"/>
                </a:cxn>
              </a:cxnLst>
              <a:rect l="0" t="0" r="r" b="b"/>
              <a:pathLst>
                <a:path w="41" h="39">
                  <a:moveTo>
                    <a:pt x="26" y="39"/>
                  </a:moveTo>
                  <a:cubicBezTo>
                    <a:pt x="32" y="34"/>
                    <a:pt x="38" y="28"/>
                    <a:pt x="41" y="21"/>
                  </a:cubicBezTo>
                  <a:cubicBezTo>
                    <a:pt x="0" y="0"/>
                    <a:pt x="0" y="0"/>
                    <a:pt x="0" y="0"/>
                  </a:cubicBezTo>
                  <a:lnTo>
                    <a:pt x="26" y="39"/>
                  </a:ln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6" name="Freeform 342"/>
            <p:cNvSpPr>
              <a:spLocks/>
            </p:cNvSpPr>
            <p:nvPr/>
          </p:nvSpPr>
          <p:spPr bwMode="auto">
            <a:xfrm>
              <a:off x="10101770" y="3842259"/>
              <a:ext cx="338028" cy="417472"/>
            </a:xfrm>
            <a:custGeom>
              <a:avLst/>
              <a:gdLst>
                <a:gd name="T0" fmla="*/ 41 w 46"/>
                <a:gd name="T1" fmla="*/ 57 h 57"/>
                <a:gd name="T2" fmla="*/ 46 w 46"/>
                <a:gd name="T3" fmla="*/ 36 h 57"/>
                <a:gd name="T4" fmla="*/ 29 w 46"/>
                <a:gd name="T5" fmla="*/ 0 h 57"/>
                <a:gd name="T6" fmla="*/ 0 w 46"/>
                <a:gd name="T7" fmla="*/ 36 h 57"/>
                <a:gd name="T8" fmla="*/ 41 w 46"/>
                <a:gd name="T9" fmla="*/ 57 h 57"/>
              </a:gdLst>
              <a:ahLst/>
              <a:cxnLst>
                <a:cxn ang="0">
                  <a:pos x="T0" y="T1"/>
                </a:cxn>
                <a:cxn ang="0">
                  <a:pos x="T2" y="T3"/>
                </a:cxn>
                <a:cxn ang="0">
                  <a:pos x="T4" y="T5"/>
                </a:cxn>
                <a:cxn ang="0">
                  <a:pos x="T6" y="T7"/>
                </a:cxn>
                <a:cxn ang="0">
                  <a:pos x="T8" y="T9"/>
                </a:cxn>
              </a:cxnLst>
              <a:rect l="0" t="0" r="r" b="b"/>
              <a:pathLst>
                <a:path w="46" h="57">
                  <a:moveTo>
                    <a:pt x="41" y="57"/>
                  </a:moveTo>
                  <a:cubicBezTo>
                    <a:pt x="44" y="51"/>
                    <a:pt x="46" y="44"/>
                    <a:pt x="46" y="36"/>
                  </a:cubicBezTo>
                  <a:cubicBezTo>
                    <a:pt x="46" y="22"/>
                    <a:pt x="39" y="9"/>
                    <a:pt x="29" y="0"/>
                  </a:cubicBezTo>
                  <a:cubicBezTo>
                    <a:pt x="0" y="36"/>
                    <a:pt x="0" y="36"/>
                    <a:pt x="0" y="36"/>
                  </a:cubicBezTo>
                  <a:lnTo>
                    <a:pt x="41" y="57"/>
                  </a:lnTo>
                  <a:close/>
                </a:path>
              </a:pathLst>
            </a:custGeom>
            <a:solidFill>
              <a:srgbClr val="5D8C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7" name="Freeform 343"/>
            <p:cNvSpPr>
              <a:spLocks/>
            </p:cNvSpPr>
            <p:nvPr/>
          </p:nvSpPr>
          <p:spPr bwMode="auto">
            <a:xfrm>
              <a:off x="10101770" y="3775275"/>
              <a:ext cx="213410" cy="330239"/>
            </a:xfrm>
            <a:custGeom>
              <a:avLst/>
              <a:gdLst>
                <a:gd name="T0" fmla="*/ 29 w 29"/>
                <a:gd name="T1" fmla="*/ 9 h 45"/>
                <a:gd name="T2" fmla="*/ 0 w 29"/>
                <a:gd name="T3" fmla="*/ 0 h 45"/>
                <a:gd name="T4" fmla="*/ 0 w 29"/>
                <a:gd name="T5" fmla="*/ 45 h 45"/>
                <a:gd name="T6" fmla="*/ 29 w 29"/>
                <a:gd name="T7" fmla="*/ 9 h 45"/>
              </a:gdLst>
              <a:ahLst/>
              <a:cxnLst>
                <a:cxn ang="0">
                  <a:pos x="T0" y="T1"/>
                </a:cxn>
                <a:cxn ang="0">
                  <a:pos x="T2" y="T3"/>
                </a:cxn>
                <a:cxn ang="0">
                  <a:pos x="T4" y="T5"/>
                </a:cxn>
                <a:cxn ang="0">
                  <a:pos x="T6" y="T7"/>
                </a:cxn>
              </a:cxnLst>
              <a:rect l="0" t="0" r="r" b="b"/>
              <a:pathLst>
                <a:path w="29" h="45">
                  <a:moveTo>
                    <a:pt x="29" y="9"/>
                  </a:moveTo>
                  <a:cubicBezTo>
                    <a:pt x="21" y="3"/>
                    <a:pt x="11" y="0"/>
                    <a:pt x="0" y="0"/>
                  </a:cubicBezTo>
                  <a:cubicBezTo>
                    <a:pt x="0" y="45"/>
                    <a:pt x="0" y="45"/>
                    <a:pt x="0" y="45"/>
                  </a:cubicBezTo>
                  <a:lnTo>
                    <a:pt x="29" y="9"/>
                  </a:lnTo>
                  <a:close/>
                </a:path>
              </a:pathLst>
            </a:custGeom>
            <a:solidFill>
              <a:srgbClr val="7BA4C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8" name="Freeform 344"/>
            <p:cNvSpPr>
              <a:spLocks/>
            </p:cNvSpPr>
            <p:nvPr/>
          </p:nvSpPr>
          <p:spPr bwMode="auto">
            <a:xfrm>
              <a:off x="9868109" y="3775275"/>
              <a:ext cx="233661" cy="330239"/>
            </a:xfrm>
            <a:custGeom>
              <a:avLst/>
              <a:gdLst>
                <a:gd name="T0" fmla="*/ 32 w 32"/>
                <a:gd name="T1" fmla="*/ 0 h 45"/>
                <a:gd name="T2" fmla="*/ 32 w 32"/>
                <a:gd name="T3" fmla="*/ 45 h 45"/>
                <a:gd name="T4" fmla="*/ 0 w 32"/>
                <a:gd name="T5" fmla="*/ 13 h 45"/>
                <a:gd name="T6" fmla="*/ 32 w 32"/>
                <a:gd name="T7" fmla="*/ 0 h 45"/>
              </a:gdLst>
              <a:ahLst/>
              <a:cxnLst>
                <a:cxn ang="0">
                  <a:pos x="T0" y="T1"/>
                </a:cxn>
                <a:cxn ang="0">
                  <a:pos x="T2" y="T3"/>
                </a:cxn>
                <a:cxn ang="0">
                  <a:pos x="T4" y="T5"/>
                </a:cxn>
                <a:cxn ang="0">
                  <a:pos x="T6" y="T7"/>
                </a:cxn>
              </a:cxnLst>
              <a:rect l="0" t="0" r="r" b="b"/>
              <a:pathLst>
                <a:path w="32" h="45">
                  <a:moveTo>
                    <a:pt x="32" y="0"/>
                  </a:moveTo>
                  <a:cubicBezTo>
                    <a:pt x="32" y="45"/>
                    <a:pt x="32" y="45"/>
                    <a:pt x="32" y="45"/>
                  </a:cubicBezTo>
                  <a:cubicBezTo>
                    <a:pt x="0" y="13"/>
                    <a:pt x="0" y="13"/>
                    <a:pt x="0" y="13"/>
                  </a:cubicBezTo>
                  <a:cubicBezTo>
                    <a:pt x="8" y="5"/>
                    <a:pt x="20" y="0"/>
                    <a:pt x="32" y="0"/>
                  </a:cubicBezTo>
                  <a:close/>
                </a:path>
              </a:pathLst>
            </a:custGeom>
            <a:solidFill>
              <a:srgbClr val="99BDD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9" name="Rectangle 345"/>
            <p:cNvSpPr>
              <a:spLocks noChangeArrowheads="1"/>
            </p:cNvSpPr>
            <p:nvPr/>
          </p:nvSpPr>
          <p:spPr bwMode="auto">
            <a:xfrm>
              <a:off x="10643861" y="3541616"/>
              <a:ext cx="792886" cy="35829"/>
            </a:xfrm>
            <a:prstGeom prst="rect">
              <a:avLst/>
            </a:prstGeom>
            <a:solidFill>
              <a:srgbClr val="FC8D2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0" name="Rectangle 346"/>
            <p:cNvSpPr>
              <a:spLocks noChangeArrowheads="1"/>
            </p:cNvSpPr>
            <p:nvPr/>
          </p:nvSpPr>
          <p:spPr bwMode="auto">
            <a:xfrm>
              <a:off x="11296550" y="2728479"/>
              <a:ext cx="140197" cy="813137"/>
            </a:xfrm>
            <a:prstGeom prst="rect">
              <a:avLst/>
            </a:prstGeom>
            <a:solidFill>
              <a:srgbClr val="3F73A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1" name="Rectangle 347"/>
            <p:cNvSpPr>
              <a:spLocks noChangeArrowheads="1"/>
            </p:cNvSpPr>
            <p:nvPr/>
          </p:nvSpPr>
          <p:spPr bwMode="auto">
            <a:xfrm>
              <a:off x="11128315" y="3035352"/>
              <a:ext cx="146428" cy="506264"/>
            </a:xfrm>
            <a:prstGeom prst="rect">
              <a:avLst/>
            </a:prstGeom>
            <a:solidFill>
              <a:srgbClr val="5D8CB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2" name="Rectangle 348"/>
            <p:cNvSpPr>
              <a:spLocks noChangeArrowheads="1"/>
            </p:cNvSpPr>
            <p:nvPr/>
          </p:nvSpPr>
          <p:spPr bwMode="auto">
            <a:xfrm>
              <a:off x="10967869" y="3205146"/>
              <a:ext cx="138639" cy="336470"/>
            </a:xfrm>
            <a:prstGeom prst="rect">
              <a:avLst/>
            </a:prstGeom>
            <a:solidFill>
              <a:srgbClr val="7BA4C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3" name="Rectangle 349"/>
            <p:cNvSpPr>
              <a:spLocks noChangeArrowheads="1"/>
            </p:cNvSpPr>
            <p:nvPr/>
          </p:nvSpPr>
          <p:spPr bwMode="auto">
            <a:xfrm>
              <a:off x="10805865" y="3050931"/>
              <a:ext cx="138639" cy="490687"/>
            </a:xfrm>
            <a:prstGeom prst="rect">
              <a:avLst/>
            </a:prstGeom>
            <a:solidFill>
              <a:srgbClr val="99BD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4" name="Rectangle 350"/>
            <p:cNvSpPr>
              <a:spLocks noChangeArrowheads="1"/>
            </p:cNvSpPr>
            <p:nvPr/>
          </p:nvSpPr>
          <p:spPr bwMode="auto">
            <a:xfrm>
              <a:off x="10643861" y="3189568"/>
              <a:ext cx="140197" cy="352049"/>
            </a:xfrm>
            <a:prstGeom prst="rect">
              <a:avLst/>
            </a:prstGeom>
            <a:solidFill>
              <a:srgbClr val="B7D5F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5" name="Freeform 378"/>
            <p:cNvSpPr>
              <a:spLocks/>
            </p:cNvSpPr>
            <p:nvPr/>
          </p:nvSpPr>
          <p:spPr bwMode="auto">
            <a:xfrm>
              <a:off x="9787107" y="3571212"/>
              <a:ext cx="182255" cy="182255"/>
            </a:xfrm>
            <a:custGeom>
              <a:avLst/>
              <a:gdLst>
                <a:gd name="T0" fmla="*/ 0 w 117"/>
                <a:gd name="T1" fmla="*/ 42 h 117"/>
                <a:gd name="T2" fmla="*/ 75 w 117"/>
                <a:gd name="T3" fmla="*/ 117 h 117"/>
                <a:gd name="T4" fmla="*/ 117 w 117"/>
                <a:gd name="T5" fmla="*/ 75 h 117"/>
                <a:gd name="T6" fmla="*/ 42 w 117"/>
                <a:gd name="T7" fmla="*/ 0 h 117"/>
                <a:gd name="T8" fmla="*/ 0 w 117"/>
                <a:gd name="T9" fmla="*/ 42 h 117"/>
              </a:gdLst>
              <a:ahLst/>
              <a:cxnLst>
                <a:cxn ang="0">
                  <a:pos x="T0" y="T1"/>
                </a:cxn>
                <a:cxn ang="0">
                  <a:pos x="T2" y="T3"/>
                </a:cxn>
                <a:cxn ang="0">
                  <a:pos x="T4" y="T5"/>
                </a:cxn>
                <a:cxn ang="0">
                  <a:pos x="T6" y="T7"/>
                </a:cxn>
                <a:cxn ang="0">
                  <a:pos x="T8" y="T9"/>
                </a:cxn>
              </a:cxnLst>
              <a:rect l="0" t="0" r="r" b="b"/>
              <a:pathLst>
                <a:path w="117" h="117">
                  <a:moveTo>
                    <a:pt x="0" y="42"/>
                  </a:moveTo>
                  <a:lnTo>
                    <a:pt x="75" y="117"/>
                  </a:lnTo>
                  <a:lnTo>
                    <a:pt x="117" y="75"/>
                  </a:lnTo>
                  <a:lnTo>
                    <a:pt x="42" y="0"/>
                  </a:lnTo>
                  <a:lnTo>
                    <a:pt x="0" y="4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pic>
          <p:nvPicPr>
            <p:cNvPr id="146" name="图片 14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750850" y="3765477"/>
              <a:ext cx="717415" cy="709220"/>
            </a:xfrm>
            <a:prstGeom prst="rect">
              <a:avLst/>
            </a:prstGeom>
          </p:spPr>
        </p:pic>
      </p:grpSp>
    </p:spTree>
    <p:extLst>
      <p:ext uri="{BB962C8B-B14F-4D97-AF65-F5344CB8AC3E}">
        <p14:creationId xmlns="" xmlns:p14="http://schemas.microsoft.com/office/powerpoint/2010/main" val="737283009"/>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1115357" y="333450"/>
            <a:ext cx="8148201" cy="584775"/>
          </a:xfrm>
          <a:prstGeom prst="rect">
            <a:avLst/>
          </a:prstGeom>
        </p:spPr>
        <p:txBody>
          <a:bodyPr wrap="square">
            <a:spAutoFit/>
          </a:bodyPr>
          <a:lstStyle/>
          <a:p>
            <a:pPr>
              <a:spcBef>
                <a:spcPct val="20000"/>
              </a:spcBef>
            </a:pPr>
            <a:r>
              <a:rPr lang="zh-CN" altLang="en-US" sz="3200" b="1" dirty="0" smtClean="0">
                <a:gradFill>
                  <a:gsLst>
                    <a:gs pos="70000">
                      <a:schemeClr val="accent6">
                        <a:lumMod val="75000"/>
                      </a:schemeClr>
                    </a:gs>
                    <a:gs pos="24000">
                      <a:schemeClr val="accent2">
                        <a:lumMod val="20000"/>
                        <a:lumOff val="80000"/>
                      </a:schemeClr>
                    </a:gs>
                    <a:gs pos="0">
                      <a:schemeClr val="accent2">
                        <a:lumMod val="40000"/>
                        <a:lumOff val="60000"/>
                      </a:schemeClr>
                    </a:gs>
                    <a:gs pos="50000">
                      <a:srgbClr val="FFC000"/>
                    </a:gs>
                    <a:gs pos="82000">
                      <a:srgbClr val="FFC000"/>
                    </a:gs>
                  </a:gsLst>
                  <a:lin ang="5400000" scaled="0"/>
                </a:gradFill>
                <a:latin typeface="微软雅黑" panose="020B0503020204020204" pitchFamily="34" charset="-122"/>
                <a:ea typeface="微软雅黑" panose="020B0503020204020204" pitchFamily="34" charset="-122"/>
              </a:rPr>
              <a:t>解读实施办法</a:t>
            </a:r>
            <a:endParaRPr lang="zh-CN" altLang="zh-CN" sz="3200" b="1" dirty="0">
              <a:gradFill>
                <a:gsLst>
                  <a:gs pos="70000">
                    <a:schemeClr val="accent6">
                      <a:lumMod val="75000"/>
                    </a:schemeClr>
                  </a:gs>
                  <a:gs pos="24000">
                    <a:schemeClr val="accent2">
                      <a:lumMod val="20000"/>
                      <a:lumOff val="80000"/>
                    </a:schemeClr>
                  </a:gs>
                  <a:gs pos="0">
                    <a:schemeClr val="accent2">
                      <a:lumMod val="40000"/>
                      <a:lumOff val="60000"/>
                    </a:schemeClr>
                  </a:gs>
                  <a:gs pos="50000">
                    <a:srgbClr val="FFC000"/>
                  </a:gs>
                  <a:gs pos="82000">
                    <a:srgbClr val="FFC000"/>
                  </a:gs>
                </a:gsLst>
                <a:lin ang="5400000" scaled="0"/>
              </a:gradFill>
              <a:latin typeface="微软雅黑" panose="020B0503020204020204" pitchFamily="34" charset="-122"/>
              <a:ea typeface="微软雅黑" panose="020B0503020204020204" pitchFamily="34" charset="-122"/>
            </a:endParaRPr>
          </a:p>
        </p:txBody>
      </p:sp>
      <p:pic>
        <p:nvPicPr>
          <p:cNvPr id="37" name="图片 3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77617" y="354587"/>
            <a:ext cx="605021" cy="598107"/>
          </a:xfrm>
          <a:prstGeom prst="rect">
            <a:avLst/>
          </a:prstGeom>
        </p:spPr>
      </p:pic>
      <p:grpSp>
        <p:nvGrpSpPr>
          <p:cNvPr id="34" name="组合 33"/>
          <p:cNvGrpSpPr/>
          <p:nvPr/>
        </p:nvGrpSpPr>
        <p:grpSpPr>
          <a:xfrm>
            <a:off x="298562" y="2267001"/>
            <a:ext cx="11593288" cy="4269322"/>
            <a:chOff x="1203411" y="2333795"/>
            <a:chExt cx="4332200" cy="2572274"/>
          </a:xfrm>
        </p:grpSpPr>
        <p:sp>
          <p:nvSpPr>
            <p:cNvPr id="38" name="Rectangle 128"/>
            <p:cNvSpPr>
              <a:spLocks noChangeArrowheads="1"/>
            </p:cNvSpPr>
            <p:nvPr/>
          </p:nvSpPr>
          <p:spPr bwMode="auto">
            <a:xfrm>
              <a:off x="1279908" y="2381462"/>
              <a:ext cx="4188574" cy="2432277"/>
            </a:xfrm>
            <a:prstGeom prst="rect">
              <a:avLst/>
            </a:prstGeom>
            <a:solidFill>
              <a:schemeClr val="bg2">
                <a:lumMod val="95000"/>
              </a:schemeClr>
            </a:solidFill>
            <a:ln>
              <a:noFill/>
            </a:ln>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39" name="Rectangle 129"/>
            <p:cNvSpPr>
              <a:spLocks noChangeArrowheads="1"/>
            </p:cNvSpPr>
            <p:nvPr/>
          </p:nvSpPr>
          <p:spPr bwMode="auto">
            <a:xfrm>
              <a:off x="1264297" y="4779999"/>
              <a:ext cx="4204185" cy="6507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51" name="Rectangle 130"/>
            <p:cNvSpPr>
              <a:spLocks noChangeArrowheads="1"/>
            </p:cNvSpPr>
            <p:nvPr/>
          </p:nvSpPr>
          <p:spPr bwMode="auto">
            <a:xfrm>
              <a:off x="1203411" y="4840999"/>
              <a:ext cx="4332200" cy="65070"/>
            </a:xfrm>
            <a:prstGeom prst="rect">
              <a:avLst/>
            </a:prstGeom>
            <a:solidFill>
              <a:srgbClr val="0005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52" name="Rectangle 131"/>
            <p:cNvSpPr>
              <a:spLocks noChangeArrowheads="1"/>
            </p:cNvSpPr>
            <p:nvPr/>
          </p:nvSpPr>
          <p:spPr bwMode="auto">
            <a:xfrm>
              <a:off x="1264297" y="2388226"/>
              <a:ext cx="4204185" cy="6507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53" name="Rectangle 132"/>
            <p:cNvSpPr>
              <a:spLocks noChangeArrowheads="1"/>
            </p:cNvSpPr>
            <p:nvPr/>
          </p:nvSpPr>
          <p:spPr bwMode="auto">
            <a:xfrm>
              <a:off x="1203411" y="2333795"/>
              <a:ext cx="4332200" cy="65070"/>
            </a:xfrm>
            <a:prstGeom prst="rect">
              <a:avLst/>
            </a:prstGeom>
            <a:solidFill>
              <a:srgbClr val="0005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grpSp>
      <p:grpSp>
        <p:nvGrpSpPr>
          <p:cNvPr id="54" name="组合 53"/>
          <p:cNvGrpSpPr/>
          <p:nvPr/>
        </p:nvGrpSpPr>
        <p:grpSpPr>
          <a:xfrm>
            <a:off x="2198356" y="1629594"/>
            <a:ext cx="7425242" cy="477144"/>
            <a:chOff x="537538" y="1065876"/>
            <a:chExt cx="3681676" cy="357905"/>
          </a:xfrm>
        </p:grpSpPr>
        <p:sp>
          <p:nvSpPr>
            <p:cNvPr id="55" name="TextBox 32"/>
            <p:cNvSpPr txBox="1"/>
            <p:nvPr/>
          </p:nvSpPr>
          <p:spPr>
            <a:xfrm>
              <a:off x="2807065" y="1108317"/>
              <a:ext cx="1412149" cy="315464"/>
            </a:xfrm>
            <a:prstGeom prst="rect">
              <a:avLst/>
            </a:prstGeom>
            <a:noFill/>
          </p:spPr>
          <p:txBody>
            <a:bodyPr wrap="square" rtlCol="0">
              <a:spAutoFit/>
            </a:bodyPr>
            <a:lstStyle/>
            <a:p>
              <a:endParaRPr lang="zh-CN" altLang="en-US" sz="2133" b="1" dirty="0">
                <a:solidFill>
                  <a:schemeClr val="tx1">
                    <a:lumMod val="65000"/>
                    <a:lumOff val="35000"/>
                  </a:schemeClr>
                </a:solidFill>
              </a:endParaRPr>
            </a:p>
          </p:txBody>
        </p:sp>
        <p:sp>
          <p:nvSpPr>
            <p:cNvPr id="56" name="Rectangle 42"/>
            <p:cNvSpPr/>
            <p:nvPr/>
          </p:nvSpPr>
          <p:spPr>
            <a:xfrm>
              <a:off x="537538" y="1065876"/>
              <a:ext cx="3681676" cy="295144"/>
            </a:xfrm>
            <a:prstGeom prst="rect">
              <a:avLst/>
            </a:prstGeom>
            <a:noFill/>
            <a:ln w="12700" cap="flat" cmpd="sng" algn="ctr">
              <a:noFill/>
              <a:prstDash val="solid"/>
            </a:ln>
            <a:effectLst/>
          </p:spPr>
          <p:txBody>
            <a:bodyPr lIns="121904" tIns="0" rIns="121904" bIns="0" rtlCol="0" anchor="t"/>
            <a:lstStyle/>
            <a:p>
              <a:pPr algn="ctr"/>
              <a:r>
                <a:rPr lang="zh-CN" altLang="zh-CN" sz="3600" b="1" dirty="0" smtClean="0">
                  <a:solidFill>
                    <a:srgbClr val="C00000"/>
                  </a:solidFill>
                </a:rPr>
                <a:t>（</a:t>
              </a:r>
              <a:r>
                <a:rPr lang="zh-CN" altLang="en-US" sz="3600" b="1" dirty="0" smtClean="0">
                  <a:solidFill>
                    <a:srgbClr val="C00000"/>
                  </a:solidFill>
                </a:rPr>
                <a:t>三</a:t>
              </a:r>
              <a:r>
                <a:rPr lang="zh-CN" altLang="zh-CN" sz="3600" b="1" dirty="0" smtClean="0">
                  <a:solidFill>
                    <a:srgbClr val="C00000"/>
                  </a:solidFill>
                </a:rPr>
                <a:t>）</a:t>
              </a:r>
              <a:r>
                <a:rPr lang="zh-CN" altLang="zh-CN" sz="3600" b="1" dirty="0">
                  <a:solidFill>
                    <a:srgbClr val="C00000"/>
                  </a:solidFill>
                </a:rPr>
                <a:t>采取两种监督</a:t>
              </a:r>
              <a:r>
                <a:rPr lang="zh-CN" altLang="zh-CN" sz="3600" b="1" dirty="0" smtClean="0">
                  <a:solidFill>
                    <a:srgbClr val="C00000"/>
                  </a:solidFill>
                </a:rPr>
                <a:t>形式</a:t>
              </a:r>
              <a:endParaRPr lang="zh-CN" altLang="en-US" sz="3600" b="1" dirty="0">
                <a:solidFill>
                  <a:srgbClr val="C00000"/>
                </a:solidFill>
              </a:endParaRPr>
            </a:p>
          </p:txBody>
        </p:sp>
      </p:grpSp>
      <p:grpSp>
        <p:nvGrpSpPr>
          <p:cNvPr id="58" name="组合 57"/>
          <p:cNvGrpSpPr/>
          <p:nvPr/>
        </p:nvGrpSpPr>
        <p:grpSpPr>
          <a:xfrm>
            <a:off x="541311" y="2568033"/>
            <a:ext cx="1958070" cy="3836696"/>
            <a:chOff x="8181085" y="2568033"/>
            <a:chExt cx="2148115" cy="3836696"/>
          </a:xfrm>
        </p:grpSpPr>
        <p:sp>
          <p:nvSpPr>
            <p:cNvPr id="59" name="Freeform 351"/>
            <p:cNvSpPr>
              <a:spLocks/>
            </p:cNvSpPr>
            <p:nvPr/>
          </p:nvSpPr>
          <p:spPr bwMode="auto">
            <a:xfrm>
              <a:off x="8570519" y="2568033"/>
              <a:ext cx="747712" cy="1456481"/>
            </a:xfrm>
            <a:custGeom>
              <a:avLst/>
              <a:gdLst>
                <a:gd name="T0" fmla="*/ 94 w 102"/>
                <a:gd name="T1" fmla="*/ 77 h 199"/>
                <a:gd name="T2" fmla="*/ 52 w 102"/>
                <a:gd name="T3" fmla="*/ 199 h 199"/>
                <a:gd name="T4" fmla="*/ 5 w 102"/>
                <a:gd name="T5" fmla="*/ 83 h 199"/>
                <a:gd name="T6" fmla="*/ 68 w 102"/>
                <a:gd name="T7" fmla="*/ 18 h 199"/>
                <a:gd name="T8" fmla="*/ 94 w 102"/>
                <a:gd name="T9" fmla="*/ 77 h 199"/>
              </a:gdLst>
              <a:ahLst/>
              <a:cxnLst>
                <a:cxn ang="0">
                  <a:pos x="T0" y="T1"/>
                </a:cxn>
                <a:cxn ang="0">
                  <a:pos x="T2" y="T3"/>
                </a:cxn>
                <a:cxn ang="0">
                  <a:pos x="T4" y="T5"/>
                </a:cxn>
                <a:cxn ang="0">
                  <a:pos x="T6" y="T7"/>
                </a:cxn>
                <a:cxn ang="0">
                  <a:pos x="T8" y="T9"/>
                </a:cxn>
              </a:cxnLst>
              <a:rect l="0" t="0" r="r" b="b"/>
              <a:pathLst>
                <a:path w="102" h="199">
                  <a:moveTo>
                    <a:pt x="94" y="77"/>
                  </a:moveTo>
                  <a:cubicBezTo>
                    <a:pt x="84" y="121"/>
                    <a:pt x="66" y="199"/>
                    <a:pt x="52" y="199"/>
                  </a:cubicBezTo>
                  <a:cubicBezTo>
                    <a:pt x="38" y="199"/>
                    <a:pt x="10" y="115"/>
                    <a:pt x="5" y="83"/>
                  </a:cubicBezTo>
                  <a:cubicBezTo>
                    <a:pt x="0" y="55"/>
                    <a:pt x="9" y="0"/>
                    <a:pt x="68" y="18"/>
                  </a:cubicBezTo>
                  <a:cubicBezTo>
                    <a:pt x="88" y="17"/>
                    <a:pt x="102" y="39"/>
                    <a:pt x="94" y="77"/>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0" name="Freeform 352"/>
            <p:cNvSpPr>
              <a:spLocks/>
            </p:cNvSpPr>
            <p:nvPr/>
          </p:nvSpPr>
          <p:spPr bwMode="auto">
            <a:xfrm>
              <a:off x="8240280" y="4479370"/>
              <a:ext cx="176024" cy="197834"/>
            </a:xfrm>
            <a:custGeom>
              <a:avLst/>
              <a:gdLst>
                <a:gd name="T0" fmla="*/ 0 w 113"/>
                <a:gd name="T1" fmla="*/ 98 h 127"/>
                <a:gd name="T2" fmla="*/ 70 w 113"/>
                <a:gd name="T3" fmla="*/ 127 h 127"/>
                <a:gd name="T4" fmla="*/ 113 w 113"/>
                <a:gd name="T5" fmla="*/ 33 h 127"/>
                <a:gd name="T6" fmla="*/ 47 w 113"/>
                <a:gd name="T7" fmla="*/ 0 h 127"/>
                <a:gd name="T8" fmla="*/ 0 w 113"/>
                <a:gd name="T9" fmla="*/ 98 h 127"/>
              </a:gdLst>
              <a:ahLst/>
              <a:cxnLst>
                <a:cxn ang="0">
                  <a:pos x="T0" y="T1"/>
                </a:cxn>
                <a:cxn ang="0">
                  <a:pos x="T2" y="T3"/>
                </a:cxn>
                <a:cxn ang="0">
                  <a:pos x="T4" y="T5"/>
                </a:cxn>
                <a:cxn ang="0">
                  <a:pos x="T6" y="T7"/>
                </a:cxn>
                <a:cxn ang="0">
                  <a:pos x="T8" y="T9"/>
                </a:cxn>
              </a:cxnLst>
              <a:rect l="0" t="0" r="r" b="b"/>
              <a:pathLst>
                <a:path w="113" h="127">
                  <a:moveTo>
                    <a:pt x="0" y="98"/>
                  </a:moveTo>
                  <a:lnTo>
                    <a:pt x="70" y="127"/>
                  </a:lnTo>
                  <a:lnTo>
                    <a:pt x="113" y="33"/>
                  </a:lnTo>
                  <a:lnTo>
                    <a:pt x="47" y="0"/>
                  </a:lnTo>
                  <a:lnTo>
                    <a:pt x="0" y="98"/>
                  </a:ln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1" name="Freeform 353"/>
            <p:cNvSpPr>
              <a:spLocks/>
            </p:cNvSpPr>
            <p:nvPr/>
          </p:nvSpPr>
          <p:spPr bwMode="auto">
            <a:xfrm>
              <a:off x="8210681" y="4530776"/>
              <a:ext cx="183813" cy="233661"/>
            </a:xfrm>
            <a:custGeom>
              <a:avLst/>
              <a:gdLst>
                <a:gd name="T0" fmla="*/ 25 w 25"/>
                <a:gd name="T1" fmla="*/ 4 h 32"/>
                <a:gd name="T2" fmla="*/ 10 w 25"/>
                <a:gd name="T3" fmla="*/ 0 h 32"/>
                <a:gd name="T4" fmla="*/ 7 w 25"/>
                <a:gd name="T5" fmla="*/ 12 h 32"/>
                <a:gd name="T6" fmla="*/ 0 w 25"/>
                <a:gd name="T7" fmla="*/ 23 h 32"/>
                <a:gd name="T8" fmla="*/ 17 w 25"/>
                <a:gd name="T9" fmla="*/ 32 h 32"/>
                <a:gd name="T10" fmla="*/ 25 w 25"/>
                <a:gd name="T11" fmla="*/ 4 h 32"/>
              </a:gdLst>
              <a:ahLst/>
              <a:cxnLst>
                <a:cxn ang="0">
                  <a:pos x="T0" y="T1"/>
                </a:cxn>
                <a:cxn ang="0">
                  <a:pos x="T2" y="T3"/>
                </a:cxn>
                <a:cxn ang="0">
                  <a:pos x="T4" y="T5"/>
                </a:cxn>
                <a:cxn ang="0">
                  <a:pos x="T6" y="T7"/>
                </a:cxn>
                <a:cxn ang="0">
                  <a:pos x="T8" y="T9"/>
                </a:cxn>
                <a:cxn ang="0">
                  <a:pos x="T10" y="T11"/>
                </a:cxn>
              </a:cxnLst>
              <a:rect l="0" t="0" r="r" b="b"/>
              <a:pathLst>
                <a:path w="25" h="32">
                  <a:moveTo>
                    <a:pt x="25" y="4"/>
                  </a:moveTo>
                  <a:cubicBezTo>
                    <a:pt x="10" y="0"/>
                    <a:pt x="10" y="0"/>
                    <a:pt x="10" y="0"/>
                  </a:cubicBezTo>
                  <a:cubicBezTo>
                    <a:pt x="7" y="12"/>
                    <a:pt x="7" y="12"/>
                    <a:pt x="7" y="12"/>
                  </a:cubicBezTo>
                  <a:cubicBezTo>
                    <a:pt x="0" y="23"/>
                    <a:pt x="0" y="23"/>
                    <a:pt x="0" y="23"/>
                  </a:cubicBezTo>
                  <a:cubicBezTo>
                    <a:pt x="6" y="26"/>
                    <a:pt x="17" y="23"/>
                    <a:pt x="17" y="32"/>
                  </a:cubicBezTo>
                  <a:lnTo>
                    <a:pt x="25" y="4"/>
                  </a:ln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2" name="Freeform 354"/>
            <p:cNvSpPr>
              <a:spLocks/>
            </p:cNvSpPr>
            <p:nvPr/>
          </p:nvSpPr>
          <p:spPr bwMode="auto">
            <a:xfrm>
              <a:off x="8181085" y="4537007"/>
              <a:ext cx="213410" cy="330239"/>
            </a:xfrm>
            <a:custGeom>
              <a:avLst/>
              <a:gdLst>
                <a:gd name="T0" fmla="*/ 2 w 29"/>
                <a:gd name="T1" fmla="*/ 27 h 45"/>
                <a:gd name="T2" fmla="*/ 12 w 29"/>
                <a:gd name="T3" fmla="*/ 5 h 45"/>
                <a:gd name="T4" fmla="*/ 16 w 29"/>
                <a:gd name="T5" fmla="*/ 3 h 45"/>
                <a:gd name="T6" fmla="*/ 16 w 29"/>
                <a:gd name="T7" fmla="*/ 3 h 45"/>
                <a:gd name="T8" fmla="*/ 16 w 29"/>
                <a:gd name="T9" fmla="*/ 4 h 45"/>
                <a:gd name="T10" fmla="*/ 17 w 29"/>
                <a:gd name="T11" fmla="*/ 2 h 45"/>
                <a:gd name="T12" fmla="*/ 22 w 29"/>
                <a:gd name="T13" fmla="*/ 0 h 45"/>
                <a:gd name="T14" fmla="*/ 22 w 29"/>
                <a:gd name="T15" fmla="*/ 0 h 45"/>
                <a:gd name="T16" fmla="*/ 24 w 29"/>
                <a:gd name="T17" fmla="*/ 3 h 45"/>
                <a:gd name="T18" fmla="*/ 26 w 29"/>
                <a:gd name="T19" fmla="*/ 4 h 45"/>
                <a:gd name="T20" fmla="*/ 26 w 29"/>
                <a:gd name="T21" fmla="*/ 4 h 45"/>
                <a:gd name="T22" fmla="*/ 28 w 29"/>
                <a:gd name="T23" fmla="*/ 9 h 45"/>
                <a:gd name="T24" fmla="*/ 16 w 29"/>
                <a:gd name="T25" fmla="*/ 32 h 45"/>
                <a:gd name="T26" fmla="*/ 12 w 29"/>
                <a:gd name="T27" fmla="*/ 42 h 45"/>
                <a:gd name="T28" fmla="*/ 7 w 29"/>
                <a:gd name="T29" fmla="*/ 44 h 45"/>
                <a:gd name="T30" fmla="*/ 7 w 29"/>
                <a:gd name="T31" fmla="*/ 44 h 45"/>
                <a:gd name="T32" fmla="*/ 6 w 29"/>
                <a:gd name="T33" fmla="*/ 38 h 45"/>
                <a:gd name="T34" fmla="*/ 2 w 29"/>
                <a:gd name="T35"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5">
                  <a:moveTo>
                    <a:pt x="2" y="27"/>
                  </a:moveTo>
                  <a:cubicBezTo>
                    <a:pt x="12" y="5"/>
                    <a:pt x="12" y="5"/>
                    <a:pt x="12" y="5"/>
                  </a:cubicBezTo>
                  <a:cubicBezTo>
                    <a:pt x="12" y="3"/>
                    <a:pt x="14" y="3"/>
                    <a:pt x="16" y="3"/>
                  </a:cubicBezTo>
                  <a:cubicBezTo>
                    <a:pt x="16" y="3"/>
                    <a:pt x="16" y="3"/>
                    <a:pt x="16" y="3"/>
                  </a:cubicBezTo>
                  <a:cubicBezTo>
                    <a:pt x="16" y="4"/>
                    <a:pt x="16" y="4"/>
                    <a:pt x="16" y="4"/>
                  </a:cubicBezTo>
                  <a:cubicBezTo>
                    <a:pt x="17" y="2"/>
                    <a:pt x="17" y="2"/>
                    <a:pt x="17" y="2"/>
                  </a:cubicBezTo>
                  <a:cubicBezTo>
                    <a:pt x="18" y="0"/>
                    <a:pt x="20" y="0"/>
                    <a:pt x="22" y="0"/>
                  </a:cubicBezTo>
                  <a:cubicBezTo>
                    <a:pt x="22" y="0"/>
                    <a:pt x="22" y="0"/>
                    <a:pt x="22" y="0"/>
                  </a:cubicBezTo>
                  <a:cubicBezTo>
                    <a:pt x="23" y="1"/>
                    <a:pt x="24" y="2"/>
                    <a:pt x="24" y="3"/>
                  </a:cubicBezTo>
                  <a:cubicBezTo>
                    <a:pt x="25" y="3"/>
                    <a:pt x="26" y="3"/>
                    <a:pt x="26" y="4"/>
                  </a:cubicBezTo>
                  <a:cubicBezTo>
                    <a:pt x="26" y="4"/>
                    <a:pt x="26" y="4"/>
                    <a:pt x="26" y="4"/>
                  </a:cubicBezTo>
                  <a:cubicBezTo>
                    <a:pt x="28" y="5"/>
                    <a:pt x="29" y="7"/>
                    <a:pt x="28" y="9"/>
                  </a:cubicBezTo>
                  <a:cubicBezTo>
                    <a:pt x="16" y="32"/>
                    <a:pt x="16" y="32"/>
                    <a:pt x="16" y="32"/>
                  </a:cubicBezTo>
                  <a:cubicBezTo>
                    <a:pt x="12" y="42"/>
                    <a:pt x="12" y="42"/>
                    <a:pt x="12" y="42"/>
                  </a:cubicBezTo>
                  <a:cubicBezTo>
                    <a:pt x="11" y="44"/>
                    <a:pt x="9" y="45"/>
                    <a:pt x="7" y="44"/>
                  </a:cubicBezTo>
                  <a:cubicBezTo>
                    <a:pt x="7" y="44"/>
                    <a:pt x="7" y="44"/>
                    <a:pt x="7" y="44"/>
                  </a:cubicBezTo>
                  <a:cubicBezTo>
                    <a:pt x="5" y="43"/>
                    <a:pt x="5" y="40"/>
                    <a:pt x="6" y="38"/>
                  </a:cubicBezTo>
                  <a:cubicBezTo>
                    <a:pt x="6" y="36"/>
                    <a:pt x="0" y="31"/>
                    <a:pt x="2" y="27"/>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3" name="Freeform 355"/>
            <p:cNvSpPr>
              <a:spLocks/>
            </p:cNvSpPr>
            <p:nvPr/>
          </p:nvSpPr>
          <p:spPr bwMode="auto">
            <a:xfrm>
              <a:off x="8218471" y="4764437"/>
              <a:ext cx="73215" cy="183813"/>
            </a:xfrm>
            <a:custGeom>
              <a:avLst/>
              <a:gdLst>
                <a:gd name="T0" fmla="*/ 3 w 10"/>
                <a:gd name="T1" fmla="*/ 25 h 25"/>
                <a:gd name="T2" fmla="*/ 3 w 10"/>
                <a:gd name="T3" fmla="*/ 25 h 25"/>
                <a:gd name="T4" fmla="*/ 0 w 10"/>
                <a:gd name="T5" fmla="*/ 22 h 25"/>
                <a:gd name="T6" fmla="*/ 5 w 10"/>
                <a:gd name="T7" fmla="*/ 0 h 25"/>
                <a:gd name="T8" fmla="*/ 5 w 10"/>
                <a:gd name="T9" fmla="*/ 0 h 25"/>
                <a:gd name="T10" fmla="*/ 10 w 10"/>
                <a:gd name="T11" fmla="*/ 3 h 25"/>
                <a:gd name="T12" fmla="*/ 6 w 10"/>
                <a:gd name="T13" fmla="*/ 23 h 25"/>
                <a:gd name="T14" fmla="*/ 3 w 10"/>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5">
                  <a:moveTo>
                    <a:pt x="3" y="25"/>
                  </a:moveTo>
                  <a:cubicBezTo>
                    <a:pt x="3" y="25"/>
                    <a:pt x="3" y="25"/>
                    <a:pt x="3" y="25"/>
                  </a:cubicBezTo>
                  <a:cubicBezTo>
                    <a:pt x="1" y="25"/>
                    <a:pt x="0" y="23"/>
                    <a:pt x="0" y="22"/>
                  </a:cubicBezTo>
                  <a:cubicBezTo>
                    <a:pt x="5" y="0"/>
                    <a:pt x="5" y="0"/>
                    <a:pt x="5" y="0"/>
                  </a:cubicBezTo>
                  <a:cubicBezTo>
                    <a:pt x="5" y="0"/>
                    <a:pt x="5" y="0"/>
                    <a:pt x="5" y="0"/>
                  </a:cubicBezTo>
                  <a:cubicBezTo>
                    <a:pt x="10" y="3"/>
                    <a:pt x="10" y="3"/>
                    <a:pt x="10" y="3"/>
                  </a:cubicBezTo>
                  <a:cubicBezTo>
                    <a:pt x="6" y="23"/>
                    <a:pt x="6" y="23"/>
                    <a:pt x="6" y="23"/>
                  </a:cubicBezTo>
                  <a:cubicBezTo>
                    <a:pt x="5" y="24"/>
                    <a:pt x="4" y="25"/>
                    <a:pt x="3" y="25"/>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4" name="Freeform 356"/>
            <p:cNvSpPr>
              <a:spLocks/>
            </p:cNvSpPr>
            <p:nvPr/>
          </p:nvSpPr>
          <p:spPr bwMode="auto">
            <a:xfrm>
              <a:off x="8269876" y="4580623"/>
              <a:ext cx="109042" cy="257026"/>
            </a:xfrm>
            <a:custGeom>
              <a:avLst/>
              <a:gdLst>
                <a:gd name="T0" fmla="*/ 10 w 15"/>
                <a:gd name="T1" fmla="*/ 35 h 35"/>
                <a:gd name="T2" fmla="*/ 10 w 15"/>
                <a:gd name="T3" fmla="*/ 35 h 35"/>
                <a:gd name="T4" fmla="*/ 8 w 15"/>
                <a:gd name="T5" fmla="*/ 32 h 35"/>
                <a:gd name="T6" fmla="*/ 9 w 15"/>
                <a:gd name="T7" fmla="*/ 24 h 35"/>
                <a:gd name="T8" fmla="*/ 4 w 15"/>
                <a:gd name="T9" fmla="*/ 24 h 35"/>
                <a:gd name="T10" fmla="*/ 0 w 15"/>
                <a:gd name="T11" fmla="*/ 6 h 35"/>
                <a:gd name="T12" fmla="*/ 9 w 15"/>
                <a:gd name="T13" fmla="*/ 0 h 35"/>
                <a:gd name="T14" fmla="*/ 12 w 15"/>
                <a:gd name="T15" fmla="*/ 8 h 35"/>
                <a:gd name="T16" fmla="*/ 15 w 15"/>
                <a:gd name="T17" fmla="*/ 15 h 35"/>
                <a:gd name="T18" fmla="*/ 14 w 15"/>
                <a:gd name="T19" fmla="*/ 33 h 35"/>
                <a:gd name="T20" fmla="*/ 10 w 15"/>
                <a:gd name="T2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5">
                  <a:moveTo>
                    <a:pt x="10" y="35"/>
                  </a:moveTo>
                  <a:cubicBezTo>
                    <a:pt x="10" y="35"/>
                    <a:pt x="10" y="35"/>
                    <a:pt x="10" y="35"/>
                  </a:cubicBezTo>
                  <a:cubicBezTo>
                    <a:pt x="9" y="35"/>
                    <a:pt x="8" y="34"/>
                    <a:pt x="8" y="32"/>
                  </a:cubicBezTo>
                  <a:cubicBezTo>
                    <a:pt x="9" y="24"/>
                    <a:pt x="9" y="24"/>
                    <a:pt x="9" y="24"/>
                  </a:cubicBezTo>
                  <a:cubicBezTo>
                    <a:pt x="9" y="20"/>
                    <a:pt x="6" y="21"/>
                    <a:pt x="4" y="24"/>
                  </a:cubicBezTo>
                  <a:cubicBezTo>
                    <a:pt x="0" y="6"/>
                    <a:pt x="0" y="6"/>
                    <a:pt x="0" y="6"/>
                  </a:cubicBezTo>
                  <a:cubicBezTo>
                    <a:pt x="9" y="0"/>
                    <a:pt x="9" y="0"/>
                    <a:pt x="9" y="0"/>
                  </a:cubicBezTo>
                  <a:cubicBezTo>
                    <a:pt x="12" y="8"/>
                    <a:pt x="12" y="8"/>
                    <a:pt x="12" y="8"/>
                  </a:cubicBezTo>
                  <a:cubicBezTo>
                    <a:pt x="15" y="8"/>
                    <a:pt x="15" y="13"/>
                    <a:pt x="15" y="15"/>
                  </a:cubicBezTo>
                  <a:cubicBezTo>
                    <a:pt x="14" y="33"/>
                    <a:pt x="14" y="33"/>
                    <a:pt x="14" y="33"/>
                  </a:cubicBezTo>
                  <a:cubicBezTo>
                    <a:pt x="13" y="34"/>
                    <a:pt x="12" y="35"/>
                    <a:pt x="10" y="35"/>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5" name="Freeform 357"/>
            <p:cNvSpPr>
              <a:spLocks/>
            </p:cNvSpPr>
            <p:nvPr/>
          </p:nvSpPr>
          <p:spPr bwMode="auto">
            <a:xfrm>
              <a:off x="8202894" y="4734838"/>
              <a:ext cx="51406" cy="183813"/>
            </a:xfrm>
            <a:custGeom>
              <a:avLst/>
              <a:gdLst>
                <a:gd name="T0" fmla="*/ 5 w 7"/>
                <a:gd name="T1" fmla="*/ 25 h 25"/>
                <a:gd name="T2" fmla="*/ 5 w 7"/>
                <a:gd name="T3" fmla="*/ 25 h 25"/>
                <a:gd name="T4" fmla="*/ 2 w 7"/>
                <a:gd name="T5" fmla="*/ 22 h 25"/>
                <a:gd name="T6" fmla="*/ 0 w 7"/>
                <a:gd name="T7" fmla="*/ 0 h 25"/>
                <a:gd name="T8" fmla="*/ 0 w 7"/>
                <a:gd name="T9" fmla="*/ 0 h 25"/>
                <a:gd name="T10" fmla="*/ 5 w 7"/>
                <a:gd name="T11" fmla="*/ 1 h 25"/>
                <a:gd name="T12" fmla="*/ 7 w 7"/>
                <a:gd name="T13" fmla="*/ 22 h 25"/>
                <a:gd name="T14" fmla="*/ 5 w 7"/>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5">
                  <a:moveTo>
                    <a:pt x="5" y="25"/>
                  </a:moveTo>
                  <a:cubicBezTo>
                    <a:pt x="5" y="25"/>
                    <a:pt x="5" y="25"/>
                    <a:pt x="5" y="25"/>
                  </a:cubicBezTo>
                  <a:cubicBezTo>
                    <a:pt x="3" y="25"/>
                    <a:pt x="2" y="24"/>
                    <a:pt x="2" y="22"/>
                  </a:cubicBezTo>
                  <a:cubicBezTo>
                    <a:pt x="0" y="0"/>
                    <a:pt x="0" y="0"/>
                    <a:pt x="0" y="0"/>
                  </a:cubicBezTo>
                  <a:cubicBezTo>
                    <a:pt x="0" y="0"/>
                    <a:pt x="0" y="0"/>
                    <a:pt x="0" y="0"/>
                  </a:cubicBezTo>
                  <a:cubicBezTo>
                    <a:pt x="5" y="1"/>
                    <a:pt x="5" y="1"/>
                    <a:pt x="5" y="1"/>
                  </a:cubicBezTo>
                  <a:cubicBezTo>
                    <a:pt x="7" y="22"/>
                    <a:pt x="7" y="22"/>
                    <a:pt x="7" y="22"/>
                  </a:cubicBezTo>
                  <a:cubicBezTo>
                    <a:pt x="7" y="23"/>
                    <a:pt x="6" y="24"/>
                    <a:pt x="5" y="25"/>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6" name="Freeform 358"/>
            <p:cNvSpPr>
              <a:spLocks/>
            </p:cNvSpPr>
            <p:nvPr/>
          </p:nvSpPr>
          <p:spPr bwMode="auto">
            <a:xfrm>
              <a:off x="8196663" y="4756647"/>
              <a:ext cx="87233" cy="162004"/>
            </a:xfrm>
            <a:custGeom>
              <a:avLst/>
              <a:gdLst>
                <a:gd name="T0" fmla="*/ 10 w 12"/>
                <a:gd name="T1" fmla="*/ 22 h 22"/>
                <a:gd name="T2" fmla="*/ 10 w 12"/>
                <a:gd name="T3" fmla="*/ 22 h 22"/>
                <a:gd name="T4" fmla="*/ 6 w 12"/>
                <a:gd name="T5" fmla="*/ 20 h 22"/>
                <a:gd name="T6" fmla="*/ 0 w 12"/>
                <a:gd name="T7" fmla="*/ 0 h 22"/>
                <a:gd name="T8" fmla="*/ 5 w 12"/>
                <a:gd name="T9" fmla="*/ 4 h 22"/>
                <a:gd name="T10" fmla="*/ 11 w 12"/>
                <a:gd name="T11" fmla="*/ 19 h 22"/>
                <a:gd name="T12" fmla="*/ 10 w 12"/>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12" h="22">
                  <a:moveTo>
                    <a:pt x="10" y="22"/>
                  </a:moveTo>
                  <a:cubicBezTo>
                    <a:pt x="10" y="22"/>
                    <a:pt x="10" y="22"/>
                    <a:pt x="10" y="22"/>
                  </a:cubicBezTo>
                  <a:cubicBezTo>
                    <a:pt x="8" y="22"/>
                    <a:pt x="7" y="22"/>
                    <a:pt x="6" y="20"/>
                  </a:cubicBezTo>
                  <a:cubicBezTo>
                    <a:pt x="0" y="0"/>
                    <a:pt x="0" y="0"/>
                    <a:pt x="0" y="0"/>
                  </a:cubicBezTo>
                  <a:cubicBezTo>
                    <a:pt x="5" y="4"/>
                    <a:pt x="5" y="4"/>
                    <a:pt x="5" y="4"/>
                  </a:cubicBezTo>
                  <a:cubicBezTo>
                    <a:pt x="11" y="19"/>
                    <a:pt x="11" y="19"/>
                    <a:pt x="11" y="19"/>
                  </a:cubicBezTo>
                  <a:cubicBezTo>
                    <a:pt x="12" y="20"/>
                    <a:pt x="11" y="21"/>
                    <a:pt x="10" y="22"/>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7" name="Freeform 359"/>
            <p:cNvSpPr>
              <a:spLocks/>
            </p:cNvSpPr>
            <p:nvPr/>
          </p:nvSpPr>
          <p:spPr bwMode="auto">
            <a:xfrm>
              <a:off x="8224702" y="4610220"/>
              <a:ext cx="169793" cy="88791"/>
            </a:xfrm>
            <a:custGeom>
              <a:avLst/>
              <a:gdLst>
                <a:gd name="T0" fmla="*/ 0 w 109"/>
                <a:gd name="T1" fmla="*/ 28 h 57"/>
                <a:gd name="T2" fmla="*/ 104 w 109"/>
                <a:gd name="T3" fmla="*/ 57 h 57"/>
                <a:gd name="T4" fmla="*/ 109 w 109"/>
                <a:gd name="T5" fmla="*/ 28 h 57"/>
                <a:gd name="T6" fmla="*/ 5 w 109"/>
                <a:gd name="T7" fmla="*/ 0 h 57"/>
                <a:gd name="T8" fmla="*/ 0 w 109"/>
                <a:gd name="T9" fmla="*/ 28 h 57"/>
              </a:gdLst>
              <a:ahLst/>
              <a:cxnLst>
                <a:cxn ang="0">
                  <a:pos x="T0" y="T1"/>
                </a:cxn>
                <a:cxn ang="0">
                  <a:pos x="T2" y="T3"/>
                </a:cxn>
                <a:cxn ang="0">
                  <a:pos x="T4" y="T5"/>
                </a:cxn>
                <a:cxn ang="0">
                  <a:pos x="T6" y="T7"/>
                </a:cxn>
                <a:cxn ang="0">
                  <a:pos x="T8" y="T9"/>
                </a:cxn>
              </a:cxnLst>
              <a:rect l="0" t="0" r="r" b="b"/>
              <a:pathLst>
                <a:path w="109" h="57">
                  <a:moveTo>
                    <a:pt x="0" y="28"/>
                  </a:moveTo>
                  <a:lnTo>
                    <a:pt x="104" y="57"/>
                  </a:lnTo>
                  <a:lnTo>
                    <a:pt x="109" y="28"/>
                  </a:lnTo>
                  <a:lnTo>
                    <a:pt x="5" y="0"/>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8" name="Freeform 360"/>
            <p:cNvSpPr>
              <a:spLocks/>
            </p:cNvSpPr>
            <p:nvPr/>
          </p:nvSpPr>
          <p:spPr bwMode="auto">
            <a:xfrm>
              <a:off x="8218471" y="3468403"/>
              <a:ext cx="563900" cy="1193224"/>
            </a:xfrm>
            <a:custGeom>
              <a:avLst/>
              <a:gdLst>
                <a:gd name="T0" fmla="*/ 77 w 77"/>
                <a:gd name="T1" fmla="*/ 6 h 163"/>
                <a:gd name="T2" fmla="*/ 51 w 77"/>
                <a:gd name="T3" fmla="*/ 0 h 163"/>
                <a:gd name="T4" fmla="*/ 0 w 77"/>
                <a:gd name="T5" fmla="*/ 156 h 163"/>
                <a:gd name="T6" fmla="*/ 0 w 77"/>
                <a:gd name="T7" fmla="*/ 156 h 163"/>
                <a:gd name="T8" fmla="*/ 26 w 77"/>
                <a:gd name="T9" fmla="*/ 163 h 163"/>
                <a:gd name="T10" fmla="*/ 26 w 77"/>
                <a:gd name="T11" fmla="*/ 162 h 163"/>
                <a:gd name="T12" fmla="*/ 77 w 77"/>
                <a:gd name="T13" fmla="*/ 6 h 163"/>
                <a:gd name="T14" fmla="*/ 77 w 77"/>
                <a:gd name="T15" fmla="*/ 6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63">
                  <a:moveTo>
                    <a:pt x="77" y="6"/>
                  </a:moveTo>
                  <a:cubicBezTo>
                    <a:pt x="51" y="0"/>
                    <a:pt x="51" y="0"/>
                    <a:pt x="51" y="0"/>
                  </a:cubicBezTo>
                  <a:cubicBezTo>
                    <a:pt x="51" y="0"/>
                    <a:pt x="3" y="145"/>
                    <a:pt x="0" y="156"/>
                  </a:cubicBezTo>
                  <a:cubicBezTo>
                    <a:pt x="0" y="156"/>
                    <a:pt x="0" y="156"/>
                    <a:pt x="0" y="156"/>
                  </a:cubicBezTo>
                  <a:cubicBezTo>
                    <a:pt x="26" y="163"/>
                    <a:pt x="26" y="163"/>
                    <a:pt x="26" y="163"/>
                  </a:cubicBezTo>
                  <a:cubicBezTo>
                    <a:pt x="26" y="163"/>
                    <a:pt x="26" y="162"/>
                    <a:pt x="26" y="162"/>
                  </a:cubicBezTo>
                  <a:cubicBezTo>
                    <a:pt x="77" y="6"/>
                    <a:pt x="77" y="6"/>
                    <a:pt x="77" y="6"/>
                  </a:cubicBezTo>
                  <a:cubicBezTo>
                    <a:pt x="77" y="6"/>
                    <a:pt x="77" y="6"/>
                    <a:pt x="77" y="6"/>
                  </a:cubicBez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9" name="Freeform 361"/>
            <p:cNvSpPr>
              <a:spLocks/>
            </p:cNvSpPr>
            <p:nvPr/>
          </p:nvSpPr>
          <p:spPr bwMode="auto">
            <a:xfrm>
              <a:off x="8562730" y="4603989"/>
              <a:ext cx="373856" cy="1719737"/>
            </a:xfrm>
            <a:custGeom>
              <a:avLst/>
              <a:gdLst>
                <a:gd name="T0" fmla="*/ 17 w 51"/>
                <a:gd name="T1" fmla="*/ 0 h 235"/>
                <a:gd name="T2" fmla="*/ 44 w 51"/>
                <a:gd name="T3" fmla="*/ 0 h 235"/>
                <a:gd name="T4" fmla="*/ 50 w 51"/>
                <a:gd name="T5" fmla="*/ 7 h 235"/>
                <a:gd name="T6" fmla="*/ 45 w 51"/>
                <a:gd name="T7" fmla="*/ 118 h 235"/>
                <a:gd name="T8" fmla="*/ 42 w 51"/>
                <a:gd name="T9" fmla="*/ 187 h 235"/>
                <a:gd name="T10" fmla="*/ 44 w 51"/>
                <a:gd name="T11" fmla="*/ 210 h 235"/>
                <a:gd name="T12" fmla="*/ 17 w 51"/>
                <a:gd name="T13" fmla="*/ 232 h 235"/>
                <a:gd name="T14" fmla="*/ 3 w 51"/>
                <a:gd name="T15" fmla="*/ 228 h 235"/>
                <a:gd name="T16" fmla="*/ 19 w 51"/>
                <a:gd name="T17" fmla="*/ 207 h 235"/>
                <a:gd name="T18" fmla="*/ 17 w 51"/>
                <a:gd name="T19" fmla="*/ 114 h 235"/>
                <a:gd name="T20" fmla="*/ 10 w 51"/>
                <a:gd name="T21" fmla="*/ 7 h 235"/>
                <a:gd name="T22" fmla="*/ 17 w 51"/>
                <a:gd name="T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235">
                  <a:moveTo>
                    <a:pt x="17" y="0"/>
                  </a:moveTo>
                  <a:cubicBezTo>
                    <a:pt x="44" y="0"/>
                    <a:pt x="44" y="0"/>
                    <a:pt x="44" y="0"/>
                  </a:cubicBezTo>
                  <a:cubicBezTo>
                    <a:pt x="47" y="0"/>
                    <a:pt x="51" y="3"/>
                    <a:pt x="50" y="7"/>
                  </a:cubicBezTo>
                  <a:cubicBezTo>
                    <a:pt x="49" y="46"/>
                    <a:pt x="51" y="78"/>
                    <a:pt x="45" y="118"/>
                  </a:cubicBezTo>
                  <a:cubicBezTo>
                    <a:pt x="43" y="136"/>
                    <a:pt x="44" y="160"/>
                    <a:pt x="42" y="187"/>
                  </a:cubicBezTo>
                  <a:cubicBezTo>
                    <a:pt x="40" y="201"/>
                    <a:pt x="45" y="207"/>
                    <a:pt x="44" y="210"/>
                  </a:cubicBezTo>
                  <a:cubicBezTo>
                    <a:pt x="43" y="213"/>
                    <a:pt x="28" y="235"/>
                    <a:pt x="17" y="232"/>
                  </a:cubicBezTo>
                  <a:cubicBezTo>
                    <a:pt x="3" y="228"/>
                    <a:pt x="3" y="228"/>
                    <a:pt x="3" y="228"/>
                  </a:cubicBezTo>
                  <a:cubicBezTo>
                    <a:pt x="0" y="227"/>
                    <a:pt x="18" y="210"/>
                    <a:pt x="19" y="207"/>
                  </a:cubicBezTo>
                  <a:cubicBezTo>
                    <a:pt x="27" y="172"/>
                    <a:pt x="21" y="146"/>
                    <a:pt x="17" y="114"/>
                  </a:cubicBezTo>
                  <a:cubicBezTo>
                    <a:pt x="14" y="80"/>
                    <a:pt x="10" y="41"/>
                    <a:pt x="10" y="7"/>
                  </a:cubicBezTo>
                  <a:cubicBezTo>
                    <a:pt x="10" y="3"/>
                    <a:pt x="13" y="0"/>
                    <a:pt x="17" y="0"/>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0" name="Freeform 362"/>
            <p:cNvSpPr>
              <a:spLocks/>
            </p:cNvSpPr>
            <p:nvPr/>
          </p:nvSpPr>
          <p:spPr bwMode="auto">
            <a:xfrm>
              <a:off x="8473939" y="6082277"/>
              <a:ext cx="454858" cy="322452"/>
            </a:xfrm>
            <a:custGeom>
              <a:avLst/>
              <a:gdLst>
                <a:gd name="T0" fmla="*/ 55 w 62"/>
                <a:gd name="T1" fmla="*/ 0 h 44"/>
                <a:gd name="T2" fmla="*/ 62 w 62"/>
                <a:gd name="T3" fmla="*/ 19 h 44"/>
                <a:gd name="T4" fmla="*/ 58 w 62"/>
                <a:gd name="T5" fmla="*/ 27 h 44"/>
                <a:gd name="T6" fmla="*/ 53 w 62"/>
                <a:gd name="T7" fmla="*/ 27 h 44"/>
                <a:gd name="T8" fmla="*/ 42 w 62"/>
                <a:gd name="T9" fmla="*/ 34 h 44"/>
                <a:gd name="T10" fmla="*/ 25 w 62"/>
                <a:gd name="T11" fmla="*/ 42 h 44"/>
                <a:gd name="T12" fmla="*/ 9 w 62"/>
                <a:gd name="T13" fmla="*/ 40 h 44"/>
                <a:gd name="T14" fmla="*/ 26 w 62"/>
                <a:gd name="T15" fmla="*/ 11 h 44"/>
                <a:gd name="T16" fmla="*/ 23 w 62"/>
                <a:gd name="T17" fmla="*/ 26 h 44"/>
                <a:gd name="T18" fmla="*/ 55 w 62"/>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44">
                  <a:moveTo>
                    <a:pt x="55" y="0"/>
                  </a:moveTo>
                  <a:cubicBezTo>
                    <a:pt x="58" y="3"/>
                    <a:pt x="62" y="14"/>
                    <a:pt x="62" y="19"/>
                  </a:cubicBezTo>
                  <a:cubicBezTo>
                    <a:pt x="61" y="25"/>
                    <a:pt x="61" y="25"/>
                    <a:pt x="58" y="27"/>
                  </a:cubicBezTo>
                  <a:cubicBezTo>
                    <a:pt x="55" y="29"/>
                    <a:pt x="54" y="29"/>
                    <a:pt x="53" y="27"/>
                  </a:cubicBezTo>
                  <a:cubicBezTo>
                    <a:pt x="52" y="26"/>
                    <a:pt x="45" y="32"/>
                    <a:pt x="42" y="34"/>
                  </a:cubicBezTo>
                  <a:cubicBezTo>
                    <a:pt x="38" y="36"/>
                    <a:pt x="34" y="40"/>
                    <a:pt x="25" y="42"/>
                  </a:cubicBezTo>
                  <a:cubicBezTo>
                    <a:pt x="19" y="43"/>
                    <a:pt x="12" y="44"/>
                    <a:pt x="9" y="40"/>
                  </a:cubicBezTo>
                  <a:cubicBezTo>
                    <a:pt x="0" y="31"/>
                    <a:pt x="18" y="21"/>
                    <a:pt x="26" y="11"/>
                  </a:cubicBezTo>
                  <a:cubicBezTo>
                    <a:pt x="22" y="19"/>
                    <a:pt x="12" y="25"/>
                    <a:pt x="23" y="26"/>
                  </a:cubicBezTo>
                  <a:cubicBezTo>
                    <a:pt x="42" y="26"/>
                    <a:pt x="54" y="13"/>
                    <a:pt x="55"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1" name="Freeform 363"/>
            <p:cNvSpPr>
              <a:spLocks/>
            </p:cNvSpPr>
            <p:nvPr/>
          </p:nvSpPr>
          <p:spPr bwMode="auto">
            <a:xfrm>
              <a:off x="8958393" y="4603989"/>
              <a:ext cx="373856" cy="1719737"/>
            </a:xfrm>
            <a:custGeom>
              <a:avLst/>
              <a:gdLst>
                <a:gd name="T0" fmla="*/ 34 w 51"/>
                <a:gd name="T1" fmla="*/ 0 h 235"/>
                <a:gd name="T2" fmla="*/ 7 w 51"/>
                <a:gd name="T3" fmla="*/ 0 h 235"/>
                <a:gd name="T4" fmla="*/ 0 w 51"/>
                <a:gd name="T5" fmla="*/ 7 h 235"/>
                <a:gd name="T6" fmla="*/ 6 w 51"/>
                <a:gd name="T7" fmla="*/ 118 h 235"/>
                <a:gd name="T8" fmla="*/ 9 w 51"/>
                <a:gd name="T9" fmla="*/ 187 h 235"/>
                <a:gd name="T10" fmla="*/ 7 w 51"/>
                <a:gd name="T11" fmla="*/ 210 h 235"/>
                <a:gd name="T12" fmla="*/ 34 w 51"/>
                <a:gd name="T13" fmla="*/ 232 h 235"/>
                <a:gd name="T14" fmla="*/ 48 w 51"/>
                <a:gd name="T15" fmla="*/ 228 h 235"/>
                <a:gd name="T16" fmla="*/ 32 w 51"/>
                <a:gd name="T17" fmla="*/ 207 h 235"/>
                <a:gd name="T18" fmla="*/ 33 w 51"/>
                <a:gd name="T19" fmla="*/ 114 h 235"/>
                <a:gd name="T20" fmla="*/ 41 w 51"/>
                <a:gd name="T21" fmla="*/ 7 h 235"/>
                <a:gd name="T22" fmla="*/ 34 w 51"/>
                <a:gd name="T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235">
                  <a:moveTo>
                    <a:pt x="34" y="0"/>
                  </a:moveTo>
                  <a:cubicBezTo>
                    <a:pt x="7" y="0"/>
                    <a:pt x="7" y="0"/>
                    <a:pt x="7" y="0"/>
                  </a:cubicBezTo>
                  <a:cubicBezTo>
                    <a:pt x="3" y="0"/>
                    <a:pt x="0" y="3"/>
                    <a:pt x="0" y="7"/>
                  </a:cubicBezTo>
                  <a:cubicBezTo>
                    <a:pt x="1" y="46"/>
                    <a:pt x="0" y="78"/>
                    <a:pt x="6" y="118"/>
                  </a:cubicBezTo>
                  <a:cubicBezTo>
                    <a:pt x="8" y="136"/>
                    <a:pt x="7" y="160"/>
                    <a:pt x="9" y="187"/>
                  </a:cubicBezTo>
                  <a:cubicBezTo>
                    <a:pt x="11" y="201"/>
                    <a:pt x="6" y="207"/>
                    <a:pt x="7" y="210"/>
                  </a:cubicBezTo>
                  <a:cubicBezTo>
                    <a:pt x="8" y="213"/>
                    <a:pt x="23" y="235"/>
                    <a:pt x="34" y="232"/>
                  </a:cubicBezTo>
                  <a:cubicBezTo>
                    <a:pt x="48" y="228"/>
                    <a:pt x="48" y="228"/>
                    <a:pt x="48" y="228"/>
                  </a:cubicBezTo>
                  <a:cubicBezTo>
                    <a:pt x="51" y="227"/>
                    <a:pt x="33" y="210"/>
                    <a:pt x="32" y="207"/>
                  </a:cubicBezTo>
                  <a:cubicBezTo>
                    <a:pt x="24" y="172"/>
                    <a:pt x="30" y="146"/>
                    <a:pt x="33" y="114"/>
                  </a:cubicBezTo>
                  <a:cubicBezTo>
                    <a:pt x="37" y="80"/>
                    <a:pt x="41" y="41"/>
                    <a:pt x="41" y="7"/>
                  </a:cubicBezTo>
                  <a:cubicBezTo>
                    <a:pt x="41" y="3"/>
                    <a:pt x="38" y="0"/>
                    <a:pt x="34" y="0"/>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5" name="Freeform 364"/>
            <p:cNvSpPr>
              <a:spLocks/>
            </p:cNvSpPr>
            <p:nvPr/>
          </p:nvSpPr>
          <p:spPr bwMode="auto">
            <a:xfrm>
              <a:off x="8966182" y="6082277"/>
              <a:ext cx="447071" cy="322452"/>
            </a:xfrm>
            <a:custGeom>
              <a:avLst/>
              <a:gdLst>
                <a:gd name="T0" fmla="*/ 7 w 61"/>
                <a:gd name="T1" fmla="*/ 0 h 44"/>
                <a:gd name="T2" fmla="*/ 0 w 61"/>
                <a:gd name="T3" fmla="*/ 19 h 44"/>
                <a:gd name="T4" fmla="*/ 4 w 61"/>
                <a:gd name="T5" fmla="*/ 27 h 44"/>
                <a:gd name="T6" fmla="*/ 9 w 61"/>
                <a:gd name="T7" fmla="*/ 27 h 44"/>
                <a:gd name="T8" fmla="*/ 20 w 61"/>
                <a:gd name="T9" fmla="*/ 34 h 44"/>
                <a:gd name="T10" fmla="*/ 37 w 61"/>
                <a:gd name="T11" fmla="*/ 42 h 44"/>
                <a:gd name="T12" fmla="*/ 53 w 61"/>
                <a:gd name="T13" fmla="*/ 40 h 44"/>
                <a:gd name="T14" fmla="*/ 36 w 61"/>
                <a:gd name="T15" fmla="*/ 11 h 44"/>
                <a:gd name="T16" fmla="*/ 39 w 61"/>
                <a:gd name="T17" fmla="*/ 26 h 44"/>
                <a:gd name="T18" fmla="*/ 7 w 61"/>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44">
                  <a:moveTo>
                    <a:pt x="7" y="0"/>
                  </a:moveTo>
                  <a:cubicBezTo>
                    <a:pt x="4" y="3"/>
                    <a:pt x="0" y="14"/>
                    <a:pt x="0" y="19"/>
                  </a:cubicBezTo>
                  <a:cubicBezTo>
                    <a:pt x="1" y="25"/>
                    <a:pt x="1" y="25"/>
                    <a:pt x="4" y="27"/>
                  </a:cubicBezTo>
                  <a:cubicBezTo>
                    <a:pt x="7" y="29"/>
                    <a:pt x="8" y="29"/>
                    <a:pt x="9" y="27"/>
                  </a:cubicBezTo>
                  <a:cubicBezTo>
                    <a:pt x="10" y="26"/>
                    <a:pt x="17" y="32"/>
                    <a:pt x="20" y="34"/>
                  </a:cubicBezTo>
                  <a:cubicBezTo>
                    <a:pt x="23" y="36"/>
                    <a:pt x="28" y="40"/>
                    <a:pt x="37" y="42"/>
                  </a:cubicBezTo>
                  <a:cubicBezTo>
                    <a:pt x="43" y="43"/>
                    <a:pt x="50" y="44"/>
                    <a:pt x="53" y="40"/>
                  </a:cubicBezTo>
                  <a:cubicBezTo>
                    <a:pt x="61" y="31"/>
                    <a:pt x="44" y="21"/>
                    <a:pt x="36" y="11"/>
                  </a:cubicBezTo>
                  <a:cubicBezTo>
                    <a:pt x="40" y="19"/>
                    <a:pt x="50" y="25"/>
                    <a:pt x="39" y="26"/>
                  </a:cubicBezTo>
                  <a:cubicBezTo>
                    <a:pt x="20" y="26"/>
                    <a:pt x="7" y="13"/>
                    <a:pt x="7"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6" name="Freeform 365"/>
            <p:cNvSpPr>
              <a:spLocks/>
            </p:cNvSpPr>
            <p:nvPr/>
          </p:nvSpPr>
          <p:spPr bwMode="auto">
            <a:xfrm>
              <a:off x="8519113" y="4222346"/>
              <a:ext cx="850523" cy="989162"/>
            </a:xfrm>
            <a:custGeom>
              <a:avLst/>
              <a:gdLst>
                <a:gd name="T0" fmla="*/ 21 w 116"/>
                <a:gd name="T1" fmla="*/ 0 h 135"/>
                <a:gd name="T2" fmla="*/ 16 w 116"/>
                <a:gd name="T3" fmla="*/ 131 h 135"/>
                <a:gd name="T4" fmla="*/ 101 w 116"/>
                <a:gd name="T5" fmla="*/ 131 h 135"/>
                <a:gd name="T6" fmla="*/ 96 w 116"/>
                <a:gd name="T7" fmla="*/ 0 h 135"/>
                <a:gd name="T8" fmla="*/ 21 w 116"/>
                <a:gd name="T9" fmla="*/ 0 h 135"/>
              </a:gdLst>
              <a:ahLst/>
              <a:cxnLst>
                <a:cxn ang="0">
                  <a:pos x="T0" y="T1"/>
                </a:cxn>
                <a:cxn ang="0">
                  <a:pos x="T2" y="T3"/>
                </a:cxn>
                <a:cxn ang="0">
                  <a:pos x="T4" y="T5"/>
                </a:cxn>
                <a:cxn ang="0">
                  <a:pos x="T6" y="T7"/>
                </a:cxn>
                <a:cxn ang="0">
                  <a:pos x="T8" y="T9"/>
                </a:cxn>
              </a:cxnLst>
              <a:rect l="0" t="0" r="r" b="b"/>
              <a:pathLst>
                <a:path w="116" h="135">
                  <a:moveTo>
                    <a:pt x="21" y="0"/>
                  </a:moveTo>
                  <a:cubicBezTo>
                    <a:pt x="15" y="16"/>
                    <a:pt x="0" y="65"/>
                    <a:pt x="16" y="131"/>
                  </a:cubicBezTo>
                  <a:cubicBezTo>
                    <a:pt x="20" y="135"/>
                    <a:pt x="99" y="135"/>
                    <a:pt x="101" y="131"/>
                  </a:cubicBezTo>
                  <a:cubicBezTo>
                    <a:pt x="116" y="67"/>
                    <a:pt x="103" y="14"/>
                    <a:pt x="96" y="0"/>
                  </a:cubicBezTo>
                  <a:lnTo>
                    <a:pt x="21" y="0"/>
                  </a:ln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7" name="Freeform 366"/>
            <p:cNvSpPr>
              <a:spLocks/>
            </p:cNvSpPr>
            <p:nvPr/>
          </p:nvSpPr>
          <p:spPr bwMode="auto">
            <a:xfrm>
              <a:off x="9998958" y="3292379"/>
              <a:ext cx="169793" cy="190044"/>
            </a:xfrm>
            <a:custGeom>
              <a:avLst/>
              <a:gdLst>
                <a:gd name="T0" fmla="*/ 22 w 23"/>
                <a:gd name="T1" fmla="*/ 1 h 26"/>
                <a:gd name="T2" fmla="*/ 22 w 23"/>
                <a:gd name="T3" fmla="*/ 1 h 26"/>
                <a:gd name="T4" fmla="*/ 22 w 23"/>
                <a:gd name="T5" fmla="*/ 5 h 26"/>
                <a:gd name="T6" fmla="*/ 6 w 23"/>
                <a:gd name="T7" fmla="*/ 25 h 26"/>
                <a:gd name="T8" fmla="*/ 1 w 23"/>
                <a:gd name="T9" fmla="*/ 25 h 26"/>
                <a:gd name="T10" fmla="*/ 1 w 23"/>
                <a:gd name="T11" fmla="*/ 25 h 26"/>
                <a:gd name="T12" fmla="*/ 1 w 23"/>
                <a:gd name="T13" fmla="*/ 21 h 26"/>
                <a:gd name="T14" fmla="*/ 17 w 23"/>
                <a:gd name="T15" fmla="*/ 2 h 26"/>
                <a:gd name="T16" fmla="*/ 22 w 23"/>
                <a:gd name="T17"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6">
                  <a:moveTo>
                    <a:pt x="22" y="1"/>
                  </a:moveTo>
                  <a:cubicBezTo>
                    <a:pt x="22" y="1"/>
                    <a:pt x="22" y="1"/>
                    <a:pt x="22" y="1"/>
                  </a:cubicBezTo>
                  <a:cubicBezTo>
                    <a:pt x="23" y="2"/>
                    <a:pt x="23" y="4"/>
                    <a:pt x="22" y="5"/>
                  </a:cubicBezTo>
                  <a:cubicBezTo>
                    <a:pt x="6" y="25"/>
                    <a:pt x="6" y="25"/>
                    <a:pt x="6" y="25"/>
                  </a:cubicBezTo>
                  <a:cubicBezTo>
                    <a:pt x="5" y="26"/>
                    <a:pt x="3" y="26"/>
                    <a:pt x="1" y="25"/>
                  </a:cubicBezTo>
                  <a:cubicBezTo>
                    <a:pt x="1" y="25"/>
                    <a:pt x="1" y="25"/>
                    <a:pt x="1" y="25"/>
                  </a:cubicBezTo>
                  <a:cubicBezTo>
                    <a:pt x="0" y="24"/>
                    <a:pt x="0" y="22"/>
                    <a:pt x="1" y="21"/>
                  </a:cubicBezTo>
                  <a:cubicBezTo>
                    <a:pt x="17" y="2"/>
                    <a:pt x="17" y="2"/>
                    <a:pt x="17" y="2"/>
                  </a:cubicBezTo>
                  <a:cubicBezTo>
                    <a:pt x="18" y="0"/>
                    <a:pt x="20" y="0"/>
                    <a:pt x="22" y="1"/>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8" name="Freeform 367"/>
            <p:cNvSpPr>
              <a:spLocks/>
            </p:cNvSpPr>
            <p:nvPr/>
          </p:nvSpPr>
          <p:spPr bwMode="auto">
            <a:xfrm>
              <a:off x="9868109" y="3395188"/>
              <a:ext cx="263257" cy="285067"/>
            </a:xfrm>
            <a:custGeom>
              <a:avLst/>
              <a:gdLst>
                <a:gd name="T0" fmla="*/ 0 w 36"/>
                <a:gd name="T1" fmla="*/ 30 h 39"/>
                <a:gd name="T2" fmla="*/ 11 w 36"/>
                <a:gd name="T3" fmla="*/ 39 h 39"/>
                <a:gd name="T4" fmla="*/ 22 w 36"/>
                <a:gd name="T5" fmla="*/ 31 h 39"/>
                <a:gd name="T6" fmla="*/ 36 w 36"/>
                <a:gd name="T7" fmla="*/ 4 h 39"/>
                <a:gd name="T8" fmla="*/ 26 w 36"/>
                <a:gd name="T9" fmla="*/ 0 h 39"/>
                <a:gd name="T10" fmla="*/ 6 w 36"/>
                <a:gd name="T11" fmla="*/ 13 h 39"/>
                <a:gd name="T12" fmla="*/ 0 w 36"/>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36" h="39">
                  <a:moveTo>
                    <a:pt x="0" y="30"/>
                  </a:moveTo>
                  <a:cubicBezTo>
                    <a:pt x="11" y="39"/>
                    <a:pt x="11" y="39"/>
                    <a:pt x="11" y="39"/>
                  </a:cubicBezTo>
                  <a:cubicBezTo>
                    <a:pt x="22" y="31"/>
                    <a:pt x="22" y="31"/>
                    <a:pt x="22" y="31"/>
                  </a:cubicBezTo>
                  <a:cubicBezTo>
                    <a:pt x="28" y="27"/>
                    <a:pt x="33" y="11"/>
                    <a:pt x="36" y="4"/>
                  </a:cubicBezTo>
                  <a:cubicBezTo>
                    <a:pt x="26" y="0"/>
                    <a:pt x="26" y="0"/>
                    <a:pt x="26" y="0"/>
                  </a:cubicBezTo>
                  <a:cubicBezTo>
                    <a:pt x="6" y="13"/>
                    <a:pt x="6" y="13"/>
                    <a:pt x="6" y="13"/>
                  </a:cubicBezTo>
                  <a:lnTo>
                    <a:pt x="0" y="30"/>
                  </a:lnTo>
                  <a:close/>
                </a:path>
              </a:pathLst>
            </a:custGeom>
            <a:solidFill>
              <a:srgbClr val="D1A88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9" name="Freeform 368"/>
            <p:cNvSpPr>
              <a:spLocks/>
            </p:cNvSpPr>
            <p:nvPr/>
          </p:nvSpPr>
          <p:spPr bwMode="auto">
            <a:xfrm>
              <a:off x="9889918" y="2736268"/>
              <a:ext cx="439282" cy="1032778"/>
            </a:xfrm>
            <a:custGeom>
              <a:avLst/>
              <a:gdLst>
                <a:gd name="T0" fmla="*/ 273 w 282"/>
                <a:gd name="T1" fmla="*/ 0 h 663"/>
                <a:gd name="T2" fmla="*/ 282 w 282"/>
                <a:gd name="T3" fmla="*/ 4 h 663"/>
                <a:gd name="T4" fmla="*/ 28 w 282"/>
                <a:gd name="T5" fmla="*/ 663 h 663"/>
                <a:gd name="T6" fmla="*/ 0 w 282"/>
                <a:gd name="T7" fmla="*/ 653 h 663"/>
                <a:gd name="T8" fmla="*/ 273 w 282"/>
                <a:gd name="T9" fmla="*/ 0 h 663"/>
              </a:gdLst>
              <a:ahLst/>
              <a:cxnLst>
                <a:cxn ang="0">
                  <a:pos x="T0" y="T1"/>
                </a:cxn>
                <a:cxn ang="0">
                  <a:pos x="T2" y="T3"/>
                </a:cxn>
                <a:cxn ang="0">
                  <a:pos x="T4" y="T5"/>
                </a:cxn>
                <a:cxn ang="0">
                  <a:pos x="T6" y="T7"/>
                </a:cxn>
                <a:cxn ang="0">
                  <a:pos x="T8" y="T9"/>
                </a:cxn>
              </a:cxnLst>
              <a:rect l="0" t="0" r="r" b="b"/>
              <a:pathLst>
                <a:path w="282" h="663">
                  <a:moveTo>
                    <a:pt x="273" y="0"/>
                  </a:moveTo>
                  <a:lnTo>
                    <a:pt x="282" y="4"/>
                  </a:lnTo>
                  <a:lnTo>
                    <a:pt x="28" y="663"/>
                  </a:lnTo>
                  <a:lnTo>
                    <a:pt x="0" y="653"/>
                  </a:lnTo>
                  <a:lnTo>
                    <a:pt x="273" y="0"/>
                  </a:ln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0" name="Freeform 369"/>
            <p:cNvSpPr>
              <a:spLocks/>
            </p:cNvSpPr>
            <p:nvPr/>
          </p:nvSpPr>
          <p:spPr bwMode="auto">
            <a:xfrm>
              <a:off x="9903938" y="3343785"/>
              <a:ext cx="146428" cy="190044"/>
            </a:xfrm>
            <a:custGeom>
              <a:avLst/>
              <a:gdLst>
                <a:gd name="T0" fmla="*/ 1 w 20"/>
                <a:gd name="T1" fmla="*/ 24 h 26"/>
                <a:gd name="T2" fmla="*/ 3 w 20"/>
                <a:gd name="T3" fmla="*/ 26 h 26"/>
                <a:gd name="T4" fmla="*/ 5 w 20"/>
                <a:gd name="T5" fmla="*/ 24 h 26"/>
                <a:gd name="T6" fmla="*/ 19 w 20"/>
                <a:gd name="T7" fmla="*/ 9 h 26"/>
                <a:gd name="T8" fmla="*/ 20 w 20"/>
                <a:gd name="T9" fmla="*/ 4 h 26"/>
                <a:gd name="T10" fmla="*/ 17 w 20"/>
                <a:gd name="T11" fmla="*/ 1 h 26"/>
                <a:gd name="T12" fmla="*/ 1 w 20"/>
                <a:gd name="T13" fmla="*/ 18 h 26"/>
                <a:gd name="T14" fmla="*/ 1 w 20"/>
                <a:gd name="T15" fmla="*/ 24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6">
                  <a:moveTo>
                    <a:pt x="1" y="24"/>
                  </a:moveTo>
                  <a:cubicBezTo>
                    <a:pt x="3" y="26"/>
                    <a:pt x="3" y="26"/>
                    <a:pt x="3" y="26"/>
                  </a:cubicBezTo>
                  <a:cubicBezTo>
                    <a:pt x="5" y="24"/>
                    <a:pt x="5" y="24"/>
                    <a:pt x="5" y="24"/>
                  </a:cubicBezTo>
                  <a:cubicBezTo>
                    <a:pt x="19" y="9"/>
                    <a:pt x="19" y="9"/>
                    <a:pt x="19" y="9"/>
                  </a:cubicBezTo>
                  <a:cubicBezTo>
                    <a:pt x="20" y="7"/>
                    <a:pt x="20" y="6"/>
                    <a:pt x="20" y="4"/>
                  </a:cubicBezTo>
                  <a:cubicBezTo>
                    <a:pt x="20" y="3"/>
                    <a:pt x="18" y="0"/>
                    <a:pt x="17" y="1"/>
                  </a:cubicBezTo>
                  <a:cubicBezTo>
                    <a:pt x="1" y="18"/>
                    <a:pt x="1" y="18"/>
                    <a:pt x="1" y="18"/>
                  </a:cubicBezTo>
                  <a:cubicBezTo>
                    <a:pt x="0" y="20"/>
                    <a:pt x="0" y="23"/>
                    <a:pt x="1" y="24"/>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1" name="Freeform 370"/>
            <p:cNvSpPr>
              <a:spLocks/>
            </p:cNvSpPr>
            <p:nvPr/>
          </p:nvSpPr>
          <p:spPr bwMode="auto">
            <a:xfrm>
              <a:off x="10006747" y="3351572"/>
              <a:ext cx="29598" cy="35829"/>
            </a:xfrm>
            <a:custGeom>
              <a:avLst/>
              <a:gdLst>
                <a:gd name="T0" fmla="*/ 4 w 4"/>
                <a:gd name="T1" fmla="*/ 0 h 5"/>
                <a:gd name="T2" fmla="*/ 3 w 4"/>
                <a:gd name="T3" fmla="*/ 0 h 5"/>
                <a:gd name="T4" fmla="*/ 0 w 4"/>
                <a:gd name="T5" fmla="*/ 4 h 5"/>
                <a:gd name="T6" fmla="*/ 4 w 4"/>
                <a:gd name="T7" fmla="*/ 1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cubicBezTo>
                    <a:pt x="4" y="0"/>
                    <a:pt x="3" y="0"/>
                    <a:pt x="3" y="0"/>
                  </a:cubicBezTo>
                  <a:cubicBezTo>
                    <a:pt x="0" y="4"/>
                    <a:pt x="0" y="4"/>
                    <a:pt x="0" y="4"/>
                  </a:cubicBezTo>
                  <a:cubicBezTo>
                    <a:pt x="2" y="5"/>
                    <a:pt x="3" y="3"/>
                    <a:pt x="4" y="1"/>
                  </a:cubicBezTo>
                  <a:cubicBezTo>
                    <a:pt x="4" y="1"/>
                    <a:pt x="4" y="1"/>
                    <a:pt x="4" y="0"/>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2" name="Freeform 371"/>
            <p:cNvSpPr>
              <a:spLocks/>
            </p:cNvSpPr>
            <p:nvPr/>
          </p:nvSpPr>
          <p:spPr bwMode="auto">
            <a:xfrm>
              <a:off x="9998958" y="3526038"/>
              <a:ext cx="81002" cy="59195"/>
            </a:xfrm>
            <a:custGeom>
              <a:avLst/>
              <a:gdLst>
                <a:gd name="T0" fmla="*/ 10 w 11"/>
                <a:gd name="T1" fmla="*/ 2 h 8"/>
                <a:gd name="T2" fmla="*/ 10 w 11"/>
                <a:gd name="T3" fmla="*/ 2 h 8"/>
                <a:gd name="T4" fmla="*/ 10 w 11"/>
                <a:gd name="T5" fmla="*/ 5 h 8"/>
                <a:gd name="T6" fmla="*/ 5 w 11"/>
                <a:gd name="T7" fmla="*/ 8 h 8"/>
                <a:gd name="T8" fmla="*/ 1 w 11"/>
                <a:gd name="T9" fmla="*/ 7 h 8"/>
                <a:gd name="T10" fmla="*/ 1 w 11"/>
                <a:gd name="T11" fmla="*/ 7 h 8"/>
                <a:gd name="T12" fmla="*/ 2 w 11"/>
                <a:gd name="T13" fmla="*/ 3 h 8"/>
                <a:gd name="T14" fmla="*/ 6 w 11"/>
                <a:gd name="T15" fmla="*/ 1 h 8"/>
                <a:gd name="T16" fmla="*/ 10 w 11"/>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8">
                  <a:moveTo>
                    <a:pt x="10" y="2"/>
                  </a:moveTo>
                  <a:cubicBezTo>
                    <a:pt x="10" y="2"/>
                    <a:pt x="10" y="2"/>
                    <a:pt x="10" y="2"/>
                  </a:cubicBezTo>
                  <a:cubicBezTo>
                    <a:pt x="11" y="3"/>
                    <a:pt x="11" y="5"/>
                    <a:pt x="10" y="5"/>
                  </a:cubicBezTo>
                  <a:cubicBezTo>
                    <a:pt x="5" y="8"/>
                    <a:pt x="5" y="8"/>
                    <a:pt x="5" y="8"/>
                  </a:cubicBezTo>
                  <a:cubicBezTo>
                    <a:pt x="4" y="8"/>
                    <a:pt x="2" y="8"/>
                    <a:pt x="1" y="7"/>
                  </a:cubicBezTo>
                  <a:cubicBezTo>
                    <a:pt x="1" y="7"/>
                    <a:pt x="1" y="7"/>
                    <a:pt x="1" y="7"/>
                  </a:cubicBezTo>
                  <a:cubicBezTo>
                    <a:pt x="0" y="5"/>
                    <a:pt x="1" y="4"/>
                    <a:pt x="2" y="3"/>
                  </a:cubicBezTo>
                  <a:cubicBezTo>
                    <a:pt x="6" y="1"/>
                    <a:pt x="6" y="1"/>
                    <a:pt x="6" y="1"/>
                  </a:cubicBezTo>
                  <a:cubicBezTo>
                    <a:pt x="8" y="0"/>
                    <a:pt x="10" y="1"/>
                    <a:pt x="10" y="2"/>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3" name="Freeform 372"/>
            <p:cNvSpPr>
              <a:spLocks/>
            </p:cNvSpPr>
            <p:nvPr/>
          </p:nvSpPr>
          <p:spPr bwMode="auto">
            <a:xfrm>
              <a:off x="10020768" y="3460614"/>
              <a:ext cx="88791" cy="65426"/>
            </a:xfrm>
            <a:custGeom>
              <a:avLst/>
              <a:gdLst>
                <a:gd name="T0" fmla="*/ 11 w 12"/>
                <a:gd name="T1" fmla="*/ 2 h 9"/>
                <a:gd name="T2" fmla="*/ 11 w 12"/>
                <a:gd name="T3" fmla="*/ 2 h 9"/>
                <a:gd name="T4" fmla="*/ 10 w 12"/>
                <a:gd name="T5" fmla="*/ 6 h 9"/>
                <a:gd name="T6" fmla="*/ 6 w 12"/>
                <a:gd name="T7" fmla="*/ 8 h 9"/>
                <a:gd name="T8" fmla="*/ 1 w 12"/>
                <a:gd name="T9" fmla="*/ 7 h 9"/>
                <a:gd name="T10" fmla="*/ 1 w 12"/>
                <a:gd name="T11" fmla="*/ 7 h 9"/>
                <a:gd name="T12" fmla="*/ 2 w 12"/>
                <a:gd name="T13" fmla="*/ 3 h 9"/>
                <a:gd name="T14" fmla="*/ 6 w 12"/>
                <a:gd name="T15" fmla="*/ 1 h 9"/>
                <a:gd name="T16" fmla="*/ 11 w 12"/>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11" y="2"/>
                  </a:moveTo>
                  <a:cubicBezTo>
                    <a:pt x="11" y="2"/>
                    <a:pt x="11" y="2"/>
                    <a:pt x="11" y="2"/>
                  </a:cubicBezTo>
                  <a:cubicBezTo>
                    <a:pt x="12" y="3"/>
                    <a:pt x="12" y="5"/>
                    <a:pt x="10" y="6"/>
                  </a:cubicBezTo>
                  <a:cubicBezTo>
                    <a:pt x="6" y="8"/>
                    <a:pt x="6" y="8"/>
                    <a:pt x="6" y="8"/>
                  </a:cubicBezTo>
                  <a:cubicBezTo>
                    <a:pt x="4" y="9"/>
                    <a:pt x="2" y="9"/>
                    <a:pt x="1" y="7"/>
                  </a:cubicBezTo>
                  <a:cubicBezTo>
                    <a:pt x="1" y="7"/>
                    <a:pt x="1" y="7"/>
                    <a:pt x="1" y="7"/>
                  </a:cubicBezTo>
                  <a:cubicBezTo>
                    <a:pt x="0" y="6"/>
                    <a:pt x="1" y="4"/>
                    <a:pt x="2" y="3"/>
                  </a:cubicBezTo>
                  <a:cubicBezTo>
                    <a:pt x="6" y="1"/>
                    <a:pt x="6" y="1"/>
                    <a:pt x="6" y="1"/>
                  </a:cubicBezTo>
                  <a:cubicBezTo>
                    <a:pt x="8" y="0"/>
                    <a:pt x="10" y="1"/>
                    <a:pt x="11" y="2"/>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4" name="Freeform 373"/>
            <p:cNvSpPr>
              <a:spLocks/>
            </p:cNvSpPr>
            <p:nvPr/>
          </p:nvSpPr>
          <p:spPr bwMode="auto">
            <a:xfrm>
              <a:off x="10028557" y="3482421"/>
              <a:ext cx="43617" cy="43617"/>
            </a:xfrm>
            <a:custGeom>
              <a:avLst/>
              <a:gdLst>
                <a:gd name="T0" fmla="*/ 6 w 6"/>
                <a:gd name="T1" fmla="*/ 1 h 6"/>
                <a:gd name="T2" fmla="*/ 6 w 6"/>
                <a:gd name="T3" fmla="*/ 1 h 6"/>
                <a:gd name="T4" fmla="*/ 5 w 6"/>
                <a:gd name="T5" fmla="*/ 5 h 6"/>
                <a:gd name="T6" fmla="*/ 4 w 6"/>
                <a:gd name="T7" fmla="*/ 5 h 6"/>
                <a:gd name="T8" fmla="*/ 1 w 6"/>
                <a:gd name="T9" fmla="*/ 4 h 6"/>
                <a:gd name="T10" fmla="*/ 1 w 6"/>
                <a:gd name="T11" fmla="*/ 4 h 6"/>
                <a:gd name="T12" fmla="*/ 1 w 6"/>
                <a:gd name="T13" fmla="*/ 1 h 6"/>
                <a:gd name="T14" fmla="*/ 2 w 6"/>
                <a:gd name="T15" fmla="*/ 0 h 6"/>
                <a:gd name="T16" fmla="*/ 6 w 6"/>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6" y="1"/>
                  </a:moveTo>
                  <a:cubicBezTo>
                    <a:pt x="6" y="1"/>
                    <a:pt x="6" y="1"/>
                    <a:pt x="6" y="1"/>
                  </a:cubicBezTo>
                  <a:cubicBezTo>
                    <a:pt x="6" y="3"/>
                    <a:pt x="6" y="4"/>
                    <a:pt x="5" y="5"/>
                  </a:cubicBezTo>
                  <a:cubicBezTo>
                    <a:pt x="4" y="5"/>
                    <a:pt x="4" y="5"/>
                    <a:pt x="4" y="5"/>
                  </a:cubicBezTo>
                  <a:cubicBezTo>
                    <a:pt x="3" y="6"/>
                    <a:pt x="2" y="5"/>
                    <a:pt x="1" y="4"/>
                  </a:cubicBezTo>
                  <a:cubicBezTo>
                    <a:pt x="1" y="4"/>
                    <a:pt x="1" y="4"/>
                    <a:pt x="1" y="4"/>
                  </a:cubicBezTo>
                  <a:cubicBezTo>
                    <a:pt x="0" y="3"/>
                    <a:pt x="0" y="1"/>
                    <a:pt x="1" y="1"/>
                  </a:cubicBezTo>
                  <a:cubicBezTo>
                    <a:pt x="2" y="0"/>
                    <a:pt x="2" y="0"/>
                    <a:pt x="2" y="0"/>
                  </a:cubicBezTo>
                  <a:cubicBezTo>
                    <a:pt x="3" y="0"/>
                    <a:pt x="5" y="0"/>
                    <a:pt x="6" y="1"/>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5" name="Freeform 374"/>
            <p:cNvSpPr>
              <a:spLocks/>
            </p:cNvSpPr>
            <p:nvPr/>
          </p:nvSpPr>
          <p:spPr bwMode="auto">
            <a:xfrm>
              <a:off x="10006747" y="3541616"/>
              <a:ext cx="43617" cy="43617"/>
            </a:xfrm>
            <a:custGeom>
              <a:avLst/>
              <a:gdLst>
                <a:gd name="T0" fmla="*/ 5 w 6"/>
                <a:gd name="T1" fmla="*/ 2 h 6"/>
                <a:gd name="T2" fmla="*/ 5 w 6"/>
                <a:gd name="T3" fmla="*/ 2 h 6"/>
                <a:gd name="T4" fmla="*/ 5 w 6"/>
                <a:gd name="T5" fmla="*/ 5 h 6"/>
                <a:gd name="T6" fmla="*/ 4 w 6"/>
                <a:gd name="T7" fmla="*/ 5 h 6"/>
                <a:gd name="T8" fmla="*/ 1 w 6"/>
                <a:gd name="T9" fmla="*/ 4 h 6"/>
                <a:gd name="T10" fmla="*/ 1 w 6"/>
                <a:gd name="T11" fmla="*/ 4 h 6"/>
                <a:gd name="T12" fmla="*/ 1 w 6"/>
                <a:gd name="T13" fmla="*/ 1 h 6"/>
                <a:gd name="T14" fmla="*/ 2 w 6"/>
                <a:gd name="T15" fmla="*/ 1 h 6"/>
                <a:gd name="T16" fmla="*/ 5 w 6"/>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5" y="2"/>
                  </a:moveTo>
                  <a:cubicBezTo>
                    <a:pt x="5" y="2"/>
                    <a:pt x="5" y="2"/>
                    <a:pt x="5" y="2"/>
                  </a:cubicBezTo>
                  <a:cubicBezTo>
                    <a:pt x="6" y="3"/>
                    <a:pt x="6" y="4"/>
                    <a:pt x="5" y="5"/>
                  </a:cubicBezTo>
                  <a:cubicBezTo>
                    <a:pt x="4" y="5"/>
                    <a:pt x="4" y="5"/>
                    <a:pt x="4" y="5"/>
                  </a:cubicBezTo>
                  <a:cubicBezTo>
                    <a:pt x="3" y="6"/>
                    <a:pt x="2" y="5"/>
                    <a:pt x="1" y="4"/>
                  </a:cubicBezTo>
                  <a:cubicBezTo>
                    <a:pt x="1" y="4"/>
                    <a:pt x="1" y="4"/>
                    <a:pt x="1" y="4"/>
                  </a:cubicBezTo>
                  <a:cubicBezTo>
                    <a:pt x="0" y="3"/>
                    <a:pt x="0" y="2"/>
                    <a:pt x="1" y="1"/>
                  </a:cubicBezTo>
                  <a:cubicBezTo>
                    <a:pt x="2" y="1"/>
                    <a:pt x="2" y="1"/>
                    <a:pt x="2" y="1"/>
                  </a:cubicBezTo>
                  <a:cubicBezTo>
                    <a:pt x="3" y="0"/>
                    <a:pt x="4" y="1"/>
                    <a:pt x="5" y="2"/>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6" name="Freeform 375"/>
            <p:cNvSpPr>
              <a:spLocks/>
            </p:cNvSpPr>
            <p:nvPr/>
          </p:nvSpPr>
          <p:spPr bwMode="auto">
            <a:xfrm>
              <a:off x="10050364" y="3395188"/>
              <a:ext cx="88791" cy="65426"/>
            </a:xfrm>
            <a:custGeom>
              <a:avLst/>
              <a:gdLst>
                <a:gd name="T0" fmla="*/ 11 w 12"/>
                <a:gd name="T1" fmla="*/ 2 h 9"/>
                <a:gd name="T2" fmla="*/ 11 w 12"/>
                <a:gd name="T3" fmla="*/ 2 h 9"/>
                <a:gd name="T4" fmla="*/ 10 w 12"/>
                <a:gd name="T5" fmla="*/ 6 h 9"/>
                <a:gd name="T6" fmla="*/ 5 w 12"/>
                <a:gd name="T7" fmla="*/ 8 h 9"/>
                <a:gd name="T8" fmla="*/ 1 w 12"/>
                <a:gd name="T9" fmla="*/ 7 h 9"/>
                <a:gd name="T10" fmla="*/ 1 w 12"/>
                <a:gd name="T11" fmla="*/ 7 h 9"/>
                <a:gd name="T12" fmla="*/ 2 w 12"/>
                <a:gd name="T13" fmla="*/ 3 h 9"/>
                <a:gd name="T14" fmla="*/ 6 w 12"/>
                <a:gd name="T15" fmla="*/ 0 h 9"/>
                <a:gd name="T16" fmla="*/ 11 w 12"/>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11" y="2"/>
                  </a:moveTo>
                  <a:cubicBezTo>
                    <a:pt x="11" y="2"/>
                    <a:pt x="11" y="2"/>
                    <a:pt x="11" y="2"/>
                  </a:cubicBezTo>
                  <a:cubicBezTo>
                    <a:pt x="12" y="3"/>
                    <a:pt x="11" y="5"/>
                    <a:pt x="10" y="6"/>
                  </a:cubicBezTo>
                  <a:cubicBezTo>
                    <a:pt x="5" y="8"/>
                    <a:pt x="5" y="8"/>
                    <a:pt x="5" y="8"/>
                  </a:cubicBezTo>
                  <a:cubicBezTo>
                    <a:pt x="4" y="9"/>
                    <a:pt x="2" y="8"/>
                    <a:pt x="1" y="7"/>
                  </a:cubicBezTo>
                  <a:cubicBezTo>
                    <a:pt x="1" y="7"/>
                    <a:pt x="1" y="7"/>
                    <a:pt x="1" y="7"/>
                  </a:cubicBezTo>
                  <a:cubicBezTo>
                    <a:pt x="0" y="5"/>
                    <a:pt x="0" y="4"/>
                    <a:pt x="2" y="3"/>
                  </a:cubicBezTo>
                  <a:cubicBezTo>
                    <a:pt x="6" y="0"/>
                    <a:pt x="6" y="0"/>
                    <a:pt x="6" y="0"/>
                  </a:cubicBezTo>
                  <a:cubicBezTo>
                    <a:pt x="7" y="0"/>
                    <a:pt x="10" y="0"/>
                    <a:pt x="11" y="2"/>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7" name="Freeform 376"/>
            <p:cNvSpPr>
              <a:spLocks/>
            </p:cNvSpPr>
            <p:nvPr/>
          </p:nvSpPr>
          <p:spPr bwMode="auto">
            <a:xfrm>
              <a:off x="10050364" y="3409208"/>
              <a:ext cx="51406" cy="43617"/>
            </a:xfrm>
            <a:custGeom>
              <a:avLst/>
              <a:gdLst>
                <a:gd name="T0" fmla="*/ 6 w 7"/>
                <a:gd name="T1" fmla="*/ 2 h 6"/>
                <a:gd name="T2" fmla="*/ 6 w 7"/>
                <a:gd name="T3" fmla="*/ 2 h 6"/>
                <a:gd name="T4" fmla="*/ 5 w 7"/>
                <a:gd name="T5" fmla="*/ 5 h 6"/>
                <a:gd name="T6" fmla="*/ 5 w 7"/>
                <a:gd name="T7" fmla="*/ 5 h 6"/>
                <a:gd name="T8" fmla="*/ 1 w 7"/>
                <a:gd name="T9" fmla="*/ 5 h 6"/>
                <a:gd name="T10" fmla="*/ 1 w 7"/>
                <a:gd name="T11" fmla="*/ 5 h 6"/>
                <a:gd name="T12" fmla="*/ 2 w 7"/>
                <a:gd name="T13" fmla="*/ 1 h 6"/>
                <a:gd name="T14" fmla="*/ 2 w 7"/>
                <a:gd name="T15" fmla="*/ 1 h 6"/>
                <a:gd name="T16" fmla="*/ 6 w 7"/>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6" y="2"/>
                  </a:moveTo>
                  <a:cubicBezTo>
                    <a:pt x="6" y="2"/>
                    <a:pt x="6" y="2"/>
                    <a:pt x="6" y="2"/>
                  </a:cubicBezTo>
                  <a:cubicBezTo>
                    <a:pt x="7" y="3"/>
                    <a:pt x="7" y="5"/>
                    <a:pt x="5" y="5"/>
                  </a:cubicBezTo>
                  <a:cubicBezTo>
                    <a:pt x="5" y="5"/>
                    <a:pt x="5" y="5"/>
                    <a:pt x="5" y="5"/>
                  </a:cubicBezTo>
                  <a:cubicBezTo>
                    <a:pt x="4" y="6"/>
                    <a:pt x="2" y="6"/>
                    <a:pt x="1" y="5"/>
                  </a:cubicBezTo>
                  <a:cubicBezTo>
                    <a:pt x="1" y="5"/>
                    <a:pt x="1" y="5"/>
                    <a:pt x="1" y="5"/>
                  </a:cubicBezTo>
                  <a:cubicBezTo>
                    <a:pt x="0" y="3"/>
                    <a:pt x="1" y="2"/>
                    <a:pt x="2" y="1"/>
                  </a:cubicBezTo>
                  <a:cubicBezTo>
                    <a:pt x="2" y="1"/>
                    <a:pt x="2" y="1"/>
                    <a:pt x="2" y="1"/>
                  </a:cubicBezTo>
                  <a:cubicBezTo>
                    <a:pt x="3" y="0"/>
                    <a:pt x="5" y="1"/>
                    <a:pt x="6" y="2"/>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8" name="Freeform 377"/>
            <p:cNvSpPr>
              <a:spLocks/>
            </p:cNvSpPr>
            <p:nvPr/>
          </p:nvSpPr>
          <p:spPr bwMode="auto">
            <a:xfrm>
              <a:off x="9868109" y="3468403"/>
              <a:ext cx="146428" cy="190044"/>
            </a:xfrm>
            <a:custGeom>
              <a:avLst/>
              <a:gdLst>
                <a:gd name="T0" fmla="*/ 0 w 20"/>
                <a:gd name="T1" fmla="*/ 20 h 26"/>
                <a:gd name="T2" fmla="*/ 8 w 20"/>
                <a:gd name="T3" fmla="*/ 26 h 26"/>
                <a:gd name="T4" fmla="*/ 14 w 20"/>
                <a:gd name="T5" fmla="*/ 2 h 26"/>
                <a:gd name="T6" fmla="*/ 11 w 20"/>
                <a:gd name="T7" fmla="*/ 0 h 26"/>
                <a:gd name="T8" fmla="*/ 6 w 20"/>
                <a:gd name="T9" fmla="*/ 3 h 26"/>
                <a:gd name="T10" fmla="*/ 0 w 20"/>
                <a:gd name="T11" fmla="*/ 20 h 26"/>
              </a:gdLst>
              <a:ahLst/>
              <a:cxnLst>
                <a:cxn ang="0">
                  <a:pos x="T0" y="T1"/>
                </a:cxn>
                <a:cxn ang="0">
                  <a:pos x="T2" y="T3"/>
                </a:cxn>
                <a:cxn ang="0">
                  <a:pos x="T4" y="T5"/>
                </a:cxn>
                <a:cxn ang="0">
                  <a:pos x="T6" y="T7"/>
                </a:cxn>
                <a:cxn ang="0">
                  <a:pos x="T8" y="T9"/>
                </a:cxn>
                <a:cxn ang="0">
                  <a:pos x="T10" y="T11"/>
                </a:cxn>
              </a:cxnLst>
              <a:rect l="0" t="0" r="r" b="b"/>
              <a:pathLst>
                <a:path w="20" h="26">
                  <a:moveTo>
                    <a:pt x="0" y="20"/>
                  </a:moveTo>
                  <a:cubicBezTo>
                    <a:pt x="8" y="26"/>
                    <a:pt x="8" y="26"/>
                    <a:pt x="8" y="26"/>
                  </a:cubicBezTo>
                  <a:cubicBezTo>
                    <a:pt x="13" y="20"/>
                    <a:pt x="20" y="9"/>
                    <a:pt x="14" y="2"/>
                  </a:cubicBezTo>
                  <a:cubicBezTo>
                    <a:pt x="13" y="1"/>
                    <a:pt x="12" y="1"/>
                    <a:pt x="11" y="0"/>
                  </a:cubicBezTo>
                  <a:cubicBezTo>
                    <a:pt x="6" y="3"/>
                    <a:pt x="6" y="3"/>
                    <a:pt x="6" y="3"/>
                  </a:cubicBezTo>
                  <a:lnTo>
                    <a:pt x="0" y="20"/>
                  </a:ln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9" name="Freeform 379"/>
            <p:cNvSpPr>
              <a:spLocks/>
            </p:cNvSpPr>
            <p:nvPr/>
          </p:nvSpPr>
          <p:spPr bwMode="auto">
            <a:xfrm>
              <a:off x="9148437" y="3468403"/>
              <a:ext cx="806906" cy="585707"/>
            </a:xfrm>
            <a:custGeom>
              <a:avLst/>
              <a:gdLst>
                <a:gd name="T0" fmla="*/ 0 w 110"/>
                <a:gd name="T1" fmla="*/ 14 h 80"/>
                <a:gd name="T2" fmla="*/ 22 w 110"/>
                <a:gd name="T3" fmla="*/ 0 h 80"/>
                <a:gd name="T4" fmla="*/ 65 w 110"/>
                <a:gd name="T5" fmla="*/ 43 h 80"/>
                <a:gd name="T6" fmla="*/ 92 w 110"/>
                <a:gd name="T7" fmla="*/ 16 h 80"/>
                <a:gd name="T8" fmla="*/ 92 w 110"/>
                <a:gd name="T9" fmla="*/ 16 h 80"/>
                <a:gd name="T10" fmla="*/ 110 w 110"/>
                <a:gd name="T11" fmla="*/ 34 h 80"/>
                <a:gd name="T12" fmla="*/ 110 w 110"/>
                <a:gd name="T13" fmla="*/ 34 h 80"/>
                <a:gd name="T14" fmla="*/ 75 w 110"/>
                <a:gd name="T15" fmla="*/ 71 h 80"/>
                <a:gd name="T16" fmla="*/ 57 w 110"/>
                <a:gd name="T17" fmla="*/ 71 h 80"/>
                <a:gd name="T18" fmla="*/ 0 w 110"/>
                <a:gd name="T19"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0">
                  <a:moveTo>
                    <a:pt x="0" y="14"/>
                  </a:moveTo>
                  <a:cubicBezTo>
                    <a:pt x="22" y="0"/>
                    <a:pt x="22" y="0"/>
                    <a:pt x="22" y="0"/>
                  </a:cubicBezTo>
                  <a:cubicBezTo>
                    <a:pt x="65" y="43"/>
                    <a:pt x="65" y="43"/>
                    <a:pt x="65" y="43"/>
                  </a:cubicBezTo>
                  <a:cubicBezTo>
                    <a:pt x="92" y="16"/>
                    <a:pt x="92" y="16"/>
                    <a:pt x="92" y="16"/>
                  </a:cubicBezTo>
                  <a:cubicBezTo>
                    <a:pt x="92" y="16"/>
                    <a:pt x="92" y="16"/>
                    <a:pt x="92" y="16"/>
                  </a:cubicBezTo>
                  <a:cubicBezTo>
                    <a:pt x="110" y="34"/>
                    <a:pt x="110" y="34"/>
                    <a:pt x="110" y="34"/>
                  </a:cubicBezTo>
                  <a:cubicBezTo>
                    <a:pt x="110" y="34"/>
                    <a:pt x="110" y="34"/>
                    <a:pt x="110" y="34"/>
                  </a:cubicBezTo>
                  <a:cubicBezTo>
                    <a:pt x="75" y="71"/>
                    <a:pt x="75" y="71"/>
                    <a:pt x="75" y="71"/>
                  </a:cubicBezTo>
                  <a:cubicBezTo>
                    <a:pt x="67" y="80"/>
                    <a:pt x="60" y="74"/>
                    <a:pt x="57" y="71"/>
                  </a:cubicBezTo>
                  <a:cubicBezTo>
                    <a:pt x="52" y="66"/>
                    <a:pt x="0" y="14"/>
                    <a:pt x="0" y="14"/>
                  </a:cubicBez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0" name="Freeform 380"/>
            <p:cNvSpPr>
              <a:spLocks/>
            </p:cNvSpPr>
            <p:nvPr/>
          </p:nvSpPr>
          <p:spPr bwMode="auto">
            <a:xfrm>
              <a:off x="8554941" y="3329764"/>
              <a:ext cx="791328" cy="1236841"/>
            </a:xfrm>
            <a:custGeom>
              <a:avLst/>
              <a:gdLst>
                <a:gd name="T0" fmla="*/ 6 w 108"/>
                <a:gd name="T1" fmla="*/ 152 h 169"/>
                <a:gd name="T2" fmla="*/ 11 w 108"/>
                <a:gd name="T3" fmla="*/ 133 h 169"/>
                <a:gd name="T4" fmla="*/ 9 w 108"/>
                <a:gd name="T5" fmla="*/ 78 h 169"/>
                <a:gd name="T6" fmla="*/ 5 w 108"/>
                <a:gd name="T7" fmla="*/ 19 h 169"/>
                <a:gd name="T8" fmla="*/ 41 w 108"/>
                <a:gd name="T9" fmla="*/ 1 h 169"/>
                <a:gd name="T10" fmla="*/ 54 w 108"/>
                <a:gd name="T11" fmla="*/ 5 h 169"/>
                <a:gd name="T12" fmla="*/ 66 w 108"/>
                <a:gd name="T13" fmla="*/ 0 h 169"/>
                <a:gd name="T14" fmla="*/ 103 w 108"/>
                <a:gd name="T15" fmla="*/ 19 h 169"/>
                <a:gd name="T16" fmla="*/ 99 w 108"/>
                <a:gd name="T17" fmla="*/ 78 h 169"/>
                <a:gd name="T18" fmla="*/ 95 w 108"/>
                <a:gd name="T19" fmla="*/ 132 h 169"/>
                <a:gd name="T20" fmla="*/ 102 w 108"/>
                <a:gd name="T21" fmla="*/ 152 h 169"/>
                <a:gd name="T22" fmla="*/ 6 w 108"/>
                <a:gd name="T23" fmla="*/ 1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169">
                  <a:moveTo>
                    <a:pt x="6" y="152"/>
                  </a:moveTo>
                  <a:cubicBezTo>
                    <a:pt x="7" y="145"/>
                    <a:pt x="9" y="139"/>
                    <a:pt x="11" y="133"/>
                  </a:cubicBezTo>
                  <a:cubicBezTo>
                    <a:pt x="23" y="106"/>
                    <a:pt x="19" y="102"/>
                    <a:pt x="9" y="78"/>
                  </a:cubicBezTo>
                  <a:cubicBezTo>
                    <a:pt x="0" y="57"/>
                    <a:pt x="18" y="45"/>
                    <a:pt x="5" y="19"/>
                  </a:cubicBezTo>
                  <a:cubicBezTo>
                    <a:pt x="17" y="11"/>
                    <a:pt x="32" y="8"/>
                    <a:pt x="41" y="1"/>
                  </a:cubicBezTo>
                  <a:cubicBezTo>
                    <a:pt x="46" y="4"/>
                    <a:pt x="49" y="5"/>
                    <a:pt x="54" y="5"/>
                  </a:cubicBezTo>
                  <a:cubicBezTo>
                    <a:pt x="59" y="5"/>
                    <a:pt x="62" y="4"/>
                    <a:pt x="66" y="0"/>
                  </a:cubicBezTo>
                  <a:cubicBezTo>
                    <a:pt x="73" y="6"/>
                    <a:pt x="91" y="11"/>
                    <a:pt x="103" y="19"/>
                  </a:cubicBezTo>
                  <a:cubicBezTo>
                    <a:pt x="90" y="46"/>
                    <a:pt x="108" y="50"/>
                    <a:pt x="99" y="78"/>
                  </a:cubicBezTo>
                  <a:cubicBezTo>
                    <a:pt x="92" y="101"/>
                    <a:pt x="79" y="100"/>
                    <a:pt x="95" y="132"/>
                  </a:cubicBezTo>
                  <a:cubicBezTo>
                    <a:pt x="98" y="138"/>
                    <a:pt x="100" y="145"/>
                    <a:pt x="102" y="152"/>
                  </a:cubicBezTo>
                  <a:cubicBezTo>
                    <a:pt x="80" y="169"/>
                    <a:pt x="24" y="166"/>
                    <a:pt x="6" y="152"/>
                  </a:cubicBez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1" name="Freeform 381"/>
            <p:cNvSpPr>
              <a:spLocks/>
            </p:cNvSpPr>
            <p:nvPr/>
          </p:nvSpPr>
          <p:spPr bwMode="auto">
            <a:xfrm>
              <a:off x="8768351" y="3329764"/>
              <a:ext cx="358279" cy="724346"/>
            </a:xfrm>
            <a:custGeom>
              <a:avLst/>
              <a:gdLst>
                <a:gd name="T0" fmla="*/ 4 w 230"/>
                <a:gd name="T1" fmla="*/ 32 h 465"/>
                <a:gd name="T2" fmla="*/ 0 w 230"/>
                <a:gd name="T3" fmla="*/ 169 h 465"/>
                <a:gd name="T4" fmla="*/ 117 w 230"/>
                <a:gd name="T5" fmla="*/ 465 h 465"/>
                <a:gd name="T6" fmla="*/ 230 w 230"/>
                <a:gd name="T7" fmla="*/ 169 h 465"/>
                <a:gd name="T8" fmla="*/ 226 w 230"/>
                <a:gd name="T9" fmla="*/ 28 h 465"/>
                <a:gd name="T10" fmla="*/ 174 w 230"/>
                <a:gd name="T11" fmla="*/ 0 h 465"/>
                <a:gd name="T12" fmla="*/ 56 w 230"/>
                <a:gd name="T13" fmla="*/ 4 h 465"/>
                <a:gd name="T14" fmla="*/ 4 w 230"/>
                <a:gd name="T15" fmla="*/ 32 h 4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465">
                  <a:moveTo>
                    <a:pt x="4" y="32"/>
                  </a:moveTo>
                  <a:lnTo>
                    <a:pt x="0" y="169"/>
                  </a:lnTo>
                  <a:lnTo>
                    <a:pt x="117" y="465"/>
                  </a:lnTo>
                  <a:lnTo>
                    <a:pt x="230" y="169"/>
                  </a:lnTo>
                  <a:lnTo>
                    <a:pt x="226" y="28"/>
                  </a:lnTo>
                  <a:lnTo>
                    <a:pt x="174" y="0"/>
                  </a:lnTo>
                  <a:lnTo>
                    <a:pt x="56" y="4"/>
                  </a:lnTo>
                  <a:lnTo>
                    <a:pt x="4" y="3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2" name="Rectangle 382"/>
            <p:cNvSpPr>
              <a:spLocks noChangeArrowheads="1"/>
            </p:cNvSpPr>
            <p:nvPr/>
          </p:nvSpPr>
          <p:spPr bwMode="auto">
            <a:xfrm>
              <a:off x="8855584" y="3254993"/>
              <a:ext cx="183813" cy="191603"/>
            </a:xfrm>
            <a:prstGeom prst="rect">
              <a:avLst/>
            </a:prstGeom>
            <a:solidFill>
              <a:srgbClr val="D1A88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3" name="Freeform 383"/>
            <p:cNvSpPr>
              <a:spLocks/>
            </p:cNvSpPr>
            <p:nvPr/>
          </p:nvSpPr>
          <p:spPr bwMode="auto">
            <a:xfrm>
              <a:off x="8665539" y="2677075"/>
              <a:ext cx="563900" cy="688519"/>
            </a:xfrm>
            <a:custGeom>
              <a:avLst/>
              <a:gdLst>
                <a:gd name="T0" fmla="*/ 39 w 77"/>
                <a:gd name="T1" fmla="*/ 94 h 94"/>
                <a:gd name="T2" fmla="*/ 69 w 77"/>
                <a:gd name="T3" fmla="*/ 63 h 94"/>
                <a:gd name="T4" fmla="*/ 70 w 77"/>
                <a:gd name="T5" fmla="*/ 64 h 94"/>
                <a:gd name="T6" fmla="*/ 76 w 77"/>
                <a:gd name="T7" fmla="*/ 53 h 94"/>
                <a:gd name="T8" fmla="*/ 74 w 77"/>
                <a:gd name="T9" fmla="*/ 41 h 94"/>
                <a:gd name="T10" fmla="*/ 73 w 77"/>
                <a:gd name="T11" fmla="*/ 41 h 94"/>
                <a:gd name="T12" fmla="*/ 39 w 77"/>
                <a:gd name="T13" fmla="*/ 0 h 94"/>
                <a:gd name="T14" fmla="*/ 5 w 77"/>
                <a:gd name="T15" fmla="*/ 42 h 94"/>
                <a:gd name="T16" fmla="*/ 4 w 77"/>
                <a:gd name="T17" fmla="*/ 41 h 94"/>
                <a:gd name="T18" fmla="*/ 1 w 77"/>
                <a:gd name="T19" fmla="*/ 53 h 94"/>
                <a:gd name="T20" fmla="*/ 8 w 77"/>
                <a:gd name="T21" fmla="*/ 64 h 94"/>
                <a:gd name="T22" fmla="*/ 9 w 77"/>
                <a:gd name="T23" fmla="*/ 63 h 94"/>
                <a:gd name="T24" fmla="*/ 39 w 77"/>
                <a:gd name="T25"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94">
                  <a:moveTo>
                    <a:pt x="39" y="94"/>
                  </a:moveTo>
                  <a:cubicBezTo>
                    <a:pt x="51" y="94"/>
                    <a:pt x="63" y="80"/>
                    <a:pt x="69" y="63"/>
                  </a:cubicBezTo>
                  <a:cubicBezTo>
                    <a:pt x="69" y="63"/>
                    <a:pt x="69" y="63"/>
                    <a:pt x="70" y="64"/>
                  </a:cubicBezTo>
                  <a:cubicBezTo>
                    <a:pt x="72" y="64"/>
                    <a:pt x="75" y="59"/>
                    <a:pt x="76" y="53"/>
                  </a:cubicBezTo>
                  <a:cubicBezTo>
                    <a:pt x="77" y="47"/>
                    <a:pt x="76" y="42"/>
                    <a:pt x="74" y="41"/>
                  </a:cubicBezTo>
                  <a:cubicBezTo>
                    <a:pt x="73" y="41"/>
                    <a:pt x="73" y="41"/>
                    <a:pt x="73" y="41"/>
                  </a:cubicBezTo>
                  <a:cubicBezTo>
                    <a:pt x="74" y="20"/>
                    <a:pt x="65" y="0"/>
                    <a:pt x="39" y="0"/>
                  </a:cubicBezTo>
                  <a:cubicBezTo>
                    <a:pt x="12" y="0"/>
                    <a:pt x="4" y="20"/>
                    <a:pt x="5" y="42"/>
                  </a:cubicBezTo>
                  <a:cubicBezTo>
                    <a:pt x="4" y="41"/>
                    <a:pt x="4" y="41"/>
                    <a:pt x="4" y="41"/>
                  </a:cubicBezTo>
                  <a:cubicBezTo>
                    <a:pt x="1" y="42"/>
                    <a:pt x="0" y="47"/>
                    <a:pt x="1" y="53"/>
                  </a:cubicBezTo>
                  <a:cubicBezTo>
                    <a:pt x="2" y="59"/>
                    <a:pt x="5" y="64"/>
                    <a:pt x="8" y="64"/>
                  </a:cubicBezTo>
                  <a:cubicBezTo>
                    <a:pt x="8" y="63"/>
                    <a:pt x="9" y="63"/>
                    <a:pt x="9" y="63"/>
                  </a:cubicBezTo>
                  <a:cubicBezTo>
                    <a:pt x="15" y="80"/>
                    <a:pt x="26" y="94"/>
                    <a:pt x="39" y="94"/>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4" name="Freeform 384"/>
            <p:cNvSpPr>
              <a:spLocks/>
            </p:cNvSpPr>
            <p:nvPr/>
          </p:nvSpPr>
          <p:spPr bwMode="auto">
            <a:xfrm>
              <a:off x="8906989" y="3431018"/>
              <a:ext cx="88791" cy="132408"/>
            </a:xfrm>
            <a:custGeom>
              <a:avLst/>
              <a:gdLst>
                <a:gd name="T0" fmla="*/ 10 w 12"/>
                <a:gd name="T1" fmla="*/ 18 h 18"/>
                <a:gd name="T2" fmla="*/ 12 w 12"/>
                <a:gd name="T3" fmla="*/ 14 h 18"/>
                <a:gd name="T4" fmla="*/ 6 w 12"/>
                <a:gd name="T5" fmla="*/ 0 h 18"/>
                <a:gd name="T6" fmla="*/ 0 w 12"/>
                <a:gd name="T7" fmla="*/ 14 h 18"/>
                <a:gd name="T8" fmla="*/ 2 w 12"/>
                <a:gd name="T9" fmla="*/ 18 h 18"/>
                <a:gd name="T10" fmla="*/ 10 w 12"/>
                <a:gd name="T11" fmla="*/ 18 h 18"/>
              </a:gdLst>
              <a:ahLst/>
              <a:cxnLst>
                <a:cxn ang="0">
                  <a:pos x="T0" y="T1"/>
                </a:cxn>
                <a:cxn ang="0">
                  <a:pos x="T2" y="T3"/>
                </a:cxn>
                <a:cxn ang="0">
                  <a:pos x="T4" y="T5"/>
                </a:cxn>
                <a:cxn ang="0">
                  <a:pos x="T6" y="T7"/>
                </a:cxn>
                <a:cxn ang="0">
                  <a:pos x="T8" y="T9"/>
                </a:cxn>
                <a:cxn ang="0">
                  <a:pos x="T10" y="T11"/>
                </a:cxn>
              </a:cxnLst>
              <a:rect l="0" t="0" r="r" b="b"/>
              <a:pathLst>
                <a:path w="12" h="18">
                  <a:moveTo>
                    <a:pt x="10" y="18"/>
                  </a:moveTo>
                  <a:cubicBezTo>
                    <a:pt x="12" y="14"/>
                    <a:pt x="12" y="14"/>
                    <a:pt x="12" y="14"/>
                  </a:cubicBezTo>
                  <a:cubicBezTo>
                    <a:pt x="6" y="0"/>
                    <a:pt x="6" y="0"/>
                    <a:pt x="6" y="0"/>
                  </a:cubicBezTo>
                  <a:cubicBezTo>
                    <a:pt x="0" y="14"/>
                    <a:pt x="0" y="14"/>
                    <a:pt x="0" y="14"/>
                  </a:cubicBezTo>
                  <a:cubicBezTo>
                    <a:pt x="2" y="18"/>
                    <a:pt x="2" y="18"/>
                    <a:pt x="2" y="18"/>
                  </a:cubicBezTo>
                  <a:cubicBezTo>
                    <a:pt x="5" y="18"/>
                    <a:pt x="7" y="18"/>
                    <a:pt x="10" y="18"/>
                  </a:cubicBezTo>
                  <a:close/>
                </a:path>
              </a:pathLst>
            </a:custGeom>
            <a:solidFill>
              <a:srgbClr val="FC8D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5" name="Freeform 385"/>
            <p:cNvSpPr>
              <a:spLocks/>
            </p:cNvSpPr>
            <p:nvPr/>
          </p:nvSpPr>
          <p:spPr bwMode="auto">
            <a:xfrm>
              <a:off x="8804178" y="3335995"/>
              <a:ext cx="146428" cy="271046"/>
            </a:xfrm>
            <a:custGeom>
              <a:avLst/>
              <a:gdLst>
                <a:gd name="T0" fmla="*/ 33 w 94"/>
                <a:gd name="T1" fmla="*/ 0 h 174"/>
                <a:gd name="T2" fmla="*/ 94 w 94"/>
                <a:gd name="T3" fmla="*/ 61 h 174"/>
                <a:gd name="T4" fmla="*/ 52 w 94"/>
                <a:gd name="T5" fmla="*/ 174 h 174"/>
                <a:gd name="T6" fmla="*/ 0 w 94"/>
                <a:gd name="T7" fmla="*/ 19 h 174"/>
                <a:gd name="T8" fmla="*/ 33 w 94"/>
                <a:gd name="T9" fmla="*/ 0 h 174"/>
              </a:gdLst>
              <a:ahLst/>
              <a:cxnLst>
                <a:cxn ang="0">
                  <a:pos x="T0" y="T1"/>
                </a:cxn>
                <a:cxn ang="0">
                  <a:pos x="T2" y="T3"/>
                </a:cxn>
                <a:cxn ang="0">
                  <a:pos x="T4" y="T5"/>
                </a:cxn>
                <a:cxn ang="0">
                  <a:pos x="T6" y="T7"/>
                </a:cxn>
                <a:cxn ang="0">
                  <a:pos x="T8" y="T9"/>
                </a:cxn>
              </a:cxnLst>
              <a:rect l="0" t="0" r="r" b="b"/>
              <a:pathLst>
                <a:path w="94" h="174">
                  <a:moveTo>
                    <a:pt x="33" y="0"/>
                  </a:moveTo>
                  <a:lnTo>
                    <a:pt x="94" y="61"/>
                  </a:lnTo>
                  <a:lnTo>
                    <a:pt x="52" y="174"/>
                  </a:lnTo>
                  <a:lnTo>
                    <a:pt x="0" y="19"/>
                  </a:lnTo>
                  <a:lnTo>
                    <a:pt x="33" y="0"/>
                  </a:ln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6" name="Freeform 386"/>
            <p:cNvSpPr>
              <a:spLocks/>
            </p:cNvSpPr>
            <p:nvPr/>
          </p:nvSpPr>
          <p:spPr bwMode="auto">
            <a:xfrm>
              <a:off x="8671770" y="3365592"/>
              <a:ext cx="278836" cy="688519"/>
            </a:xfrm>
            <a:custGeom>
              <a:avLst/>
              <a:gdLst>
                <a:gd name="T0" fmla="*/ 85 w 179"/>
                <a:gd name="T1" fmla="*/ 0 h 442"/>
                <a:gd name="T2" fmla="*/ 179 w 179"/>
                <a:gd name="T3" fmla="*/ 442 h 442"/>
                <a:gd name="T4" fmla="*/ 24 w 179"/>
                <a:gd name="T5" fmla="*/ 197 h 442"/>
                <a:gd name="T6" fmla="*/ 48 w 179"/>
                <a:gd name="T7" fmla="*/ 155 h 442"/>
                <a:gd name="T8" fmla="*/ 0 w 179"/>
                <a:gd name="T9" fmla="*/ 122 h 442"/>
                <a:gd name="T10" fmla="*/ 62 w 179"/>
                <a:gd name="T11" fmla="*/ 14 h 442"/>
                <a:gd name="T12" fmla="*/ 85 w 179"/>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79" h="442">
                  <a:moveTo>
                    <a:pt x="85" y="0"/>
                  </a:moveTo>
                  <a:lnTo>
                    <a:pt x="179" y="442"/>
                  </a:lnTo>
                  <a:lnTo>
                    <a:pt x="24" y="197"/>
                  </a:lnTo>
                  <a:lnTo>
                    <a:pt x="48" y="155"/>
                  </a:lnTo>
                  <a:lnTo>
                    <a:pt x="0" y="122"/>
                  </a:lnTo>
                  <a:lnTo>
                    <a:pt x="62" y="14"/>
                  </a:lnTo>
                  <a:lnTo>
                    <a:pt x="85" y="0"/>
                  </a:ln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7" name="Freeform 387"/>
            <p:cNvSpPr>
              <a:spLocks/>
            </p:cNvSpPr>
            <p:nvPr/>
          </p:nvSpPr>
          <p:spPr bwMode="auto">
            <a:xfrm>
              <a:off x="8950606" y="3329764"/>
              <a:ext cx="146428" cy="277277"/>
            </a:xfrm>
            <a:custGeom>
              <a:avLst/>
              <a:gdLst>
                <a:gd name="T0" fmla="*/ 57 w 94"/>
                <a:gd name="T1" fmla="*/ 0 h 178"/>
                <a:gd name="T2" fmla="*/ 0 w 94"/>
                <a:gd name="T3" fmla="*/ 65 h 178"/>
                <a:gd name="T4" fmla="*/ 43 w 94"/>
                <a:gd name="T5" fmla="*/ 178 h 178"/>
                <a:gd name="T6" fmla="*/ 94 w 94"/>
                <a:gd name="T7" fmla="*/ 23 h 178"/>
                <a:gd name="T8" fmla="*/ 57 w 94"/>
                <a:gd name="T9" fmla="*/ 0 h 178"/>
              </a:gdLst>
              <a:ahLst/>
              <a:cxnLst>
                <a:cxn ang="0">
                  <a:pos x="T0" y="T1"/>
                </a:cxn>
                <a:cxn ang="0">
                  <a:pos x="T2" y="T3"/>
                </a:cxn>
                <a:cxn ang="0">
                  <a:pos x="T4" y="T5"/>
                </a:cxn>
                <a:cxn ang="0">
                  <a:pos x="T6" y="T7"/>
                </a:cxn>
                <a:cxn ang="0">
                  <a:pos x="T8" y="T9"/>
                </a:cxn>
              </a:cxnLst>
              <a:rect l="0" t="0" r="r" b="b"/>
              <a:pathLst>
                <a:path w="94" h="178">
                  <a:moveTo>
                    <a:pt x="57" y="0"/>
                  </a:moveTo>
                  <a:lnTo>
                    <a:pt x="0" y="65"/>
                  </a:lnTo>
                  <a:lnTo>
                    <a:pt x="43" y="178"/>
                  </a:lnTo>
                  <a:lnTo>
                    <a:pt x="94" y="23"/>
                  </a:lnTo>
                  <a:lnTo>
                    <a:pt x="57" y="0"/>
                  </a:ln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8" name="Freeform 388"/>
            <p:cNvSpPr>
              <a:spLocks/>
            </p:cNvSpPr>
            <p:nvPr/>
          </p:nvSpPr>
          <p:spPr bwMode="auto">
            <a:xfrm>
              <a:off x="8892969" y="3622618"/>
              <a:ext cx="116831" cy="431492"/>
            </a:xfrm>
            <a:custGeom>
              <a:avLst/>
              <a:gdLst>
                <a:gd name="T0" fmla="*/ 18 w 75"/>
                <a:gd name="T1" fmla="*/ 0 h 277"/>
                <a:gd name="T2" fmla="*/ 56 w 75"/>
                <a:gd name="T3" fmla="*/ 0 h 277"/>
                <a:gd name="T4" fmla="*/ 75 w 75"/>
                <a:gd name="T5" fmla="*/ 188 h 277"/>
                <a:gd name="T6" fmla="*/ 37 w 75"/>
                <a:gd name="T7" fmla="*/ 277 h 277"/>
                <a:gd name="T8" fmla="*/ 0 w 75"/>
                <a:gd name="T9" fmla="*/ 188 h 277"/>
                <a:gd name="T10" fmla="*/ 18 w 75"/>
                <a:gd name="T11" fmla="*/ 0 h 277"/>
              </a:gdLst>
              <a:ahLst/>
              <a:cxnLst>
                <a:cxn ang="0">
                  <a:pos x="T0" y="T1"/>
                </a:cxn>
                <a:cxn ang="0">
                  <a:pos x="T2" y="T3"/>
                </a:cxn>
                <a:cxn ang="0">
                  <a:pos x="T4" y="T5"/>
                </a:cxn>
                <a:cxn ang="0">
                  <a:pos x="T6" y="T7"/>
                </a:cxn>
                <a:cxn ang="0">
                  <a:pos x="T8" y="T9"/>
                </a:cxn>
                <a:cxn ang="0">
                  <a:pos x="T10" y="T11"/>
                </a:cxn>
              </a:cxnLst>
              <a:rect l="0" t="0" r="r" b="b"/>
              <a:pathLst>
                <a:path w="75" h="277">
                  <a:moveTo>
                    <a:pt x="18" y="0"/>
                  </a:moveTo>
                  <a:lnTo>
                    <a:pt x="56" y="0"/>
                  </a:lnTo>
                  <a:lnTo>
                    <a:pt x="75" y="188"/>
                  </a:lnTo>
                  <a:lnTo>
                    <a:pt x="37" y="277"/>
                  </a:lnTo>
                  <a:lnTo>
                    <a:pt x="0" y="188"/>
                  </a:lnTo>
                  <a:lnTo>
                    <a:pt x="18" y="0"/>
                  </a:lnTo>
                  <a:close/>
                </a:path>
              </a:pathLst>
            </a:custGeom>
            <a:solidFill>
              <a:srgbClr val="FC8D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9" name="Freeform 389"/>
            <p:cNvSpPr>
              <a:spLocks/>
            </p:cNvSpPr>
            <p:nvPr/>
          </p:nvSpPr>
          <p:spPr bwMode="auto">
            <a:xfrm>
              <a:off x="8804178" y="3335995"/>
              <a:ext cx="146428" cy="227430"/>
            </a:xfrm>
            <a:custGeom>
              <a:avLst/>
              <a:gdLst>
                <a:gd name="T0" fmla="*/ 33 w 94"/>
                <a:gd name="T1" fmla="*/ 0 h 146"/>
                <a:gd name="T2" fmla="*/ 94 w 94"/>
                <a:gd name="T3" fmla="*/ 61 h 146"/>
                <a:gd name="T4" fmla="*/ 52 w 94"/>
                <a:gd name="T5" fmla="*/ 146 h 146"/>
                <a:gd name="T6" fmla="*/ 0 w 94"/>
                <a:gd name="T7" fmla="*/ 19 h 146"/>
                <a:gd name="T8" fmla="*/ 33 w 94"/>
                <a:gd name="T9" fmla="*/ 0 h 146"/>
              </a:gdLst>
              <a:ahLst/>
              <a:cxnLst>
                <a:cxn ang="0">
                  <a:pos x="T0" y="T1"/>
                </a:cxn>
                <a:cxn ang="0">
                  <a:pos x="T2" y="T3"/>
                </a:cxn>
                <a:cxn ang="0">
                  <a:pos x="T4" y="T5"/>
                </a:cxn>
                <a:cxn ang="0">
                  <a:pos x="T6" y="T7"/>
                </a:cxn>
                <a:cxn ang="0">
                  <a:pos x="T8" y="T9"/>
                </a:cxn>
              </a:cxnLst>
              <a:rect l="0" t="0" r="r" b="b"/>
              <a:pathLst>
                <a:path w="94" h="146">
                  <a:moveTo>
                    <a:pt x="33" y="0"/>
                  </a:moveTo>
                  <a:lnTo>
                    <a:pt x="94" y="61"/>
                  </a:lnTo>
                  <a:lnTo>
                    <a:pt x="52" y="146"/>
                  </a:lnTo>
                  <a:lnTo>
                    <a:pt x="0" y="19"/>
                  </a:lnTo>
                  <a:lnTo>
                    <a:pt x="33"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0" name="Freeform 390"/>
            <p:cNvSpPr>
              <a:spLocks/>
            </p:cNvSpPr>
            <p:nvPr/>
          </p:nvSpPr>
          <p:spPr bwMode="auto">
            <a:xfrm>
              <a:off x="8701369" y="3365592"/>
              <a:ext cx="249237" cy="688519"/>
            </a:xfrm>
            <a:custGeom>
              <a:avLst/>
              <a:gdLst>
                <a:gd name="T0" fmla="*/ 66 w 160"/>
                <a:gd name="T1" fmla="*/ 0 h 442"/>
                <a:gd name="T2" fmla="*/ 160 w 160"/>
                <a:gd name="T3" fmla="*/ 442 h 442"/>
                <a:gd name="T4" fmla="*/ 19 w 160"/>
                <a:gd name="T5" fmla="*/ 179 h 442"/>
                <a:gd name="T6" fmla="*/ 43 w 160"/>
                <a:gd name="T7" fmla="*/ 146 h 442"/>
                <a:gd name="T8" fmla="*/ 0 w 160"/>
                <a:gd name="T9" fmla="*/ 113 h 442"/>
                <a:gd name="T10" fmla="*/ 43 w 160"/>
                <a:gd name="T11" fmla="*/ 14 h 442"/>
                <a:gd name="T12" fmla="*/ 66 w 160"/>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60" h="442">
                  <a:moveTo>
                    <a:pt x="66" y="0"/>
                  </a:moveTo>
                  <a:lnTo>
                    <a:pt x="160" y="442"/>
                  </a:lnTo>
                  <a:lnTo>
                    <a:pt x="19" y="179"/>
                  </a:lnTo>
                  <a:lnTo>
                    <a:pt x="43" y="146"/>
                  </a:lnTo>
                  <a:lnTo>
                    <a:pt x="0" y="113"/>
                  </a:lnTo>
                  <a:lnTo>
                    <a:pt x="43" y="14"/>
                  </a:lnTo>
                  <a:lnTo>
                    <a:pt x="66" y="0"/>
                  </a:ln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1" name="Freeform 391"/>
            <p:cNvSpPr>
              <a:spLocks/>
            </p:cNvSpPr>
            <p:nvPr/>
          </p:nvSpPr>
          <p:spPr bwMode="auto">
            <a:xfrm>
              <a:off x="8950606" y="3365592"/>
              <a:ext cx="271046" cy="688519"/>
            </a:xfrm>
            <a:custGeom>
              <a:avLst/>
              <a:gdLst>
                <a:gd name="T0" fmla="*/ 94 w 174"/>
                <a:gd name="T1" fmla="*/ 0 h 442"/>
                <a:gd name="T2" fmla="*/ 0 w 174"/>
                <a:gd name="T3" fmla="*/ 442 h 442"/>
                <a:gd name="T4" fmla="*/ 151 w 174"/>
                <a:gd name="T5" fmla="*/ 197 h 442"/>
                <a:gd name="T6" fmla="*/ 132 w 174"/>
                <a:gd name="T7" fmla="*/ 155 h 442"/>
                <a:gd name="T8" fmla="*/ 174 w 174"/>
                <a:gd name="T9" fmla="*/ 122 h 442"/>
                <a:gd name="T10" fmla="*/ 127 w 174"/>
                <a:gd name="T11" fmla="*/ 14 h 442"/>
                <a:gd name="T12" fmla="*/ 94 w 174"/>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74" h="442">
                  <a:moveTo>
                    <a:pt x="94" y="0"/>
                  </a:moveTo>
                  <a:lnTo>
                    <a:pt x="0" y="442"/>
                  </a:lnTo>
                  <a:lnTo>
                    <a:pt x="151" y="197"/>
                  </a:lnTo>
                  <a:lnTo>
                    <a:pt x="132" y="155"/>
                  </a:lnTo>
                  <a:lnTo>
                    <a:pt x="174" y="122"/>
                  </a:lnTo>
                  <a:lnTo>
                    <a:pt x="127" y="14"/>
                  </a:lnTo>
                  <a:lnTo>
                    <a:pt x="94" y="0"/>
                  </a:ln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2" name="Freeform 392"/>
            <p:cNvSpPr>
              <a:spLocks/>
            </p:cNvSpPr>
            <p:nvPr/>
          </p:nvSpPr>
          <p:spPr bwMode="auto">
            <a:xfrm>
              <a:off x="8950606" y="3365592"/>
              <a:ext cx="249237" cy="688519"/>
            </a:xfrm>
            <a:custGeom>
              <a:avLst/>
              <a:gdLst>
                <a:gd name="T0" fmla="*/ 94 w 160"/>
                <a:gd name="T1" fmla="*/ 0 h 442"/>
                <a:gd name="T2" fmla="*/ 0 w 160"/>
                <a:gd name="T3" fmla="*/ 442 h 442"/>
                <a:gd name="T4" fmla="*/ 137 w 160"/>
                <a:gd name="T5" fmla="*/ 179 h 442"/>
                <a:gd name="T6" fmla="*/ 113 w 160"/>
                <a:gd name="T7" fmla="*/ 146 h 442"/>
                <a:gd name="T8" fmla="*/ 160 w 160"/>
                <a:gd name="T9" fmla="*/ 113 h 442"/>
                <a:gd name="T10" fmla="*/ 127 w 160"/>
                <a:gd name="T11" fmla="*/ 14 h 442"/>
                <a:gd name="T12" fmla="*/ 94 w 160"/>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60" h="442">
                  <a:moveTo>
                    <a:pt x="94" y="0"/>
                  </a:moveTo>
                  <a:lnTo>
                    <a:pt x="0" y="442"/>
                  </a:lnTo>
                  <a:lnTo>
                    <a:pt x="137" y="179"/>
                  </a:lnTo>
                  <a:lnTo>
                    <a:pt x="113" y="146"/>
                  </a:lnTo>
                  <a:lnTo>
                    <a:pt x="160" y="113"/>
                  </a:lnTo>
                  <a:lnTo>
                    <a:pt x="127" y="14"/>
                  </a:lnTo>
                  <a:lnTo>
                    <a:pt x="94" y="0"/>
                  </a:ln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3" name="Freeform 393"/>
            <p:cNvSpPr>
              <a:spLocks/>
            </p:cNvSpPr>
            <p:nvPr/>
          </p:nvSpPr>
          <p:spPr bwMode="auto">
            <a:xfrm>
              <a:off x="8950606" y="3329764"/>
              <a:ext cx="146428" cy="233661"/>
            </a:xfrm>
            <a:custGeom>
              <a:avLst/>
              <a:gdLst>
                <a:gd name="T0" fmla="*/ 57 w 94"/>
                <a:gd name="T1" fmla="*/ 0 h 150"/>
                <a:gd name="T2" fmla="*/ 0 w 94"/>
                <a:gd name="T3" fmla="*/ 65 h 150"/>
                <a:gd name="T4" fmla="*/ 43 w 94"/>
                <a:gd name="T5" fmla="*/ 150 h 150"/>
                <a:gd name="T6" fmla="*/ 94 w 94"/>
                <a:gd name="T7" fmla="*/ 23 h 150"/>
                <a:gd name="T8" fmla="*/ 57 w 94"/>
                <a:gd name="T9" fmla="*/ 0 h 150"/>
              </a:gdLst>
              <a:ahLst/>
              <a:cxnLst>
                <a:cxn ang="0">
                  <a:pos x="T0" y="T1"/>
                </a:cxn>
                <a:cxn ang="0">
                  <a:pos x="T2" y="T3"/>
                </a:cxn>
                <a:cxn ang="0">
                  <a:pos x="T4" y="T5"/>
                </a:cxn>
                <a:cxn ang="0">
                  <a:pos x="T6" y="T7"/>
                </a:cxn>
                <a:cxn ang="0">
                  <a:pos x="T8" y="T9"/>
                </a:cxn>
              </a:cxnLst>
              <a:rect l="0" t="0" r="r" b="b"/>
              <a:pathLst>
                <a:path w="94" h="150">
                  <a:moveTo>
                    <a:pt x="57" y="0"/>
                  </a:moveTo>
                  <a:lnTo>
                    <a:pt x="0" y="65"/>
                  </a:lnTo>
                  <a:lnTo>
                    <a:pt x="43" y="150"/>
                  </a:lnTo>
                  <a:lnTo>
                    <a:pt x="94" y="23"/>
                  </a:lnTo>
                  <a:lnTo>
                    <a:pt x="5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4" name="Freeform 394"/>
            <p:cNvSpPr>
              <a:spLocks/>
            </p:cNvSpPr>
            <p:nvPr/>
          </p:nvSpPr>
          <p:spPr bwMode="auto">
            <a:xfrm>
              <a:off x="8906989" y="3555636"/>
              <a:ext cx="88791" cy="73215"/>
            </a:xfrm>
            <a:custGeom>
              <a:avLst/>
              <a:gdLst>
                <a:gd name="T0" fmla="*/ 2 w 12"/>
                <a:gd name="T1" fmla="*/ 0 h 10"/>
                <a:gd name="T2" fmla="*/ 10 w 12"/>
                <a:gd name="T3" fmla="*/ 0 h 10"/>
                <a:gd name="T4" fmla="*/ 10 w 12"/>
                <a:gd name="T5" fmla="*/ 10 h 10"/>
                <a:gd name="T6" fmla="*/ 2 w 12"/>
                <a:gd name="T7" fmla="*/ 10 h 10"/>
                <a:gd name="T8" fmla="*/ 2 w 12"/>
                <a:gd name="T9" fmla="*/ 0 h 10"/>
              </a:gdLst>
              <a:ahLst/>
              <a:cxnLst>
                <a:cxn ang="0">
                  <a:pos x="T0" y="T1"/>
                </a:cxn>
                <a:cxn ang="0">
                  <a:pos x="T2" y="T3"/>
                </a:cxn>
                <a:cxn ang="0">
                  <a:pos x="T4" y="T5"/>
                </a:cxn>
                <a:cxn ang="0">
                  <a:pos x="T6" y="T7"/>
                </a:cxn>
                <a:cxn ang="0">
                  <a:pos x="T8" y="T9"/>
                </a:cxn>
              </a:cxnLst>
              <a:rect l="0" t="0" r="r" b="b"/>
              <a:pathLst>
                <a:path w="12" h="10">
                  <a:moveTo>
                    <a:pt x="2" y="0"/>
                  </a:moveTo>
                  <a:cubicBezTo>
                    <a:pt x="10" y="0"/>
                    <a:pt x="10" y="0"/>
                    <a:pt x="10" y="0"/>
                  </a:cubicBezTo>
                  <a:cubicBezTo>
                    <a:pt x="12" y="4"/>
                    <a:pt x="12" y="7"/>
                    <a:pt x="10" y="10"/>
                  </a:cubicBezTo>
                  <a:cubicBezTo>
                    <a:pt x="2" y="10"/>
                    <a:pt x="2" y="10"/>
                    <a:pt x="2" y="10"/>
                  </a:cubicBezTo>
                  <a:cubicBezTo>
                    <a:pt x="0" y="7"/>
                    <a:pt x="0" y="4"/>
                    <a:pt x="2" y="0"/>
                  </a:cubicBezTo>
                  <a:close/>
                </a:path>
              </a:pathLst>
            </a:custGeom>
            <a:solidFill>
              <a:srgbClr val="FC8D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5" name="Freeform 395"/>
            <p:cNvSpPr>
              <a:spLocks/>
            </p:cNvSpPr>
            <p:nvPr/>
          </p:nvSpPr>
          <p:spPr bwMode="auto">
            <a:xfrm>
              <a:off x="8936586" y="4046321"/>
              <a:ext cx="35829" cy="484456"/>
            </a:xfrm>
            <a:custGeom>
              <a:avLst/>
              <a:gdLst>
                <a:gd name="T0" fmla="*/ 2 w 5"/>
                <a:gd name="T1" fmla="*/ 66 h 66"/>
                <a:gd name="T2" fmla="*/ 2 w 5"/>
                <a:gd name="T3" fmla="*/ 0 h 66"/>
                <a:gd name="T4" fmla="*/ 2 w 5"/>
                <a:gd name="T5" fmla="*/ 66 h 66"/>
              </a:gdLst>
              <a:ahLst/>
              <a:cxnLst>
                <a:cxn ang="0">
                  <a:pos x="T0" y="T1"/>
                </a:cxn>
                <a:cxn ang="0">
                  <a:pos x="T2" y="T3"/>
                </a:cxn>
                <a:cxn ang="0">
                  <a:pos x="T4" y="T5"/>
                </a:cxn>
              </a:cxnLst>
              <a:rect l="0" t="0" r="r" b="b"/>
              <a:pathLst>
                <a:path w="5" h="66">
                  <a:moveTo>
                    <a:pt x="2" y="66"/>
                  </a:moveTo>
                  <a:cubicBezTo>
                    <a:pt x="0" y="37"/>
                    <a:pt x="0" y="34"/>
                    <a:pt x="2" y="0"/>
                  </a:cubicBezTo>
                  <a:cubicBezTo>
                    <a:pt x="5" y="34"/>
                    <a:pt x="5" y="37"/>
                    <a:pt x="2" y="66"/>
                  </a:cubicBez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6" name="Freeform 396"/>
            <p:cNvSpPr>
              <a:spLocks/>
            </p:cNvSpPr>
            <p:nvPr/>
          </p:nvSpPr>
          <p:spPr bwMode="auto">
            <a:xfrm>
              <a:off x="9148437" y="3007314"/>
              <a:ext cx="81002" cy="138639"/>
            </a:xfrm>
            <a:custGeom>
              <a:avLst/>
              <a:gdLst>
                <a:gd name="T0" fmla="*/ 8 w 11"/>
                <a:gd name="T1" fmla="*/ 0 h 19"/>
                <a:gd name="T2" fmla="*/ 10 w 11"/>
                <a:gd name="T3" fmla="*/ 10 h 19"/>
                <a:gd name="T4" fmla="*/ 4 w 11"/>
                <a:gd name="T5" fmla="*/ 18 h 19"/>
                <a:gd name="T6" fmla="*/ 1 w 11"/>
                <a:gd name="T7" fmla="*/ 8 h 19"/>
                <a:gd name="T8" fmla="*/ 8 w 11"/>
                <a:gd name="T9" fmla="*/ 0 h 19"/>
              </a:gdLst>
              <a:ahLst/>
              <a:cxnLst>
                <a:cxn ang="0">
                  <a:pos x="T0" y="T1"/>
                </a:cxn>
                <a:cxn ang="0">
                  <a:pos x="T2" y="T3"/>
                </a:cxn>
                <a:cxn ang="0">
                  <a:pos x="T4" y="T5"/>
                </a:cxn>
                <a:cxn ang="0">
                  <a:pos x="T6" y="T7"/>
                </a:cxn>
                <a:cxn ang="0">
                  <a:pos x="T8" y="T9"/>
                </a:cxn>
              </a:cxnLst>
              <a:rect l="0" t="0" r="r" b="b"/>
              <a:pathLst>
                <a:path w="11" h="19">
                  <a:moveTo>
                    <a:pt x="8" y="0"/>
                  </a:moveTo>
                  <a:cubicBezTo>
                    <a:pt x="10" y="1"/>
                    <a:pt x="11" y="5"/>
                    <a:pt x="10" y="10"/>
                  </a:cubicBezTo>
                  <a:cubicBezTo>
                    <a:pt x="9" y="15"/>
                    <a:pt x="6" y="19"/>
                    <a:pt x="4" y="18"/>
                  </a:cubicBezTo>
                  <a:cubicBezTo>
                    <a:pt x="1" y="18"/>
                    <a:pt x="0" y="13"/>
                    <a:pt x="1" y="8"/>
                  </a:cubicBezTo>
                  <a:cubicBezTo>
                    <a:pt x="2" y="3"/>
                    <a:pt x="5" y="0"/>
                    <a:pt x="8" y="0"/>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7" name="Freeform 397"/>
            <p:cNvSpPr>
              <a:spLocks/>
            </p:cNvSpPr>
            <p:nvPr/>
          </p:nvSpPr>
          <p:spPr bwMode="auto">
            <a:xfrm>
              <a:off x="9889918" y="3628849"/>
              <a:ext cx="87233" cy="140197"/>
            </a:xfrm>
            <a:custGeom>
              <a:avLst/>
              <a:gdLst>
                <a:gd name="T0" fmla="*/ 12 w 12"/>
                <a:gd name="T1" fmla="*/ 4 h 19"/>
                <a:gd name="T2" fmla="*/ 6 w 12"/>
                <a:gd name="T3" fmla="*/ 19 h 19"/>
                <a:gd name="T4" fmla="*/ 0 w 12"/>
                <a:gd name="T5" fmla="*/ 17 h 19"/>
                <a:gd name="T6" fmla="*/ 6 w 12"/>
                <a:gd name="T7" fmla="*/ 1 h 19"/>
                <a:gd name="T8" fmla="*/ 9 w 12"/>
                <a:gd name="T9" fmla="*/ 0 h 19"/>
                <a:gd name="T10" fmla="*/ 12 w 12"/>
                <a:gd name="T11" fmla="*/ 4 h 19"/>
              </a:gdLst>
              <a:ahLst/>
              <a:cxnLst>
                <a:cxn ang="0">
                  <a:pos x="T0" y="T1"/>
                </a:cxn>
                <a:cxn ang="0">
                  <a:pos x="T2" y="T3"/>
                </a:cxn>
                <a:cxn ang="0">
                  <a:pos x="T4" y="T5"/>
                </a:cxn>
                <a:cxn ang="0">
                  <a:pos x="T6" y="T7"/>
                </a:cxn>
                <a:cxn ang="0">
                  <a:pos x="T8" y="T9"/>
                </a:cxn>
                <a:cxn ang="0">
                  <a:pos x="T10" y="T11"/>
                </a:cxn>
              </a:cxnLst>
              <a:rect l="0" t="0" r="r" b="b"/>
              <a:pathLst>
                <a:path w="12" h="19">
                  <a:moveTo>
                    <a:pt x="12" y="4"/>
                  </a:moveTo>
                  <a:cubicBezTo>
                    <a:pt x="6" y="19"/>
                    <a:pt x="6" y="19"/>
                    <a:pt x="6" y="19"/>
                  </a:cubicBezTo>
                  <a:cubicBezTo>
                    <a:pt x="0" y="17"/>
                    <a:pt x="0" y="17"/>
                    <a:pt x="0" y="17"/>
                  </a:cubicBezTo>
                  <a:cubicBezTo>
                    <a:pt x="6" y="1"/>
                    <a:pt x="6" y="1"/>
                    <a:pt x="6" y="1"/>
                  </a:cubicBezTo>
                  <a:cubicBezTo>
                    <a:pt x="8" y="1"/>
                    <a:pt x="8" y="0"/>
                    <a:pt x="9" y="0"/>
                  </a:cubicBezTo>
                  <a:lnTo>
                    <a:pt x="12" y="4"/>
                  </a:ln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8" name="Freeform 398"/>
            <p:cNvSpPr>
              <a:spLocks/>
            </p:cNvSpPr>
            <p:nvPr/>
          </p:nvSpPr>
          <p:spPr bwMode="auto">
            <a:xfrm>
              <a:off x="8687349" y="2677075"/>
              <a:ext cx="528073" cy="381645"/>
            </a:xfrm>
            <a:custGeom>
              <a:avLst/>
              <a:gdLst>
                <a:gd name="T0" fmla="*/ 70 w 72"/>
                <a:gd name="T1" fmla="*/ 41 h 52"/>
                <a:gd name="T2" fmla="*/ 36 w 72"/>
                <a:gd name="T3" fmla="*/ 0 h 52"/>
                <a:gd name="T4" fmla="*/ 1 w 72"/>
                <a:gd name="T5" fmla="*/ 42 h 52"/>
                <a:gd name="T6" fmla="*/ 6 w 72"/>
                <a:gd name="T7" fmla="*/ 51 h 52"/>
                <a:gd name="T8" fmla="*/ 9 w 72"/>
                <a:gd name="T9" fmla="*/ 47 h 52"/>
                <a:gd name="T10" fmla="*/ 20 w 72"/>
                <a:gd name="T11" fmla="*/ 20 h 52"/>
                <a:gd name="T12" fmla="*/ 36 w 72"/>
                <a:gd name="T13" fmla="*/ 24 h 52"/>
                <a:gd name="T14" fmla="*/ 52 w 72"/>
                <a:gd name="T15" fmla="*/ 20 h 52"/>
                <a:gd name="T16" fmla="*/ 62 w 72"/>
                <a:gd name="T17" fmla="*/ 47 h 52"/>
                <a:gd name="T18" fmla="*/ 65 w 72"/>
                <a:gd name="T19" fmla="*/ 51 h 52"/>
                <a:gd name="T20" fmla="*/ 70 w 72"/>
                <a:gd name="T21"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52">
                  <a:moveTo>
                    <a:pt x="70" y="41"/>
                  </a:moveTo>
                  <a:cubicBezTo>
                    <a:pt x="72" y="20"/>
                    <a:pt x="63" y="0"/>
                    <a:pt x="36" y="0"/>
                  </a:cubicBezTo>
                  <a:cubicBezTo>
                    <a:pt x="9" y="0"/>
                    <a:pt x="0" y="20"/>
                    <a:pt x="1" y="42"/>
                  </a:cubicBezTo>
                  <a:cubicBezTo>
                    <a:pt x="3" y="42"/>
                    <a:pt x="5" y="46"/>
                    <a:pt x="6" y="51"/>
                  </a:cubicBezTo>
                  <a:cubicBezTo>
                    <a:pt x="8" y="52"/>
                    <a:pt x="9" y="52"/>
                    <a:pt x="9" y="47"/>
                  </a:cubicBezTo>
                  <a:cubicBezTo>
                    <a:pt x="9" y="34"/>
                    <a:pt x="11" y="23"/>
                    <a:pt x="20" y="20"/>
                  </a:cubicBezTo>
                  <a:cubicBezTo>
                    <a:pt x="28" y="18"/>
                    <a:pt x="29" y="24"/>
                    <a:pt x="36" y="24"/>
                  </a:cubicBezTo>
                  <a:cubicBezTo>
                    <a:pt x="42" y="24"/>
                    <a:pt x="44" y="18"/>
                    <a:pt x="52" y="20"/>
                  </a:cubicBezTo>
                  <a:cubicBezTo>
                    <a:pt x="60" y="23"/>
                    <a:pt x="62" y="34"/>
                    <a:pt x="62" y="47"/>
                  </a:cubicBezTo>
                  <a:cubicBezTo>
                    <a:pt x="62" y="51"/>
                    <a:pt x="63" y="52"/>
                    <a:pt x="65" y="51"/>
                  </a:cubicBezTo>
                  <a:cubicBezTo>
                    <a:pt x="66" y="46"/>
                    <a:pt x="68" y="42"/>
                    <a:pt x="70" y="41"/>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9" name="Freeform 399"/>
            <p:cNvSpPr>
              <a:spLocks/>
            </p:cNvSpPr>
            <p:nvPr/>
          </p:nvSpPr>
          <p:spPr bwMode="auto">
            <a:xfrm>
              <a:off x="8899200" y="2728479"/>
              <a:ext cx="243006" cy="330239"/>
            </a:xfrm>
            <a:custGeom>
              <a:avLst/>
              <a:gdLst>
                <a:gd name="T0" fmla="*/ 31 w 33"/>
                <a:gd name="T1" fmla="*/ 0 h 45"/>
                <a:gd name="T2" fmla="*/ 0 w 33"/>
                <a:gd name="T3" fmla="*/ 45 h 45"/>
                <a:gd name="T4" fmla="*/ 13 w 33"/>
                <a:gd name="T5" fmla="*/ 9 h 45"/>
                <a:gd name="T6" fmla="*/ 31 w 33"/>
                <a:gd name="T7" fmla="*/ 0 h 45"/>
              </a:gdLst>
              <a:ahLst/>
              <a:cxnLst>
                <a:cxn ang="0">
                  <a:pos x="T0" y="T1"/>
                </a:cxn>
                <a:cxn ang="0">
                  <a:pos x="T2" y="T3"/>
                </a:cxn>
                <a:cxn ang="0">
                  <a:pos x="T4" y="T5"/>
                </a:cxn>
                <a:cxn ang="0">
                  <a:pos x="T6" y="T7"/>
                </a:cxn>
              </a:cxnLst>
              <a:rect l="0" t="0" r="r" b="b"/>
              <a:pathLst>
                <a:path w="33" h="45">
                  <a:moveTo>
                    <a:pt x="31" y="0"/>
                  </a:moveTo>
                  <a:cubicBezTo>
                    <a:pt x="33" y="13"/>
                    <a:pt x="14" y="39"/>
                    <a:pt x="0" y="45"/>
                  </a:cubicBezTo>
                  <a:cubicBezTo>
                    <a:pt x="9" y="40"/>
                    <a:pt x="15" y="22"/>
                    <a:pt x="13" y="9"/>
                  </a:cubicBezTo>
                  <a:cubicBezTo>
                    <a:pt x="12" y="6"/>
                    <a:pt x="33" y="3"/>
                    <a:pt x="31"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0" name="Freeform 400"/>
            <p:cNvSpPr>
              <a:spLocks/>
            </p:cNvSpPr>
            <p:nvPr/>
          </p:nvSpPr>
          <p:spPr bwMode="auto">
            <a:xfrm>
              <a:off x="8606346" y="2669286"/>
              <a:ext cx="462647" cy="454858"/>
            </a:xfrm>
            <a:custGeom>
              <a:avLst/>
              <a:gdLst>
                <a:gd name="T0" fmla="*/ 62 w 63"/>
                <a:gd name="T1" fmla="*/ 10 h 62"/>
                <a:gd name="T2" fmla="*/ 5 w 63"/>
                <a:gd name="T3" fmla="*/ 62 h 62"/>
                <a:gd name="T4" fmla="*/ 42 w 63"/>
                <a:gd name="T5" fmla="*/ 13 h 62"/>
                <a:gd name="T6" fmla="*/ 62 w 63"/>
                <a:gd name="T7" fmla="*/ 10 h 62"/>
              </a:gdLst>
              <a:ahLst/>
              <a:cxnLst>
                <a:cxn ang="0">
                  <a:pos x="T0" y="T1"/>
                </a:cxn>
                <a:cxn ang="0">
                  <a:pos x="T2" y="T3"/>
                </a:cxn>
                <a:cxn ang="0">
                  <a:pos x="T4" y="T5"/>
                </a:cxn>
                <a:cxn ang="0">
                  <a:pos x="T6" y="T7"/>
                </a:cxn>
              </a:cxnLst>
              <a:rect l="0" t="0" r="r" b="b"/>
              <a:pathLst>
                <a:path w="63" h="62">
                  <a:moveTo>
                    <a:pt x="62" y="10"/>
                  </a:moveTo>
                  <a:cubicBezTo>
                    <a:pt x="61" y="22"/>
                    <a:pt x="20" y="59"/>
                    <a:pt x="5" y="62"/>
                  </a:cubicBezTo>
                  <a:cubicBezTo>
                    <a:pt x="0" y="0"/>
                    <a:pt x="38" y="25"/>
                    <a:pt x="42" y="13"/>
                  </a:cubicBezTo>
                  <a:cubicBezTo>
                    <a:pt x="43" y="10"/>
                    <a:pt x="63" y="13"/>
                    <a:pt x="62" y="1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1" name="Freeform 401"/>
            <p:cNvSpPr>
              <a:spLocks/>
            </p:cNvSpPr>
            <p:nvPr/>
          </p:nvSpPr>
          <p:spPr bwMode="auto">
            <a:xfrm>
              <a:off x="8980202" y="2684862"/>
              <a:ext cx="292854" cy="447071"/>
            </a:xfrm>
            <a:custGeom>
              <a:avLst/>
              <a:gdLst>
                <a:gd name="T0" fmla="*/ 1 w 40"/>
                <a:gd name="T1" fmla="*/ 0 h 61"/>
                <a:gd name="T2" fmla="*/ 34 w 40"/>
                <a:gd name="T3" fmla="*/ 61 h 61"/>
                <a:gd name="T4" fmla="*/ 20 w 40"/>
                <a:gd name="T5" fmla="*/ 7 h 61"/>
                <a:gd name="T6" fmla="*/ 1 w 40"/>
                <a:gd name="T7" fmla="*/ 0 h 61"/>
              </a:gdLst>
              <a:ahLst/>
              <a:cxnLst>
                <a:cxn ang="0">
                  <a:pos x="T0" y="T1"/>
                </a:cxn>
                <a:cxn ang="0">
                  <a:pos x="T2" y="T3"/>
                </a:cxn>
                <a:cxn ang="0">
                  <a:pos x="T4" y="T5"/>
                </a:cxn>
                <a:cxn ang="0">
                  <a:pos x="T6" y="T7"/>
                </a:cxn>
              </a:cxnLst>
              <a:rect l="0" t="0" r="r" b="b"/>
              <a:pathLst>
                <a:path w="40" h="61">
                  <a:moveTo>
                    <a:pt x="1" y="0"/>
                  </a:moveTo>
                  <a:cubicBezTo>
                    <a:pt x="0" y="13"/>
                    <a:pt x="20" y="56"/>
                    <a:pt x="34" y="61"/>
                  </a:cubicBezTo>
                  <a:cubicBezTo>
                    <a:pt x="40" y="17"/>
                    <a:pt x="28" y="11"/>
                    <a:pt x="20" y="7"/>
                  </a:cubicBezTo>
                  <a:cubicBezTo>
                    <a:pt x="18" y="6"/>
                    <a:pt x="0" y="3"/>
                    <a:pt x="1"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grpSp>
      <p:grpSp>
        <p:nvGrpSpPr>
          <p:cNvPr id="112" name="组合 111"/>
          <p:cNvGrpSpPr/>
          <p:nvPr/>
        </p:nvGrpSpPr>
        <p:grpSpPr>
          <a:xfrm>
            <a:off x="10301839" y="3857328"/>
            <a:ext cx="1313709" cy="2576997"/>
            <a:chOff x="9500484" y="2134984"/>
            <a:chExt cx="2191731" cy="4299342"/>
          </a:xfrm>
        </p:grpSpPr>
        <p:sp>
          <p:nvSpPr>
            <p:cNvPr id="113" name="Rectangle 319"/>
            <p:cNvSpPr>
              <a:spLocks noChangeArrowheads="1"/>
            </p:cNvSpPr>
            <p:nvPr/>
          </p:nvSpPr>
          <p:spPr bwMode="auto">
            <a:xfrm>
              <a:off x="9551890" y="2186388"/>
              <a:ext cx="2096709" cy="245343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4" name="Rectangle 320"/>
            <p:cNvSpPr>
              <a:spLocks noChangeArrowheads="1"/>
            </p:cNvSpPr>
            <p:nvPr/>
          </p:nvSpPr>
          <p:spPr bwMode="auto">
            <a:xfrm>
              <a:off x="9727914" y="3145951"/>
              <a:ext cx="791328"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5" name="Rectangle 321"/>
            <p:cNvSpPr>
              <a:spLocks noChangeArrowheads="1"/>
            </p:cNvSpPr>
            <p:nvPr/>
          </p:nvSpPr>
          <p:spPr bwMode="auto">
            <a:xfrm>
              <a:off x="9727914" y="3211377"/>
              <a:ext cx="791328" cy="21809"/>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6" name="Rectangle 322"/>
            <p:cNvSpPr>
              <a:spLocks noChangeArrowheads="1"/>
            </p:cNvSpPr>
            <p:nvPr/>
          </p:nvSpPr>
          <p:spPr bwMode="auto">
            <a:xfrm>
              <a:off x="9727914" y="3270570"/>
              <a:ext cx="791328"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7" name="Rectangle 323"/>
            <p:cNvSpPr>
              <a:spLocks noChangeArrowheads="1"/>
            </p:cNvSpPr>
            <p:nvPr/>
          </p:nvSpPr>
          <p:spPr bwMode="auto">
            <a:xfrm>
              <a:off x="9727914" y="3329764"/>
              <a:ext cx="791328" cy="2804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8" name="Rectangle 324"/>
            <p:cNvSpPr>
              <a:spLocks noChangeArrowheads="1"/>
            </p:cNvSpPr>
            <p:nvPr/>
          </p:nvSpPr>
          <p:spPr bwMode="auto">
            <a:xfrm>
              <a:off x="9727914" y="3395188"/>
              <a:ext cx="791328" cy="21809"/>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9" name="Rectangle 325"/>
            <p:cNvSpPr>
              <a:spLocks noChangeArrowheads="1"/>
            </p:cNvSpPr>
            <p:nvPr/>
          </p:nvSpPr>
          <p:spPr bwMode="auto">
            <a:xfrm>
              <a:off x="9727914" y="2904503"/>
              <a:ext cx="791328" cy="14642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0" name="Freeform 326"/>
            <p:cNvSpPr>
              <a:spLocks/>
            </p:cNvSpPr>
            <p:nvPr/>
          </p:nvSpPr>
          <p:spPr bwMode="auto">
            <a:xfrm>
              <a:off x="10548838" y="4588412"/>
              <a:ext cx="95022" cy="1377036"/>
            </a:xfrm>
            <a:custGeom>
              <a:avLst/>
              <a:gdLst>
                <a:gd name="T0" fmla="*/ 0 w 13"/>
                <a:gd name="T1" fmla="*/ 182 h 188"/>
                <a:gd name="T2" fmla="*/ 0 w 13"/>
                <a:gd name="T3" fmla="*/ 7 h 188"/>
                <a:gd name="T4" fmla="*/ 7 w 13"/>
                <a:gd name="T5" fmla="*/ 0 h 188"/>
                <a:gd name="T6" fmla="*/ 7 w 13"/>
                <a:gd name="T7" fmla="*/ 0 h 188"/>
                <a:gd name="T8" fmla="*/ 13 w 13"/>
                <a:gd name="T9" fmla="*/ 7 h 188"/>
                <a:gd name="T10" fmla="*/ 13 w 13"/>
                <a:gd name="T11" fmla="*/ 182 h 188"/>
                <a:gd name="T12" fmla="*/ 7 w 13"/>
                <a:gd name="T13" fmla="*/ 188 h 188"/>
                <a:gd name="T14" fmla="*/ 7 w 13"/>
                <a:gd name="T15" fmla="*/ 188 h 188"/>
                <a:gd name="T16" fmla="*/ 0 w 13"/>
                <a:gd name="T17" fmla="*/ 18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88">
                  <a:moveTo>
                    <a:pt x="0" y="182"/>
                  </a:moveTo>
                  <a:cubicBezTo>
                    <a:pt x="0" y="7"/>
                    <a:pt x="0" y="7"/>
                    <a:pt x="0" y="7"/>
                  </a:cubicBezTo>
                  <a:cubicBezTo>
                    <a:pt x="0" y="3"/>
                    <a:pt x="3" y="0"/>
                    <a:pt x="7" y="0"/>
                  </a:cubicBezTo>
                  <a:cubicBezTo>
                    <a:pt x="7" y="0"/>
                    <a:pt x="7" y="0"/>
                    <a:pt x="7" y="0"/>
                  </a:cubicBezTo>
                  <a:cubicBezTo>
                    <a:pt x="10" y="0"/>
                    <a:pt x="13" y="3"/>
                    <a:pt x="13" y="7"/>
                  </a:cubicBezTo>
                  <a:cubicBezTo>
                    <a:pt x="13" y="182"/>
                    <a:pt x="13" y="182"/>
                    <a:pt x="13" y="182"/>
                  </a:cubicBezTo>
                  <a:cubicBezTo>
                    <a:pt x="13" y="185"/>
                    <a:pt x="10" y="188"/>
                    <a:pt x="7" y="188"/>
                  </a:cubicBezTo>
                  <a:cubicBezTo>
                    <a:pt x="7" y="188"/>
                    <a:pt x="7" y="188"/>
                    <a:pt x="7" y="188"/>
                  </a:cubicBezTo>
                  <a:cubicBezTo>
                    <a:pt x="3" y="188"/>
                    <a:pt x="0" y="185"/>
                    <a:pt x="0" y="182"/>
                  </a:cubicBez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1" name="Freeform 327"/>
            <p:cNvSpPr>
              <a:spLocks noEditPoints="1"/>
            </p:cNvSpPr>
            <p:nvPr/>
          </p:nvSpPr>
          <p:spPr bwMode="auto">
            <a:xfrm>
              <a:off x="9500484" y="2134984"/>
              <a:ext cx="2191731" cy="2556240"/>
            </a:xfrm>
            <a:custGeom>
              <a:avLst/>
              <a:gdLst>
                <a:gd name="T0" fmla="*/ 706 w 1407"/>
                <a:gd name="T1" fmla="*/ 0 h 1641"/>
                <a:gd name="T2" fmla="*/ 1379 w 1407"/>
                <a:gd name="T3" fmla="*/ 0 h 1641"/>
                <a:gd name="T4" fmla="*/ 1407 w 1407"/>
                <a:gd name="T5" fmla="*/ 0 h 1641"/>
                <a:gd name="T6" fmla="*/ 1407 w 1407"/>
                <a:gd name="T7" fmla="*/ 33 h 1641"/>
                <a:gd name="T8" fmla="*/ 1407 w 1407"/>
                <a:gd name="T9" fmla="*/ 1608 h 1641"/>
                <a:gd name="T10" fmla="*/ 1407 w 1407"/>
                <a:gd name="T11" fmla="*/ 1641 h 1641"/>
                <a:gd name="T12" fmla="*/ 1379 w 1407"/>
                <a:gd name="T13" fmla="*/ 1641 h 1641"/>
                <a:gd name="T14" fmla="*/ 706 w 1407"/>
                <a:gd name="T15" fmla="*/ 1641 h 1641"/>
                <a:gd name="T16" fmla="*/ 706 w 1407"/>
                <a:gd name="T17" fmla="*/ 1575 h 1641"/>
                <a:gd name="T18" fmla="*/ 1346 w 1407"/>
                <a:gd name="T19" fmla="*/ 1575 h 1641"/>
                <a:gd name="T20" fmla="*/ 1346 w 1407"/>
                <a:gd name="T21" fmla="*/ 61 h 1641"/>
                <a:gd name="T22" fmla="*/ 706 w 1407"/>
                <a:gd name="T23" fmla="*/ 61 h 1641"/>
                <a:gd name="T24" fmla="*/ 706 w 1407"/>
                <a:gd name="T25" fmla="*/ 0 h 1641"/>
                <a:gd name="T26" fmla="*/ 33 w 1407"/>
                <a:gd name="T27" fmla="*/ 0 h 1641"/>
                <a:gd name="T28" fmla="*/ 706 w 1407"/>
                <a:gd name="T29" fmla="*/ 0 h 1641"/>
                <a:gd name="T30" fmla="*/ 706 w 1407"/>
                <a:gd name="T31" fmla="*/ 61 h 1641"/>
                <a:gd name="T32" fmla="*/ 61 w 1407"/>
                <a:gd name="T33" fmla="*/ 61 h 1641"/>
                <a:gd name="T34" fmla="*/ 61 w 1407"/>
                <a:gd name="T35" fmla="*/ 1575 h 1641"/>
                <a:gd name="T36" fmla="*/ 706 w 1407"/>
                <a:gd name="T37" fmla="*/ 1575 h 1641"/>
                <a:gd name="T38" fmla="*/ 706 w 1407"/>
                <a:gd name="T39" fmla="*/ 1641 h 1641"/>
                <a:gd name="T40" fmla="*/ 33 w 1407"/>
                <a:gd name="T41" fmla="*/ 1641 h 1641"/>
                <a:gd name="T42" fmla="*/ 0 w 1407"/>
                <a:gd name="T43" fmla="*/ 1641 h 1641"/>
                <a:gd name="T44" fmla="*/ 0 w 1407"/>
                <a:gd name="T45" fmla="*/ 1608 h 1641"/>
                <a:gd name="T46" fmla="*/ 0 w 1407"/>
                <a:gd name="T47" fmla="*/ 33 h 1641"/>
                <a:gd name="T48" fmla="*/ 0 w 1407"/>
                <a:gd name="T49" fmla="*/ 0 h 1641"/>
                <a:gd name="T50" fmla="*/ 33 w 1407"/>
                <a:gd name="T51" fmla="*/ 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7" h="1641">
                  <a:moveTo>
                    <a:pt x="706" y="0"/>
                  </a:moveTo>
                  <a:lnTo>
                    <a:pt x="1379" y="0"/>
                  </a:lnTo>
                  <a:lnTo>
                    <a:pt x="1407" y="0"/>
                  </a:lnTo>
                  <a:lnTo>
                    <a:pt x="1407" y="33"/>
                  </a:lnTo>
                  <a:lnTo>
                    <a:pt x="1407" y="1608"/>
                  </a:lnTo>
                  <a:lnTo>
                    <a:pt x="1407" y="1641"/>
                  </a:lnTo>
                  <a:lnTo>
                    <a:pt x="1379" y="1641"/>
                  </a:lnTo>
                  <a:lnTo>
                    <a:pt x="706" y="1641"/>
                  </a:lnTo>
                  <a:lnTo>
                    <a:pt x="706" y="1575"/>
                  </a:lnTo>
                  <a:lnTo>
                    <a:pt x="1346" y="1575"/>
                  </a:lnTo>
                  <a:lnTo>
                    <a:pt x="1346" y="61"/>
                  </a:lnTo>
                  <a:lnTo>
                    <a:pt x="706" y="61"/>
                  </a:lnTo>
                  <a:lnTo>
                    <a:pt x="706" y="0"/>
                  </a:lnTo>
                  <a:close/>
                  <a:moveTo>
                    <a:pt x="33" y="0"/>
                  </a:moveTo>
                  <a:lnTo>
                    <a:pt x="706" y="0"/>
                  </a:lnTo>
                  <a:lnTo>
                    <a:pt x="706" y="61"/>
                  </a:lnTo>
                  <a:lnTo>
                    <a:pt x="61" y="61"/>
                  </a:lnTo>
                  <a:lnTo>
                    <a:pt x="61" y="1575"/>
                  </a:lnTo>
                  <a:lnTo>
                    <a:pt x="706" y="1575"/>
                  </a:lnTo>
                  <a:lnTo>
                    <a:pt x="706" y="1641"/>
                  </a:lnTo>
                  <a:lnTo>
                    <a:pt x="33" y="1641"/>
                  </a:lnTo>
                  <a:lnTo>
                    <a:pt x="0" y="1641"/>
                  </a:lnTo>
                  <a:lnTo>
                    <a:pt x="0" y="1608"/>
                  </a:lnTo>
                  <a:lnTo>
                    <a:pt x="0" y="33"/>
                  </a:lnTo>
                  <a:lnTo>
                    <a:pt x="0" y="0"/>
                  </a:lnTo>
                  <a:lnTo>
                    <a:pt x="33" y="0"/>
                  </a:ln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2" name="Rectangle 328"/>
            <p:cNvSpPr>
              <a:spLocks noChangeArrowheads="1"/>
            </p:cNvSpPr>
            <p:nvPr/>
          </p:nvSpPr>
          <p:spPr bwMode="auto">
            <a:xfrm>
              <a:off x="9551890" y="2186388"/>
              <a:ext cx="2096709" cy="381645"/>
            </a:xfrm>
            <a:prstGeom prst="rect">
              <a:avLst/>
            </a:prstGeom>
            <a:solidFill>
              <a:srgbClr val="C5D0D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3" name="Freeform 329"/>
            <p:cNvSpPr>
              <a:spLocks/>
            </p:cNvSpPr>
            <p:nvPr/>
          </p:nvSpPr>
          <p:spPr bwMode="auto">
            <a:xfrm>
              <a:off x="9771530" y="4691222"/>
              <a:ext cx="646460" cy="1743104"/>
            </a:xfrm>
            <a:custGeom>
              <a:avLst/>
              <a:gdLst>
                <a:gd name="T0" fmla="*/ 3 w 88"/>
                <a:gd name="T1" fmla="*/ 224 h 238"/>
                <a:gd name="T2" fmla="*/ 74 w 88"/>
                <a:gd name="T3" fmla="*/ 0 h 238"/>
                <a:gd name="T4" fmla="*/ 88 w 88"/>
                <a:gd name="T5" fmla="*/ 0 h 238"/>
                <a:gd name="T6" fmla="*/ 16 w 88"/>
                <a:gd name="T7" fmla="*/ 228 h 238"/>
                <a:gd name="T8" fmla="*/ 3 w 88"/>
                <a:gd name="T9" fmla="*/ 224 h 238"/>
              </a:gdLst>
              <a:ahLst/>
              <a:cxnLst>
                <a:cxn ang="0">
                  <a:pos x="T0" y="T1"/>
                </a:cxn>
                <a:cxn ang="0">
                  <a:pos x="T2" y="T3"/>
                </a:cxn>
                <a:cxn ang="0">
                  <a:pos x="T4" y="T5"/>
                </a:cxn>
                <a:cxn ang="0">
                  <a:pos x="T6" y="T7"/>
                </a:cxn>
                <a:cxn ang="0">
                  <a:pos x="T8" y="T9"/>
                </a:cxn>
              </a:cxnLst>
              <a:rect l="0" t="0" r="r" b="b"/>
              <a:pathLst>
                <a:path w="88" h="238">
                  <a:moveTo>
                    <a:pt x="3" y="224"/>
                  </a:moveTo>
                  <a:cubicBezTo>
                    <a:pt x="74" y="0"/>
                    <a:pt x="74" y="0"/>
                    <a:pt x="74" y="0"/>
                  </a:cubicBezTo>
                  <a:cubicBezTo>
                    <a:pt x="88" y="0"/>
                    <a:pt x="88" y="0"/>
                    <a:pt x="88" y="0"/>
                  </a:cubicBezTo>
                  <a:cubicBezTo>
                    <a:pt x="16" y="228"/>
                    <a:pt x="16" y="228"/>
                    <a:pt x="16" y="228"/>
                  </a:cubicBezTo>
                  <a:cubicBezTo>
                    <a:pt x="13" y="238"/>
                    <a:pt x="0" y="236"/>
                    <a:pt x="3" y="224"/>
                  </a:cubicBez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4" name="Freeform 330"/>
            <p:cNvSpPr>
              <a:spLocks/>
            </p:cNvSpPr>
            <p:nvPr/>
          </p:nvSpPr>
          <p:spPr bwMode="auto">
            <a:xfrm>
              <a:off x="10776268" y="4691222"/>
              <a:ext cx="644902" cy="1735315"/>
            </a:xfrm>
            <a:custGeom>
              <a:avLst/>
              <a:gdLst>
                <a:gd name="T0" fmla="*/ 85 w 88"/>
                <a:gd name="T1" fmla="*/ 224 h 237"/>
                <a:gd name="T2" fmla="*/ 14 w 88"/>
                <a:gd name="T3" fmla="*/ 0 h 237"/>
                <a:gd name="T4" fmla="*/ 0 w 88"/>
                <a:gd name="T5" fmla="*/ 0 h 237"/>
                <a:gd name="T6" fmla="*/ 72 w 88"/>
                <a:gd name="T7" fmla="*/ 228 h 237"/>
                <a:gd name="T8" fmla="*/ 85 w 88"/>
                <a:gd name="T9" fmla="*/ 224 h 237"/>
              </a:gdLst>
              <a:ahLst/>
              <a:cxnLst>
                <a:cxn ang="0">
                  <a:pos x="T0" y="T1"/>
                </a:cxn>
                <a:cxn ang="0">
                  <a:pos x="T2" y="T3"/>
                </a:cxn>
                <a:cxn ang="0">
                  <a:pos x="T4" y="T5"/>
                </a:cxn>
                <a:cxn ang="0">
                  <a:pos x="T6" y="T7"/>
                </a:cxn>
                <a:cxn ang="0">
                  <a:pos x="T8" y="T9"/>
                </a:cxn>
              </a:cxnLst>
              <a:rect l="0" t="0" r="r" b="b"/>
              <a:pathLst>
                <a:path w="88" h="237">
                  <a:moveTo>
                    <a:pt x="85" y="224"/>
                  </a:moveTo>
                  <a:cubicBezTo>
                    <a:pt x="14" y="0"/>
                    <a:pt x="14" y="0"/>
                    <a:pt x="14" y="0"/>
                  </a:cubicBezTo>
                  <a:cubicBezTo>
                    <a:pt x="0" y="0"/>
                    <a:pt x="0" y="0"/>
                    <a:pt x="0" y="0"/>
                  </a:cubicBezTo>
                  <a:cubicBezTo>
                    <a:pt x="72" y="228"/>
                    <a:pt x="72" y="228"/>
                    <a:pt x="72" y="228"/>
                  </a:cubicBezTo>
                  <a:cubicBezTo>
                    <a:pt x="75" y="237"/>
                    <a:pt x="88" y="234"/>
                    <a:pt x="85" y="224"/>
                  </a:cubicBez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5" name="Rectangle 331"/>
            <p:cNvSpPr>
              <a:spLocks noChangeArrowheads="1"/>
            </p:cNvSpPr>
            <p:nvPr/>
          </p:nvSpPr>
          <p:spPr bwMode="auto">
            <a:xfrm>
              <a:off x="10117346" y="5466974"/>
              <a:ext cx="967352" cy="95022"/>
            </a:xfrm>
            <a:prstGeom prst="rect">
              <a:avLst/>
            </a:prstGeom>
            <a:solidFill>
              <a:srgbClr val="C5D0D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6" name="Freeform 332"/>
            <p:cNvSpPr>
              <a:spLocks/>
            </p:cNvSpPr>
            <p:nvPr/>
          </p:nvSpPr>
          <p:spPr bwMode="auto">
            <a:xfrm>
              <a:off x="11363532" y="4309579"/>
              <a:ext cx="233661" cy="278836"/>
            </a:xfrm>
            <a:custGeom>
              <a:avLst/>
              <a:gdLst>
                <a:gd name="T0" fmla="*/ 150 w 150"/>
                <a:gd name="T1" fmla="*/ 0 h 179"/>
                <a:gd name="T2" fmla="*/ 0 w 150"/>
                <a:gd name="T3" fmla="*/ 179 h 179"/>
                <a:gd name="T4" fmla="*/ 150 w 150"/>
                <a:gd name="T5" fmla="*/ 179 h 179"/>
                <a:gd name="T6" fmla="*/ 150 w 150"/>
                <a:gd name="T7" fmla="*/ 0 h 179"/>
              </a:gdLst>
              <a:ahLst/>
              <a:cxnLst>
                <a:cxn ang="0">
                  <a:pos x="T0" y="T1"/>
                </a:cxn>
                <a:cxn ang="0">
                  <a:pos x="T2" y="T3"/>
                </a:cxn>
                <a:cxn ang="0">
                  <a:pos x="T4" y="T5"/>
                </a:cxn>
                <a:cxn ang="0">
                  <a:pos x="T6" y="T7"/>
                </a:cxn>
              </a:cxnLst>
              <a:rect l="0" t="0" r="r" b="b"/>
              <a:pathLst>
                <a:path w="150" h="179">
                  <a:moveTo>
                    <a:pt x="150" y="0"/>
                  </a:moveTo>
                  <a:lnTo>
                    <a:pt x="0" y="179"/>
                  </a:lnTo>
                  <a:lnTo>
                    <a:pt x="150" y="179"/>
                  </a:lnTo>
                  <a:lnTo>
                    <a:pt x="150" y="0"/>
                  </a:lnTo>
                  <a:close/>
                </a:path>
              </a:pathLst>
            </a:custGeom>
            <a:solidFill>
              <a:srgbClr val="A8B8C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7" name="Rectangle 333"/>
            <p:cNvSpPr>
              <a:spLocks noChangeArrowheads="1"/>
            </p:cNvSpPr>
            <p:nvPr/>
          </p:nvSpPr>
          <p:spPr bwMode="auto">
            <a:xfrm>
              <a:off x="10643861" y="4075918"/>
              <a:ext cx="792886"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8" name="Rectangle 334"/>
            <p:cNvSpPr>
              <a:spLocks noChangeArrowheads="1"/>
            </p:cNvSpPr>
            <p:nvPr/>
          </p:nvSpPr>
          <p:spPr bwMode="auto">
            <a:xfrm>
              <a:off x="10643861" y="4141344"/>
              <a:ext cx="792886" cy="21809"/>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9" name="Rectangle 335"/>
            <p:cNvSpPr>
              <a:spLocks noChangeArrowheads="1"/>
            </p:cNvSpPr>
            <p:nvPr/>
          </p:nvSpPr>
          <p:spPr bwMode="auto">
            <a:xfrm>
              <a:off x="10643861" y="4200536"/>
              <a:ext cx="792886"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0" name="Rectangle 336"/>
            <p:cNvSpPr>
              <a:spLocks noChangeArrowheads="1"/>
            </p:cNvSpPr>
            <p:nvPr/>
          </p:nvSpPr>
          <p:spPr bwMode="auto">
            <a:xfrm>
              <a:off x="10643861" y="4259731"/>
              <a:ext cx="792886" cy="2804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1" name="Rectangle 337"/>
            <p:cNvSpPr>
              <a:spLocks noChangeArrowheads="1"/>
            </p:cNvSpPr>
            <p:nvPr/>
          </p:nvSpPr>
          <p:spPr bwMode="auto">
            <a:xfrm>
              <a:off x="10643861" y="4317366"/>
              <a:ext cx="792886"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2" name="Rectangle 338"/>
            <p:cNvSpPr>
              <a:spLocks noChangeArrowheads="1"/>
            </p:cNvSpPr>
            <p:nvPr/>
          </p:nvSpPr>
          <p:spPr bwMode="auto">
            <a:xfrm>
              <a:off x="10643861" y="3834470"/>
              <a:ext cx="792886" cy="14642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3" name="Freeform 339"/>
            <p:cNvSpPr>
              <a:spLocks/>
            </p:cNvSpPr>
            <p:nvPr/>
          </p:nvSpPr>
          <p:spPr bwMode="auto">
            <a:xfrm>
              <a:off x="11318359" y="4295559"/>
              <a:ext cx="278836" cy="292854"/>
            </a:xfrm>
            <a:custGeom>
              <a:avLst/>
              <a:gdLst>
                <a:gd name="T0" fmla="*/ 38 w 38"/>
                <a:gd name="T1" fmla="*/ 2 h 40"/>
                <a:gd name="T2" fmla="*/ 6 w 38"/>
                <a:gd name="T3" fmla="*/ 40 h 40"/>
                <a:gd name="T4" fmla="*/ 0 w 38"/>
                <a:gd name="T5" fmla="*/ 0 h 40"/>
                <a:gd name="T6" fmla="*/ 38 w 38"/>
                <a:gd name="T7" fmla="*/ 2 h 40"/>
              </a:gdLst>
              <a:ahLst/>
              <a:cxnLst>
                <a:cxn ang="0">
                  <a:pos x="T0" y="T1"/>
                </a:cxn>
                <a:cxn ang="0">
                  <a:pos x="T2" y="T3"/>
                </a:cxn>
                <a:cxn ang="0">
                  <a:pos x="T4" y="T5"/>
                </a:cxn>
                <a:cxn ang="0">
                  <a:pos x="T6" y="T7"/>
                </a:cxn>
              </a:cxnLst>
              <a:rect l="0" t="0" r="r" b="b"/>
              <a:pathLst>
                <a:path w="38" h="40">
                  <a:moveTo>
                    <a:pt x="38" y="2"/>
                  </a:moveTo>
                  <a:cubicBezTo>
                    <a:pt x="6" y="40"/>
                    <a:pt x="6" y="40"/>
                    <a:pt x="6" y="40"/>
                  </a:cubicBezTo>
                  <a:cubicBezTo>
                    <a:pt x="9" y="27"/>
                    <a:pt x="8" y="13"/>
                    <a:pt x="0" y="0"/>
                  </a:cubicBezTo>
                  <a:cubicBezTo>
                    <a:pt x="12" y="9"/>
                    <a:pt x="25" y="8"/>
                    <a:pt x="38" y="2"/>
                  </a:cubicBezTo>
                  <a:close/>
                </a:path>
              </a:pathLst>
            </a:custGeom>
            <a:solidFill>
              <a:srgbClr val="E8E7E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4" name="Oval 340"/>
            <p:cNvSpPr>
              <a:spLocks noChangeArrowheads="1"/>
            </p:cNvSpPr>
            <p:nvPr/>
          </p:nvSpPr>
          <p:spPr bwMode="auto">
            <a:xfrm>
              <a:off x="9771530" y="3775275"/>
              <a:ext cx="668268" cy="666710"/>
            </a:xfrm>
            <a:prstGeom prst="ellipse">
              <a:avLst/>
            </a:prstGeom>
            <a:solidFill>
              <a:srgbClr val="B7D5F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5" name="Freeform 341"/>
            <p:cNvSpPr>
              <a:spLocks/>
            </p:cNvSpPr>
            <p:nvPr/>
          </p:nvSpPr>
          <p:spPr bwMode="auto">
            <a:xfrm>
              <a:off x="10101770" y="4105514"/>
              <a:ext cx="300643" cy="285067"/>
            </a:xfrm>
            <a:custGeom>
              <a:avLst/>
              <a:gdLst>
                <a:gd name="T0" fmla="*/ 26 w 41"/>
                <a:gd name="T1" fmla="*/ 39 h 39"/>
                <a:gd name="T2" fmla="*/ 41 w 41"/>
                <a:gd name="T3" fmla="*/ 21 h 39"/>
                <a:gd name="T4" fmla="*/ 0 w 41"/>
                <a:gd name="T5" fmla="*/ 0 h 39"/>
                <a:gd name="T6" fmla="*/ 26 w 41"/>
                <a:gd name="T7" fmla="*/ 39 h 39"/>
              </a:gdLst>
              <a:ahLst/>
              <a:cxnLst>
                <a:cxn ang="0">
                  <a:pos x="T0" y="T1"/>
                </a:cxn>
                <a:cxn ang="0">
                  <a:pos x="T2" y="T3"/>
                </a:cxn>
                <a:cxn ang="0">
                  <a:pos x="T4" y="T5"/>
                </a:cxn>
                <a:cxn ang="0">
                  <a:pos x="T6" y="T7"/>
                </a:cxn>
              </a:cxnLst>
              <a:rect l="0" t="0" r="r" b="b"/>
              <a:pathLst>
                <a:path w="41" h="39">
                  <a:moveTo>
                    <a:pt x="26" y="39"/>
                  </a:moveTo>
                  <a:cubicBezTo>
                    <a:pt x="32" y="34"/>
                    <a:pt x="38" y="28"/>
                    <a:pt x="41" y="21"/>
                  </a:cubicBezTo>
                  <a:cubicBezTo>
                    <a:pt x="0" y="0"/>
                    <a:pt x="0" y="0"/>
                    <a:pt x="0" y="0"/>
                  </a:cubicBezTo>
                  <a:lnTo>
                    <a:pt x="26" y="39"/>
                  </a:ln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6" name="Freeform 342"/>
            <p:cNvSpPr>
              <a:spLocks/>
            </p:cNvSpPr>
            <p:nvPr/>
          </p:nvSpPr>
          <p:spPr bwMode="auto">
            <a:xfrm>
              <a:off x="10101770" y="3842259"/>
              <a:ext cx="338028" cy="417472"/>
            </a:xfrm>
            <a:custGeom>
              <a:avLst/>
              <a:gdLst>
                <a:gd name="T0" fmla="*/ 41 w 46"/>
                <a:gd name="T1" fmla="*/ 57 h 57"/>
                <a:gd name="T2" fmla="*/ 46 w 46"/>
                <a:gd name="T3" fmla="*/ 36 h 57"/>
                <a:gd name="T4" fmla="*/ 29 w 46"/>
                <a:gd name="T5" fmla="*/ 0 h 57"/>
                <a:gd name="T6" fmla="*/ 0 w 46"/>
                <a:gd name="T7" fmla="*/ 36 h 57"/>
                <a:gd name="T8" fmla="*/ 41 w 46"/>
                <a:gd name="T9" fmla="*/ 57 h 57"/>
              </a:gdLst>
              <a:ahLst/>
              <a:cxnLst>
                <a:cxn ang="0">
                  <a:pos x="T0" y="T1"/>
                </a:cxn>
                <a:cxn ang="0">
                  <a:pos x="T2" y="T3"/>
                </a:cxn>
                <a:cxn ang="0">
                  <a:pos x="T4" y="T5"/>
                </a:cxn>
                <a:cxn ang="0">
                  <a:pos x="T6" y="T7"/>
                </a:cxn>
                <a:cxn ang="0">
                  <a:pos x="T8" y="T9"/>
                </a:cxn>
              </a:cxnLst>
              <a:rect l="0" t="0" r="r" b="b"/>
              <a:pathLst>
                <a:path w="46" h="57">
                  <a:moveTo>
                    <a:pt x="41" y="57"/>
                  </a:moveTo>
                  <a:cubicBezTo>
                    <a:pt x="44" y="51"/>
                    <a:pt x="46" y="44"/>
                    <a:pt x="46" y="36"/>
                  </a:cubicBezTo>
                  <a:cubicBezTo>
                    <a:pt x="46" y="22"/>
                    <a:pt x="39" y="9"/>
                    <a:pt x="29" y="0"/>
                  </a:cubicBezTo>
                  <a:cubicBezTo>
                    <a:pt x="0" y="36"/>
                    <a:pt x="0" y="36"/>
                    <a:pt x="0" y="36"/>
                  </a:cubicBezTo>
                  <a:lnTo>
                    <a:pt x="41" y="57"/>
                  </a:lnTo>
                  <a:close/>
                </a:path>
              </a:pathLst>
            </a:custGeom>
            <a:solidFill>
              <a:srgbClr val="5D8C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7" name="Freeform 343"/>
            <p:cNvSpPr>
              <a:spLocks/>
            </p:cNvSpPr>
            <p:nvPr/>
          </p:nvSpPr>
          <p:spPr bwMode="auto">
            <a:xfrm>
              <a:off x="10101770" y="3775275"/>
              <a:ext cx="213410" cy="330239"/>
            </a:xfrm>
            <a:custGeom>
              <a:avLst/>
              <a:gdLst>
                <a:gd name="T0" fmla="*/ 29 w 29"/>
                <a:gd name="T1" fmla="*/ 9 h 45"/>
                <a:gd name="T2" fmla="*/ 0 w 29"/>
                <a:gd name="T3" fmla="*/ 0 h 45"/>
                <a:gd name="T4" fmla="*/ 0 w 29"/>
                <a:gd name="T5" fmla="*/ 45 h 45"/>
                <a:gd name="T6" fmla="*/ 29 w 29"/>
                <a:gd name="T7" fmla="*/ 9 h 45"/>
              </a:gdLst>
              <a:ahLst/>
              <a:cxnLst>
                <a:cxn ang="0">
                  <a:pos x="T0" y="T1"/>
                </a:cxn>
                <a:cxn ang="0">
                  <a:pos x="T2" y="T3"/>
                </a:cxn>
                <a:cxn ang="0">
                  <a:pos x="T4" y="T5"/>
                </a:cxn>
                <a:cxn ang="0">
                  <a:pos x="T6" y="T7"/>
                </a:cxn>
              </a:cxnLst>
              <a:rect l="0" t="0" r="r" b="b"/>
              <a:pathLst>
                <a:path w="29" h="45">
                  <a:moveTo>
                    <a:pt x="29" y="9"/>
                  </a:moveTo>
                  <a:cubicBezTo>
                    <a:pt x="21" y="3"/>
                    <a:pt x="11" y="0"/>
                    <a:pt x="0" y="0"/>
                  </a:cubicBezTo>
                  <a:cubicBezTo>
                    <a:pt x="0" y="45"/>
                    <a:pt x="0" y="45"/>
                    <a:pt x="0" y="45"/>
                  </a:cubicBezTo>
                  <a:lnTo>
                    <a:pt x="29" y="9"/>
                  </a:lnTo>
                  <a:close/>
                </a:path>
              </a:pathLst>
            </a:custGeom>
            <a:solidFill>
              <a:srgbClr val="7BA4C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8" name="Freeform 344"/>
            <p:cNvSpPr>
              <a:spLocks/>
            </p:cNvSpPr>
            <p:nvPr/>
          </p:nvSpPr>
          <p:spPr bwMode="auto">
            <a:xfrm>
              <a:off x="9868109" y="3775275"/>
              <a:ext cx="233661" cy="330239"/>
            </a:xfrm>
            <a:custGeom>
              <a:avLst/>
              <a:gdLst>
                <a:gd name="T0" fmla="*/ 32 w 32"/>
                <a:gd name="T1" fmla="*/ 0 h 45"/>
                <a:gd name="T2" fmla="*/ 32 w 32"/>
                <a:gd name="T3" fmla="*/ 45 h 45"/>
                <a:gd name="T4" fmla="*/ 0 w 32"/>
                <a:gd name="T5" fmla="*/ 13 h 45"/>
                <a:gd name="T6" fmla="*/ 32 w 32"/>
                <a:gd name="T7" fmla="*/ 0 h 45"/>
              </a:gdLst>
              <a:ahLst/>
              <a:cxnLst>
                <a:cxn ang="0">
                  <a:pos x="T0" y="T1"/>
                </a:cxn>
                <a:cxn ang="0">
                  <a:pos x="T2" y="T3"/>
                </a:cxn>
                <a:cxn ang="0">
                  <a:pos x="T4" y="T5"/>
                </a:cxn>
                <a:cxn ang="0">
                  <a:pos x="T6" y="T7"/>
                </a:cxn>
              </a:cxnLst>
              <a:rect l="0" t="0" r="r" b="b"/>
              <a:pathLst>
                <a:path w="32" h="45">
                  <a:moveTo>
                    <a:pt x="32" y="0"/>
                  </a:moveTo>
                  <a:cubicBezTo>
                    <a:pt x="32" y="45"/>
                    <a:pt x="32" y="45"/>
                    <a:pt x="32" y="45"/>
                  </a:cubicBezTo>
                  <a:cubicBezTo>
                    <a:pt x="0" y="13"/>
                    <a:pt x="0" y="13"/>
                    <a:pt x="0" y="13"/>
                  </a:cubicBezTo>
                  <a:cubicBezTo>
                    <a:pt x="8" y="5"/>
                    <a:pt x="20" y="0"/>
                    <a:pt x="32" y="0"/>
                  </a:cubicBezTo>
                  <a:close/>
                </a:path>
              </a:pathLst>
            </a:custGeom>
            <a:solidFill>
              <a:srgbClr val="99BDD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9" name="Rectangle 345"/>
            <p:cNvSpPr>
              <a:spLocks noChangeArrowheads="1"/>
            </p:cNvSpPr>
            <p:nvPr/>
          </p:nvSpPr>
          <p:spPr bwMode="auto">
            <a:xfrm>
              <a:off x="10643861" y="3541616"/>
              <a:ext cx="792886" cy="35829"/>
            </a:xfrm>
            <a:prstGeom prst="rect">
              <a:avLst/>
            </a:prstGeom>
            <a:solidFill>
              <a:srgbClr val="FC8D2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0" name="Rectangle 346"/>
            <p:cNvSpPr>
              <a:spLocks noChangeArrowheads="1"/>
            </p:cNvSpPr>
            <p:nvPr/>
          </p:nvSpPr>
          <p:spPr bwMode="auto">
            <a:xfrm>
              <a:off x="11296550" y="2728479"/>
              <a:ext cx="140197" cy="813137"/>
            </a:xfrm>
            <a:prstGeom prst="rect">
              <a:avLst/>
            </a:prstGeom>
            <a:solidFill>
              <a:srgbClr val="3F73A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1" name="Rectangle 347"/>
            <p:cNvSpPr>
              <a:spLocks noChangeArrowheads="1"/>
            </p:cNvSpPr>
            <p:nvPr/>
          </p:nvSpPr>
          <p:spPr bwMode="auto">
            <a:xfrm>
              <a:off x="11128315" y="3035352"/>
              <a:ext cx="146428" cy="506264"/>
            </a:xfrm>
            <a:prstGeom prst="rect">
              <a:avLst/>
            </a:prstGeom>
            <a:solidFill>
              <a:srgbClr val="5D8CB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2" name="Rectangle 348"/>
            <p:cNvSpPr>
              <a:spLocks noChangeArrowheads="1"/>
            </p:cNvSpPr>
            <p:nvPr/>
          </p:nvSpPr>
          <p:spPr bwMode="auto">
            <a:xfrm>
              <a:off x="10967869" y="3205146"/>
              <a:ext cx="138639" cy="336470"/>
            </a:xfrm>
            <a:prstGeom prst="rect">
              <a:avLst/>
            </a:prstGeom>
            <a:solidFill>
              <a:srgbClr val="7BA4C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3" name="Rectangle 349"/>
            <p:cNvSpPr>
              <a:spLocks noChangeArrowheads="1"/>
            </p:cNvSpPr>
            <p:nvPr/>
          </p:nvSpPr>
          <p:spPr bwMode="auto">
            <a:xfrm>
              <a:off x="10805865" y="3050931"/>
              <a:ext cx="138639" cy="490687"/>
            </a:xfrm>
            <a:prstGeom prst="rect">
              <a:avLst/>
            </a:prstGeom>
            <a:solidFill>
              <a:srgbClr val="99BD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4" name="Rectangle 350"/>
            <p:cNvSpPr>
              <a:spLocks noChangeArrowheads="1"/>
            </p:cNvSpPr>
            <p:nvPr/>
          </p:nvSpPr>
          <p:spPr bwMode="auto">
            <a:xfrm>
              <a:off x="10643861" y="3189568"/>
              <a:ext cx="140197" cy="352049"/>
            </a:xfrm>
            <a:prstGeom prst="rect">
              <a:avLst/>
            </a:prstGeom>
            <a:solidFill>
              <a:srgbClr val="B7D5F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5" name="Freeform 378"/>
            <p:cNvSpPr>
              <a:spLocks/>
            </p:cNvSpPr>
            <p:nvPr/>
          </p:nvSpPr>
          <p:spPr bwMode="auto">
            <a:xfrm>
              <a:off x="9787107" y="3571212"/>
              <a:ext cx="182255" cy="182255"/>
            </a:xfrm>
            <a:custGeom>
              <a:avLst/>
              <a:gdLst>
                <a:gd name="T0" fmla="*/ 0 w 117"/>
                <a:gd name="T1" fmla="*/ 42 h 117"/>
                <a:gd name="T2" fmla="*/ 75 w 117"/>
                <a:gd name="T3" fmla="*/ 117 h 117"/>
                <a:gd name="T4" fmla="*/ 117 w 117"/>
                <a:gd name="T5" fmla="*/ 75 h 117"/>
                <a:gd name="T6" fmla="*/ 42 w 117"/>
                <a:gd name="T7" fmla="*/ 0 h 117"/>
                <a:gd name="T8" fmla="*/ 0 w 117"/>
                <a:gd name="T9" fmla="*/ 42 h 117"/>
              </a:gdLst>
              <a:ahLst/>
              <a:cxnLst>
                <a:cxn ang="0">
                  <a:pos x="T0" y="T1"/>
                </a:cxn>
                <a:cxn ang="0">
                  <a:pos x="T2" y="T3"/>
                </a:cxn>
                <a:cxn ang="0">
                  <a:pos x="T4" y="T5"/>
                </a:cxn>
                <a:cxn ang="0">
                  <a:pos x="T6" y="T7"/>
                </a:cxn>
                <a:cxn ang="0">
                  <a:pos x="T8" y="T9"/>
                </a:cxn>
              </a:cxnLst>
              <a:rect l="0" t="0" r="r" b="b"/>
              <a:pathLst>
                <a:path w="117" h="117">
                  <a:moveTo>
                    <a:pt x="0" y="42"/>
                  </a:moveTo>
                  <a:lnTo>
                    <a:pt x="75" y="117"/>
                  </a:lnTo>
                  <a:lnTo>
                    <a:pt x="117" y="75"/>
                  </a:lnTo>
                  <a:lnTo>
                    <a:pt x="42" y="0"/>
                  </a:lnTo>
                  <a:lnTo>
                    <a:pt x="0" y="4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pic>
          <p:nvPicPr>
            <p:cNvPr id="146" name="图片 14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750850" y="3765477"/>
              <a:ext cx="717415" cy="709220"/>
            </a:xfrm>
            <a:prstGeom prst="rect">
              <a:avLst/>
            </a:prstGeom>
          </p:spPr>
        </p:pic>
      </p:grpSp>
      <p:sp>
        <p:nvSpPr>
          <p:cNvPr id="147" name="矩形 146"/>
          <p:cNvSpPr/>
          <p:nvPr/>
        </p:nvSpPr>
        <p:spPr>
          <a:xfrm>
            <a:off x="2666706" y="3429794"/>
            <a:ext cx="7295237" cy="1491049"/>
          </a:xfrm>
          <a:prstGeom prst="rect">
            <a:avLst/>
          </a:prstGeom>
        </p:spPr>
        <p:txBody>
          <a:bodyPr wrap="square">
            <a:spAutoFit/>
          </a:bodyPr>
          <a:lstStyle/>
          <a:p>
            <a:pPr marL="457200" indent="-457200">
              <a:lnSpc>
                <a:spcPct val="150000"/>
              </a:lnSpc>
              <a:buFont typeface="Wingdings" pitchFamily="2" charset="2"/>
              <a:buChar char="l"/>
            </a:pPr>
            <a:r>
              <a:rPr lang="zh-CN" altLang="zh-CN" sz="3200" dirty="0"/>
              <a:t>基层工会职工会员监督应同时采取</a:t>
            </a:r>
            <a:r>
              <a:rPr lang="zh-CN" altLang="zh-CN" sz="3200" b="1" dirty="0">
                <a:solidFill>
                  <a:srgbClr val="C00000"/>
                </a:solidFill>
              </a:rPr>
              <a:t>会议报告</a:t>
            </a:r>
            <a:r>
              <a:rPr lang="zh-CN" altLang="zh-CN" sz="3200" dirty="0"/>
              <a:t>和</a:t>
            </a:r>
            <a:r>
              <a:rPr lang="zh-CN" altLang="zh-CN" sz="3200" b="1" dirty="0">
                <a:solidFill>
                  <a:srgbClr val="C00000"/>
                </a:solidFill>
              </a:rPr>
              <a:t>公布公示</a:t>
            </a:r>
            <a:r>
              <a:rPr lang="zh-CN" altLang="zh-CN" sz="3200" dirty="0"/>
              <a:t>两种方式。</a:t>
            </a:r>
          </a:p>
        </p:txBody>
      </p:sp>
    </p:spTree>
    <p:extLst>
      <p:ext uri="{BB962C8B-B14F-4D97-AF65-F5344CB8AC3E}">
        <p14:creationId xmlns="" xmlns:p14="http://schemas.microsoft.com/office/powerpoint/2010/main" val="2434798896"/>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1115357" y="333450"/>
            <a:ext cx="8148201" cy="584775"/>
          </a:xfrm>
          <a:prstGeom prst="rect">
            <a:avLst/>
          </a:prstGeom>
        </p:spPr>
        <p:txBody>
          <a:bodyPr wrap="square">
            <a:spAutoFit/>
          </a:bodyPr>
          <a:lstStyle/>
          <a:p>
            <a:pPr>
              <a:spcBef>
                <a:spcPct val="20000"/>
              </a:spcBef>
            </a:pPr>
            <a:r>
              <a:rPr lang="zh-CN" altLang="en-US" sz="3200" b="1" dirty="0" smtClean="0">
                <a:gradFill>
                  <a:gsLst>
                    <a:gs pos="70000">
                      <a:schemeClr val="accent6">
                        <a:lumMod val="75000"/>
                      </a:schemeClr>
                    </a:gs>
                    <a:gs pos="24000">
                      <a:schemeClr val="accent2">
                        <a:lumMod val="20000"/>
                        <a:lumOff val="80000"/>
                      </a:schemeClr>
                    </a:gs>
                    <a:gs pos="0">
                      <a:schemeClr val="accent2">
                        <a:lumMod val="40000"/>
                        <a:lumOff val="60000"/>
                      </a:schemeClr>
                    </a:gs>
                    <a:gs pos="50000">
                      <a:srgbClr val="FFC000"/>
                    </a:gs>
                    <a:gs pos="82000">
                      <a:srgbClr val="FFC000"/>
                    </a:gs>
                  </a:gsLst>
                  <a:lin ang="5400000" scaled="0"/>
                </a:gradFill>
                <a:latin typeface="微软雅黑" panose="020B0503020204020204" pitchFamily="34" charset="-122"/>
                <a:ea typeface="微软雅黑" panose="020B0503020204020204" pitchFamily="34" charset="-122"/>
              </a:rPr>
              <a:t>解读实施办法</a:t>
            </a:r>
            <a:endParaRPr lang="zh-CN" altLang="zh-CN" sz="3200" b="1" dirty="0">
              <a:gradFill>
                <a:gsLst>
                  <a:gs pos="70000">
                    <a:schemeClr val="accent6">
                      <a:lumMod val="75000"/>
                    </a:schemeClr>
                  </a:gs>
                  <a:gs pos="24000">
                    <a:schemeClr val="accent2">
                      <a:lumMod val="20000"/>
                      <a:lumOff val="80000"/>
                    </a:schemeClr>
                  </a:gs>
                  <a:gs pos="0">
                    <a:schemeClr val="accent2">
                      <a:lumMod val="40000"/>
                      <a:lumOff val="60000"/>
                    </a:schemeClr>
                  </a:gs>
                  <a:gs pos="50000">
                    <a:srgbClr val="FFC000"/>
                  </a:gs>
                  <a:gs pos="82000">
                    <a:srgbClr val="FFC000"/>
                  </a:gs>
                </a:gsLst>
                <a:lin ang="5400000" scaled="0"/>
              </a:gradFill>
              <a:latin typeface="微软雅黑" panose="020B0503020204020204" pitchFamily="34" charset="-122"/>
              <a:ea typeface="微软雅黑" panose="020B0503020204020204" pitchFamily="34" charset="-122"/>
            </a:endParaRPr>
          </a:p>
        </p:txBody>
      </p:sp>
      <p:pic>
        <p:nvPicPr>
          <p:cNvPr id="37" name="图片 3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77617" y="354587"/>
            <a:ext cx="605021" cy="598107"/>
          </a:xfrm>
          <a:prstGeom prst="rect">
            <a:avLst/>
          </a:prstGeom>
        </p:spPr>
      </p:pic>
      <p:grpSp>
        <p:nvGrpSpPr>
          <p:cNvPr id="2" name="组合 33"/>
          <p:cNvGrpSpPr/>
          <p:nvPr/>
        </p:nvGrpSpPr>
        <p:grpSpPr>
          <a:xfrm>
            <a:off x="298562" y="2267001"/>
            <a:ext cx="11593288" cy="4269322"/>
            <a:chOff x="1203411" y="2333795"/>
            <a:chExt cx="4332200" cy="2572274"/>
          </a:xfrm>
        </p:grpSpPr>
        <p:sp>
          <p:nvSpPr>
            <p:cNvPr id="38" name="Rectangle 128"/>
            <p:cNvSpPr>
              <a:spLocks noChangeArrowheads="1"/>
            </p:cNvSpPr>
            <p:nvPr/>
          </p:nvSpPr>
          <p:spPr bwMode="auto">
            <a:xfrm>
              <a:off x="1279908" y="2381462"/>
              <a:ext cx="4188574" cy="2432277"/>
            </a:xfrm>
            <a:prstGeom prst="rect">
              <a:avLst/>
            </a:prstGeom>
            <a:solidFill>
              <a:schemeClr val="bg2">
                <a:lumMod val="95000"/>
              </a:schemeClr>
            </a:solidFill>
            <a:ln>
              <a:noFill/>
            </a:ln>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39" name="Rectangle 129"/>
            <p:cNvSpPr>
              <a:spLocks noChangeArrowheads="1"/>
            </p:cNvSpPr>
            <p:nvPr/>
          </p:nvSpPr>
          <p:spPr bwMode="auto">
            <a:xfrm>
              <a:off x="1264297" y="4779999"/>
              <a:ext cx="4204185" cy="6507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51" name="Rectangle 130"/>
            <p:cNvSpPr>
              <a:spLocks noChangeArrowheads="1"/>
            </p:cNvSpPr>
            <p:nvPr/>
          </p:nvSpPr>
          <p:spPr bwMode="auto">
            <a:xfrm>
              <a:off x="1203411" y="4840999"/>
              <a:ext cx="4332200" cy="65070"/>
            </a:xfrm>
            <a:prstGeom prst="rect">
              <a:avLst/>
            </a:prstGeom>
            <a:solidFill>
              <a:srgbClr val="0005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52" name="Rectangle 131"/>
            <p:cNvSpPr>
              <a:spLocks noChangeArrowheads="1"/>
            </p:cNvSpPr>
            <p:nvPr/>
          </p:nvSpPr>
          <p:spPr bwMode="auto">
            <a:xfrm>
              <a:off x="1264297" y="2388226"/>
              <a:ext cx="4204185" cy="6507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53" name="Rectangle 132"/>
            <p:cNvSpPr>
              <a:spLocks noChangeArrowheads="1"/>
            </p:cNvSpPr>
            <p:nvPr/>
          </p:nvSpPr>
          <p:spPr bwMode="auto">
            <a:xfrm>
              <a:off x="1203411" y="2333795"/>
              <a:ext cx="4332200" cy="65070"/>
            </a:xfrm>
            <a:prstGeom prst="rect">
              <a:avLst/>
            </a:prstGeom>
            <a:solidFill>
              <a:srgbClr val="0005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grpSp>
      <p:grpSp>
        <p:nvGrpSpPr>
          <p:cNvPr id="3" name="组合 53"/>
          <p:cNvGrpSpPr/>
          <p:nvPr/>
        </p:nvGrpSpPr>
        <p:grpSpPr>
          <a:xfrm>
            <a:off x="2198356" y="1629594"/>
            <a:ext cx="7425242" cy="477144"/>
            <a:chOff x="537538" y="1065876"/>
            <a:chExt cx="3681676" cy="357905"/>
          </a:xfrm>
        </p:grpSpPr>
        <p:sp>
          <p:nvSpPr>
            <p:cNvPr id="55" name="TextBox 32"/>
            <p:cNvSpPr txBox="1"/>
            <p:nvPr/>
          </p:nvSpPr>
          <p:spPr>
            <a:xfrm>
              <a:off x="2807065" y="1108317"/>
              <a:ext cx="1412149" cy="315464"/>
            </a:xfrm>
            <a:prstGeom prst="rect">
              <a:avLst/>
            </a:prstGeom>
            <a:noFill/>
          </p:spPr>
          <p:txBody>
            <a:bodyPr wrap="square" rtlCol="0">
              <a:spAutoFit/>
            </a:bodyPr>
            <a:lstStyle/>
            <a:p>
              <a:endParaRPr lang="zh-CN" altLang="en-US" sz="2133" b="1" dirty="0">
                <a:solidFill>
                  <a:schemeClr val="tx1">
                    <a:lumMod val="65000"/>
                    <a:lumOff val="35000"/>
                  </a:schemeClr>
                </a:solidFill>
              </a:endParaRPr>
            </a:p>
          </p:txBody>
        </p:sp>
        <p:sp>
          <p:nvSpPr>
            <p:cNvPr id="56" name="Rectangle 42"/>
            <p:cNvSpPr/>
            <p:nvPr/>
          </p:nvSpPr>
          <p:spPr>
            <a:xfrm>
              <a:off x="537538" y="1065876"/>
              <a:ext cx="3681676" cy="295144"/>
            </a:xfrm>
            <a:prstGeom prst="rect">
              <a:avLst/>
            </a:prstGeom>
            <a:noFill/>
            <a:ln w="12700" cap="flat" cmpd="sng" algn="ctr">
              <a:noFill/>
              <a:prstDash val="solid"/>
            </a:ln>
            <a:effectLst/>
          </p:spPr>
          <p:txBody>
            <a:bodyPr lIns="121904" tIns="0" rIns="121904" bIns="0" rtlCol="0" anchor="t"/>
            <a:lstStyle/>
            <a:p>
              <a:pPr algn="ctr"/>
              <a:r>
                <a:rPr lang="zh-CN" altLang="zh-CN" sz="3600" b="1" dirty="0" smtClean="0">
                  <a:solidFill>
                    <a:srgbClr val="C00000"/>
                  </a:solidFill>
                </a:rPr>
                <a:t>（</a:t>
              </a:r>
              <a:r>
                <a:rPr lang="zh-CN" altLang="en-US" sz="3600" b="1" dirty="0" smtClean="0">
                  <a:solidFill>
                    <a:srgbClr val="C00000"/>
                  </a:solidFill>
                </a:rPr>
                <a:t>三</a:t>
              </a:r>
              <a:r>
                <a:rPr lang="zh-CN" altLang="zh-CN" sz="3600" b="1" dirty="0" smtClean="0">
                  <a:solidFill>
                    <a:srgbClr val="C00000"/>
                  </a:solidFill>
                </a:rPr>
                <a:t>）</a:t>
              </a:r>
              <a:r>
                <a:rPr lang="zh-CN" altLang="zh-CN" sz="3600" b="1" dirty="0">
                  <a:solidFill>
                    <a:srgbClr val="C00000"/>
                  </a:solidFill>
                </a:rPr>
                <a:t>采取两种监督</a:t>
              </a:r>
              <a:r>
                <a:rPr lang="zh-CN" altLang="zh-CN" sz="3600" b="1" dirty="0" smtClean="0">
                  <a:solidFill>
                    <a:srgbClr val="C00000"/>
                  </a:solidFill>
                </a:rPr>
                <a:t>形式</a:t>
              </a:r>
              <a:endParaRPr lang="zh-CN" altLang="en-US" sz="3600" b="1" dirty="0">
                <a:solidFill>
                  <a:srgbClr val="C00000"/>
                </a:solidFill>
              </a:endParaRPr>
            </a:p>
          </p:txBody>
        </p:sp>
      </p:grpSp>
      <p:grpSp>
        <p:nvGrpSpPr>
          <p:cNvPr id="4" name="组合 57"/>
          <p:cNvGrpSpPr/>
          <p:nvPr/>
        </p:nvGrpSpPr>
        <p:grpSpPr>
          <a:xfrm>
            <a:off x="541311" y="2568033"/>
            <a:ext cx="1958070" cy="3836696"/>
            <a:chOff x="8181085" y="2568033"/>
            <a:chExt cx="2148115" cy="3836696"/>
          </a:xfrm>
        </p:grpSpPr>
        <p:sp>
          <p:nvSpPr>
            <p:cNvPr id="59" name="Freeform 351"/>
            <p:cNvSpPr>
              <a:spLocks/>
            </p:cNvSpPr>
            <p:nvPr/>
          </p:nvSpPr>
          <p:spPr bwMode="auto">
            <a:xfrm>
              <a:off x="8570519" y="2568033"/>
              <a:ext cx="747712" cy="1456481"/>
            </a:xfrm>
            <a:custGeom>
              <a:avLst/>
              <a:gdLst>
                <a:gd name="T0" fmla="*/ 94 w 102"/>
                <a:gd name="T1" fmla="*/ 77 h 199"/>
                <a:gd name="T2" fmla="*/ 52 w 102"/>
                <a:gd name="T3" fmla="*/ 199 h 199"/>
                <a:gd name="T4" fmla="*/ 5 w 102"/>
                <a:gd name="T5" fmla="*/ 83 h 199"/>
                <a:gd name="T6" fmla="*/ 68 w 102"/>
                <a:gd name="T7" fmla="*/ 18 h 199"/>
                <a:gd name="T8" fmla="*/ 94 w 102"/>
                <a:gd name="T9" fmla="*/ 77 h 199"/>
              </a:gdLst>
              <a:ahLst/>
              <a:cxnLst>
                <a:cxn ang="0">
                  <a:pos x="T0" y="T1"/>
                </a:cxn>
                <a:cxn ang="0">
                  <a:pos x="T2" y="T3"/>
                </a:cxn>
                <a:cxn ang="0">
                  <a:pos x="T4" y="T5"/>
                </a:cxn>
                <a:cxn ang="0">
                  <a:pos x="T6" y="T7"/>
                </a:cxn>
                <a:cxn ang="0">
                  <a:pos x="T8" y="T9"/>
                </a:cxn>
              </a:cxnLst>
              <a:rect l="0" t="0" r="r" b="b"/>
              <a:pathLst>
                <a:path w="102" h="199">
                  <a:moveTo>
                    <a:pt x="94" y="77"/>
                  </a:moveTo>
                  <a:cubicBezTo>
                    <a:pt x="84" y="121"/>
                    <a:pt x="66" y="199"/>
                    <a:pt x="52" y="199"/>
                  </a:cubicBezTo>
                  <a:cubicBezTo>
                    <a:pt x="38" y="199"/>
                    <a:pt x="10" y="115"/>
                    <a:pt x="5" y="83"/>
                  </a:cubicBezTo>
                  <a:cubicBezTo>
                    <a:pt x="0" y="55"/>
                    <a:pt x="9" y="0"/>
                    <a:pt x="68" y="18"/>
                  </a:cubicBezTo>
                  <a:cubicBezTo>
                    <a:pt x="88" y="17"/>
                    <a:pt x="102" y="39"/>
                    <a:pt x="94" y="77"/>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0" name="Freeform 352"/>
            <p:cNvSpPr>
              <a:spLocks/>
            </p:cNvSpPr>
            <p:nvPr/>
          </p:nvSpPr>
          <p:spPr bwMode="auto">
            <a:xfrm>
              <a:off x="8240280" y="4479370"/>
              <a:ext cx="176024" cy="197834"/>
            </a:xfrm>
            <a:custGeom>
              <a:avLst/>
              <a:gdLst>
                <a:gd name="T0" fmla="*/ 0 w 113"/>
                <a:gd name="T1" fmla="*/ 98 h 127"/>
                <a:gd name="T2" fmla="*/ 70 w 113"/>
                <a:gd name="T3" fmla="*/ 127 h 127"/>
                <a:gd name="T4" fmla="*/ 113 w 113"/>
                <a:gd name="T5" fmla="*/ 33 h 127"/>
                <a:gd name="T6" fmla="*/ 47 w 113"/>
                <a:gd name="T7" fmla="*/ 0 h 127"/>
                <a:gd name="T8" fmla="*/ 0 w 113"/>
                <a:gd name="T9" fmla="*/ 98 h 127"/>
              </a:gdLst>
              <a:ahLst/>
              <a:cxnLst>
                <a:cxn ang="0">
                  <a:pos x="T0" y="T1"/>
                </a:cxn>
                <a:cxn ang="0">
                  <a:pos x="T2" y="T3"/>
                </a:cxn>
                <a:cxn ang="0">
                  <a:pos x="T4" y="T5"/>
                </a:cxn>
                <a:cxn ang="0">
                  <a:pos x="T6" y="T7"/>
                </a:cxn>
                <a:cxn ang="0">
                  <a:pos x="T8" y="T9"/>
                </a:cxn>
              </a:cxnLst>
              <a:rect l="0" t="0" r="r" b="b"/>
              <a:pathLst>
                <a:path w="113" h="127">
                  <a:moveTo>
                    <a:pt x="0" y="98"/>
                  </a:moveTo>
                  <a:lnTo>
                    <a:pt x="70" y="127"/>
                  </a:lnTo>
                  <a:lnTo>
                    <a:pt x="113" y="33"/>
                  </a:lnTo>
                  <a:lnTo>
                    <a:pt x="47" y="0"/>
                  </a:lnTo>
                  <a:lnTo>
                    <a:pt x="0" y="98"/>
                  </a:ln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1" name="Freeform 353"/>
            <p:cNvSpPr>
              <a:spLocks/>
            </p:cNvSpPr>
            <p:nvPr/>
          </p:nvSpPr>
          <p:spPr bwMode="auto">
            <a:xfrm>
              <a:off x="8210681" y="4530776"/>
              <a:ext cx="183813" cy="233661"/>
            </a:xfrm>
            <a:custGeom>
              <a:avLst/>
              <a:gdLst>
                <a:gd name="T0" fmla="*/ 25 w 25"/>
                <a:gd name="T1" fmla="*/ 4 h 32"/>
                <a:gd name="T2" fmla="*/ 10 w 25"/>
                <a:gd name="T3" fmla="*/ 0 h 32"/>
                <a:gd name="T4" fmla="*/ 7 w 25"/>
                <a:gd name="T5" fmla="*/ 12 h 32"/>
                <a:gd name="T6" fmla="*/ 0 w 25"/>
                <a:gd name="T7" fmla="*/ 23 h 32"/>
                <a:gd name="T8" fmla="*/ 17 w 25"/>
                <a:gd name="T9" fmla="*/ 32 h 32"/>
                <a:gd name="T10" fmla="*/ 25 w 25"/>
                <a:gd name="T11" fmla="*/ 4 h 32"/>
              </a:gdLst>
              <a:ahLst/>
              <a:cxnLst>
                <a:cxn ang="0">
                  <a:pos x="T0" y="T1"/>
                </a:cxn>
                <a:cxn ang="0">
                  <a:pos x="T2" y="T3"/>
                </a:cxn>
                <a:cxn ang="0">
                  <a:pos x="T4" y="T5"/>
                </a:cxn>
                <a:cxn ang="0">
                  <a:pos x="T6" y="T7"/>
                </a:cxn>
                <a:cxn ang="0">
                  <a:pos x="T8" y="T9"/>
                </a:cxn>
                <a:cxn ang="0">
                  <a:pos x="T10" y="T11"/>
                </a:cxn>
              </a:cxnLst>
              <a:rect l="0" t="0" r="r" b="b"/>
              <a:pathLst>
                <a:path w="25" h="32">
                  <a:moveTo>
                    <a:pt x="25" y="4"/>
                  </a:moveTo>
                  <a:cubicBezTo>
                    <a:pt x="10" y="0"/>
                    <a:pt x="10" y="0"/>
                    <a:pt x="10" y="0"/>
                  </a:cubicBezTo>
                  <a:cubicBezTo>
                    <a:pt x="7" y="12"/>
                    <a:pt x="7" y="12"/>
                    <a:pt x="7" y="12"/>
                  </a:cubicBezTo>
                  <a:cubicBezTo>
                    <a:pt x="0" y="23"/>
                    <a:pt x="0" y="23"/>
                    <a:pt x="0" y="23"/>
                  </a:cubicBezTo>
                  <a:cubicBezTo>
                    <a:pt x="6" y="26"/>
                    <a:pt x="17" y="23"/>
                    <a:pt x="17" y="32"/>
                  </a:cubicBezTo>
                  <a:lnTo>
                    <a:pt x="25" y="4"/>
                  </a:ln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2" name="Freeform 354"/>
            <p:cNvSpPr>
              <a:spLocks/>
            </p:cNvSpPr>
            <p:nvPr/>
          </p:nvSpPr>
          <p:spPr bwMode="auto">
            <a:xfrm>
              <a:off x="8181085" y="4537007"/>
              <a:ext cx="213410" cy="330239"/>
            </a:xfrm>
            <a:custGeom>
              <a:avLst/>
              <a:gdLst>
                <a:gd name="T0" fmla="*/ 2 w 29"/>
                <a:gd name="T1" fmla="*/ 27 h 45"/>
                <a:gd name="T2" fmla="*/ 12 w 29"/>
                <a:gd name="T3" fmla="*/ 5 h 45"/>
                <a:gd name="T4" fmla="*/ 16 w 29"/>
                <a:gd name="T5" fmla="*/ 3 h 45"/>
                <a:gd name="T6" fmla="*/ 16 w 29"/>
                <a:gd name="T7" fmla="*/ 3 h 45"/>
                <a:gd name="T8" fmla="*/ 16 w 29"/>
                <a:gd name="T9" fmla="*/ 4 h 45"/>
                <a:gd name="T10" fmla="*/ 17 w 29"/>
                <a:gd name="T11" fmla="*/ 2 h 45"/>
                <a:gd name="T12" fmla="*/ 22 w 29"/>
                <a:gd name="T13" fmla="*/ 0 h 45"/>
                <a:gd name="T14" fmla="*/ 22 w 29"/>
                <a:gd name="T15" fmla="*/ 0 h 45"/>
                <a:gd name="T16" fmla="*/ 24 w 29"/>
                <a:gd name="T17" fmla="*/ 3 h 45"/>
                <a:gd name="T18" fmla="*/ 26 w 29"/>
                <a:gd name="T19" fmla="*/ 4 h 45"/>
                <a:gd name="T20" fmla="*/ 26 w 29"/>
                <a:gd name="T21" fmla="*/ 4 h 45"/>
                <a:gd name="T22" fmla="*/ 28 w 29"/>
                <a:gd name="T23" fmla="*/ 9 h 45"/>
                <a:gd name="T24" fmla="*/ 16 w 29"/>
                <a:gd name="T25" fmla="*/ 32 h 45"/>
                <a:gd name="T26" fmla="*/ 12 w 29"/>
                <a:gd name="T27" fmla="*/ 42 h 45"/>
                <a:gd name="T28" fmla="*/ 7 w 29"/>
                <a:gd name="T29" fmla="*/ 44 h 45"/>
                <a:gd name="T30" fmla="*/ 7 w 29"/>
                <a:gd name="T31" fmla="*/ 44 h 45"/>
                <a:gd name="T32" fmla="*/ 6 w 29"/>
                <a:gd name="T33" fmla="*/ 38 h 45"/>
                <a:gd name="T34" fmla="*/ 2 w 29"/>
                <a:gd name="T35"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5">
                  <a:moveTo>
                    <a:pt x="2" y="27"/>
                  </a:moveTo>
                  <a:cubicBezTo>
                    <a:pt x="12" y="5"/>
                    <a:pt x="12" y="5"/>
                    <a:pt x="12" y="5"/>
                  </a:cubicBezTo>
                  <a:cubicBezTo>
                    <a:pt x="12" y="3"/>
                    <a:pt x="14" y="3"/>
                    <a:pt x="16" y="3"/>
                  </a:cubicBezTo>
                  <a:cubicBezTo>
                    <a:pt x="16" y="3"/>
                    <a:pt x="16" y="3"/>
                    <a:pt x="16" y="3"/>
                  </a:cubicBezTo>
                  <a:cubicBezTo>
                    <a:pt x="16" y="4"/>
                    <a:pt x="16" y="4"/>
                    <a:pt x="16" y="4"/>
                  </a:cubicBezTo>
                  <a:cubicBezTo>
                    <a:pt x="17" y="2"/>
                    <a:pt x="17" y="2"/>
                    <a:pt x="17" y="2"/>
                  </a:cubicBezTo>
                  <a:cubicBezTo>
                    <a:pt x="18" y="0"/>
                    <a:pt x="20" y="0"/>
                    <a:pt x="22" y="0"/>
                  </a:cubicBezTo>
                  <a:cubicBezTo>
                    <a:pt x="22" y="0"/>
                    <a:pt x="22" y="0"/>
                    <a:pt x="22" y="0"/>
                  </a:cubicBezTo>
                  <a:cubicBezTo>
                    <a:pt x="23" y="1"/>
                    <a:pt x="24" y="2"/>
                    <a:pt x="24" y="3"/>
                  </a:cubicBezTo>
                  <a:cubicBezTo>
                    <a:pt x="25" y="3"/>
                    <a:pt x="26" y="3"/>
                    <a:pt x="26" y="4"/>
                  </a:cubicBezTo>
                  <a:cubicBezTo>
                    <a:pt x="26" y="4"/>
                    <a:pt x="26" y="4"/>
                    <a:pt x="26" y="4"/>
                  </a:cubicBezTo>
                  <a:cubicBezTo>
                    <a:pt x="28" y="5"/>
                    <a:pt x="29" y="7"/>
                    <a:pt x="28" y="9"/>
                  </a:cubicBezTo>
                  <a:cubicBezTo>
                    <a:pt x="16" y="32"/>
                    <a:pt x="16" y="32"/>
                    <a:pt x="16" y="32"/>
                  </a:cubicBezTo>
                  <a:cubicBezTo>
                    <a:pt x="12" y="42"/>
                    <a:pt x="12" y="42"/>
                    <a:pt x="12" y="42"/>
                  </a:cubicBezTo>
                  <a:cubicBezTo>
                    <a:pt x="11" y="44"/>
                    <a:pt x="9" y="45"/>
                    <a:pt x="7" y="44"/>
                  </a:cubicBezTo>
                  <a:cubicBezTo>
                    <a:pt x="7" y="44"/>
                    <a:pt x="7" y="44"/>
                    <a:pt x="7" y="44"/>
                  </a:cubicBezTo>
                  <a:cubicBezTo>
                    <a:pt x="5" y="43"/>
                    <a:pt x="5" y="40"/>
                    <a:pt x="6" y="38"/>
                  </a:cubicBezTo>
                  <a:cubicBezTo>
                    <a:pt x="6" y="36"/>
                    <a:pt x="0" y="31"/>
                    <a:pt x="2" y="27"/>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3" name="Freeform 355"/>
            <p:cNvSpPr>
              <a:spLocks/>
            </p:cNvSpPr>
            <p:nvPr/>
          </p:nvSpPr>
          <p:spPr bwMode="auto">
            <a:xfrm>
              <a:off x="8218471" y="4764437"/>
              <a:ext cx="73215" cy="183813"/>
            </a:xfrm>
            <a:custGeom>
              <a:avLst/>
              <a:gdLst>
                <a:gd name="T0" fmla="*/ 3 w 10"/>
                <a:gd name="T1" fmla="*/ 25 h 25"/>
                <a:gd name="T2" fmla="*/ 3 w 10"/>
                <a:gd name="T3" fmla="*/ 25 h 25"/>
                <a:gd name="T4" fmla="*/ 0 w 10"/>
                <a:gd name="T5" fmla="*/ 22 h 25"/>
                <a:gd name="T6" fmla="*/ 5 w 10"/>
                <a:gd name="T7" fmla="*/ 0 h 25"/>
                <a:gd name="T8" fmla="*/ 5 w 10"/>
                <a:gd name="T9" fmla="*/ 0 h 25"/>
                <a:gd name="T10" fmla="*/ 10 w 10"/>
                <a:gd name="T11" fmla="*/ 3 h 25"/>
                <a:gd name="T12" fmla="*/ 6 w 10"/>
                <a:gd name="T13" fmla="*/ 23 h 25"/>
                <a:gd name="T14" fmla="*/ 3 w 10"/>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5">
                  <a:moveTo>
                    <a:pt x="3" y="25"/>
                  </a:moveTo>
                  <a:cubicBezTo>
                    <a:pt x="3" y="25"/>
                    <a:pt x="3" y="25"/>
                    <a:pt x="3" y="25"/>
                  </a:cubicBezTo>
                  <a:cubicBezTo>
                    <a:pt x="1" y="25"/>
                    <a:pt x="0" y="23"/>
                    <a:pt x="0" y="22"/>
                  </a:cubicBezTo>
                  <a:cubicBezTo>
                    <a:pt x="5" y="0"/>
                    <a:pt x="5" y="0"/>
                    <a:pt x="5" y="0"/>
                  </a:cubicBezTo>
                  <a:cubicBezTo>
                    <a:pt x="5" y="0"/>
                    <a:pt x="5" y="0"/>
                    <a:pt x="5" y="0"/>
                  </a:cubicBezTo>
                  <a:cubicBezTo>
                    <a:pt x="10" y="3"/>
                    <a:pt x="10" y="3"/>
                    <a:pt x="10" y="3"/>
                  </a:cubicBezTo>
                  <a:cubicBezTo>
                    <a:pt x="6" y="23"/>
                    <a:pt x="6" y="23"/>
                    <a:pt x="6" y="23"/>
                  </a:cubicBezTo>
                  <a:cubicBezTo>
                    <a:pt x="5" y="24"/>
                    <a:pt x="4" y="25"/>
                    <a:pt x="3" y="25"/>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4" name="Freeform 356"/>
            <p:cNvSpPr>
              <a:spLocks/>
            </p:cNvSpPr>
            <p:nvPr/>
          </p:nvSpPr>
          <p:spPr bwMode="auto">
            <a:xfrm>
              <a:off x="8269876" y="4580623"/>
              <a:ext cx="109042" cy="257026"/>
            </a:xfrm>
            <a:custGeom>
              <a:avLst/>
              <a:gdLst>
                <a:gd name="T0" fmla="*/ 10 w 15"/>
                <a:gd name="T1" fmla="*/ 35 h 35"/>
                <a:gd name="T2" fmla="*/ 10 w 15"/>
                <a:gd name="T3" fmla="*/ 35 h 35"/>
                <a:gd name="T4" fmla="*/ 8 w 15"/>
                <a:gd name="T5" fmla="*/ 32 h 35"/>
                <a:gd name="T6" fmla="*/ 9 w 15"/>
                <a:gd name="T7" fmla="*/ 24 h 35"/>
                <a:gd name="T8" fmla="*/ 4 w 15"/>
                <a:gd name="T9" fmla="*/ 24 h 35"/>
                <a:gd name="T10" fmla="*/ 0 w 15"/>
                <a:gd name="T11" fmla="*/ 6 h 35"/>
                <a:gd name="T12" fmla="*/ 9 w 15"/>
                <a:gd name="T13" fmla="*/ 0 h 35"/>
                <a:gd name="T14" fmla="*/ 12 w 15"/>
                <a:gd name="T15" fmla="*/ 8 h 35"/>
                <a:gd name="T16" fmla="*/ 15 w 15"/>
                <a:gd name="T17" fmla="*/ 15 h 35"/>
                <a:gd name="T18" fmla="*/ 14 w 15"/>
                <a:gd name="T19" fmla="*/ 33 h 35"/>
                <a:gd name="T20" fmla="*/ 10 w 15"/>
                <a:gd name="T2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5">
                  <a:moveTo>
                    <a:pt x="10" y="35"/>
                  </a:moveTo>
                  <a:cubicBezTo>
                    <a:pt x="10" y="35"/>
                    <a:pt x="10" y="35"/>
                    <a:pt x="10" y="35"/>
                  </a:cubicBezTo>
                  <a:cubicBezTo>
                    <a:pt x="9" y="35"/>
                    <a:pt x="8" y="34"/>
                    <a:pt x="8" y="32"/>
                  </a:cubicBezTo>
                  <a:cubicBezTo>
                    <a:pt x="9" y="24"/>
                    <a:pt x="9" y="24"/>
                    <a:pt x="9" y="24"/>
                  </a:cubicBezTo>
                  <a:cubicBezTo>
                    <a:pt x="9" y="20"/>
                    <a:pt x="6" y="21"/>
                    <a:pt x="4" y="24"/>
                  </a:cubicBezTo>
                  <a:cubicBezTo>
                    <a:pt x="0" y="6"/>
                    <a:pt x="0" y="6"/>
                    <a:pt x="0" y="6"/>
                  </a:cubicBezTo>
                  <a:cubicBezTo>
                    <a:pt x="9" y="0"/>
                    <a:pt x="9" y="0"/>
                    <a:pt x="9" y="0"/>
                  </a:cubicBezTo>
                  <a:cubicBezTo>
                    <a:pt x="12" y="8"/>
                    <a:pt x="12" y="8"/>
                    <a:pt x="12" y="8"/>
                  </a:cubicBezTo>
                  <a:cubicBezTo>
                    <a:pt x="15" y="8"/>
                    <a:pt x="15" y="13"/>
                    <a:pt x="15" y="15"/>
                  </a:cubicBezTo>
                  <a:cubicBezTo>
                    <a:pt x="14" y="33"/>
                    <a:pt x="14" y="33"/>
                    <a:pt x="14" y="33"/>
                  </a:cubicBezTo>
                  <a:cubicBezTo>
                    <a:pt x="13" y="34"/>
                    <a:pt x="12" y="35"/>
                    <a:pt x="10" y="35"/>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5" name="Freeform 357"/>
            <p:cNvSpPr>
              <a:spLocks/>
            </p:cNvSpPr>
            <p:nvPr/>
          </p:nvSpPr>
          <p:spPr bwMode="auto">
            <a:xfrm>
              <a:off x="8202894" y="4734838"/>
              <a:ext cx="51406" cy="183813"/>
            </a:xfrm>
            <a:custGeom>
              <a:avLst/>
              <a:gdLst>
                <a:gd name="T0" fmla="*/ 5 w 7"/>
                <a:gd name="T1" fmla="*/ 25 h 25"/>
                <a:gd name="T2" fmla="*/ 5 w 7"/>
                <a:gd name="T3" fmla="*/ 25 h 25"/>
                <a:gd name="T4" fmla="*/ 2 w 7"/>
                <a:gd name="T5" fmla="*/ 22 h 25"/>
                <a:gd name="T6" fmla="*/ 0 w 7"/>
                <a:gd name="T7" fmla="*/ 0 h 25"/>
                <a:gd name="T8" fmla="*/ 0 w 7"/>
                <a:gd name="T9" fmla="*/ 0 h 25"/>
                <a:gd name="T10" fmla="*/ 5 w 7"/>
                <a:gd name="T11" fmla="*/ 1 h 25"/>
                <a:gd name="T12" fmla="*/ 7 w 7"/>
                <a:gd name="T13" fmla="*/ 22 h 25"/>
                <a:gd name="T14" fmla="*/ 5 w 7"/>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5">
                  <a:moveTo>
                    <a:pt x="5" y="25"/>
                  </a:moveTo>
                  <a:cubicBezTo>
                    <a:pt x="5" y="25"/>
                    <a:pt x="5" y="25"/>
                    <a:pt x="5" y="25"/>
                  </a:cubicBezTo>
                  <a:cubicBezTo>
                    <a:pt x="3" y="25"/>
                    <a:pt x="2" y="24"/>
                    <a:pt x="2" y="22"/>
                  </a:cubicBezTo>
                  <a:cubicBezTo>
                    <a:pt x="0" y="0"/>
                    <a:pt x="0" y="0"/>
                    <a:pt x="0" y="0"/>
                  </a:cubicBezTo>
                  <a:cubicBezTo>
                    <a:pt x="0" y="0"/>
                    <a:pt x="0" y="0"/>
                    <a:pt x="0" y="0"/>
                  </a:cubicBezTo>
                  <a:cubicBezTo>
                    <a:pt x="5" y="1"/>
                    <a:pt x="5" y="1"/>
                    <a:pt x="5" y="1"/>
                  </a:cubicBezTo>
                  <a:cubicBezTo>
                    <a:pt x="7" y="22"/>
                    <a:pt x="7" y="22"/>
                    <a:pt x="7" y="22"/>
                  </a:cubicBezTo>
                  <a:cubicBezTo>
                    <a:pt x="7" y="23"/>
                    <a:pt x="6" y="24"/>
                    <a:pt x="5" y="25"/>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6" name="Freeform 358"/>
            <p:cNvSpPr>
              <a:spLocks/>
            </p:cNvSpPr>
            <p:nvPr/>
          </p:nvSpPr>
          <p:spPr bwMode="auto">
            <a:xfrm>
              <a:off x="8196663" y="4756647"/>
              <a:ext cx="87233" cy="162004"/>
            </a:xfrm>
            <a:custGeom>
              <a:avLst/>
              <a:gdLst>
                <a:gd name="T0" fmla="*/ 10 w 12"/>
                <a:gd name="T1" fmla="*/ 22 h 22"/>
                <a:gd name="T2" fmla="*/ 10 w 12"/>
                <a:gd name="T3" fmla="*/ 22 h 22"/>
                <a:gd name="T4" fmla="*/ 6 w 12"/>
                <a:gd name="T5" fmla="*/ 20 h 22"/>
                <a:gd name="T6" fmla="*/ 0 w 12"/>
                <a:gd name="T7" fmla="*/ 0 h 22"/>
                <a:gd name="T8" fmla="*/ 5 w 12"/>
                <a:gd name="T9" fmla="*/ 4 h 22"/>
                <a:gd name="T10" fmla="*/ 11 w 12"/>
                <a:gd name="T11" fmla="*/ 19 h 22"/>
                <a:gd name="T12" fmla="*/ 10 w 12"/>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12" h="22">
                  <a:moveTo>
                    <a:pt x="10" y="22"/>
                  </a:moveTo>
                  <a:cubicBezTo>
                    <a:pt x="10" y="22"/>
                    <a:pt x="10" y="22"/>
                    <a:pt x="10" y="22"/>
                  </a:cubicBezTo>
                  <a:cubicBezTo>
                    <a:pt x="8" y="22"/>
                    <a:pt x="7" y="22"/>
                    <a:pt x="6" y="20"/>
                  </a:cubicBezTo>
                  <a:cubicBezTo>
                    <a:pt x="0" y="0"/>
                    <a:pt x="0" y="0"/>
                    <a:pt x="0" y="0"/>
                  </a:cubicBezTo>
                  <a:cubicBezTo>
                    <a:pt x="5" y="4"/>
                    <a:pt x="5" y="4"/>
                    <a:pt x="5" y="4"/>
                  </a:cubicBezTo>
                  <a:cubicBezTo>
                    <a:pt x="11" y="19"/>
                    <a:pt x="11" y="19"/>
                    <a:pt x="11" y="19"/>
                  </a:cubicBezTo>
                  <a:cubicBezTo>
                    <a:pt x="12" y="20"/>
                    <a:pt x="11" y="21"/>
                    <a:pt x="10" y="22"/>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7" name="Freeform 359"/>
            <p:cNvSpPr>
              <a:spLocks/>
            </p:cNvSpPr>
            <p:nvPr/>
          </p:nvSpPr>
          <p:spPr bwMode="auto">
            <a:xfrm>
              <a:off x="8224702" y="4610220"/>
              <a:ext cx="169793" cy="88791"/>
            </a:xfrm>
            <a:custGeom>
              <a:avLst/>
              <a:gdLst>
                <a:gd name="T0" fmla="*/ 0 w 109"/>
                <a:gd name="T1" fmla="*/ 28 h 57"/>
                <a:gd name="T2" fmla="*/ 104 w 109"/>
                <a:gd name="T3" fmla="*/ 57 h 57"/>
                <a:gd name="T4" fmla="*/ 109 w 109"/>
                <a:gd name="T5" fmla="*/ 28 h 57"/>
                <a:gd name="T6" fmla="*/ 5 w 109"/>
                <a:gd name="T7" fmla="*/ 0 h 57"/>
                <a:gd name="T8" fmla="*/ 0 w 109"/>
                <a:gd name="T9" fmla="*/ 28 h 57"/>
              </a:gdLst>
              <a:ahLst/>
              <a:cxnLst>
                <a:cxn ang="0">
                  <a:pos x="T0" y="T1"/>
                </a:cxn>
                <a:cxn ang="0">
                  <a:pos x="T2" y="T3"/>
                </a:cxn>
                <a:cxn ang="0">
                  <a:pos x="T4" y="T5"/>
                </a:cxn>
                <a:cxn ang="0">
                  <a:pos x="T6" y="T7"/>
                </a:cxn>
                <a:cxn ang="0">
                  <a:pos x="T8" y="T9"/>
                </a:cxn>
              </a:cxnLst>
              <a:rect l="0" t="0" r="r" b="b"/>
              <a:pathLst>
                <a:path w="109" h="57">
                  <a:moveTo>
                    <a:pt x="0" y="28"/>
                  </a:moveTo>
                  <a:lnTo>
                    <a:pt x="104" y="57"/>
                  </a:lnTo>
                  <a:lnTo>
                    <a:pt x="109" y="28"/>
                  </a:lnTo>
                  <a:lnTo>
                    <a:pt x="5" y="0"/>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8" name="Freeform 360"/>
            <p:cNvSpPr>
              <a:spLocks/>
            </p:cNvSpPr>
            <p:nvPr/>
          </p:nvSpPr>
          <p:spPr bwMode="auto">
            <a:xfrm>
              <a:off x="8218471" y="3468403"/>
              <a:ext cx="563900" cy="1193224"/>
            </a:xfrm>
            <a:custGeom>
              <a:avLst/>
              <a:gdLst>
                <a:gd name="T0" fmla="*/ 77 w 77"/>
                <a:gd name="T1" fmla="*/ 6 h 163"/>
                <a:gd name="T2" fmla="*/ 51 w 77"/>
                <a:gd name="T3" fmla="*/ 0 h 163"/>
                <a:gd name="T4" fmla="*/ 0 w 77"/>
                <a:gd name="T5" fmla="*/ 156 h 163"/>
                <a:gd name="T6" fmla="*/ 0 w 77"/>
                <a:gd name="T7" fmla="*/ 156 h 163"/>
                <a:gd name="T8" fmla="*/ 26 w 77"/>
                <a:gd name="T9" fmla="*/ 163 h 163"/>
                <a:gd name="T10" fmla="*/ 26 w 77"/>
                <a:gd name="T11" fmla="*/ 162 h 163"/>
                <a:gd name="T12" fmla="*/ 77 w 77"/>
                <a:gd name="T13" fmla="*/ 6 h 163"/>
                <a:gd name="T14" fmla="*/ 77 w 77"/>
                <a:gd name="T15" fmla="*/ 6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63">
                  <a:moveTo>
                    <a:pt x="77" y="6"/>
                  </a:moveTo>
                  <a:cubicBezTo>
                    <a:pt x="51" y="0"/>
                    <a:pt x="51" y="0"/>
                    <a:pt x="51" y="0"/>
                  </a:cubicBezTo>
                  <a:cubicBezTo>
                    <a:pt x="51" y="0"/>
                    <a:pt x="3" y="145"/>
                    <a:pt x="0" y="156"/>
                  </a:cubicBezTo>
                  <a:cubicBezTo>
                    <a:pt x="0" y="156"/>
                    <a:pt x="0" y="156"/>
                    <a:pt x="0" y="156"/>
                  </a:cubicBezTo>
                  <a:cubicBezTo>
                    <a:pt x="26" y="163"/>
                    <a:pt x="26" y="163"/>
                    <a:pt x="26" y="163"/>
                  </a:cubicBezTo>
                  <a:cubicBezTo>
                    <a:pt x="26" y="163"/>
                    <a:pt x="26" y="162"/>
                    <a:pt x="26" y="162"/>
                  </a:cubicBezTo>
                  <a:cubicBezTo>
                    <a:pt x="77" y="6"/>
                    <a:pt x="77" y="6"/>
                    <a:pt x="77" y="6"/>
                  </a:cubicBezTo>
                  <a:cubicBezTo>
                    <a:pt x="77" y="6"/>
                    <a:pt x="77" y="6"/>
                    <a:pt x="77" y="6"/>
                  </a:cubicBez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9" name="Freeform 361"/>
            <p:cNvSpPr>
              <a:spLocks/>
            </p:cNvSpPr>
            <p:nvPr/>
          </p:nvSpPr>
          <p:spPr bwMode="auto">
            <a:xfrm>
              <a:off x="8562730" y="4603989"/>
              <a:ext cx="373856" cy="1719737"/>
            </a:xfrm>
            <a:custGeom>
              <a:avLst/>
              <a:gdLst>
                <a:gd name="T0" fmla="*/ 17 w 51"/>
                <a:gd name="T1" fmla="*/ 0 h 235"/>
                <a:gd name="T2" fmla="*/ 44 w 51"/>
                <a:gd name="T3" fmla="*/ 0 h 235"/>
                <a:gd name="T4" fmla="*/ 50 w 51"/>
                <a:gd name="T5" fmla="*/ 7 h 235"/>
                <a:gd name="T6" fmla="*/ 45 w 51"/>
                <a:gd name="T7" fmla="*/ 118 h 235"/>
                <a:gd name="T8" fmla="*/ 42 w 51"/>
                <a:gd name="T9" fmla="*/ 187 h 235"/>
                <a:gd name="T10" fmla="*/ 44 w 51"/>
                <a:gd name="T11" fmla="*/ 210 h 235"/>
                <a:gd name="T12" fmla="*/ 17 w 51"/>
                <a:gd name="T13" fmla="*/ 232 h 235"/>
                <a:gd name="T14" fmla="*/ 3 w 51"/>
                <a:gd name="T15" fmla="*/ 228 h 235"/>
                <a:gd name="T16" fmla="*/ 19 w 51"/>
                <a:gd name="T17" fmla="*/ 207 h 235"/>
                <a:gd name="T18" fmla="*/ 17 w 51"/>
                <a:gd name="T19" fmla="*/ 114 h 235"/>
                <a:gd name="T20" fmla="*/ 10 w 51"/>
                <a:gd name="T21" fmla="*/ 7 h 235"/>
                <a:gd name="T22" fmla="*/ 17 w 51"/>
                <a:gd name="T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235">
                  <a:moveTo>
                    <a:pt x="17" y="0"/>
                  </a:moveTo>
                  <a:cubicBezTo>
                    <a:pt x="44" y="0"/>
                    <a:pt x="44" y="0"/>
                    <a:pt x="44" y="0"/>
                  </a:cubicBezTo>
                  <a:cubicBezTo>
                    <a:pt x="47" y="0"/>
                    <a:pt x="51" y="3"/>
                    <a:pt x="50" y="7"/>
                  </a:cubicBezTo>
                  <a:cubicBezTo>
                    <a:pt x="49" y="46"/>
                    <a:pt x="51" y="78"/>
                    <a:pt x="45" y="118"/>
                  </a:cubicBezTo>
                  <a:cubicBezTo>
                    <a:pt x="43" y="136"/>
                    <a:pt x="44" y="160"/>
                    <a:pt x="42" y="187"/>
                  </a:cubicBezTo>
                  <a:cubicBezTo>
                    <a:pt x="40" y="201"/>
                    <a:pt x="45" y="207"/>
                    <a:pt x="44" y="210"/>
                  </a:cubicBezTo>
                  <a:cubicBezTo>
                    <a:pt x="43" y="213"/>
                    <a:pt x="28" y="235"/>
                    <a:pt x="17" y="232"/>
                  </a:cubicBezTo>
                  <a:cubicBezTo>
                    <a:pt x="3" y="228"/>
                    <a:pt x="3" y="228"/>
                    <a:pt x="3" y="228"/>
                  </a:cubicBezTo>
                  <a:cubicBezTo>
                    <a:pt x="0" y="227"/>
                    <a:pt x="18" y="210"/>
                    <a:pt x="19" y="207"/>
                  </a:cubicBezTo>
                  <a:cubicBezTo>
                    <a:pt x="27" y="172"/>
                    <a:pt x="21" y="146"/>
                    <a:pt x="17" y="114"/>
                  </a:cubicBezTo>
                  <a:cubicBezTo>
                    <a:pt x="14" y="80"/>
                    <a:pt x="10" y="41"/>
                    <a:pt x="10" y="7"/>
                  </a:cubicBezTo>
                  <a:cubicBezTo>
                    <a:pt x="10" y="3"/>
                    <a:pt x="13" y="0"/>
                    <a:pt x="17" y="0"/>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0" name="Freeform 362"/>
            <p:cNvSpPr>
              <a:spLocks/>
            </p:cNvSpPr>
            <p:nvPr/>
          </p:nvSpPr>
          <p:spPr bwMode="auto">
            <a:xfrm>
              <a:off x="8473939" y="6082277"/>
              <a:ext cx="454858" cy="322452"/>
            </a:xfrm>
            <a:custGeom>
              <a:avLst/>
              <a:gdLst>
                <a:gd name="T0" fmla="*/ 55 w 62"/>
                <a:gd name="T1" fmla="*/ 0 h 44"/>
                <a:gd name="T2" fmla="*/ 62 w 62"/>
                <a:gd name="T3" fmla="*/ 19 h 44"/>
                <a:gd name="T4" fmla="*/ 58 w 62"/>
                <a:gd name="T5" fmla="*/ 27 h 44"/>
                <a:gd name="T6" fmla="*/ 53 w 62"/>
                <a:gd name="T7" fmla="*/ 27 h 44"/>
                <a:gd name="T8" fmla="*/ 42 w 62"/>
                <a:gd name="T9" fmla="*/ 34 h 44"/>
                <a:gd name="T10" fmla="*/ 25 w 62"/>
                <a:gd name="T11" fmla="*/ 42 h 44"/>
                <a:gd name="T12" fmla="*/ 9 w 62"/>
                <a:gd name="T13" fmla="*/ 40 h 44"/>
                <a:gd name="T14" fmla="*/ 26 w 62"/>
                <a:gd name="T15" fmla="*/ 11 h 44"/>
                <a:gd name="T16" fmla="*/ 23 w 62"/>
                <a:gd name="T17" fmla="*/ 26 h 44"/>
                <a:gd name="T18" fmla="*/ 55 w 62"/>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44">
                  <a:moveTo>
                    <a:pt x="55" y="0"/>
                  </a:moveTo>
                  <a:cubicBezTo>
                    <a:pt x="58" y="3"/>
                    <a:pt x="62" y="14"/>
                    <a:pt x="62" y="19"/>
                  </a:cubicBezTo>
                  <a:cubicBezTo>
                    <a:pt x="61" y="25"/>
                    <a:pt x="61" y="25"/>
                    <a:pt x="58" y="27"/>
                  </a:cubicBezTo>
                  <a:cubicBezTo>
                    <a:pt x="55" y="29"/>
                    <a:pt x="54" y="29"/>
                    <a:pt x="53" y="27"/>
                  </a:cubicBezTo>
                  <a:cubicBezTo>
                    <a:pt x="52" y="26"/>
                    <a:pt x="45" y="32"/>
                    <a:pt x="42" y="34"/>
                  </a:cubicBezTo>
                  <a:cubicBezTo>
                    <a:pt x="38" y="36"/>
                    <a:pt x="34" y="40"/>
                    <a:pt x="25" y="42"/>
                  </a:cubicBezTo>
                  <a:cubicBezTo>
                    <a:pt x="19" y="43"/>
                    <a:pt x="12" y="44"/>
                    <a:pt x="9" y="40"/>
                  </a:cubicBezTo>
                  <a:cubicBezTo>
                    <a:pt x="0" y="31"/>
                    <a:pt x="18" y="21"/>
                    <a:pt x="26" y="11"/>
                  </a:cubicBezTo>
                  <a:cubicBezTo>
                    <a:pt x="22" y="19"/>
                    <a:pt x="12" y="25"/>
                    <a:pt x="23" y="26"/>
                  </a:cubicBezTo>
                  <a:cubicBezTo>
                    <a:pt x="42" y="26"/>
                    <a:pt x="54" y="13"/>
                    <a:pt x="55"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1" name="Freeform 363"/>
            <p:cNvSpPr>
              <a:spLocks/>
            </p:cNvSpPr>
            <p:nvPr/>
          </p:nvSpPr>
          <p:spPr bwMode="auto">
            <a:xfrm>
              <a:off x="8958393" y="4603989"/>
              <a:ext cx="373856" cy="1719737"/>
            </a:xfrm>
            <a:custGeom>
              <a:avLst/>
              <a:gdLst>
                <a:gd name="T0" fmla="*/ 34 w 51"/>
                <a:gd name="T1" fmla="*/ 0 h 235"/>
                <a:gd name="T2" fmla="*/ 7 w 51"/>
                <a:gd name="T3" fmla="*/ 0 h 235"/>
                <a:gd name="T4" fmla="*/ 0 w 51"/>
                <a:gd name="T5" fmla="*/ 7 h 235"/>
                <a:gd name="T6" fmla="*/ 6 w 51"/>
                <a:gd name="T7" fmla="*/ 118 h 235"/>
                <a:gd name="T8" fmla="*/ 9 w 51"/>
                <a:gd name="T9" fmla="*/ 187 h 235"/>
                <a:gd name="T10" fmla="*/ 7 w 51"/>
                <a:gd name="T11" fmla="*/ 210 h 235"/>
                <a:gd name="T12" fmla="*/ 34 w 51"/>
                <a:gd name="T13" fmla="*/ 232 h 235"/>
                <a:gd name="T14" fmla="*/ 48 w 51"/>
                <a:gd name="T15" fmla="*/ 228 h 235"/>
                <a:gd name="T16" fmla="*/ 32 w 51"/>
                <a:gd name="T17" fmla="*/ 207 h 235"/>
                <a:gd name="T18" fmla="*/ 33 w 51"/>
                <a:gd name="T19" fmla="*/ 114 h 235"/>
                <a:gd name="T20" fmla="*/ 41 w 51"/>
                <a:gd name="T21" fmla="*/ 7 h 235"/>
                <a:gd name="T22" fmla="*/ 34 w 51"/>
                <a:gd name="T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235">
                  <a:moveTo>
                    <a:pt x="34" y="0"/>
                  </a:moveTo>
                  <a:cubicBezTo>
                    <a:pt x="7" y="0"/>
                    <a:pt x="7" y="0"/>
                    <a:pt x="7" y="0"/>
                  </a:cubicBezTo>
                  <a:cubicBezTo>
                    <a:pt x="3" y="0"/>
                    <a:pt x="0" y="3"/>
                    <a:pt x="0" y="7"/>
                  </a:cubicBezTo>
                  <a:cubicBezTo>
                    <a:pt x="1" y="46"/>
                    <a:pt x="0" y="78"/>
                    <a:pt x="6" y="118"/>
                  </a:cubicBezTo>
                  <a:cubicBezTo>
                    <a:pt x="8" y="136"/>
                    <a:pt x="7" y="160"/>
                    <a:pt x="9" y="187"/>
                  </a:cubicBezTo>
                  <a:cubicBezTo>
                    <a:pt x="11" y="201"/>
                    <a:pt x="6" y="207"/>
                    <a:pt x="7" y="210"/>
                  </a:cubicBezTo>
                  <a:cubicBezTo>
                    <a:pt x="8" y="213"/>
                    <a:pt x="23" y="235"/>
                    <a:pt x="34" y="232"/>
                  </a:cubicBezTo>
                  <a:cubicBezTo>
                    <a:pt x="48" y="228"/>
                    <a:pt x="48" y="228"/>
                    <a:pt x="48" y="228"/>
                  </a:cubicBezTo>
                  <a:cubicBezTo>
                    <a:pt x="51" y="227"/>
                    <a:pt x="33" y="210"/>
                    <a:pt x="32" y="207"/>
                  </a:cubicBezTo>
                  <a:cubicBezTo>
                    <a:pt x="24" y="172"/>
                    <a:pt x="30" y="146"/>
                    <a:pt x="33" y="114"/>
                  </a:cubicBezTo>
                  <a:cubicBezTo>
                    <a:pt x="37" y="80"/>
                    <a:pt x="41" y="41"/>
                    <a:pt x="41" y="7"/>
                  </a:cubicBezTo>
                  <a:cubicBezTo>
                    <a:pt x="41" y="3"/>
                    <a:pt x="38" y="0"/>
                    <a:pt x="34" y="0"/>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5" name="Freeform 364"/>
            <p:cNvSpPr>
              <a:spLocks/>
            </p:cNvSpPr>
            <p:nvPr/>
          </p:nvSpPr>
          <p:spPr bwMode="auto">
            <a:xfrm>
              <a:off x="8966182" y="6082277"/>
              <a:ext cx="447071" cy="322452"/>
            </a:xfrm>
            <a:custGeom>
              <a:avLst/>
              <a:gdLst>
                <a:gd name="T0" fmla="*/ 7 w 61"/>
                <a:gd name="T1" fmla="*/ 0 h 44"/>
                <a:gd name="T2" fmla="*/ 0 w 61"/>
                <a:gd name="T3" fmla="*/ 19 h 44"/>
                <a:gd name="T4" fmla="*/ 4 w 61"/>
                <a:gd name="T5" fmla="*/ 27 h 44"/>
                <a:gd name="T6" fmla="*/ 9 w 61"/>
                <a:gd name="T7" fmla="*/ 27 h 44"/>
                <a:gd name="T8" fmla="*/ 20 w 61"/>
                <a:gd name="T9" fmla="*/ 34 h 44"/>
                <a:gd name="T10" fmla="*/ 37 w 61"/>
                <a:gd name="T11" fmla="*/ 42 h 44"/>
                <a:gd name="T12" fmla="*/ 53 w 61"/>
                <a:gd name="T13" fmla="*/ 40 h 44"/>
                <a:gd name="T14" fmla="*/ 36 w 61"/>
                <a:gd name="T15" fmla="*/ 11 h 44"/>
                <a:gd name="T16" fmla="*/ 39 w 61"/>
                <a:gd name="T17" fmla="*/ 26 h 44"/>
                <a:gd name="T18" fmla="*/ 7 w 61"/>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44">
                  <a:moveTo>
                    <a:pt x="7" y="0"/>
                  </a:moveTo>
                  <a:cubicBezTo>
                    <a:pt x="4" y="3"/>
                    <a:pt x="0" y="14"/>
                    <a:pt x="0" y="19"/>
                  </a:cubicBezTo>
                  <a:cubicBezTo>
                    <a:pt x="1" y="25"/>
                    <a:pt x="1" y="25"/>
                    <a:pt x="4" y="27"/>
                  </a:cubicBezTo>
                  <a:cubicBezTo>
                    <a:pt x="7" y="29"/>
                    <a:pt x="8" y="29"/>
                    <a:pt x="9" y="27"/>
                  </a:cubicBezTo>
                  <a:cubicBezTo>
                    <a:pt x="10" y="26"/>
                    <a:pt x="17" y="32"/>
                    <a:pt x="20" y="34"/>
                  </a:cubicBezTo>
                  <a:cubicBezTo>
                    <a:pt x="23" y="36"/>
                    <a:pt x="28" y="40"/>
                    <a:pt x="37" y="42"/>
                  </a:cubicBezTo>
                  <a:cubicBezTo>
                    <a:pt x="43" y="43"/>
                    <a:pt x="50" y="44"/>
                    <a:pt x="53" y="40"/>
                  </a:cubicBezTo>
                  <a:cubicBezTo>
                    <a:pt x="61" y="31"/>
                    <a:pt x="44" y="21"/>
                    <a:pt x="36" y="11"/>
                  </a:cubicBezTo>
                  <a:cubicBezTo>
                    <a:pt x="40" y="19"/>
                    <a:pt x="50" y="25"/>
                    <a:pt x="39" y="26"/>
                  </a:cubicBezTo>
                  <a:cubicBezTo>
                    <a:pt x="20" y="26"/>
                    <a:pt x="7" y="13"/>
                    <a:pt x="7"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6" name="Freeform 365"/>
            <p:cNvSpPr>
              <a:spLocks/>
            </p:cNvSpPr>
            <p:nvPr/>
          </p:nvSpPr>
          <p:spPr bwMode="auto">
            <a:xfrm>
              <a:off x="8519113" y="4222346"/>
              <a:ext cx="850523" cy="989162"/>
            </a:xfrm>
            <a:custGeom>
              <a:avLst/>
              <a:gdLst>
                <a:gd name="T0" fmla="*/ 21 w 116"/>
                <a:gd name="T1" fmla="*/ 0 h 135"/>
                <a:gd name="T2" fmla="*/ 16 w 116"/>
                <a:gd name="T3" fmla="*/ 131 h 135"/>
                <a:gd name="T4" fmla="*/ 101 w 116"/>
                <a:gd name="T5" fmla="*/ 131 h 135"/>
                <a:gd name="T6" fmla="*/ 96 w 116"/>
                <a:gd name="T7" fmla="*/ 0 h 135"/>
                <a:gd name="T8" fmla="*/ 21 w 116"/>
                <a:gd name="T9" fmla="*/ 0 h 135"/>
              </a:gdLst>
              <a:ahLst/>
              <a:cxnLst>
                <a:cxn ang="0">
                  <a:pos x="T0" y="T1"/>
                </a:cxn>
                <a:cxn ang="0">
                  <a:pos x="T2" y="T3"/>
                </a:cxn>
                <a:cxn ang="0">
                  <a:pos x="T4" y="T5"/>
                </a:cxn>
                <a:cxn ang="0">
                  <a:pos x="T6" y="T7"/>
                </a:cxn>
                <a:cxn ang="0">
                  <a:pos x="T8" y="T9"/>
                </a:cxn>
              </a:cxnLst>
              <a:rect l="0" t="0" r="r" b="b"/>
              <a:pathLst>
                <a:path w="116" h="135">
                  <a:moveTo>
                    <a:pt x="21" y="0"/>
                  </a:moveTo>
                  <a:cubicBezTo>
                    <a:pt x="15" y="16"/>
                    <a:pt x="0" y="65"/>
                    <a:pt x="16" y="131"/>
                  </a:cubicBezTo>
                  <a:cubicBezTo>
                    <a:pt x="20" y="135"/>
                    <a:pt x="99" y="135"/>
                    <a:pt x="101" y="131"/>
                  </a:cubicBezTo>
                  <a:cubicBezTo>
                    <a:pt x="116" y="67"/>
                    <a:pt x="103" y="14"/>
                    <a:pt x="96" y="0"/>
                  </a:cubicBezTo>
                  <a:lnTo>
                    <a:pt x="21" y="0"/>
                  </a:ln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7" name="Freeform 366"/>
            <p:cNvSpPr>
              <a:spLocks/>
            </p:cNvSpPr>
            <p:nvPr/>
          </p:nvSpPr>
          <p:spPr bwMode="auto">
            <a:xfrm>
              <a:off x="9998958" y="3292379"/>
              <a:ext cx="169793" cy="190044"/>
            </a:xfrm>
            <a:custGeom>
              <a:avLst/>
              <a:gdLst>
                <a:gd name="T0" fmla="*/ 22 w 23"/>
                <a:gd name="T1" fmla="*/ 1 h 26"/>
                <a:gd name="T2" fmla="*/ 22 w 23"/>
                <a:gd name="T3" fmla="*/ 1 h 26"/>
                <a:gd name="T4" fmla="*/ 22 w 23"/>
                <a:gd name="T5" fmla="*/ 5 h 26"/>
                <a:gd name="T6" fmla="*/ 6 w 23"/>
                <a:gd name="T7" fmla="*/ 25 h 26"/>
                <a:gd name="T8" fmla="*/ 1 w 23"/>
                <a:gd name="T9" fmla="*/ 25 h 26"/>
                <a:gd name="T10" fmla="*/ 1 w 23"/>
                <a:gd name="T11" fmla="*/ 25 h 26"/>
                <a:gd name="T12" fmla="*/ 1 w 23"/>
                <a:gd name="T13" fmla="*/ 21 h 26"/>
                <a:gd name="T14" fmla="*/ 17 w 23"/>
                <a:gd name="T15" fmla="*/ 2 h 26"/>
                <a:gd name="T16" fmla="*/ 22 w 23"/>
                <a:gd name="T17"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6">
                  <a:moveTo>
                    <a:pt x="22" y="1"/>
                  </a:moveTo>
                  <a:cubicBezTo>
                    <a:pt x="22" y="1"/>
                    <a:pt x="22" y="1"/>
                    <a:pt x="22" y="1"/>
                  </a:cubicBezTo>
                  <a:cubicBezTo>
                    <a:pt x="23" y="2"/>
                    <a:pt x="23" y="4"/>
                    <a:pt x="22" y="5"/>
                  </a:cubicBezTo>
                  <a:cubicBezTo>
                    <a:pt x="6" y="25"/>
                    <a:pt x="6" y="25"/>
                    <a:pt x="6" y="25"/>
                  </a:cubicBezTo>
                  <a:cubicBezTo>
                    <a:pt x="5" y="26"/>
                    <a:pt x="3" y="26"/>
                    <a:pt x="1" y="25"/>
                  </a:cubicBezTo>
                  <a:cubicBezTo>
                    <a:pt x="1" y="25"/>
                    <a:pt x="1" y="25"/>
                    <a:pt x="1" y="25"/>
                  </a:cubicBezTo>
                  <a:cubicBezTo>
                    <a:pt x="0" y="24"/>
                    <a:pt x="0" y="22"/>
                    <a:pt x="1" y="21"/>
                  </a:cubicBezTo>
                  <a:cubicBezTo>
                    <a:pt x="17" y="2"/>
                    <a:pt x="17" y="2"/>
                    <a:pt x="17" y="2"/>
                  </a:cubicBezTo>
                  <a:cubicBezTo>
                    <a:pt x="18" y="0"/>
                    <a:pt x="20" y="0"/>
                    <a:pt x="22" y="1"/>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8" name="Freeform 367"/>
            <p:cNvSpPr>
              <a:spLocks/>
            </p:cNvSpPr>
            <p:nvPr/>
          </p:nvSpPr>
          <p:spPr bwMode="auto">
            <a:xfrm>
              <a:off x="9868109" y="3395188"/>
              <a:ext cx="263257" cy="285067"/>
            </a:xfrm>
            <a:custGeom>
              <a:avLst/>
              <a:gdLst>
                <a:gd name="T0" fmla="*/ 0 w 36"/>
                <a:gd name="T1" fmla="*/ 30 h 39"/>
                <a:gd name="T2" fmla="*/ 11 w 36"/>
                <a:gd name="T3" fmla="*/ 39 h 39"/>
                <a:gd name="T4" fmla="*/ 22 w 36"/>
                <a:gd name="T5" fmla="*/ 31 h 39"/>
                <a:gd name="T6" fmla="*/ 36 w 36"/>
                <a:gd name="T7" fmla="*/ 4 h 39"/>
                <a:gd name="T8" fmla="*/ 26 w 36"/>
                <a:gd name="T9" fmla="*/ 0 h 39"/>
                <a:gd name="T10" fmla="*/ 6 w 36"/>
                <a:gd name="T11" fmla="*/ 13 h 39"/>
                <a:gd name="T12" fmla="*/ 0 w 36"/>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36" h="39">
                  <a:moveTo>
                    <a:pt x="0" y="30"/>
                  </a:moveTo>
                  <a:cubicBezTo>
                    <a:pt x="11" y="39"/>
                    <a:pt x="11" y="39"/>
                    <a:pt x="11" y="39"/>
                  </a:cubicBezTo>
                  <a:cubicBezTo>
                    <a:pt x="22" y="31"/>
                    <a:pt x="22" y="31"/>
                    <a:pt x="22" y="31"/>
                  </a:cubicBezTo>
                  <a:cubicBezTo>
                    <a:pt x="28" y="27"/>
                    <a:pt x="33" y="11"/>
                    <a:pt x="36" y="4"/>
                  </a:cubicBezTo>
                  <a:cubicBezTo>
                    <a:pt x="26" y="0"/>
                    <a:pt x="26" y="0"/>
                    <a:pt x="26" y="0"/>
                  </a:cubicBezTo>
                  <a:cubicBezTo>
                    <a:pt x="6" y="13"/>
                    <a:pt x="6" y="13"/>
                    <a:pt x="6" y="13"/>
                  </a:cubicBezTo>
                  <a:lnTo>
                    <a:pt x="0" y="30"/>
                  </a:lnTo>
                  <a:close/>
                </a:path>
              </a:pathLst>
            </a:custGeom>
            <a:solidFill>
              <a:srgbClr val="D1A88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9" name="Freeform 368"/>
            <p:cNvSpPr>
              <a:spLocks/>
            </p:cNvSpPr>
            <p:nvPr/>
          </p:nvSpPr>
          <p:spPr bwMode="auto">
            <a:xfrm>
              <a:off x="9889918" y="2736268"/>
              <a:ext cx="439282" cy="1032778"/>
            </a:xfrm>
            <a:custGeom>
              <a:avLst/>
              <a:gdLst>
                <a:gd name="T0" fmla="*/ 273 w 282"/>
                <a:gd name="T1" fmla="*/ 0 h 663"/>
                <a:gd name="T2" fmla="*/ 282 w 282"/>
                <a:gd name="T3" fmla="*/ 4 h 663"/>
                <a:gd name="T4" fmla="*/ 28 w 282"/>
                <a:gd name="T5" fmla="*/ 663 h 663"/>
                <a:gd name="T6" fmla="*/ 0 w 282"/>
                <a:gd name="T7" fmla="*/ 653 h 663"/>
                <a:gd name="T8" fmla="*/ 273 w 282"/>
                <a:gd name="T9" fmla="*/ 0 h 663"/>
              </a:gdLst>
              <a:ahLst/>
              <a:cxnLst>
                <a:cxn ang="0">
                  <a:pos x="T0" y="T1"/>
                </a:cxn>
                <a:cxn ang="0">
                  <a:pos x="T2" y="T3"/>
                </a:cxn>
                <a:cxn ang="0">
                  <a:pos x="T4" y="T5"/>
                </a:cxn>
                <a:cxn ang="0">
                  <a:pos x="T6" y="T7"/>
                </a:cxn>
                <a:cxn ang="0">
                  <a:pos x="T8" y="T9"/>
                </a:cxn>
              </a:cxnLst>
              <a:rect l="0" t="0" r="r" b="b"/>
              <a:pathLst>
                <a:path w="282" h="663">
                  <a:moveTo>
                    <a:pt x="273" y="0"/>
                  </a:moveTo>
                  <a:lnTo>
                    <a:pt x="282" y="4"/>
                  </a:lnTo>
                  <a:lnTo>
                    <a:pt x="28" y="663"/>
                  </a:lnTo>
                  <a:lnTo>
                    <a:pt x="0" y="653"/>
                  </a:lnTo>
                  <a:lnTo>
                    <a:pt x="273" y="0"/>
                  </a:ln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0" name="Freeform 369"/>
            <p:cNvSpPr>
              <a:spLocks/>
            </p:cNvSpPr>
            <p:nvPr/>
          </p:nvSpPr>
          <p:spPr bwMode="auto">
            <a:xfrm>
              <a:off x="9903938" y="3343785"/>
              <a:ext cx="146428" cy="190044"/>
            </a:xfrm>
            <a:custGeom>
              <a:avLst/>
              <a:gdLst>
                <a:gd name="T0" fmla="*/ 1 w 20"/>
                <a:gd name="T1" fmla="*/ 24 h 26"/>
                <a:gd name="T2" fmla="*/ 3 w 20"/>
                <a:gd name="T3" fmla="*/ 26 h 26"/>
                <a:gd name="T4" fmla="*/ 5 w 20"/>
                <a:gd name="T5" fmla="*/ 24 h 26"/>
                <a:gd name="T6" fmla="*/ 19 w 20"/>
                <a:gd name="T7" fmla="*/ 9 h 26"/>
                <a:gd name="T8" fmla="*/ 20 w 20"/>
                <a:gd name="T9" fmla="*/ 4 h 26"/>
                <a:gd name="T10" fmla="*/ 17 w 20"/>
                <a:gd name="T11" fmla="*/ 1 h 26"/>
                <a:gd name="T12" fmla="*/ 1 w 20"/>
                <a:gd name="T13" fmla="*/ 18 h 26"/>
                <a:gd name="T14" fmla="*/ 1 w 20"/>
                <a:gd name="T15" fmla="*/ 24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6">
                  <a:moveTo>
                    <a:pt x="1" y="24"/>
                  </a:moveTo>
                  <a:cubicBezTo>
                    <a:pt x="3" y="26"/>
                    <a:pt x="3" y="26"/>
                    <a:pt x="3" y="26"/>
                  </a:cubicBezTo>
                  <a:cubicBezTo>
                    <a:pt x="5" y="24"/>
                    <a:pt x="5" y="24"/>
                    <a:pt x="5" y="24"/>
                  </a:cubicBezTo>
                  <a:cubicBezTo>
                    <a:pt x="19" y="9"/>
                    <a:pt x="19" y="9"/>
                    <a:pt x="19" y="9"/>
                  </a:cubicBezTo>
                  <a:cubicBezTo>
                    <a:pt x="20" y="7"/>
                    <a:pt x="20" y="6"/>
                    <a:pt x="20" y="4"/>
                  </a:cubicBezTo>
                  <a:cubicBezTo>
                    <a:pt x="20" y="3"/>
                    <a:pt x="18" y="0"/>
                    <a:pt x="17" y="1"/>
                  </a:cubicBezTo>
                  <a:cubicBezTo>
                    <a:pt x="1" y="18"/>
                    <a:pt x="1" y="18"/>
                    <a:pt x="1" y="18"/>
                  </a:cubicBezTo>
                  <a:cubicBezTo>
                    <a:pt x="0" y="20"/>
                    <a:pt x="0" y="23"/>
                    <a:pt x="1" y="24"/>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1" name="Freeform 370"/>
            <p:cNvSpPr>
              <a:spLocks/>
            </p:cNvSpPr>
            <p:nvPr/>
          </p:nvSpPr>
          <p:spPr bwMode="auto">
            <a:xfrm>
              <a:off x="10006747" y="3351572"/>
              <a:ext cx="29598" cy="35829"/>
            </a:xfrm>
            <a:custGeom>
              <a:avLst/>
              <a:gdLst>
                <a:gd name="T0" fmla="*/ 4 w 4"/>
                <a:gd name="T1" fmla="*/ 0 h 5"/>
                <a:gd name="T2" fmla="*/ 3 w 4"/>
                <a:gd name="T3" fmla="*/ 0 h 5"/>
                <a:gd name="T4" fmla="*/ 0 w 4"/>
                <a:gd name="T5" fmla="*/ 4 h 5"/>
                <a:gd name="T6" fmla="*/ 4 w 4"/>
                <a:gd name="T7" fmla="*/ 1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cubicBezTo>
                    <a:pt x="4" y="0"/>
                    <a:pt x="3" y="0"/>
                    <a:pt x="3" y="0"/>
                  </a:cubicBezTo>
                  <a:cubicBezTo>
                    <a:pt x="0" y="4"/>
                    <a:pt x="0" y="4"/>
                    <a:pt x="0" y="4"/>
                  </a:cubicBezTo>
                  <a:cubicBezTo>
                    <a:pt x="2" y="5"/>
                    <a:pt x="3" y="3"/>
                    <a:pt x="4" y="1"/>
                  </a:cubicBezTo>
                  <a:cubicBezTo>
                    <a:pt x="4" y="1"/>
                    <a:pt x="4" y="1"/>
                    <a:pt x="4" y="0"/>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2" name="Freeform 371"/>
            <p:cNvSpPr>
              <a:spLocks/>
            </p:cNvSpPr>
            <p:nvPr/>
          </p:nvSpPr>
          <p:spPr bwMode="auto">
            <a:xfrm>
              <a:off x="9998958" y="3526038"/>
              <a:ext cx="81002" cy="59195"/>
            </a:xfrm>
            <a:custGeom>
              <a:avLst/>
              <a:gdLst>
                <a:gd name="T0" fmla="*/ 10 w 11"/>
                <a:gd name="T1" fmla="*/ 2 h 8"/>
                <a:gd name="T2" fmla="*/ 10 w 11"/>
                <a:gd name="T3" fmla="*/ 2 h 8"/>
                <a:gd name="T4" fmla="*/ 10 w 11"/>
                <a:gd name="T5" fmla="*/ 5 h 8"/>
                <a:gd name="T6" fmla="*/ 5 w 11"/>
                <a:gd name="T7" fmla="*/ 8 h 8"/>
                <a:gd name="T8" fmla="*/ 1 w 11"/>
                <a:gd name="T9" fmla="*/ 7 h 8"/>
                <a:gd name="T10" fmla="*/ 1 w 11"/>
                <a:gd name="T11" fmla="*/ 7 h 8"/>
                <a:gd name="T12" fmla="*/ 2 w 11"/>
                <a:gd name="T13" fmla="*/ 3 h 8"/>
                <a:gd name="T14" fmla="*/ 6 w 11"/>
                <a:gd name="T15" fmla="*/ 1 h 8"/>
                <a:gd name="T16" fmla="*/ 10 w 11"/>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8">
                  <a:moveTo>
                    <a:pt x="10" y="2"/>
                  </a:moveTo>
                  <a:cubicBezTo>
                    <a:pt x="10" y="2"/>
                    <a:pt x="10" y="2"/>
                    <a:pt x="10" y="2"/>
                  </a:cubicBezTo>
                  <a:cubicBezTo>
                    <a:pt x="11" y="3"/>
                    <a:pt x="11" y="5"/>
                    <a:pt x="10" y="5"/>
                  </a:cubicBezTo>
                  <a:cubicBezTo>
                    <a:pt x="5" y="8"/>
                    <a:pt x="5" y="8"/>
                    <a:pt x="5" y="8"/>
                  </a:cubicBezTo>
                  <a:cubicBezTo>
                    <a:pt x="4" y="8"/>
                    <a:pt x="2" y="8"/>
                    <a:pt x="1" y="7"/>
                  </a:cubicBezTo>
                  <a:cubicBezTo>
                    <a:pt x="1" y="7"/>
                    <a:pt x="1" y="7"/>
                    <a:pt x="1" y="7"/>
                  </a:cubicBezTo>
                  <a:cubicBezTo>
                    <a:pt x="0" y="5"/>
                    <a:pt x="1" y="4"/>
                    <a:pt x="2" y="3"/>
                  </a:cubicBezTo>
                  <a:cubicBezTo>
                    <a:pt x="6" y="1"/>
                    <a:pt x="6" y="1"/>
                    <a:pt x="6" y="1"/>
                  </a:cubicBezTo>
                  <a:cubicBezTo>
                    <a:pt x="8" y="0"/>
                    <a:pt x="10" y="1"/>
                    <a:pt x="10" y="2"/>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3" name="Freeform 372"/>
            <p:cNvSpPr>
              <a:spLocks/>
            </p:cNvSpPr>
            <p:nvPr/>
          </p:nvSpPr>
          <p:spPr bwMode="auto">
            <a:xfrm>
              <a:off x="10020768" y="3460614"/>
              <a:ext cx="88791" cy="65426"/>
            </a:xfrm>
            <a:custGeom>
              <a:avLst/>
              <a:gdLst>
                <a:gd name="T0" fmla="*/ 11 w 12"/>
                <a:gd name="T1" fmla="*/ 2 h 9"/>
                <a:gd name="T2" fmla="*/ 11 w 12"/>
                <a:gd name="T3" fmla="*/ 2 h 9"/>
                <a:gd name="T4" fmla="*/ 10 w 12"/>
                <a:gd name="T5" fmla="*/ 6 h 9"/>
                <a:gd name="T6" fmla="*/ 6 w 12"/>
                <a:gd name="T7" fmla="*/ 8 h 9"/>
                <a:gd name="T8" fmla="*/ 1 w 12"/>
                <a:gd name="T9" fmla="*/ 7 h 9"/>
                <a:gd name="T10" fmla="*/ 1 w 12"/>
                <a:gd name="T11" fmla="*/ 7 h 9"/>
                <a:gd name="T12" fmla="*/ 2 w 12"/>
                <a:gd name="T13" fmla="*/ 3 h 9"/>
                <a:gd name="T14" fmla="*/ 6 w 12"/>
                <a:gd name="T15" fmla="*/ 1 h 9"/>
                <a:gd name="T16" fmla="*/ 11 w 12"/>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11" y="2"/>
                  </a:moveTo>
                  <a:cubicBezTo>
                    <a:pt x="11" y="2"/>
                    <a:pt x="11" y="2"/>
                    <a:pt x="11" y="2"/>
                  </a:cubicBezTo>
                  <a:cubicBezTo>
                    <a:pt x="12" y="3"/>
                    <a:pt x="12" y="5"/>
                    <a:pt x="10" y="6"/>
                  </a:cubicBezTo>
                  <a:cubicBezTo>
                    <a:pt x="6" y="8"/>
                    <a:pt x="6" y="8"/>
                    <a:pt x="6" y="8"/>
                  </a:cubicBezTo>
                  <a:cubicBezTo>
                    <a:pt x="4" y="9"/>
                    <a:pt x="2" y="9"/>
                    <a:pt x="1" y="7"/>
                  </a:cubicBezTo>
                  <a:cubicBezTo>
                    <a:pt x="1" y="7"/>
                    <a:pt x="1" y="7"/>
                    <a:pt x="1" y="7"/>
                  </a:cubicBezTo>
                  <a:cubicBezTo>
                    <a:pt x="0" y="6"/>
                    <a:pt x="1" y="4"/>
                    <a:pt x="2" y="3"/>
                  </a:cubicBezTo>
                  <a:cubicBezTo>
                    <a:pt x="6" y="1"/>
                    <a:pt x="6" y="1"/>
                    <a:pt x="6" y="1"/>
                  </a:cubicBezTo>
                  <a:cubicBezTo>
                    <a:pt x="8" y="0"/>
                    <a:pt x="10" y="1"/>
                    <a:pt x="11" y="2"/>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4" name="Freeform 373"/>
            <p:cNvSpPr>
              <a:spLocks/>
            </p:cNvSpPr>
            <p:nvPr/>
          </p:nvSpPr>
          <p:spPr bwMode="auto">
            <a:xfrm>
              <a:off x="10028557" y="3482421"/>
              <a:ext cx="43617" cy="43617"/>
            </a:xfrm>
            <a:custGeom>
              <a:avLst/>
              <a:gdLst>
                <a:gd name="T0" fmla="*/ 6 w 6"/>
                <a:gd name="T1" fmla="*/ 1 h 6"/>
                <a:gd name="T2" fmla="*/ 6 w 6"/>
                <a:gd name="T3" fmla="*/ 1 h 6"/>
                <a:gd name="T4" fmla="*/ 5 w 6"/>
                <a:gd name="T5" fmla="*/ 5 h 6"/>
                <a:gd name="T6" fmla="*/ 4 w 6"/>
                <a:gd name="T7" fmla="*/ 5 h 6"/>
                <a:gd name="T8" fmla="*/ 1 w 6"/>
                <a:gd name="T9" fmla="*/ 4 h 6"/>
                <a:gd name="T10" fmla="*/ 1 w 6"/>
                <a:gd name="T11" fmla="*/ 4 h 6"/>
                <a:gd name="T12" fmla="*/ 1 w 6"/>
                <a:gd name="T13" fmla="*/ 1 h 6"/>
                <a:gd name="T14" fmla="*/ 2 w 6"/>
                <a:gd name="T15" fmla="*/ 0 h 6"/>
                <a:gd name="T16" fmla="*/ 6 w 6"/>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6" y="1"/>
                  </a:moveTo>
                  <a:cubicBezTo>
                    <a:pt x="6" y="1"/>
                    <a:pt x="6" y="1"/>
                    <a:pt x="6" y="1"/>
                  </a:cubicBezTo>
                  <a:cubicBezTo>
                    <a:pt x="6" y="3"/>
                    <a:pt x="6" y="4"/>
                    <a:pt x="5" y="5"/>
                  </a:cubicBezTo>
                  <a:cubicBezTo>
                    <a:pt x="4" y="5"/>
                    <a:pt x="4" y="5"/>
                    <a:pt x="4" y="5"/>
                  </a:cubicBezTo>
                  <a:cubicBezTo>
                    <a:pt x="3" y="6"/>
                    <a:pt x="2" y="5"/>
                    <a:pt x="1" y="4"/>
                  </a:cubicBezTo>
                  <a:cubicBezTo>
                    <a:pt x="1" y="4"/>
                    <a:pt x="1" y="4"/>
                    <a:pt x="1" y="4"/>
                  </a:cubicBezTo>
                  <a:cubicBezTo>
                    <a:pt x="0" y="3"/>
                    <a:pt x="0" y="1"/>
                    <a:pt x="1" y="1"/>
                  </a:cubicBezTo>
                  <a:cubicBezTo>
                    <a:pt x="2" y="0"/>
                    <a:pt x="2" y="0"/>
                    <a:pt x="2" y="0"/>
                  </a:cubicBezTo>
                  <a:cubicBezTo>
                    <a:pt x="3" y="0"/>
                    <a:pt x="5" y="0"/>
                    <a:pt x="6" y="1"/>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5" name="Freeform 374"/>
            <p:cNvSpPr>
              <a:spLocks/>
            </p:cNvSpPr>
            <p:nvPr/>
          </p:nvSpPr>
          <p:spPr bwMode="auto">
            <a:xfrm>
              <a:off x="10006747" y="3541616"/>
              <a:ext cx="43617" cy="43617"/>
            </a:xfrm>
            <a:custGeom>
              <a:avLst/>
              <a:gdLst>
                <a:gd name="T0" fmla="*/ 5 w 6"/>
                <a:gd name="T1" fmla="*/ 2 h 6"/>
                <a:gd name="T2" fmla="*/ 5 w 6"/>
                <a:gd name="T3" fmla="*/ 2 h 6"/>
                <a:gd name="T4" fmla="*/ 5 w 6"/>
                <a:gd name="T5" fmla="*/ 5 h 6"/>
                <a:gd name="T6" fmla="*/ 4 w 6"/>
                <a:gd name="T7" fmla="*/ 5 h 6"/>
                <a:gd name="T8" fmla="*/ 1 w 6"/>
                <a:gd name="T9" fmla="*/ 4 h 6"/>
                <a:gd name="T10" fmla="*/ 1 w 6"/>
                <a:gd name="T11" fmla="*/ 4 h 6"/>
                <a:gd name="T12" fmla="*/ 1 w 6"/>
                <a:gd name="T13" fmla="*/ 1 h 6"/>
                <a:gd name="T14" fmla="*/ 2 w 6"/>
                <a:gd name="T15" fmla="*/ 1 h 6"/>
                <a:gd name="T16" fmla="*/ 5 w 6"/>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5" y="2"/>
                  </a:moveTo>
                  <a:cubicBezTo>
                    <a:pt x="5" y="2"/>
                    <a:pt x="5" y="2"/>
                    <a:pt x="5" y="2"/>
                  </a:cubicBezTo>
                  <a:cubicBezTo>
                    <a:pt x="6" y="3"/>
                    <a:pt x="6" y="4"/>
                    <a:pt x="5" y="5"/>
                  </a:cubicBezTo>
                  <a:cubicBezTo>
                    <a:pt x="4" y="5"/>
                    <a:pt x="4" y="5"/>
                    <a:pt x="4" y="5"/>
                  </a:cubicBezTo>
                  <a:cubicBezTo>
                    <a:pt x="3" y="6"/>
                    <a:pt x="2" y="5"/>
                    <a:pt x="1" y="4"/>
                  </a:cubicBezTo>
                  <a:cubicBezTo>
                    <a:pt x="1" y="4"/>
                    <a:pt x="1" y="4"/>
                    <a:pt x="1" y="4"/>
                  </a:cubicBezTo>
                  <a:cubicBezTo>
                    <a:pt x="0" y="3"/>
                    <a:pt x="0" y="2"/>
                    <a:pt x="1" y="1"/>
                  </a:cubicBezTo>
                  <a:cubicBezTo>
                    <a:pt x="2" y="1"/>
                    <a:pt x="2" y="1"/>
                    <a:pt x="2" y="1"/>
                  </a:cubicBezTo>
                  <a:cubicBezTo>
                    <a:pt x="3" y="0"/>
                    <a:pt x="4" y="1"/>
                    <a:pt x="5" y="2"/>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6" name="Freeform 375"/>
            <p:cNvSpPr>
              <a:spLocks/>
            </p:cNvSpPr>
            <p:nvPr/>
          </p:nvSpPr>
          <p:spPr bwMode="auto">
            <a:xfrm>
              <a:off x="10050364" y="3395188"/>
              <a:ext cx="88791" cy="65426"/>
            </a:xfrm>
            <a:custGeom>
              <a:avLst/>
              <a:gdLst>
                <a:gd name="T0" fmla="*/ 11 w 12"/>
                <a:gd name="T1" fmla="*/ 2 h 9"/>
                <a:gd name="T2" fmla="*/ 11 w 12"/>
                <a:gd name="T3" fmla="*/ 2 h 9"/>
                <a:gd name="T4" fmla="*/ 10 w 12"/>
                <a:gd name="T5" fmla="*/ 6 h 9"/>
                <a:gd name="T6" fmla="*/ 5 w 12"/>
                <a:gd name="T7" fmla="*/ 8 h 9"/>
                <a:gd name="T8" fmla="*/ 1 w 12"/>
                <a:gd name="T9" fmla="*/ 7 h 9"/>
                <a:gd name="T10" fmla="*/ 1 w 12"/>
                <a:gd name="T11" fmla="*/ 7 h 9"/>
                <a:gd name="T12" fmla="*/ 2 w 12"/>
                <a:gd name="T13" fmla="*/ 3 h 9"/>
                <a:gd name="T14" fmla="*/ 6 w 12"/>
                <a:gd name="T15" fmla="*/ 0 h 9"/>
                <a:gd name="T16" fmla="*/ 11 w 12"/>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11" y="2"/>
                  </a:moveTo>
                  <a:cubicBezTo>
                    <a:pt x="11" y="2"/>
                    <a:pt x="11" y="2"/>
                    <a:pt x="11" y="2"/>
                  </a:cubicBezTo>
                  <a:cubicBezTo>
                    <a:pt x="12" y="3"/>
                    <a:pt x="11" y="5"/>
                    <a:pt x="10" y="6"/>
                  </a:cubicBezTo>
                  <a:cubicBezTo>
                    <a:pt x="5" y="8"/>
                    <a:pt x="5" y="8"/>
                    <a:pt x="5" y="8"/>
                  </a:cubicBezTo>
                  <a:cubicBezTo>
                    <a:pt x="4" y="9"/>
                    <a:pt x="2" y="8"/>
                    <a:pt x="1" y="7"/>
                  </a:cubicBezTo>
                  <a:cubicBezTo>
                    <a:pt x="1" y="7"/>
                    <a:pt x="1" y="7"/>
                    <a:pt x="1" y="7"/>
                  </a:cubicBezTo>
                  <a:cubicBezTo>
                    <a:pt x="0" y="5"/>
                    <a:pt x="0" y="4"/>
                    <a:pt x="2" y="3"/>
                  </a:cubicBezTo>
                  <a:cubicBezTo>
                    <a:pt x="6" y="0"/>
                    <a:pt x="6" y="0"/>
                    <a:pt x="6" y="0"/>
                  </a:cubicBezTo>
                  <a:cubicBezTo>
                    <a:pt x="7" y="0"/>
                    <a:pt x="10" y="0"/>
                    <a:pt x="11" y="2"/>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7" name="Freeform 376"/>
            <p:cNvSpPr>
              <a:spLocks/>
            </p:cNvSpPr>
            <p:nvPr/>
          </p:nvSpPr>
          <p:spPr bwMode="auto">
            <a:xfrm>
              <a:off x="10050364" y="3409208"/>
              <a:ext cx="51406" cy="43617"/>
            </a:xfrm>
            <a:custGeom>
              <a:avLst/>
              <a:gdLst>
                <a:gd name="T0" fmla="*/ 6 w 7"/>
                <a:gd name="T1" fmla="*/ 2 h 6"/>
                <a:gd name="T2" fmla="*/ 6 w 7"/>
                <a:gd name="T3" fmla="*/ 2 h 6"/>
                <a:gd name="T4" fmla="*/ 5 w 7"/>
                <a:gd name="T5" fmla="*/ 5 h 6"/>
                <a:gd name="T6" fmla="*/ 5 w 7"/>
                <a:gd name="T7" fmla="*/ 5 h 6"/>
                <a:gd name="T8" fmla="*/ 1 w 7"/>
                <a:gd name="T9" fmla="*/ 5 h 6"/>
                <a:gd name="T10" fmla="*/ 1 w 7"/>
                <a:gd name="T11" fmla="*/ 5 h 6"/>
                <a:gd name="T12" fmla="*/ 2 w 7"/>
                <a:gd name="T13" fmla="*/ 1 h 6"/>
                <a:gd name="T14" fmla="*/ 2 w 7"/>
                <a:gd name="T15" fmla="*/ 1 h 6"/>
                <a:gd name="T16" fmla="*/ 6 w 7"/>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6" y="2"/>
                  </a:moveTo>
                  <a:cubicBezTo>
                    <a:pt x="6" y="2"/>
                    <a:pt x="6" y="2"/>
                    <a:pt x="6" y="2"/>
                  </a:cubicBezTo>
                  <a:cubicBezTo>
                    <a:pt x="7" y="3"/>
                    <a:pt x="7" y="5"/>
                    <a:pt x="5" y="5"/>
                  </a:cubicBezTo>
                  <a:cubicBezTo>
                    <a:pt x="5" y="5"/>
                    <a:pt x="5" y="5"/>
                    <a:pt x="5" y="5"/>
                  </a:cubicBezTo>
                  <a:cubicBezTo>
                    <a:pt x="4" y="6"/>
                    <a:pt x="2" y="6"/>
                    <a:pt x="1" y="5"/>
                  </a:cubicBezTo>
                  <a:cubicBezTo>
                    <a:pt x="1" y="5"/>
                    <a:pt x="1" y="5"/>
                    <a:pt x="1" y="5"/>
                  </a:cubicBezTo>
                  <a:cubicBezTo>
                    <a:pt x="0" y="3"/>
                    <a:pt x="1" y="2"/>
                    <a:pt x="2" y="1"/>
                  </a:cubicBezTo>
                  <a:cubicBezTo>
                    <a:pt x="2" y="1"/>
                    <a:pt x="2" y="1"/>
                    <a:pt x="2" y="1"/>
                  </a:cubicBezTo>
                  <a:cubicBezTo>
                    <a:pt x="3" y="0"/>
                    <a:pt x="5" y="1"/>
                    <a:pt x="6" y="2"/>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8" name="Freeform 377"/>
            <p:cNvSpPr>
              <a:spLocks/>
            </p:cNvSpPr>
            <p:nvPr/>
          </p:nvSpPr>
          <p:spPr bwMode="auto">
            <a:xfrm>
              <a:off x="9868109" y="3468403"/>
              <a:ext cx="146428" cy="190044"/>
            </a:xfrm>
            <a:custGeom>
              <a:avLst/>
              <a:gdLst>
                <a:gd name="T0" fmla="*/ 0 w 20"/>
                <a:gd name="T1" fmla="*/ 20 h 26"/>
                <a:gd name="T2" fmla="*/ 8 w 20"/>
                <a:gd name="T3" fmla="*/ 26 h 26"/>
                <a:gd name="T4" fmla="*/ 14 w 20"/>
                <a:gd name="T5" fmla="*/ 2 h 26"/>
                <a:gd name="T6" fmla="*/ 11 w 20"/>
                <a:gd name="T7" fmla="*/ 0 h 26"/>
                <a:gd name="T8" fmla="*/ 6 w 20"/>
                <a:gd name="T9" fmla="*/ 3 h 26"/>
                <a:gd name="T10" fmla="*/ 0 w 20"/>
                <a:gd name="T11" fmla="*/ 20 h 26"/>
              </a:gdLst>
              <a:ahLst/>
              <a:cxnLst>
                <a:cxn ang="0">
                  <a:pos x="T0" y="T1"/>
                </a:cxn>
                <a:cxn ang="0">
                  <a:pos x="T2" y="T3"/>
                </a:cxn>
                <a:cxn ang="0">
                  <a:pos x="T4" y="T5"/>
                </a:cxn>
                <a:cxn ang="0">
                  <a:pos x="T6" y="T7"/>
                </a:cxn>
                <a:cxn ang="0">
                  <a:pos x="T8" y="T9"/>
                </a:cxn>
                <a:cxn ang="0">
                  <a:pos x="T10" y="T11"/>
                </a:cxn>
              </a:cxnLst>
              <a:rect l="0" t="0" r="r" b="b"/>
              <a:pathLst>
                <a:path w="20" h="26">
                  <a:moveTo>
                    <a:pt x="0" y="20"/>
                  </a:moveTo>
                  <a:cubicBezTo>
                    <a:pt x="8" y="26"/>
                    <a:pt x="8" y="26"/>
                    <a:pt x="8" y="26"/>
                  </a:cubicBezTo>
                  <a:cubicBezTo>
                    <a:pt x="13" y="20"/>
                    <a:pt x="20" y="9"/>
                    <a:pt x="14" y="2"/>
                  </a:cubicBezTo>
                  <a:cubicBezTo>
                    <a:pt x="13" y="1"/>
                    <a:pt x="12" y="1"/>
                    <a:pt x="11" y="0"/>
                  </a:cubicBezTo>
                  <a:cubicBezTo>
                    <a:pt x="6" y="3"/>
                    <a:pt x="6" y="3"/>
                    <a:pt x="6" y="3"/>
                  </a:cubicBezTo>
                  <a:lnTo>
                    <a:pt x="0" y="20"/>
                  </a:ln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9" name="Freeform 379"/>
            <p:cNvSpPr>
              <a:spLocks/>
            </p:cNvSpPr>
            <p:nvPr/>
          </p:nvSpPr>
          <p:spPr bwMode="auto">
            <a:xfrm>
              <a:off x="9148437" y="3468403"/>
              <a:ext cx="806906" cy="585707"/>
            </a:xfrm>
            <a:custGeom>
              <a:avLst/>
              <a:gdLst>
                <a:gd name="T0" fmla="*/ 0 w 110"/>
                <a:gd name="T1" fmla="*/ 14 h 80"/>
                <a:gd name="T2" fmla="*/ 22 w 110"/>
                <a:gd name="T3" fmla="*/ 0 h 80"/>
                <a:gd name="T4" fmla="*/ 65 w 110"/>
                <a:gd name="T5" fmla="*/ 43 h 80"/>
                <a:gd name="T6" fmla="*/ 92 w 110"/>
                <a:gd name="T7" fmla="*/ 16 h 80"/>
                <a:gd name="T8" fmla="*/ 92 w 110"/>
                <a:gd name="T9" fmla="*/ 16 h 80"/>
                <a:gd name="T10" fmla="*/ 110 w 110"/>
                <a:gd name="T11" fmla="*/ 34 h 80"/>
                <a:gd name="T12" fmla="*/ 110 w 110"/>
                <a:gd name="T13" fmla="*/ 34 h 80"/>
                <a:gd name="T14" fmla="*/ 75 w 110"/>
                <a:gd name="T15" fmla="*/ 71 h 80"/>
                <a:gd name="T16" fmla="*/ 57 w 110"/>
                <a:gd name="T17" fmla="*/ 71 h 80"/>
                <a:gd name="T18" fmla="*/ 0 w 110"/>
                <a:gd name="T19"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0">
                  <a:moveTo>
                    <a:pt x="0" y="14"/>
                  </a:moveTo>
                  <a:cubicBezTo>
                    <a:pt x="22" y="0"/>
                    <a:pt x="22" y="0"/>
                    <a:pt x="22" y="0"/>
                  </a:cubicBezTo>
                  <a:cubicBezTo>
                    <a:pt x="65" y="43"/>
                    <a:pt x="65" y="43"/>
                    <a:pt x="65" y="43"/>
                  </a:cubicBezTo>
                  <a:cubicBezTo>
                    <a:pt x="92" y="16"/>
                    <a:pt x="92" y="16"/>
                    <a:pt x="92" y="16"/>
                  </a:cubicBezTo>
                  <a:cubicBezTo>
                    <a:pt x="92" y="16"/>
                    <a:pt x="92" y="16"/>
                    <a:pt x="92" y="16"/>
                  </a:cubicBezTo>
                  <a:cubicBezTo>
                    <a:pt x="110" y="34"/>
                    <a:pt x="110" y="34"/>
                    <a:pt x="110" y="34"/>
                  </a:cubicBezTo>
                  <a:cubicBezTo>
                    <a:pt x="110" y="34"/>
                    <a:pt x="110" y="34"/>
                    <a:pt x="110" y="34"/>
                  </a:cubicBezTo>
                  <a:cubicBezTo>
                    <a:pt x="75" y="71"/>
                    <a:pt x="75" y="71"/>
                    <a:pt x="75" y="71"/>
                  </a:cubicBezTo>
                  <a:cubicBezTo>
                    <a:pt x="67" y="80"/>
                    <a:pt x="60" y="74"/>
                    <a:pt x="57" y="71"/>
                  </a:cubicBezTo>
                  <a:cubicBezTo>
                    <a:pt x="52" y="66"/>
                    <a:pt x="0" y="14"/>
                    <a:pt x="0" y="14"/>
                  </a:cubicBez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0" name="Freeform 380"/>
            <p:cNvSpPr>
              <a:spLocks/>
            </p:cNvSpPr>
            <p:nvPr/>
          </p:nvSpPr>
          <p:spPr bwMode="auto">
            <a:xfrm>
              <a:off x="8554941" y="3329764"/>
              <a:ext cx="791328" cy="1236841"/>
            </a:xfrm>
            <a:custGeom>
              <a:avLst/>
              <a:gdLst>
                <a:gd name="T0" fmla="*/ 6 w 108"/>
                <a:gd name="T1" fmla="*/ 152 h 169"/>
                <a:gd name="T2" fmla="*/ 11 w 108"/>
                <a:gd name="T3" fmla="*/ 133 h 169"/>
                <a:gd name="T4" fmla="*/ 9 w 108"/>
                <a:gd name="T5" fmla="*/ 78 h 169"/>
                <a:gd name="T6" fmla="*/ 5 w 108"/>
                <a:gd name="T7" fmla="*/ 19 h 169"/>
                <a:gd name="T8" fmla="*/ 41 w 108"/>
                <a:gd name="T9" fmla="*/ 1 h 169"/>
                <a:gd name="T10" fmla="*/ 54 w 108"/>
                <a:gd name="T11" fmla="*/ 5 h 169"/>
                <a:gd name="T12" fmla="*/ 66 w 108"/>
                <a:gd name="T13" fmla="*/ 0 h 169"/>
                <a:gd name="T14" fmla="*/ 103 w 108"/>
                <a:gd name="T15" fmla="*/ 19 h 169"/>
                <a:gd name="T16" fmla="*/ 99 w 108"/>
                <a:gd name="T17" fmla="*/ 78 h 169"/>
                <a:gd name="T18" fmla="*/ 95 w 108"/>
                <a:gd name="T19" fmla="*/ 132 h 169"/>
                <a:gd name="T20" fmla="*/ 102 w 108"/>
                <a:gd name="T21" fmla="*/ 152 h 169"/>
                <a:gd name="T22" fmla="*/ 6 w 108"/>
                <a:gd name="T23" fmla="*/ 1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169">
                  <a:moveTo>
                    <a:pt x="6" y="152"/>
                  </a:moveTo>
                  <a:cubicBezTo>
                    <a:pt x="7" y="145"/>
                    <a:pt x="9" y="139"/>
                    <a:pt x="11" y="133"/>
                  </a:cubicBezTo>
                  <a:cubicBezTo>
                    <a:pt x="23" y="106"/>
                    <a:pt x="19" y="102"/>
                    <a:pt x="9" y="78"/>
                  </a:cubicBezTo>
                  <a:cubicBezTo>
                    <a:pt x="0" y="57"/>
                    <a:pt x="18" y="45"/>
                    <a:pt x="5" y="19"/>
                  </a:cubicBezTo>
                  <a:cubicBezTo>
                    <a:pt x="17" y="11"/>
                    <a:pt x="32" y="8"/>
                    <a:pt x="41" y="1"/>
                  </a:cubicBezTo>
                  <a:cubicBezTo>
                    <a:pt x="46" y="4"/>
                    <a:pt x="49" y="5"/>
                    <a:pt x="54" y="5"/>
                  </a:cubicBezTo>
                  <a:cubicBezTo>
                    <a:pt x="59" y="5"/>
                    <a:pt x="62" y="4"/>
                    <a:pt x="66" y="0"/>
                  </a:cubicBezTo>
                  <a:cubicBezTo>
                    <a:pt x="73" y="6"/>
                    <a:pt x="91" y="11"/>
                    <a:pt x="103" y="19"/>
                  </a:cubicBezTo>
                  <a:cubicBezTo>
                    <a:pt x="90" y="46"/>
                    <a:pt x="108" y="50"/>
                    <a:pt x="99" y="78"/>
                  </a:cubicBezTo>
                  <a:cubicBezTo>
                    <a:pt x="92" y="101"/>
                    <a:pt x="79" y="100"/>
                    <a:pt x="95" y="132"/>
                  </a:cubicBezTo>
                  <a:cubicBezTo>
                    <a:pt x="98" y="138"/>
                    <a:pt x="100" y="145"/>
                    <a:pt x="102" y="152"/>
                  </a:cubicBezTo>
                  <a:cubicBezTo>
                    <a:pt x="80" y="169"/>
                    <a:pt x="24" y="166"/>
                    <a:pt x="6" y="152"/>
                  </a:cubicBez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1" name="Freeform 381"/>
            <p:cNvSpPr>
              <a:spLocks/>
            </p:cNvSpPr>
            <p:nvPr/>
          </p:nvSpPr>
          <p:spPr bwMode="auto">
            <a:xfrm>
              <a:off x="8768351" y="3329764"/>
              <a:ext cx="358279" cy="724346"/>
            </a:xfrm>
            <a:custGeom>
              <a:avLst/>
              <a:gdLst>
                <a:gd name="T0" fmla="*/ 4 w 230"/>
                <a:gd name="T1" fmla="*/ 32 h 465"/>
                <a:gd name="T2" fmla="*/ 0 w 230"/>
                <a:gd name="T3" fmla="*/ 169 h 465"/>
                <a:gd name="T4" fmla="*/ 117 w 230"/>
                <a:gd name="T5" fmla="*/ 465 h 465"/>
                <a:gd name="T6" fmla="*/ 230 w 230"/>
                <a:gd name="T7" fmla="*/ 169 h 465"/>
                <a:gd name="T8" fmla="*/ 226 w 230"/>
                <a:gd name="T9" fmla="*/ 28 h 465"/>
                <a:gd name="T10" fmla="*/ 174 w 230"/>
                <a:gd name="T11" fmla="*/ 0 h 465"/>
                <a:gd name="T12" fmla="*/ 56 w 230"/>
                <a:gd name="T13" fmla="*/ 4 h 465"/>
                <a:gd name="T14" fmla="*/ 4 w 230"/>
                <a:gd name="T15" fmla="*/ 32 h 4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465">
                  <a:moveTo>
                    <a:pt x="4" y="32"/>
                  </a:moveTo>
                  <a:lnTo>
                    <a:pt x="0" y="169"/>
                  </a:lnTo>
                  <a:lnTo>
                    <a:pt x="117" y="465"/>
                  </a:lnTo>
                  <a:lnTo>
                    <a:pt x="230" y="169"/>
                  </a:lnTo>
                  <a:lnTo>
                    <a:pt x="226" y="28"/>
                  </a:lnTo>
                  <a:lnTo>
                    <a:pt x="174" y="0"/>
                  </a:lnTo>
                  <a:lnTo>
                    <a:pt x="56" y="4"/>
                  </a:lnTo>
                  <a:lnTo>
                    <a:pt x="4" y="3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2" name="Rectangle 382"/>
            <p:cNvSpPr>
              <a:spLocks noChangeArrowheads="1"/>
            </p:cNvSpPr>
            <p:nvPr/>
          </p:nvSpPr>
          <p:spPr bwMode="auto">
            <a:xfrm>
              <a:off x="8855584" y="3254993"/>
              <a:ext cx="183813" cy="191603"/>
            </a:xfrm>
            <a:prstGeom prst="rect">
              <a:avLst/>
            </a:prstGeom>
            <a:solidFill>
              <a:srgbClr val="D1A88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3" name="Freeform 383"/>
            <p:cNvSpPr>
              <a:spLocks/>
            </p:cNvSpPr>
            <p:nvPr/>
          </p:nvSpPr>
          <p:spPr bwMode="auto">
            <a:xfrm>
              <a:off x="8665539" y="2677075"/>
              <a:ext cx="563900" cy="688519"/>
            </a:xfrm>
            <a:custGeom>
              <a:avLst/>
              <a:gdLst>
                <a:gd name="T0" fmla="*/ 39 w 77"/>
                <a:gd name="T1" fmla="*/ 94 h 94"/>
                <a:gd name="T2" fmla="*/ 69 w 77"/>
                <a:gd name="T3" fmla="*/ 63 h 94"/>
                <a:gd name="T4" fmla="*/ 70 w 77"/>
                <a:gd name="T5" fmla="*/ 64 h 94"/>
                <a:gd name="T6" fmla="*/ 76 w 77"/>
                <a:gd name="T7" fmla="*/ 53 h 94"/>
                <a:gd name="T8" fmla="*/ 74 w 77"/>
                <a:gd name="T9" fmla="*/ 41 h 94"/>
                <a:gd name="T10" fmla="*/ 73 w 77"/>
                <a:gd name="T11" fmla="*/ 41 h 94"/>
                <a:gd name="T12" fmla="*/ 39 w 77"/>
                <a:gd name="T13" fmla="*/ 0 h 94"/>
                <a:gd name="T14" fmla="*/ 5 w 77"/>
                <a:gd name="T15" fmla="*/ 42 h 94"/>
                <a:gd name="T16" fmla="*/ 4 w 77"/>
                <a:gd name="T17" fmla="*/ 41 h 94"/>
                <a:gd name="T18" fmla="*/ 1 w 77"/>
                <a:gd name="T19" fmla="*/ 53 h 94"/>
                <a:gd name="T20" fmla="*/ 8 w 77"/>
                <a:gd name="T21" fmla="*/ 64 h 94"/>
                <a:gd name="T22" fmla="*/ 9 w 77"/>
                <a:gd name="T23" fmla="*/ 63 h 94"/>
                <a:gd name="T24" fmla="*/ 39 w 77"/>
                <a:gd name="T25"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94">
                  <a:moveTo>
                    <a:pt x="39" y="94"/>
                  </a:moveTo>
                  <a:cubicBezTo>
                    <a:pt x="51" y="94"/>
                    <a:pt x="63" y="80"/>
                    <a:pt x="69" y="63"/>
                  </a:cubicBezTo>
                  <a:cubicBezTo>
                    <a:pt x="69" y="63"/>
                    <a:pt x="69" y="63"/>
                    <a:pt x="70" y="64"/>
                  </a:cubicBezTo>
                  <a:cubicBezTo>
                    <a:pt x="72" y="64"/>
                    <a:pt x="75" y="59"/>
                    <a:pt x="76" y="53"/>
                  </a:cubicBezTo>
                  <a:cubicBezTo>
                    <a:pt x="77" y="47"/>
                    <a:pt x="76" y="42"/>
                    <a:pt x="74" y="41"/>
                  </a:cubicBezTo>
                  <a:cubicBezTo>
                    <a:pt x="73" y="41"/>
                    <a:pt x="73" y="41"/>
                    <a:pt x="73" y="41"/>
                  </a:cubicBezTo>
                  <a:cubicBezTo>
                    <a:pt x="74" y="20"/>
                    <a:pt x="65" y="0"/>
                    <a:pt x="39" y="0"/>
                  </a:cubicBezTo>
                  <a:cubicBezTo>
                    <a:pt x="12" y="0"/>
                    <a:pt x="4" y="20"/>
                    <a:pt x="5" y="42"/>
                  </a:cubicBezTo>
                  <a:cubicBezTo>
                    <a:pt x="4" y="41"/>
                    <a:pt x="4" y="41"/>
                    <a:pt x="4" y="41"/>
                  </a:cubicBezTo>
                  <a:cubicBezTo>
                    <a:pt x="1" y="42"/>
                    <a:pt x="0" y="47"/>
                    <a:pt x="1" y="53"/>
                  </a:cubicBezTo>
                  <a:cubicBezTo>
                    <a:pt x="2" y="59"/>
                    <a:pt x="5" y="64"/>
                    <a:pt x="8" y="64"/>
                  </a:cubicBezTo>
                  <a:cubicBezTo>
                    <a:pt x="8" y="63"/>
                    <a:pt x="9" y="63"/>
                    <a:pt x="9" y="63"/>
                  </a:cubicBezTo>
                  <a:cubicBezTo>
                    <a:pt x="15" y="80"/>
                    <a:pt x="26" y="94"/>
                    <a:pt x="39" y="94"/>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4" name="Freeform 384"/>
            <p:cNvSpPr>
              <a:spLocks/>
            </p:cNvSpPr>
            <p:nvPr/>
          </p:nvSpPr>
          <p:spPr bwMode="auto">
            <a:xfrm>
              <a:off x="8906989" y="3431018"/>
              <a:ext cx="88791" cy="132408"/>
            </a:xfrm>
            <a:custGeom>
              <a:avLst/>
              <a:gdLst>
                <a:gd name="T0" fmla="*/ 10 w 12"/>
                <a:gd name="T1" fmla="*/ 18 h 18"/>
                <a:gd name="T2" fmla="*/ 12 w 12"/>
                <a:gd name="T3" fmla="*/ 14 h 18"/>
                <a:gd name="T4" fmla="*/ 6 w 12"/>
                <a:gd name="T5" fmla="*/ 0 h 18"/>
                <a:gd name="T6" fmla="*/ 0 w 12"/>
                <a:gd name="T7" fmla="*/ 14 h 18"/>
                <a:gd name="T8" fmla="*/ 2 w 12"/>
                <a:gd name="T9" fmla="*/ 18 h 18"/>
                <a:gd name="T10" fmla="*/ 10 w 12"/>
                <a:gd name="T11" fmla="*/ 18 h 18"/>
              </a:gdLst>
              <a:ahLst/>
              <a:cxnLst>
                <a:cxn ang="0">
                  <a:pos x="T0" y="T1"/>
                </a:cxn>
                <a:cxn ang="0">
                  <a:pos x="T2" y="T3"/>
                </a:cxn>
                <a:cxn ang="0">
                  <a:pos x="T4" y="T5"/>
                </a:cxn>
                <a:cxn ang="0">
                  <a:pos x="T6" y="T7"/>
                </a:cxn>
                <a:cxn ang="0">
                  <a:pos x="T8" y="T9"/>
                </a:cxn>
                <a:cxn ang="0">
                  <a:pos x="T10" y="T11"/>
                </a:cxn>
              </a:cxnLst>
              <a:rect l="0" t="0" r="r" b="b"/>
              <a:pathLst>
                <a:path w="12" h="18">
                  <a:moveTo>
                    <a:pt x="10" y="18"/>
                  </a:moveTo>
                  <a:cubicBezTo>
                    <a:pt x="12" y="14"/>
                    <a:pt x="12" y="14"/>
                    <a:pt x="12" y="14"/>
                  </a:cubicBezTo>
                  <a:cubicBezTo>
                    <a:pt x="6" y="0"/>
                    <a:pt x="6" y="0"/>
                    <a:pt x="6" y="0"/>
                  </a:cubicBezTo>
                  <a:cubicBezTo>
                    <a:pt x="0" y="14"/>
                    <a:pt x="0" y="14"/>
                    <a:pt x="0" y="14"/>
                  </a:cubicBezTo>
                  <a:cubicBezTo>
                    <a:pt x="2" y="18"/>
                    <a:pt x="2" y="18"/>
                    <a:pt x="2" y="18"/>
                  </a:cubicBezTo>
                  <a:cubicBezTo>
                    <a:pt x="5" y="18"/>
                    <a:pt x="7" y="18"/>
                    <a:pt x="10" y="18"/>
                  </a:cubicBezTo>
                  <a:close/>
                </a:path>
              </a:pathLst>
            </a:custGeom>
            <a:solidFill>
              <a:srgbClr val="FC8D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5" name="Freeform 385"/>
            <p:cNvSpPr>
              <a:spLocks/>
            </p:cNvSpPr>
            <p:nvPr/>
          </p:nvSpPr>
          <p:spPr bwMode="auto">
            <a:xfrm>
              <a:off x="8804178" y="3335995"/>
              <a:ext cx="146428" cy="271046"/>
            </a:xfrm>
            <a:custGeom>
              <a:avLst/>
              <a:gdLst>
                <a:gd name="T0" fmla="*/ 33 w 94"/>
                <a:gd name="T1" fmla="*/ 0 h 174"/>
                <a:gd name="T2" fmla="*/ 94 w 94"/>
                <a:gd name="T3" fmla="*/ 61 h 174"/>
                <a:gd name="T4" fmla="*/ 52 w 94"/>
                <a:gd name="T5" fmla="*/ 174 h 174"/>
                <a:gd name="T6" fmla="*/ 0 w 94"/>
                <a:gd name="T7" fmla="*/ 19 h 174"/>
                <a:gd name="T8" fmla="*/ 33 w 94"/>
                <a:gd name="T9" fmla="*/ 0 h 174"/>
              </a:gdLst>
              <a:ahLst/>
              <a:cxnLst>
                <a:cxn ang="0">
                  <a:pos x="T0" y="T1"/>
                </a:cxn>
                <a:cxn ang="0">
                  <a:pos x="T2" y="T3"/>
                </a:cxn>
                <a:cxn ang="0">
                  <a:pos x="T4" y="T5"/>
                </a:cxn>
                <a:cxn ang="0">
                  <a:pos x="T6" y="T7"/>
                </a:cxn>
                <a:cxn ang="0">
                  <a:pos x="T8" y="T9"/>
                </a:cxn>
              </a:cxnLst>
              <a:rect l="0" t="0" r="r" b="b"/>
              <a:pathLst>
                <a:path w="94" h="174">
                  <a:moveTo>
                    <a:pt x="33" y="0"/>
                  </a:moveTo>
                  <a:lnTo>
                    <a:pt x="94" y="61"/>
                  </a:lnTo>
                  <a:lnTo>
                    <a:pt x="52" y="174"/>
                  </a:lnTo>
                  <a:lnTo>
                    <a:pt x="0" y="19"/>
                  </a:lnTo>
                  <a:lnTo>
                    <a:pt x="33" y="0"/>
                  </a:ln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6" name="Freeform 386"/>
            <p:cNvSpPr>
              <a:spLocks/>
            </p:cNvSpPr>
            <p:nvPr/>
          </p:nvSpPr>
          <p:spPr bwMode="auto">
            <a:xfrm>
              <a:off x="8671770" y="3365592"/>
              <a:ext cx="278836" cy="688519"/>
            </a:xfrm>
            <a:custGeom>
              <a:avLst/>
              <a:gdLst>
                <a:gd name="T0" fmla="*/ 85 w 179"/>
                <a:gd name="T1" fmla="*/ 0 h 442"/>
                <a:gd name="T2" fmla="*/ 179 w 179"/>
                <a:gd name="T3" fmla="*/ 442 h 442"/>
                <a:gd name="T4" fmla="*/ 24 w 179"/>
                <a:gd name="T5" fmla="*/ 197 h 442"/>
                <a:gd name="T6" fmla="*/ 48 w 179"/>
                <a:gd name="T7" fmla="*/ 155 h 442"/>
                <a:gd name="T8" fmla="*/ 0 w 179"/>
                <a:gd name="T9" fmla="*/ 122 h 442"/>
                <a:gd name="T10" fmla="*/ 62 w 179"/>
                <a:gd name="T11" fmla="*/ 14 h 442"/>
                <a:gd name="T12" fmla="*/ 85 w 179"/>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79" h="442">
                  <a:moveTo>
                    <a:pt x="85" y="0"/>
                  </a:moveTo>
                  <a:lnTo>
                    <a:pt x="179" y="442"/>
                  </a:lnTo>
                  <a:lnTo>
                    <a:pt x="24" y="197"/>
                  </a:lnTo>
                  <a:lnTo>
                    <a:pt x="48" y="155"/>
                  </a:lnTo>
                  <a:lnTo>
                    <a:pt x="0" y="122"/>
                  </a:lnTo>
                  <a:lnTo>
                    <a:pt x="62" y="14"/>
                  </a:lnTo>
                  <a:lnTo>
                    <a:pt x="85" y="0"/>
                  </a:ln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7" name="Freeform 387"/>
            <p:cNvSpPr>
              <a:spLocks/>
            </p:cNvSpPr>
            <p:nvPr/>
          </p:nvSpPr>
          <p:spPr bwMode="auto">
            <a:xfrm>
              <a:off x="8950606" y="3329764"/>
              <a:ext cx="146428" cy="277277"/>
            </a:xfrm>
            <a:custGeom>
              <a:avLst/>
              <a:gdLst>
                <a:gd name="T0" fmla="*/ 57 w 94"/>
                <a:gd name="T1" fmla="*/ 0 h 178"/>
                <a:gd name="T2" fmla="*/ 0 w 94"/>
                <a:gd name="T3" fmla="*/ 65 h 178"/>
                <a:gd name="T4" fmla="*/ 43 w 94"/>
                <a:gd name="T5" fmla="*/ 178 h 178"/>
                <a:gd name="T6" fmla="*/ 94 w 94"/>
                <a:gd name="T7" fmla="*/ 23 h 178"/>
                <a:gd name="T8" fmla="*/ 57 w 94"/>
                <a:gd name="T9" fmla="*/ 0 h 178"/>
              </a:gdLst>
              <a:ahLst/>
              <a:cxnLst>
                <a:cxn ang="0">
                  <a:pos x="T0" y="T1"/>
                </a:cxn>
                <a:cxn ang="0">
                  <a:pos x="T2" y="T3"/>
                </a:cxn>
                <a:cxn ang="0">
                  <a:pos x="T4" y="T5"/>
                </a:cxn>
                <a:cxn ang="0">
                  <a:pos x="T6" y="T7"/>
                </a:cxn>
                <a:cxn ang="0">
                  <a:pos x="T8" y="T9"/>
                </a:cxn>
              </a:cxnLst>
              <a:rect l="0" t="0" r="r" b="b"/>
              <a:pathLst>
                <a:path w="94" h="178">
                  <a:moveTo>
                    <a:pt x="57" y="0"/>
                  </a:moveTo>
                  <a:lnTo>
                    <a:pt x="0" y="65"/>
                  </a:lnTo>
                  <a:lnTo>
                    <a:pt x="43" y="178"/>
                  </a:lnTo>
                  <a:lnTo>
                    <a:pt x="94" y="23"/>
                  </a:lnTo>
                  <a:lnTo>
                    <a:pt x="57" y="0"/>
                  </a:ln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8" name="Freeform 388"/>
            <p:cNvSpPr>
              <a:spLocks/>
            </p:cNvSpPr>
            <p:nvPr/>
          </p:nvSpPr>
          <p:spPr bwMode="auto">
            <a:xfrm>
              <a:off x="8892969" y="3622618"/>
              <a:ext cx="116831" cy="431492"/>
            </a:xfrm>
            <a:custGeom>
              <a:avLst/>
              <a:gdLst>
                <a:gd name="T0" fmla="*/ 18 w 75"/>
                <a:gd name="T1" fmla="*/ 0 h 277"/>
                <a:gd name="T2" fmla="*/ 56 w 75"/>
                <a:gd name="T3" fmla="*/ 0 h 277"/>
                <a:gd name="T4" fmla="*/ 75 w 75"/>
                <a:gd name="T5" fmla="*/ 188 h 277"/>
                <a:gd name="T6" fmla="*/ 37 w 75"/>
                <a:gd name="T7" fmla="*/ 277 h 277"/>
                <a:gd name="T8" fmla="*/ 0 w 75"/>
                <a:gd name="T9" fmla="*/ 188 h 277"/>
                <a:gd name="T10" fmla="*/ 18 w 75"/>
                <a:gd name="T11" fmla="*/ 0 h 277"/>
              </a:gdLst>
              <a:ahLst/>
              <a:cxnLst>
                <a:cxn ang="0">
                  <a:pos x="T0" y="T1"/>
                </a:cxn>
                <a:cxn ang="0">
                  <a:pos x="T2" y="T3"/>
                </a:cxn>
                <a:cxn ang="0">
                  <a:pos x="T4" y="T5"/>
                </a:cxn>
                <a:cxn ang="0">
                  <a:pos x="T6" y="T7"/>
                </a:cxn>
                <a:cxn ang="0">
                  <a:pos x="T8" y="T9"/>
                </a:cxn>
                <a:cxn ang="0">
                  <a:pos x="T10" y="T11"/>
                </a:cxn>
              </a:cxnLst>
              <a:rect l="0" t="0" r="r" b="b"/>
              <a:pathLst>
                <a:path w="75" h="277">
                  <a:moveTo>
                    <a:pt x="18" y="0"/>
                  </a:moveTo>
                  <a:lnTo>
                    <a:pt x="56" y="0"/>
                  </a:lnTo>
                  <a:lnTo>
                    <a:pt x="75" y="188"/>
                  </a:lnTo>
                  <a:lnTo>
                    <a:pt x="37" y="277"/>
                  </a:lnTo>
                  <a:lnTo>
                    <a:pt x="0" y="188"/>
                  </a:lnTo>
                  <a:lnTo>
                    <a:pt x="18" y="0"/>
                  </a:lnTo>
                  <a:close/>
                </a:path>
              </a:pathLst>
            </a:custGeom>
            <a:solidFill>
              <a:srgbClr val="FC8D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9" name="Freeform 389"/>
            <p:cNvSpPr>
              <a:spLocks/>
            </p:cNvSpPr>
            <p:nvPr/>
          </p:nvSpPr>
          <p:spPr bwMode="auto">
            <a:xfrm>
              <a:off x="8804178" y="3335995"/>
              <a:ext cx="146428" cy="227430"/>
            </a:xfrm>
            <a:custGeom>
              <a:avLst/>
              <a:gdLst>
                <a:gd name="T0" fmla="*/ 33 w 94"/>
                <a:gd name="T1" fmla="*/ 0 h 146"/>
                <a:gd name="T2" fmla="*/ 94 w 94"/>
                <a:gd name="T3" fmla="*/ 61 h 146"/>
                <a:gd name="T4" fmla="*/ 52 w 94"/>
                <a:gd name="T5" fmla="*/ 146 h 146"/>
                <a:gd name="T6" fmla="*/ 0 w 94"/>
                <a:gd name="T7" fmla="*/ 19 h 146"/>
                <a:gd name="T8" fmla="*/ 33 w 94"/>
                <a:gd name="T9" fmla="*/ 0 h 146"/>
              </a:gdLst>
              <a:ahLst/>
              <a:cxnLst>
                <a:cxn ang="0">
                  <a:pos x="T0" y="T1"/>
                </a:cxn>
                <a:cxn ang="0">
                  <a:pos x="T2" y="T3"/>
                </a:cxn>
                <a:cxn ang="0">
                  <a:pos x="T4" y="T5"/>
                </a:cxn>
                <a:cxn ang="0">
                  <a:pos x="T6" y="T7"/>
                </a:cxn>
                <a:cxn ang="0">
                  <a:pos x="T8" y="T9"/>
                </a:cxn>
              </a:cxnLst>
              <a:rect l="0" t="0" r="r" b="b"/>
              <a:pathLst>
                <a:path w="94" h="146">
                  <a:moveTo>
                    <a:pt x="33" y="0"/>
                  </a:moveTo>
                  <a:lnTo>
                    <a:pt x="94" y="61"/>
                  </a:lnTo>
                  <a:lnTo>
                    <a:pt x="52" y="146"/>
                  </a:lnTo>
                  <a:lnTo>
                    <a:pt x="0" y="19"/>
                  </a:lnTo>
                  <a:lnTo>
                    <a:pt x="33"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0" name="Freeform 390"/>
            <p:cNvSpPr>
              <a:spLocks/>
            </p:cNvSpPr>
            <p:nvPr/>
          </p:nvSpPr>
          <p:spPr bwMode="auto">
            <a:xfrm>
              <a:off x="8701369" y="3365592"/>
              <a:ext cx="249237" cy="688519"/>
            </a:xfrm>
            <a:custGeom>
              <a:avLst/>
              <a:gdLst>
                <a:gd name="T0" fmla="*/ 66 w 160"/>
                <a:gd name="T1" fmla="*/ 0 h 442"/>
                <a:gd name="T2" fmla="*/ 160 w 160"/>
                <a:gd name="T3" fmla="*/ 442 h 442"/>
                <a:gd name="T4" fmla="*/ 19 w 160"/>
                <a:gd name="T5" fmla="*/ 179 h 442"/>
                <a:gd name="T6" fmla="*/ 43 w 160"/>
                <a:gd name="T7" fmla="*/ 146 h 442"/>
                <a:gd name="T8" fmla="*/ 0 w 160"/>
                <a:gd name="T9" fmla="*/ 113 h 442"/>
                <a:gd name="T10" fmla="*/ 43 w 160"/>
                <a:gd name="T11" fmla="*/ 14 h 442"/>
                <a:gd name="T12" fmla="*/ 66 w 160"/>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60" h="442">
                  <a:moveTo>
                    <a:pt x="66" y="0"/>
                  </a:moveTo>
                  <a:lnTo>
                    <a:pt x="160" y="442"/>
                  </a:lnTo>
                  <a:lnTo>
                    <a:pt x="19" y="179"/>
                  </a:lnTo>
                  <a:lnTo>
                    <a:pt x="43" y="146"/>
                  </a:lnTo>
                  <a:lnTo>
                    <a:pt x="0" y="113"/>
                  </a:lnTo>
                  <a:lnTo>
                    <a:pt x="43" y="14"/>
                  </a:lnTo>
                  <a:lnTo>
                    <a:pt x="66" y="0"/>
                  </a:ln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1" name="Freeform 391"/>
            <p:cNvSpPr>
              <a:spLocks/>
            </p:cNvSpPr>
            <p:nvPr/>
          </p:nvSpPr>
          <p:spPr bwMode="auto">
            <a:xfrm>
              <a:off x="8950606" y="3365592"/>
              <a:ext cx="271046" cy="688519"/>
            </a:xfrm>
            <a:custGeom>
              <a:avLst/>
              <a:gdLst>
                <a:gd name="T0" fmla="*/ 94 w 174"/>
                <a:gd name="T1" fmla="*/ 0 h 442"/>
                <a:gd name="T2" fmla="*/ 0 w 174"/>
                <a:gd name="T3" fmla="*/ 442 h 442"/>
                <a:gd name="T4" fmla="*/ 151 w 174"/>
                <a:gd name="T5" fmla="*/ 197 h 442"/>
                <a:gd name="T6" fmla="*/ 132 w 174"/>
                <a:gd name="T7" fmla="*/ 155 h 442"/>
                <a:gd name="T8" fmla="*/ 174 w 174"/>
                <a:gd name="T9" fmla="*/ 122 h 442"/>
                <a:gd name="T10" fmla="*/ 127 w 174"/>
                <a:gd name="T11" fmla="*/ 14 h 442"/>
                <a:gd name="T12" fmla="*/ 94 w 174"/>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74" h="442">
                  <a:moveTo>
                    <a:pt x="94" y="0"/>
                  </a:moveTo>
                  <a:lnTo>
                    <a:pt x="0" y="442"/>
                  </a:lnTo>
                  <a:lnTo>
                    <a:pt x="151" y="197"/>
                  </a:lnTo>
                  <a:lnTo>
                    <a:pt x="132" y="155"/>
                  </a:lnTo>
                  <a:lnTo>
                    <a:pt x="174" y="122"/>
                  </a:lnTo>
                  <a:lnTo>
                    <a:pt x="127" y="14"/>
                  </a:lnTo>
                  <a:lnTo>
                    <a:pt x="94" y="0"/>
                  </a:ln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2" name="Freeform 392"/>
            <p:cNvSpPr>
              <a:spLocks/>
            </p:cNvSpPr>
            <p:nvPr/>
          </p:nvSpPr>
          <p:spPr bwMode="auto">
            <a:xfrm>
              <a:off x="8950606" y="3365592"/>
              <a:ext cx="249237" cy="688519"/>
            </a:xfrm>
            <a:custGeom>
              <a:avLst/>
              <a:gdLst>
                <a:gd name="T0" fmla="*/ 94 w 160"/>
                <a:gd name="T1" fmla="*/ 0 h 442"/>
                <a:gd name="T2" fmla="*/ 0 w 160"/>
                <a:gd name="T3" fmla="*/ 442 h 442"/>
                <a:gd name="T4" fmla="*/ 137 w 160"/>
                <a:gd name="T5" fmla="*/ 179 h 442"/>
                <a:gd name="T6" fmla="*/ 113 w 160"/>
                <a:gd name="T7" fmla="*/ 146 h 442"/>
                <a:gd name="T8" fmla="*/ 160 w 160"/>
                <a:gd name="T9" fmla="*/ 113 h 442"/>
                <a:gd name="T10" fmla="*/ 127 w 160"/>
                <a:gd name="T11" fmla="*/ 14 h 442"/>
                <a:gd name="T12" fmla="*/ 94 w 160"/>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60" h="442">
                  <a:moveTo>
                    <a:pt x="94" y="0"/>
                  </a:moveTo>
                  <a:lnTo>
                    <a:pt x="0" y="442"/>
                  </a:lnTo>
                  <a:lnTo>
                    <a:pt x="137" y="179"/>
                  </a:lnTo>
                  <a:lnTo>
                    <a:pt x="113" y="146"/>
                  </a:lnTo>
                  <a:lnTo>
                    <a:pt x="160" y="113"/>
                  </a:lnTo>
                  <a:lnTo>
                    <a:pt x="127" y="14"/>
                  </a:lnTo>
                  <a:lnTo>
                    <a:pt x="94" y="0"/>
                  </a:ln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3" name="Freeform 393"/>
            <p:cNvSpPr>
              <a:spLocks/>
            </p:cNvSpPr>
            <p:nvPr/>
          </p:nvSpPr>
          <p:spPr bwMode="auto">
            <a:xfrm>
              <a:off x="8950606" y="3329764"/>
              <a:ext cx="146428" cy="233661"/>
            </a:xfrm>
            <a:custGeom>
              <a:avLst/>
              <a:gdLst>
                <a:gd name="T0" fmla="*/ 57 w 94"/>
                <a:gd name="T1" fmla="*/ 0 h 150"/>
                <a:gd name="T2" fmla="*/ 0 w 94"/>
                <a:gd name="T3" fmla="*/ 65 h 150"/>
                <a:gd name="T4" fmla="*/ 43 w 94"/>
                <a:gd name="T5" fmla="*/ 150 h 150"/>
                <a:gd name="T6" fmla="*/ 94 w 94"/>
                <a:gd name="T7" fmla="*/ 23 h 150"/>
                <a:gd name="T8" fmla="*/ 57 w 94"/>
                <a:gd name="T9" fmla="*/ 0 h 150"/>
              </a:gdLst>
              <a:ahLst/>
              <a:cxnLst>
                <a:cxn ang="0">
                  <a:pos x="T0" y="T1"/>
                </a:cxn>
                <a:cxn ang="0">
                  <a:pos x="T2" y="T3"/>
                </a:cxn>
                <a:cxn ang="0">
                  <a:pos x="T4" y="T5"/>
                </a:cxn>
                <a:cxn ang="0">
                  <a:pos x="T6" y="T7"/>
                </a:cxn>
                <a:cxn ang="0">
                  <a:pos x="T8" y="T9"/>
                </a:cxn>
              </a:cxnLst>
              <a:rect l="0" t="0" r="r" b="b"/>
              <a:pathLst>
                <a:path w="94" h="150">
                  <a:moveTo>
                    <a:pt x="57" y="0"/>
                  </a:moveTo>
                  <a:lnTo>
                    <a:pt x="0" y="65"/>
                  </a:lnTo>
                  <a:lnTo>
                    <a:pt x="43" y="150"/>
                  </a:lnTo>
                  <a:lnTo>
                    <a:pt x="94" y="23"/>
                  </a:lnTo>
                  <a:lnTo>
                    <a:pt x="5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4" name="Freeform 394"/>
            <p:cNvSpPr>
              <a:spLocks/>
            </p:cNvSpPr>
            <p:nvPr/>
          </p:nvSpPr>
          <p:spPr bwMode="auto">
            <a:xfrm>
              <a:off x="8906989" y="3555636"/>
              <a:ext cx="88791" cy="73215"/>
            </a:xfrm>
            <a:custGeom>
              <a:avLst/>
              <a:gdLst>
                <a:gd name="T0" fmla="*/ 2 w 12"/>
                <a:gd name="T1" fmla="*/ 0 h 10"/>
                <a:gd name="T2" fmla="*/ 10 w 12"/>
                <a:gd name="T3" fmla="*/ 0 h 10"/>
                <a:gd name="T4" fmla="*/ 10 w 12"/>
                <a:gd name="T5" fmla="*/ 10 h 10"/>
                <a:gd name="T6" fmla="*/ 2 w 12"/>
                <a:gd name="T7" fmla="*/ 10 h 10"/>
                <a:gd name="T8" fmla="*/ 2 w 12"/>
                <a:gd name="T9" fmla="*/ 0 h 10"/>
              </a:gdLst>
              <a:ahLst/>
              <a:cxnLst>
                <a:cxn ang="0">
                  <a:pos x="T0" y="T1"/>
                </a:cxn>
                <a:cxn ang="0">
                  <a:pos x="T2" y="T3"/>
                </a:cxn>
                <a:cxn ang="0">
                  <a:pos x="T4" y="T5"/>
                </a:cxn>
                <a:cxn ang="0">
                  <a:pos x="T6" y="T7"/>
                </a:cxn>
                <a:cxn ang="0">
                  <a:pos x="T8" y="T9"/>
                </a:cxn>
              </a:cxnLst>
              <a:rect l="0" t="0" r="r" b="b"/>
              <a:pathLst>
                <a:path w="12" h="10">
                  <a:moveTo>
                    <a:pt x="2" y="0"/>
                  </a:moveTo>
                  <a:cubicBezTo>
                    <a:pt x="10" y="0"/>
                    <a:pt x="10" y="0"/>
                    <a:pt x="10" y="0"/>
                  </a:cubicBezTo>
                  <a:cubicBezTo>
                    <a:pt x="12" y="4"/>
                    <a:pt x="12" y="7"/>
                    <a:pt x="10" y="10"/>
                  </a:cubicBezTo>
                  <a:cubicBezTo>
                    <a:pt x="2" y="10"/>
                    <a:pt x="2" y="10"/>
                    <a:pt x="2" y="10"/>
                  </a:cubicBezTo>
                  <a:cubicBezTo>
                    <a:pt x="0" y="7"/>
                    <a:pt x="0" y="4"/>
                    <a:pt x="2" y="0"/>
                  </a:cubicBezTo>
                  <a:close/>
                </a:path>
              </a:pathLst>
            </a:custGeom>
            <a:solidFill>
              <a:srgbClr val="FC8D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5" name="Freeform 395"/>
            <p:cNvSpPr>
              <a:spLocks/>
            </p:cNvSpPr>
            <p:nvPr/>
          </p:nvSpPr>
          <p:spPr bwMode="auto">
            <a:xfrm>
              <a:off x="8936586" y="4046321"/>
              <a:ext cx="35829" cy="484456"/>
            </a:xfrm>
            <a:custGeom>
              <a:avLst/>
              <a:gdLst>
                <a:gd name="T0" fmla="*/ 2 w 5"/>
                <a:gd name="T1" fmla="*/ 66 h 66"/>
                <a:gd name="T2" fmla="*/ 2 w 5"/>
                <a:gd name="T3" fmla="*/ 0 h 66"/>
                <a:gd name="T4" fmla="*/ 2 w 5"/>
                <a:gd name="T5" fmla="*/ 66 h 66"/>
              </a:gdLst>
              <a:ahLst/>
              <a:cxnLst>
                <a:cxn ang="0">
                  <a:pos x="T0" y="T1"/>
                </a:cxn>
                <a:cxn ang="0">
                  <a:pos x="T2" y="T3"/>
                </a:cxn>
                <a:cxn ang="0">
                  <a:pos x="T4" y="T5"/>
                </a:cxn>
              </a:cxnLst>
              <a:rect l="0" t="0" r="r" b="b"/>
              <a:pathLst>
                <a:path w="5" h="66">
                  <a:moveTo>
                    <a:pt x="2" y="66"/>
                  </a:moveTo>
                  <a:cubicBezTo>
                    <a:pt x="0" y="37"/>
                    <a:pt x="0" y="34"/>
                    <a:pt x="2" y="0"/>
                  </a:cubicBezTo>
                  <a:cubicBezTo>
                    <a:pt x="5" y="34"/>
                    <a:pt x="5" y="37"/>
                    <a:pt x="2" y="66"/>
                  </a:cubicBez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6" name="Freeform 396"/>
            <p:cNvSpPr>
              <a:spLocks/>
            </p:cNvSpPr>
            <p:nvPr/>
          </p:nvSpPr>
          <p:spPr bwMode="auto">
            <a:xfrm>
              <a:off x="9148437" y="3007314"/>
              <a:ext cx="81002" cy="138639"/>
            </a:xfrm>
            <a:custGeom>
              <a:avLst/>
              <a:gdLst>
                <a:gd name="T0" fmla="*/ 8 w 11"/>
                <a:gd name="T1" fmla="*/ 0 h 19"/>
                <a:gd name="T2" fmla="*/ 10 w 11"/>
                <a:gd name="T3" fmla="*/ 10 h 19"/>
                <a:gd name="T4" fmla="*/ 4 w 11"/>
                <a:gd name="T5" fmla="*/ 18 h 19"/>
                <a:gd name="T6" fmla="*/ 1 w 11"/>
                <a:gd name="T7" fmla="*/ 8 h 19"/>
                <a:gd name="T8" fmla="*/ 8 w 11"/>
                <a:gd name="T9" fmla="*/ 0 h 19"/>
              </a:gdLst>
              <a:ahLst/>
              <a:cxnLst>
                <a:cxn ang="0">
                  <a:pos x="T0" y="T1"/>
                </a:cxn>
                <a:cxn ang="0">
                  <a:pos x="T2" y="T3"/>
                </a:cxn>
                <a:cxn ang="0">
                  <a:pos x="T4" y="T5"/>
                </a:cxn>
                <a:cxn ang="0">
                  <a:pos x="T6" y="T7"/>
                </a:cxn>
                <a:cxn ang="0">
                  <a:pos x="T8" y="T9"/>
                </a:cxn>
              </a:cxnLst>
              <a:rect l="0" t="0" r="r" b="b"/>
              <a:pathLst>
                <a:path w="11" h="19">
                  <a:moveTo>
                    <a:pt x="8" y="0"/>
                  </a:moveTo>
                  <a:cubicBezTo>
                    <a:pt x="10" y="1"/>
                    <a:pt x="11" y="5"/>
                    <a:pt x="10" y="10"/>
                  </a:cubicBezTo>
                  <a:cubicBezTo>
                    <a:pt x="9" y="15"/>
                    <a:pt x="6" y="19"/>
                    <a:pt x="4" y="18"/>
                  </a:cubicBezTo>
                  <a:cubicBezTo>
                    <a:pt x="1" y="18"/>
                    <a:pt x="0" y="13"/>
                    <a:pt x="1" y="8"/>
                  </a:cubicBezTo>
                  <a:cubicBezTo>
                    <a:pt x="2" y="3"/>
                    <a:pt x="5" y="0"/>
                    <a:pt x="8" y="0"/>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7" name="Freeform 397"/>
            <p:cNvSpPr>
              <a:spLocks/>
            </p:cNvSpPr>
            <p:nvPr/>
          </p:nvSpPr>
          <p:spPr bwMode="auto">
            <a:xfrm>
              <a:off x="9889918" y="3628849"/>
              <a:ext cx="87233" cy="140197"/>
            </a:xfrm>
            <a:custGeom>
              <a:avLst/>
              <a:gdLst>
                <a:gd name="T0" fmla="*/ 12 w 12"/>
                <a:gd name="T1" fmla="*/ 4 h 19"/>
                <a:gd name="T2" fmla="*/ 6 w 12"/>
                <a:gd name="T3" fmla="*/ 19 h 19"/>
                <a:gd name="T4" fmla="*/ 0 w 12"/>
                <a:gd name="T5" fmla="*/ 17 h 19"/>
                <a:gd name="T6" fmla="*/ 6 w 12"/>
                <a:gd name="T7" fmla="*/ 1 h 19"/>
                <a:gd name="T8" fmla="*/ 9 w 12"/>
                <a:gd name="T9" fmla="*/ 0 h 19"/>
                <a:gd name="T10" fmla="*/ 12 w 12"/>
                <a:gd name="T11" fmla="*/ 4 h 19"/>
              </a:gdLst>
              <a:ahLst/>
              <a:cxnLst>
                <a:cxn ang="0">
                  <a:pos x="T0" y="T1"/>
                </a:cxn>
                <a:cxn ang="0">
                  <a:pos x="T2" y="T3"/>
                </a:cxn>
                <a:cxn ang="0">
                  <a:pos x="T4" y="T5"/>
                </a:cxn>
                <a:cxn ang="0">
                  <a:pos x="T6" y="T7"/>
                </a:cxn>
                <a:cxn ang="0">
                  <a:pos x="T8" y="T9"/>
                </a:cxn>
                <a:cxn ang="0">
                  <a:pos x="T10" y="T11"/>
                </a:cxn>
              </a:cxnLst>
              <a:rect l="0" t="0" r="r" b="b"/>
              <a:pathLst>
                <a:path w="12" h="19">
                  <a:moveTo>
                    <a:pt x="12" y="4"/>
                  </a:moveTo>
                  <a:cubicBezTo>
                    <a:pt x="6" y="19"/>
                    <a:pt x="6" y="19"/>
                    <a:pt x="6" y="19"/>
                  </a:cubicBezTo>
                  <a:cubicBezTo>
                    <a:pt x="0" y="17"/>
                    <a:pt x="0" y="17"/>
                    <a:pt x="0" y="17"/>
                  </a:cubicBezTo>
                  <a:cubicBezTo>
                    <a:pt x="6" y="1"/>
                    <a:pt x="6" y="1"/>
                    <a:pt x="6" y="1"/>
                  </a:cubicBezTo>
                  <a:cubicBezTo>
                    <a:pt x="8" y="1"/>
                    <a:pt x="8" y="0"/>
                    <a:pt x="9" y="0"/>
                  </a:cubicBezTo>
                  <a:lnTo>
                    <a:pt x="12" y="4"/>
                  </a:ln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8" name="Freeform 398"/>
            <p:cNvSpPr>
              <a:spLocks/>
            </p:cNvSpPr>
            <p:nvPr/>
          </p:nvSpPr>
          <p:spPr bwMode="auto">
            <a:xfrm>
              <a:off x="8687349" y="2677075"/>
              <a:ext cx="528073" cy="381645"/>
            </a:xfrm>
            <a:custGeom>
              <a:avLst/>
              <a:gdLst>
                <a:gd name="T0" fmla="*/ 70 w 72"/>
                <a:gd name="T1" fmla="*/ 41 h 52"/>
                <a:gd name="T2" fmla="*/ 36 w 72"/>
                <a:gd name="T3" fmla="*/ 0 h 52"/>
                <a:gd name="T4" fmla="*/ 1 w 72"/>
                <a:gd name="T5" fmla="*/ 42 h 52"/>
                <a:gd name="T6" fmla="*/ 6 w 72"/>
                <a:gd name="T7" fmla="*/ 51 h 52"/>
                <a:gd name="T8" fmla="*/ 9 w 72"/>
                <a:gd name="T9" fmla="*/ 47 h 52"/>
                <a:gd name="T10" fmla="*/ 20 w 72"/>
                <a:gd name="T11" fmla="*/ 20 h 52"/>
                <a:gd name="T12" fmla="*/ 36 w 72"/>
                <a:gd name="T13" fmla="*/ 24 h 52"/>
                <a:gd name="T14" fmla="*/ 52 w 72"/>
                <a:gd name="T15" fmla="*/ 20 h 52"/>
                <a:gd name="T16" fmla="*/ 62 w 72"/>
                <a:gd name="T17" fmla="*/ 47 h 52"/>
                <a:gd name="T18" fmla="*/ 65 w 72"/>
                <a:gd name="T19" fmla="*/ 51 h 52"/>
                <a:gd name="T20" fmla="*/ 70 w 72"/>
                <a:gd name="T21"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52">
                  <a:moveTo>
                    <a:pt x="70" y="41"/>
                  </a:moveTo>
                  <a:cubicBezTo>
                    <a:pt x="72" y="20"/>
                    <a:pt x="63" y="0"/>
                    <a:pt x="36" y="0"/>
                  </a:cubicBezTo>
                  <a:cubicBezTo>
                    <a:pt x="9" y="0"/>
                    <a:pt x="0" y="20"/>
                    <a:pt x="1" y="42"/>
                  </a:cubicBezTo>
                  <a:cubicBezTo>
                    <a:pt x="3" y="42"/>
                    <a:pt x="5" y="46"/>
                    <a:pt x="6" y="51"/>
                  </a:cubicBezTo>
                  <a:cubicBezTo>
                    <a:pt x="8" y="52"/>
                    <a:pt x="9" y="52"/>
                    <a:pt x="9" y="47"/>
                  </a:cubicBezTo>
                  <a:cubicBezTo>
                    <a:pt x="9" y="34"/>
                    <a:pt x="11" y="23"/>
                    <a:pt x="20" y="20"/>
                  </a:cubicBezTo>
                  <a:cubicBezTo>
                    <a:pt x="28" y="18"/>
                    <a:pt x="29" y="24"/>
                    <a:pt x="36" y="24"/>
                  </a:cubicBezTo>
                  <a:cubicBezTo>
                    <a:pt x="42" y="24"/>
                    <a:pt x="44" y="18"/>
                    <a:pt x="52" y="20"/>
                  </a:cubicBezTo>
                  <a:cubicBezTo>
                    <a:pt x="60" y="23"/>
                    <a:pt x="62" y="34"/>
                    <a:pt x="62" y="47"/>
                  </a:cubicBezTo>
                  <a:cubicBezTo>
                    <a:pt x="62" y="51"/>
                    <a:pt x="63" y="52"/>
                    <a:pt x="65" y="51"/>
                  </a:cubicBezTo>
                  <a:cubicBezTo>
                    <a:pt x="66" y="46"/>
                    <a:pt x="68" y="42"/>
                    <a:pt x="70" y="41"/>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9" name="Freeform 399"/>
            <p:cNvSpPr>
              <a:spLocks/>
            </p:cNvSpPr>
            <p:nvPr/>
          </p:nvSpPr>
          <p:spPr bwMode="auto">
            <a:xfrm>
              <a:off x="8899200" y="2728479"/>
              <a:ext cx="243006" cy="330239"/>
            </a:xfrm>
            <a:custGeom>
              <a:avLst/>
              <a:gdLst>
                <a:gd name="T0" fmla="*/ 31 w 33"/>
                <a:gd name="T1" fmla="*/ 0 h 45"/>
                <a:gd name="T2" fmla="*/ 0 w 33"/>
                <a:gd name="T3" fmla="*/ 45 h 45"/>
                <a:gd name="T4" fmla="*/ 13 w 33"/>
                <a:gd name="T5" fmla="*/ 9 h 45"/>
                <a:gd name="T6" fmla="*/ 31 w 33"/>
                <a:gd name="T7" fmla="*/ 0 h 45"/>
              </a:gdLst>
              <a:ahLst/>
              <a:cxnLst>
                <a:cxn ang="0">
                  <a:pos x="T0" y="T1"/>
                </a:cxn>
                <a:cxn ang="0">
                  <a:pos x="T2" y="T3"/>
                </a:cxn>
                <a:cxn ang="0">
                  <a:pos x="T4" y="T5"/>
                </a:cxn>
                <a:cxn ang="0">
                  <a:pos x="T6" y="T7"/>
                </a:cxn>
              </a:cxnLst>
              <a:rect l="0" t="0" r="r" b="b"/>
              <a:pathLst>
                <a:path w="33" h="45">
                  <a:moveTo>
                    <a:pt x="31" y="0"/>
                  </a:moveTo>
                  <a:cubicBezTo>
                    <a:pt x="33" y="13"/>
                    <a:pt x="14" y="39"/>
                    <a:pt x="0" y="45"/>
                  </a:cubicBezTo>
                  <a:cubicBezTo>
                    <a:pt x="9" y="40"/>
                    <a:pt x="15" y="22"/>
                    <a:pt x="13" y="9"/>
                  </a:cubicBezTo>
                  <a:cubicBezTo>
                    <a:pt x="12" y="6"/>
                    <a:pt x="33" y="3"/>
                    <a:pt x="31"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0" name="Freeform 400"/>
            <p:cNvSpPr>
              <a:spLocks/>
            </p:cNvSpPr>
            <p:nvPr/>
          </p:nvSpPr>
          <p:spPr bwMode="auto">
            <a:xfrm>
              <a:off x="8606346" y="2669286"/>
              <a:ext cx="462647" cy="454858"/>
            </a:xfrm>
            <a:custGeom>
              <a:avLst/>
              <a:gdLst>
                <a:gd name="T0" fmla="*/ 62 w 63"/>
                <a:gd name="T1" fmla="*/ 10 h 62"/>
                <a:gd name="T2" fmla="*/ 5 w 63"/>
                <a:gd name="T3" fmla="*/ 62 h 62"/>
                <a:gd name="T4" fmla="*/ 42 w 63"/>
                <a:gd name="T5" fmla="*/ 13 h 62"/>
                <a:gd name="T6" fmla="*/ 62 w 63"/>
                <a:gd name="T7" fmla="*/ 10 h 62"/>
              </a:gdLst>
              <a:ahLst/>
              <a:cxnLst>
                <a:cxn ang="0">
                  <a:pos x="T0" y="T1"/>
                </a:cxn>
                <a:cxn ang="0">
                  <a:pos x="T2" y="T3"/>
                </a:cxn>
                <a:cxn ang="0">
                  <a:pos x="T4" y="T5"/>
                </a:cxn>
                <a:cxn ang="0">
                  <a:pos x="T6" y="T7"/>
                </a:cxn>
              </a:cxnLst>
              <a:rect l="0" t="0" r="r" b="b"/>
              <a:pathLst>
                <a:path w="63" h="62">
                  <a:moveTo>
                    <a:pt x="62" y="10"/>
                  </a:moveTo>
                  <a:cubicBezTo>
                    <a:pt x="61" y="22"/>
                    <a:pt x="20" y="59"/>
                    <a:pt x="5" y="62"/>
                  </a:cubicBezTo>
                  <a:cubicBezTo>
                    <a:pt x="0" y="0"/>
                    <a:pt x="38" y="25"/>
                    <a:pt x="42" y="13"/>
                  </a:cubicBezTo>
                  <a:cubicBezTo>
                    <a:pt x="43" y="10"/>
                    <a:pt x="63" y="13"/>
                    <a:pt x="62" y="1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1" name="Freeform 401"/>
            <p:cNvSpPr>
              <a:spLocks/>
            </p:cNvSpPr>
            <p:nvPr/>
          </p:nvSpPr>
          <p:spPr bwMode="auto">
            <a:xfrm>
              <a:off x="8980202" y="2684862"/>
              <a:ext cx="292854" cy="447071"/>
            </a:xfrm>
            <a:custGeom>
              <a:avLst/>
              <a:gdLst>
                <a:gd name="T0" fmla="*/ 1 w 40"/>
                <a:gd name="T1" fmla="*/ 0 h 61"/>
                <a:gd name="T2" fmla="*/ 34 w 40"/>
                <a:gd name="T3" fmla="*/ 61 h 61"/>
                <a:gd name="T4" fmla="*/ 20 w 40"/>
                <a:gd name="T5" fmla="*/ 7 h 61"/>
                <a:gd name="T6" fmla="*/ 1 w 40"/>
                <a:gd name="T7" fmla="*/ 0 h 61"/>
              </a:gdLst>
              <a:ahLst/>
              <a:cxnLst>
                <a:cxn ang="0">
                  <a:pos x="T0" y="T1"/>
                </a:cxn>
                <a:cxn ang="0">
                  <a:pos x="T2" y="T3"/>
                </a:cxn>
                <a:cxn ang="0">
                  <a:pos x="T4" y="T5"/>
                </a:cxn>
                <a:cxn ang="0">
                  <a:pos x="T6" y="T7"/>
                </a:cxn>
              </a:cxnLst>
              <a:rect l="0" t="0" r="r" b="b"/>
              <a:pathLst>
                <a:path w="40" h="61">
                  <a:moveTo>
                    <a:pt x="1" y="0"/>
                  </a:moveTo>
                  <a:cubicBezTo>
                    <a:pt x="0" y="13"/>
                    <a:pt x="20" y="56"/>
                    <a:pt x="34" y="61"/>
                  </a:cubicBezTo>
                  <a:cubicBezTo>
                    <a:pt x="40" y="17"/>
                    <a:pt x="28" y="11"/>
                    <a:pt x="20" y="7"/>
                  </a:cubicBezTo>
                  <a:cubicBezTo>
                    <a:pt x="18" y="6"/>
                    <a:pt x="0" y="3"/>
                    <a:pt x="1"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grpSp>
      <p:grpSp>
        <p:nvGrpSpPr>
          <p:cNvPr id="5" name="组合 111"/>
          <p:cNvGrpSpPr/>
          <p:nvPr/>
        </p:nvGrpSpPr>
        <p:grpSpPr>
          <a:xfrm>
            <a:off x="10301839" y="3857328"/>
            <a:ext cx="1313709" cy="2576997"/>
            <a:chOff x="9500484" y="2134984"/>
            <a:chExt cx="2191731" cy="4299342"/>
          </a:xfrm>
        </p:grpSpPr>
        <p:sp>
          <p:nvSpPr>
            <p:cNvPr id="113" name="Rectangle 319"/>
            <p:cNvSpPr>
              <a:spLocks noChangeArrowheads="1"/>
            </p:cNvSpPr>
            <p:nvPr/>
          </p:nvSpPr>
          <p:spPr bwMode="auto">
            <a:xfrm>
              <a:off x="9551890" y="2186388"/>
              <a:ext cx="2096709" cy="245343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4" name="Rectangle 320"/>
            <p:cNvSpPr>
              <a:spLocks noChangeArrowheads="1"/>
            </p:cNvSpPr>
            <p:nvPr/>
          </p:nvSpPr>
          <p:spPr bwMode="auto">
            <a:xfrm>
              <a:off x="9727914" y="3145951"/>
              <a:ext cx="791328"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5" name="Rectangle 321"/>
            <p:cNvSpPr>
              <a:spLocks noChangeArrowheads="1"/>
            </p:cNvSpPr>
            <p:nvPr/>
          </p:nvSpPr>
          <p:spPr bwMode="auto">
            <a:xfrm>
              <a:off x="9727914" y="3211377"/>
              <a:ext cx="791328" cy="21809"/>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6" name="Rectangle 322"/>
            <p:cNvSpPr>
              <a:spLocks noChangeArrowheads="1"/>
            </p:cNvSpPr>
            <p:nvPr/>
          </p:nvSpPr>
          <p:spPr bwMode="auto">
            <a:xfrm>
              <a:off x="9727914" y="3270570"/>
              <a:ext cx="791328"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7" name="Rectangle 323"/>
            <p:cNvSpPr>
              <a:spLocks noChangeArrowheads="1"/>
            </p:cNvSpPr>
            <p:nvPr/>
          </p:nvSpPr>
          <p:spPr bwMode="auto">
            <a:xfrm>
              <a:off x="9727914" y="3329764"/>
              <a:ext cx="791328" cy="2804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8" name="Rectangle 324"/>
            <p:cNvSpPr>
              <a:spLocks noChangeArrowheads="1"/>
            </p:cNvSpPr>
            <p:nvPr/>
          </p:nvSpPr>
          <p:spPr bwMode="auto">
            <a:xfrm>
              <a:off x="9727914" y="3395188"/>
              <a:ext cx="791328" cy="21809"/>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9" name="Rectangle 325"/>
            <p:cNvSpPr>
              <a:spLocks noChangeArrowheads="1"/>
            </p:cNvSpPr>
            <p:nvPr/>
          </p:nvSpPr>
          <p:spPr bwMode="auto">
            <a:xfrm>
              <a:off x="9727914" y="2904503"/>
              <a:ext cx="791328" cy="14642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0" name="Freeform 326"/>
            <p:cNvSpPr>
              <a:spLocks/>
            </p:cNvSpPr>
            <p:nvPr/>
          </p:nvSpPr>
          <p:spPr bwMode="auto">
            <a:xfrm>
              <a:off x="10548838" y="4588412"/>
              <a:ext cx="95022" cy="1377036"/>
            </a:xfrm>
            <a:custGeom>
              <a:avLst/>
              <a:gdLst>
                <a:gd name="T0" fmla="*/ 0 w 13"/>
                <a:gd name="T1" fmla="*/ 182 h 188"/>
                <a:gd name="T2" fmla="*/ 0 w 13"/>
                <a:gd name="T3" fmla="*/ 7 h 188"/>
                <a:gd name="T4" fmla="*/ 7 w 13"/>
                <a:gd name="T5" fmla="*/ 0 h 188"/>
                <a:gd name="T6" fmla="*/ 7 w 13"/>
                <a:gd name="T7" fmla="*/ 0 h 188"/>
                <a:gd name="T8" fmla="*/ 13 w 13"/>
                <a:gd name="T9" fmla="*/ 7 h 188"/>
                <a:gd name="T10" fmla="*/ 13 w 13"/>
                <a:gd name="T11" fmla="*/ 182 h 188"/>
                <a:gd name="T12" fmla="*/ 7 w 13"/>
                <a:gd name="T13" fmla="*/ 188 h 188"/>
                <a:gd name="T14" fmla="*/ 7 w 13"/>
                <a:gd name="T15" fmla="*/ 188 h 188"/>
                <a:gd name="T16" fmla="*/ 0 w 13"/>
                <a:gd name="T17" fmla="*/ 18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88">
                  <a:moveTo>
                    <a:pt x="0" y="182"/>
                  </a:moveTo>
                  <a:cubicBezTo>
                    <a:pt x="0" y="7"/>
                    <a:pt x="0" y="7"/>
                    <a:pt x="0" y="7"/>
                  </a:cubicBezTo>
                  <a:cubicBezTo>
                    <a:pt x="0" y="3"/>
                    <a:pt x="3" y="0"/>
                    <a:pt x="7" y="0"/>
                  </a:cubicBezTo>
                  <a:cubicBezTo>
                    <a:pt x="7" y="0"/>
                    <a:pt x="7" y="0"/>
                    <a:pt x="7" y="0"/>
                  </a:cubicBezTo>
                  <a:cubicBezTo>
                    <a:pt x="10" y="0"/>
                    <a:pt x="13" y="3"/>
                    <a:pt x="13" y="7"/>
                  </a:cubicBezTo>
                  <a:cubicBezTo>
                    <a:pt x="13" y="182"/>
                    <a:pt x="13" y="182"/>
                    <a:pt x="13" y="182"/>
                  </a:cubicBezTo>
                  <a:cubicBezTo>
                    <a:pt x="13" y="185"/>
                    <a:pt x="10" y="188"/>
                    <a:pt x="7" y="188"/>
                  </a:cubicBezTo>
                  <a:cubicBezTo>
                    <a:pt x="7" y="188"/>
                    <a:pt x="7" y="188"/>
                    <a:pt x="7" y="188"/>
                  </a:cubicBezTo>
                  <a:cubicBezTo>
                    <a:pt x="3" y="188"/>
                    <a:pt x="0" y="185"/>
                    <a:pt x="0" y="182"/>
                  </a:cubicBez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1" name="Freeform 327"/>
            <p:cNvSpPr>
              <a:spLocks noEditPoints="1"/>
            </p:cNvSpPr>
            <p:nvPr/>
          </p:nvSpPr>
          <p:spPr bwMode="auto">
            <a:xfrm>
              <a:off x="9500484" y="2134984"/>
              <a:ext cx="2191731" cy="2556240"/>
            </a:xfrm>
            <a:custGeom>
              <a:avLst/>
              <a:gdLst>
                <a:gd name="T0" fmla="*/ 706 w 1407"/>
                <a:gd name="T1" fmla="*/ 0 h 1641"/>
                <a:gd name="T2" fmla="*/ 1379 w 1407"/>
                <a:gd name="T3" fmla="*/ 0 h 1641"/>
                <a:gd name="T4" fmla="*/ 1407 w 1407"/>
                <a:gd name="T5" fmla="*/ 0 h 1641"/>
                <a:gd name="T6" fmla="*/ 1407 w 1407"/>
                <a:gd name="T7" fmla="*/ 33 h 1641"/>
                <a:gd name="T8" fmla="*/ 1407 w 1407"/>
                <a:gd name="T9" fmla="*/ 1608 h 1641"/>
                <a:gd name="T10" fmla="*/ 1407 w 1407"/>
                <a:gd name="T11" fmla="*/ 1641 h 1641"/>
                <a:gd name="T12" fmla="*/ 1379 w 1407"/>
                <a:gd name="T13" fmla="*/ 1641 h 1641"/>
                <a:gd name="T14" fmla="*/ 706 w 1407"/>
                <a:gd name="T15" fmla="*/ 1641 h 1641"/>
                <a:gd name="T16" fmla="*/ 706 w 1407"/>
                <a:gd name="T17" fmla="*/ 1575 h 1641"/>
                <a:gd name="T18" fmla="*/ 1346 w 1407"/>
                <a:gd name="T19" fmla="*/ 1575 h 1641"/>
                <a:gd name="T20" fmla="*/ 1346 w 1407"/>
                <a:gd name="T21" fmla="*/ 61 h 1641"/>
                <a:gd name="T22" fmla="*/ 706 w 1407"/>
                <a:gd name="T23" fmla="*/ 61 h 1641"/>
                <a:gd name="T24" fmla="*/ 706 w 1407"/>
                <a:gd name="T25" fmla="*/ 0 h 1641"/>
                <a:gd name="T26" fmla="*/ 33 w 1407"/>
                <a:gd name="T27" fmla="*/ 0 h 1641"/>
                <a:gd name="T28" fmla="*/ 706 w 1407"/>
                <a:gd name="T29" fmla="*/ 0 h 1641"/>
                <a:gd name="T30" fmla="*/ 706 w 1407"/>
                <a:gd name="T31" fmla="*/ 61 h 1641"/>
                <a:gd name="T32" fmla="*/ 61 w 1407"/>
                <a:gd name="T33" fmla="*/ 61 h 1641"/>
                <a:gd name="T34" fmla="*/ 61 w 1407"/>
                <a:gd name="T35" fmla="*/ 1575 h 1641"/>
                <a:gd name="T36" fmla="*/ 706 w 1407"/>
                <a:gd name="T37" fmla="*/ 1575 h 1641"/>
                <a:gd name="T38" fmla="*/ 706 w 1407"/>
                <a:gd name="T39" fmla="*/ 1641 h 1641"/>
                <a:gd name="T40" fmla="*/ 33 w 1407"/>
                <a:gd name="T41" fmla="*/ 1641 h 1641"/>
                <a:gd name="T42" fmla="*/ 0 w 1407"/>
                <a:gd name="T43" fmla="*/ 1641 h 1641"/>
                <a:gd name="T44" fmla="*/ 0 w 1407"/>
                <a:gd name="T45" fmla="*/ 1608 h 1641"/>
                <a:gd name="T46" fmla="*/ 0 w 1407"/>
                <a:gd name="T47" fmla="*/ 33 h 1641"/>
                <a:gd name="T48" fmla="*/ 0 w 1407"/>
                <a:gd name="T49" fmla="*/ 0 h 1641"/>
                <a:gd name="T50" fmla="*/ 33 w 1407"/>
                <a:gd name="T51" fmla="*/ 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7" h="1641">
                  <a:moveTo>
                    <a:pt x="706" y="0"/>
                  </a:moveTo>
                  <a:lnTo>
                    <a:pt x="1379" y="0"/>
                  </a:lnTo>
                  <a:lnTo>
                    <a:pt x="1407" y="0"/>
                  </a:lnTo>
                  <a:lnTo>
                    <a:pt x="1407" y="33"/>
                  </a:lnTo>
                  <a:lnTo>
                    <a:pt x="1407" y="1608"/>
                  </a:lnTo>
                  <a:lnTo>
                    <a:pt x="1407" y="1641"/>
                  </a:lnTo>
                  <a:lnTo>
                    <a:pt x="1379" y="1641"/>
                  </a:lnTo>
                  <a:lnTo>
                    <a:pt x="706" y="1641"/>
                  </a:lnTo>
                  <a:lnTo>
                    <a:pt x="706" y="1575"/>
                  </a:lnTo>
                  <a:lnTo>
                    <a:pt x="1346" y="1575"/>
                  </a:lnTo>
                  <a:lnTo>
                    <a:pt x="1346" y="61"/>
                  </a:lnTo>
                  <a:lnTo>
                    <a:pt x="706" y="61"/>
                  </a:lnTo>
                  <a:lnTo>
                    <a:pt x="706" y="0"/>
                  </a:lnTo>
                  <a:close/>
                  <a:moveTo>
                    <a:pt x="33" y="0"/>
                  </a:moveTo>
                  <a:lnTo>
                    <a:pt x="706" y="0"/>
                  </a:lnTo>
                  <a:lnTo>
                    <a:pt x="706" y="61"/>
                  </a:lnTo>
                  <a:lnTo>
                    <a:pt x="61" y="61"/>
                  </a:lnTo>
                  <a:lnTo>
                    <a:pt x="61" y="1575"/>
                  </a:lnTo>
                  <a:lnTo>
                    <a:pt x="706" y="1575"/>
                  </a:lnTo>
                  <a:lnTo>
                    <a:pt x="706" y="1641"/>
                  </a:lnTo>
                  <a:lnTo>
                    <a:pt x="33" y="1641"/>
                  </a:lnTo>
                  <a:lnTo>
                    <a:pt x="0" y="1641"/>
                  </a:lnTo>
                  <a:lnTo>
                    <a:pt x="0" y="1608"/>
                  </a:lnTo>
                  <a:lnTo>
                    <a:pt x="0" y="33"/>
                  </a:lnTo>
                  <a:lnTo>
                    <a:pt x="0" y="0"/>
                  </a:lnTo>
                  <a:lnTo>
                    <a:pt x="33" y="0"/>
                  </a:ln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2" name="Rectangle 328"/>
            <p:cNvSpPr>
              <a:spLocks noChangeArrowheads="1"/>
            </p:cNvSpPr>
            <p:nvPr/>
          </p:nvSpPr>
          <p:spPr bwMode="auto">
            <a:xfrm>
              <a:off x="9551890" y="2186388"/>
              <a:ext cx="2096709" cy="381645"/>
            </a:xfrm>
            <a:prstGeom prst="rect">
              <a:avLst/>
            </a:prstGeom>
            <a:solidFill>
              <a:srgbClr val="C5D0D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3" name="Freeform 329"/>
            <p:cNvSpPr>
              <a:spLocks/>
            </p:cNvSpPr>
            <p:nvPr/>
          </p:nvSpPr>
          <p:spPr bwMode="auto">
            <a:xfrm>
              <a:off x="9771530" y="4691222"/>
              <a:ext cx="646460" cy="1743104"/>
            </a:xfrm>
            <a:custGeom>
              <a:avLst/>
              <a:gdLst>
                <a:gd name="T0" fmla="*/ 3 w 88"/>
                <a:gd name="T1" fmla="*/ 224 h 238"/>
                <a:gd name="T2" fmla="*/ 74 w 88"/>
                <a:gd name="T3" fmla="*/ 0 h 238"/>
                <a:gd name="T4" fmla="*/ 88 w 88"/>
                <a:gd name="T5" fmla="*/ 0 h 238"/>
                <a:gd name="T6" fmla="*/ 16 w 88"/>
                <a:gd name="T7" fmla="*/ 228 h 238"/>
                <a:gd name="T8" fmla="*/ 3 w 88"/>
                <a:gd name="T9" fmla="*/ 224 h 238"/>
              </a:gdLst>
              <a:ahLst/>
              <a:cxnLst>
                <a:cxn ang="0">
                  <a:pos x="T0" y="T1"/>
                </a:cxn>
                <a:cxn ang="0">
                  <a:pos x="T2" y="T3"/>
                </a:cxn>
                <a:cxn ang="0">
                  <a:pos x="T4" y="T5"/>
                </a:cxn>
                <a:cxn ang="0">
                  <a:pos x="T6" y="T7"/>
                </a:cxn>
                <a:cxn ang="0">
                  <a:pos x="T8" y="T9"/>
                </a:cxn>
              </a:cxnLst>
              <a:rect l="0" t="0" r="r" b="b"/>
              <a:pathLst>
                <a:path w="88" h="238">
                  <a:moveTo>
                    <a:pt x="3" y="224"/>
                  </a:moveTo>
                  <a:cubicBezTo>
                    <a:pt x="74" y="0"/>
                    <a:pt x="74" y="0"/>
                    <a:pt x="74" y="0"/>
                  </a:cubicBezTo>
                  <a:cubicBezTo>
                    <a:pt x="88" y="0"/>
                    <a:pt x="88" y="0"/>
                    <a:pt x="88" y="0"/>
                  </a:cubicBezTo>
                  <a:cubicBezTo>
                    <a:pt x="16" y="228"/>
                    <a:pt x="16" y="228"/>
                    <a:pt x="16" y="228"/>
                  </a:cubicBezTo>
                  <a:cubicBezTo>
                    <a:pt x="13" y="238"/>
                    <a:pt x="0" y="236"/>
                    <a:pt x="3" y="224"/>
                  </a:cubicBez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4" name="Freeform 330"/>
            <p:cNvSpPr>
              <a:spLocks/>
            </p:cNvSpPr>
            <p:nvPr/>
          </p:nvSpPr>
          <p:spPr bwMode="auto">
            <a:xfrm>
              <a:off x="10776268" y="4691222"/>
              <a:ext cx="644902" cy="1735315"/>
            </a:xfrm>
            <a:custGeom>
              <a:avLst/>
              <a:gdLst>
                <a:gd name="T0" fmla="*/ 85 w 88"/>
                <a:gd name="T1" fmla="*/ 224 h 237"/>
                <a:gd name="T2" fmla="*/ 14 w 88"/>
                <a:gd name="T3" fmla="*/ 0 h 237"/>
                <a:gd name="T4" fmla="*/ 0 w 88"/>
                <a:gd name="T5" fmla="*/ 0 h 237"/>
                <a:gd name="T6" fmla="*/ 72 w 88"/>
                <a:gd name="T7" fmla="*/ 228 h 237"/>
                <a:gd name="T8" fmla="*/ 85 w 88"/>
                <a:gd name="T9" fmla="*/ 224 h 237"/>
              </a:gdLst>
              <a:ahLst/>
              <a:cxnLst>
                <a:cxn ang="0">
                  <a:pos x="T0" y="T1"/>
                </a:cxn>
                <a:cxn ang="0">
                  <a:pos x="T2" y="T3"/>
                </a:cxn>
                <a:cxn ang="0">
                  <a:pos x="T4" y="T5"/>
                </a:cxn>
                <a:cxn ang="0">
                  <a:pos x="T6" y="T7"/>
                </a:cxn>
                <a:cxn ang="0">
                  <a:pos x="T8" y="T9"/>
                </a:cxn>
              </a:cxnLst>
              <a:rect l="0" t="0" r="r" b="b"/>
              <a:pathLst>
                <a:path w="88" h="237">
                  <a:moveTo>
                    <a:pt x="85" y="224"/>
                  </a:moveTo>
                  <a:cubicBezTo>
                    <a:pt x="14" y="0"/>
                    <a:pt x="14" y="0"/>
                    <a:pt x="14" y="0"/>
                  </a:cubicBezTo>
                  <a:cubicBezTo>
                    <a:pt x="0" y="0"/>
                    <a:pt x="0" y="0"/>
                    <a:pt x="0" y="0"/>
                  </a:cubicBezTo>
                  <a:cubicBezTo>
                    <a:pt x="72" y="228"/>
                    <a:pt x="72" y="228"/>
                    <a:pt x="72" y="228"/>
                  </a:cubicBezTo>
                  <a:cubicBezTo>
                    <a:pt x="75" y="237"/>
                    <a:pt x="88" y="234"/>
                    <a:pt x="85" y="224"/>
                  </a:cubicBez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5" name="Rectangle 331"/>
            <p:cNvSpPr>
              <a:spLocks noChangeArrowheads="1"/>
            </p:cNvSpPr>
            <p:nvPr/>
          </p:nvSpPr>
          <p:spPr bwMode="auto">
            <a:xfrm>
              <a:off x="10117346" y="5466974"/>
              <a:ext cx="967352" cy="95022"/>
            </a:xfrm>
            <a:prstGeom prst="rect">
              <a:avLst/>
            </a:prstGeom>
            <a:solidFill>
              <a:srgbClr val="C5D0D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6" name="Freeform 332"/>
            <p:cNvSpPr>
              <a:spLocks/>
            </p:cNvSpPr>
            <p:nvPr/>
          </p:nvSpPr>
          <p:spPr bwMode="auto">
            <a:xfrm>
              <a:off x="11363532" y="4309579"/>
              <a:ext cx="233661" cy="278836"/>
            </a:xfrm>
            <a:custGeom>
              <a:avLst/>
              <a:gdLst>
                <a:gd name="T0" fmla="*/ 150 w 150"/>
                <a:gd name="T1" fmla="*/ 0 h 179"/>
                <a:gd name="T2" fmla="*/ 0 w 150"/>
                <a:gd name="T3" fmla="*/ 179 h 179"/>
                <a:gd name="T4" fmla="*/ 150 w 150"/>
                <a:gd name="T5" fmla="*/ 179 h 179"/>
                <a:gd name="T6" fmla="*/ 150 w 150"/>
                <a:gd name="T7" fmla="*/ 0 h 179"/>
              </a:gdLst>
              <a:ahLst/>
              <a:cxnLst>
                <a:cxn ang="0">
                  <a:pos x="T0" y="T1"/>
                </a:cxn>
                <a:cxn ang="0">
                  <a:pos x="T2" y="T3"/>
                </a:cxn>
                <a:cxn ang="0">
                  <a:pos x="T4" y="T5"/>
                </a:cxn>
                <a:cxn ang="0">
                  <a:pos x="T6" y="T7"/>
                </a:cxn>
              </a:cxnLst>
              <a:rect l="0" t="0" r="r" b="b"/>
              <a:pathLst>
                <a:path w="150" h="179">
                  <a:moveTo>
                    <a:pt x="150" y="0"/>
                  </a:moveTo>
                  <a:lnTo>
                    <a:pt x="0" y="179"/>
                  </a:lnTo>
                  <a:lnTo>
                    <a:pt x="150" y="179"/>
                  </a:lnTo>
                  <a:lnTo>
                    <a:pt x="150" y="0"/>
                  </a:lnTo>
                  <a:close/>
                </a:path>
              </a:pathLst>
            </a:custGeom>
            <a:solidFill>
              <a:srgbClr val="A8B8C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7" name="Rectangle 333"/>
            <p:cNvSpPr>
              <a:spLocks noChangeArrowheads="1"/>
            </p:cNvSpPr>
            <p:nvPr/>
          </p:nvSpPr>
          <p:spPr bwMode="auto">
            <a:xfrm>
              <a:off x="10643861" y="4075918"/>
              <a:ext cx="792886"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8" name="Rectangle 334"/>
            <p:cNvSpPr>
              <a:spLocks noChangeArrowheads="1"/>
            </p:cNvSpPr>
            <p:nvPr/>
          </p:nvSpPr>
          <p:spPr bwMode="auto">
            <a:xfrm>
              <a:off x="10643861" y="4141344"/>
              <a:ext cx="792886" cy="21809"/>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9" name="Rectangle 335"/>
            <p:cNvSpPr>
              <a:spLocks noChangeArrowheads="1"/>
            </p:cNvSpPr>
            <p:nvPr/>
          </p:nvSpPr>
          <p:spPr bwMode="auto">
            <a:xfrm>
              <a:off x="10643861" y="4200536"/>
              <a:ext cx="792886"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0" name="Rectangle 336"/>
            <p:cNvSpPr>
              <a:spLocks noChangeArrowheads="1"/>
            </p:cNvSpPr>
            <p:nvPr/>
          </p:nvSpPr>
          <p:spPr bwMode="auto">
            <a:xfrm>
              <a:off x="10643861" y="4259731"/>
              <a:ext cx="792886" cy="2804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1" name="Rectangle 337"/>
            <p:cNvSpPr>
              <a:spLocks noChangeArrowheads="1"/>
            </p:cNvSpPr>
            <p:nvPr/>
          </p:nvSpPr>
          <p:spPr bwMode="auto">
            <a:xfrm>
              <a:off x="10643861" y="4317366"/>
              <a:ext cx="792886"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2" name="Rectangle 338"/>
            <p:cNvSpPr>
              <a:spLocks noChangeArrowheads="1"/>
            </p:cNvSpPr>
            <p:nvPr/>
          </p:nvSpPr>
          <p:spPr bwMode="auto">
            <a:xfrm>
              <a:off x="10643861" y="3834470"/>
              <a:ext cx="792886" cy="14642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3" name="Freeform 339"/>
            <p:cNvSpPr>
              <a:spLocks/>
            </p:cNvSpPr>
            <p:nvPr/>
          </p:nvSpPr>
          <p:spPr bwMode="auto">
            <a:xfrm>
              <a:off x="11318359" y="4295559"/>
              <a:ext cx="278836" cy="292854"/>
            </a:xfrm>
            <a:custGeom>
              <a:avLst/>
              <a:gdLst>
                <a:gd name="T0" fmla="*/ 38 w 38"/>
                <a:gd name="T1" fmla="*/ 2 h 40"/>
                <a:gd name="T2" fmla="*/ 6 w 38"/>
                <a:gd name="T3" fmla="*/ 40 h 40"/>
                <a:gd name="T4" fmla="*/ 0 w 38"/>
                <a:gd name="T5" fmla="*/ 0 h 40"/>
                <a:gd name="T6" fmla="*/ 38 w 38"/>
                <a:gd name="T7" fmla="*/ 2 h 40"/>
              </a:gdLst>
              <a:ahLst/>
              <a:cxnLst>
                <a:cxn ang="0">
                  <a:pos x="T0" y="T1"/>
                </a:cxn>
                <a:cxn ang="0">
                  <a:pos x="T2" y="T3"/>
                </a:cxn>
                <a:cxn ang="0">
                  <a:pos x="T4" y="T5"/>
                </a:cxn>
                <a:cxn ang="0">
                  <a:pos x="T6" y="T7"/>
                </a:cxn>
              </a:cxnLst>
              <a:rect l="0" t="0" r="r" b="b"/>
              <a:pathLst>
                <a:path w="38" h="40">
                  <a:moveTo>
                    <a:pt x="38" y="2"/>
                  </a:moveTo>
                  <a:cubicBezTo>
                    <a:pt x="6" y="40"/>
                    <a:pt x="6" y="40"/>
                    <a:pt x="6" y="40"/>
                  </a:cubicBezTo>
                  <a:cubicBezTo>
                    <a:pt x="9" y="27"/>
                    <a:pt x="8" y="13"/>
                    <a:pt x="0" y="0"/>
                  </a:cubicBezTo>
                  <a:cubicBezTo>
                    <a:pt x="12" y="9"/>
                    <a:pt x="25" y="8"/>
                    <a:pt x="38" y="2"/>
                  </a:cubicBezTo>
                  <a:close/>
                </a:path>
              </a:pathLst>
            </a:custGeom>
            <a:solidFill>
              <a:srgbClr val="E8E7E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4" name="Oval 340"/>
            <p:cNvSpPr>
              <a:spLocks noChangeArrowheads="1"/>
            </p:cNvSpPr>
            <p:nvPr/>
          </p:nvSpPr>
          <p:spPr bwMode="auto">
            <a:xfrm>
              <a:off x="9771530" y="3775275"/>
              <a:ext cx="668268" cy="666710"/>
            </a:xfrm>
            <a:prstGeom prst="ellipse">
              <a:avLst/>
            </a:prstGeom>
            <a:solidFill>
              <a:srgbClr val="B7D5F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5" name="Freeform 341"/>
            <p:cNvSpPr>
              <a:spLocks/>
            </p:cNvSpPr>
            <p:nvPr/>
          </p:nvSpPr>
          <p:spPr bwMode="auto">
            <a:xfrm>
              <a:off x="10101770" y="4105514"/>
              <a:ext cx="300643" cy="285067"/>
            </a:xfrm>
            <a:custGeom>
              <a:avLst/>
              <a:gdLst>
                <a:gd name="T0" fmla="*/ 26 w 41"/>
                <a:gd name="T1" fmla="*/ 39 h 39"/>
                <a:gd name="T2" fmla="*/ 41 w 41"/>
                <a:gd name="T3" fmla="*/ 21 h 39"/>
                <a:gd name="T4" fmla="*/ 0 w 41"/>
                <a:gd name="T5" fmla="*/ 0 h 39"/>
                <a:gd name="T6" fmla="*/ 26 w 41"/>
                <a:gd name="T7" fmla="*/ 39 h 39"/>
              </a:gdLst>
              <a:ahLst/>
              <a:cxnLst>
                <a:cxn ang="0">
                  <a:pos x="T0" y="T1"/>
                </a:cxn>
                <a:cxn ang="0">
                  <a:pos x="T2" y="T3"/>
                </a:cxn>
                <a:cxn ang="0">
                  <a:pos x="T4" y="T5"/>
                </a:cxn>
                <a:cxn ang="0">
                  <a:pos x="T6" y="T7"/>
                </a:cxn>
              </a:cxnLst>
              <a:rect l="0" t="0" r="r" b="b"/>
              <a:pathLst>
                <a:path w="41" h="39">
                  <a:moveTo>
                    <a:pt x="26" y="39"/>
                  </a:moveTo>
                  <a:cubicBezTo>
                    <a:pt x="32" y="34"/>
                    <a:pt x="38" y="28"/>
                    <a:pt x="41" y="21"/>
                  </a:cubicBezTo>
                  <a:cubicBezTo>
                    <a:pt x="0" y="0"/>
                    <a:pt x="0" y="0"/>
                    <a:pt x="0" y="0"/>
                  </a:cubicBezTo>
                  <a:lnTo>
                    <a:pt x="26" y="39"/>
                  </a:ln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6" name="Freeform 342"/>
            <p:cNvSpPr>
              <a:spLocks/>
            </p:cNvSpPr>
            <p:nvPr/>
          </p:nvSpPr>
          <p:spPr bwMode="auto">
            <a:xfrm>
              <a:off x="10101770" y="3842259"/>
              <a:ext cx="338028" cy="417472"/>
            </a:xfrm>
            <a:custGeom>
              <a:avLst/>
              <a:gdLst>
                <a:gd name="T0" fmla="*/ 41 w 46"/>
                <a:gd name="T1" fmla="*/ 57 h 57"/>
                <a:gd name="T2" fmla="*/ 46 w 46"/>
                <a:gd name="T3" fmla="*/ 36 h 57"/>
                <a:gd name="T4" fmla="*/ 29 w 46"/>
                <a:gd name="T5" fmla="*/ 0 h 57"/>
                <a:gd name="T6" fmla="*/ 0 w 46"/>
                <a:gd name="T7" fmla="*/ 36 h 57"/>
                <a:gd name="T8" fmla="*/ 41 w 46"/>
                <a:gd name="T9" fmla="*/ 57 h 57"/>
              </a:gdLst>
              <a:ahLst/>
              <a:cxnLst>
                <a:cxn ang="0">
                  <a:pos x="T0" y="T1"/>
                </a:cxn>
                <a:cxn ang="0">
                  <a:pos x="T2" y="T3"/>
                </a:cxn>
                <a:cxn ang="0">
                  <a:pos x="T4" y="T5"/>
                </a:cxn>
                <a:cxn ang="0">
                  <a:pos x="T6" y="T7"/>
                </a:cxn>
                <a:cxn ang="0">
                  <a:pos x="T8" y="T9"/>
                </a:cxn>
              </a:cxnLst>
              <a:rect l="0" t="0" r="r" b="b"/>
              <a:pathLst>
                <a:path w="46" h="57">
                  <a:moveTo>
                    <a:pt x="41" y="57"/>
                  </a:moveTo>
                  <a:cubicBezTo>
                    <a:pt x="44" y="51"/>
                    <a:pt x="46" y="44"/>
                    <a:pt x="46" y="36"/>
                  </a:cubicBezTo>
                  <a:cubicBezTo>
                    <a:pt x="46" y="22"/>
                    <a:pt x="39" y="9"/>
                    <a:pt x="29" y="0"/>
                  </a:cubicBezTo>
                  <a:cubicBezTo>
                    <a:pt x="0" y="36"/>
                    <a:pt x="0" y="36"/>
                    <a:pt x="0" y="36"/>
                  </a:cubicBezTo>
                  <a:lnTo>
                    <a:pt x="41" y="57"/>
                  </a:lnTo>
                  <a:close/>
                </a:path>
              </a:pathLst>
            </a:custGeom>
            <a:solidFill>
              <a:srgbClr val="5D8C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7" name="Freeform 343"/>
            <p:cNvSpPr>
              <a:spLocks/>
            </p:cNvSpPr>
            <p:nvPr/>
          </p:nvSpPr>
          <p:spPr bwMode="auto">
            <a:xfrm>
              <a:off x="10101770" y="3775275"/>
              <a:ext cx="213410" cy="330239"/>
            </a:xfrm>
            <a:custGeom>
              <a:avLst/>
              <a:gdLst>
                <a:gd name="T0" fmla="*/ 29 w 29"/>
                <a:gd name="T1" fmla="*/ 9 h 45"/>
                <a:gd name="T2" fmla="*/ 0 w 29"/>
                <a:gd name="T3" fmla="*/ 0 h 45"/>
                <a:gd name="T4" fmla="*/ 0 w 29"/>
                <a:gd name="T5" fmla="*/ 45 h 45"/>
                <a:gd name="T6" fmla="*/ 29 w 29"/>
                <a:gd name="T7" fmla="*/ 9 h 45"/>
              </a:gdLst>
              <a:ahLst/>
              <a:cxnLst>
                <a:cxn ang="0">
                  <a:pos x="T0" y="T1"/>
                </a:cxn>
                <a:cxn ang="0">
                  <a:pos x="T2" y="T3"/>
                </a:cxn>
                <a:cxn ang="0">
                  <a:pos x="T4" y="T5"/>
                </a:cxn>
                <a:cxn ang="0">
                  <a:pos x="T6" y="T7"/>
                </a:cxn>
              </a:cxnLst>
              <a:rect l="0" t="0" r="r" b="b"/>
              <a:pathLst>
                <a:path w="29" h="45">
                  <a:moveTo>
                    <a:pt x="29" y="9"/>
                  </a:moveTo>
                  <a:cubicBezTo>
                    <a:pt x="21" y="3"/>
                    <a:pt x="11" y="0"/>
                    <a:pt x="0" y="0"/>
                  </a:cubicBezTo>
                  <a:cubicBezTo>
                    <a:pt x="0" y="45"/>
                    <a:pt x="0" y="45"/>
                    <a:pt x="0" y="45"/>
                  </a:cubicBezTo>
                  <a:lnTo>
                    <a:pt x="29" y="9"/>
                  </a:lnTo>
                  <a:close/>
                </a:path>
              </a:pathLst>
            </a:custGeom>
            <a:solidFill>
              <a:srgbClr val="7BA4C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8" name="Freeform 344"/>
            <p:cNvSpPr>
              <a:spLocks/>
            </p:cNvSpPr>
            <p:nvPr/>
          </p:nvSpPr>
          <p:spPr bwMode="auto">
            <a:xfrm>
              <a:off x="9868109" y="3775275"/>
              <a:ext cx="233661" cy="330239"/>
            </a:xfrm>
            <a:custGeom>
              <a:avLst/>
              <a:gdLst>
                <a:gd name="T0" fmla="*/ 32 w 32"/>
                <a:gd name="T1" fmla="*/ 0 h 45"/>
                <a:gd name="T2" fmla="*/ 32 w 32"/>
                <a:gd name="T3" fmla="*/ 45 h 45"/>
                <a:gd name="T4" fmla="*/ 0 w 32"/>
                <a:gd name="T5" fmla="*/ 13 h 45"/>
                <a:gd name="T6" fmla="*/ 32 w 32"/>
                <a:gd name="T7" fmla="*/ 0 h 45"/>
              </a:gdLst>
              <a:ahLst/>
              <a:cxnLst>
                <a:cxn ang="0">
                  <a:pos x="T0" y="T1"/>
                </a:cxn>
                <a:cxn ang="0">
                  <a:pos x="T2" y="T3"/>
                </a:cxn>
                <a:cxn ang="0">
                  <a:pos x="T4" y="T5"/>
                </a:cxn>
                <a:cxn ang="0">
                  <a:pos x="T6" y="T7"/>
                </a:cxn>
              </a:cxnLst>
              <a:rect l="0" t="0" r="r" b="b"/>
              <a:pathLst>
                <a:path w="32" h="45">
                  <a:moveTo>
                    <a:pt x="32" y="0"/>
                  </a:moveTo>
                  <a:cubicBezTo>
                    <a:pt x="32" y="45"/>
                    <a:pt x="32" y="45"/>
                    <a:pt x="32" y="45"/>
                  </a:cubicBezTo>
                  <a:cubicBezTo>
                    <a:pt x="0" y="13"/>
                    <a:pt x="0" y="13"/>
                    <a:pt x="0" y="13"/>
                  </a:cubicBezTo>
                  <a:cubicBezTo>
                    <a:pt x="8" y="5"/>
                    <a:pt x="20" y="0"/>
                    <a:pt x="32" y="0"/>
                  </a:cubicBezTo>
                  <a:close/>
                </a:path>
              </a:pathLst>
            </a:custGeom>
            <a:solidFill>
              <a:srgbClr val="99BDD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9" name="Rectangle 345"/>
            <p:cNvSpPr>
              <a:spLocks noChangeArrowheads="1"/>
            </p:cNvSpPr>
            <p:nvPr/>
          </p:nvSpPr>
          <p:spPr bwMode="auto">
            <a:xfrm>
              <a:off x="10643861" y="3541616"/>
              <a:ext cx="792886" cy="35829"/>
            </a:xfrm>
            <a:prstGeom prst="rect">
              <a:avLst/>
            </a:prstGeom>
            <a:solidFill>
              <a:srgbClr val="FC8D2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0" name="Rectangle 346"/>
            <p:cNvSpPr>
              <a:spLocks noChangeArrowheads="1"/>
            </p:cNvSpPr>
            <p:nvPr/>
          </p:nvSpPr>
          <p:spPr bwMode="auto">
            <a:xfrm>
              <a:off x="11296550" y="2728479"/>
              <a:ext cx="140197" cy="813137"/>
            </a:xfrm>
            <a:prstGeom prst="rect">
              <a:avLst/>
            </a:prstGeom>
            <a:solidFill>
              <a:srgbClr val="3F73A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1" name="Rectangle 347"/>
            <p:cNvSpPr>
              <a:spLocks noChangeArrowheads="1"/>
            </p:cNvSpPr>
            <p:nvPr/>
          </p:nvSpPr>
          <p:spPr bwMode="auto">
            <a:xfrm>
              <a:off x="11128315" y="3035352"/>
              <a:ext cx="146428" cy="506264"/>
            </a:xfrm>
            <a:prstGeom prst="rect">
              <a:avLst/>
            </a:prstGeom>
            <a:solidFill>
              <a:srgbClr val="5D8CB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2" name="Rectangle 348"/>
            <p:cNvSpPr>
              <a:spLocks noChangeArrowheads="1"/>
            </p:cNvSpPr>
            <p:nvPr/>
          </p:nvSpPr>
          <p:spPr bwMode="auto">
            <a:xfrm>
              <a:off x="10967869" y="3205146"/>
              <a:ext cx="138639" cy="336470"/>
            </a:xfrm>
            <a:prstGeom prst="rect">
              <a:avLst/>
            </a:prstGeom>
            <a:solidFill>
              <a:srgbClr val="7BA4C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3" name="Rectangle 349"/>
            <p:cNvSpPr>
              <a:spLocks noChangeArrowheads="1"/>
            </p:cNvSpPr>
            <p:nvPr/>
          </p:nvSpPr>
          <p:spPr bwMode="auto">
            <a:xfrm>
              <a:off x="10805865" y="3050931"/>
              <a:ext cx="138639" cy="490687"/>
            </a:xfrm>
            <a:prstGeom prst="rect">
              <a:avLst/>
            </a:prstGeom>
            <a:solidFill>
              <a:srgbClr val="99BD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4" name="Rectangle 350"/>
            <p:cNvSpPr>
              <a:spLocks noChangeArrowheads="1"/>
            </p:cNvSpPr>
            <p:nvPr/>
          </p:nvSpPr>
          <p:spPr bwMode="auto">
            <a:xfrm>
              <a:off x="10643861" y="3189568"/>
              <a:ext cx="140197" cy="352049"/>
            </a:xfrm>
            <a:prstGeom prst="rect">
              <a:avLst/>
            </a:prstGeom>
            <a:solidFill>
              <a:srgbClr val="B7D5F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5" name="Freeform 378"/>
            <p:cNvSpPr>
              <a:spLocks/>
            </p:cNvSpPr>
            <p:nvPr/>
          </p:nvSpPr>
          <p:spPr bwMode="auto">
            <a:xfrm>
              <a:off x="9787107" y="3571212"/>
              <a:ext cx="182255" cy="182255"/>
            </a:xfrm>
            <a:custGeom>
              <a:avLst/>
              <a:gdLst>
                <a:gd name="T0" fmla="*/ 0 w 117"/>
                <a:gd name="T1" fmla="*/ 42 h 117"/>
                <a:gd name="T2" fmla="*/ 75 w 117"/>
                <a:gd name="T3" fmla="*/ 117 h 117"/>
                <a:gd name="T4" fmla="*/ 117 w 117"/>
                <a:gd name="T5" fmla="*/ 75 h 117"/>
                <a:gd name="T6" fmla="*/ 42 w 117"/>
                <a:gd name="T7" fmla="*/ 0 h 117"/>
                <a:gd name="T8" fmla="*/ 0 w 117"/>
                <a:gd name="T9" fmla="*/ 42 h 117"/>
              </a:gdLst>
              <a:ahLst/>
              <a:cxnLst>
                <a:cxn ang="0">
                  <a:pos x="T0" y="T1"/>
                </a:cxn>
                <a:cxn ang="0">
                  <a:pos x="T2" y="T3"/>
                </a:cxn>
                <a:cxn ang="0">
                  <a:pos x="T4" y="T5"/>
                </a:cxn>
                <a:cxn ang="0">
                  <a:pos x="T6" y="T7"/>
                </a:cxn>
                <a:cxn ang="0">
                  <a:pos x="T8" y="T9"/>
                </a:cxn>
              </a:cxnLst>
              <a:rect l="0" t="0" r="r" b="b"/>
              <a:pathLst>
                <a:path w="117" h="117">
                  <a:moveTo>
                    <a:pt x="0" y="42"/>
                  </a:moveTo>
                  <a:lnTo>
                    <a:pt x="75" y="117"/>
                  </a:lnTo>
                  <a:lnTo>
                    <a:pt x="117" y="75"/>
                  </a:lnTo>
                  <a:lnTo>
                    <a:pt x="42" y="0"/>
                  </a:lnTo>
                  <a:lnTo>
                    <a:pt x="0" y="4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pic>
          <p:nvPicPr>
            <p:cNvPr id="146" name="图片 14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750850" y="3765477"/>
              <a:ext cx="717415" cy="709220"/>
            </a:xfrm>
            <a:prstGeom prst="rect">
              <a:avLst/>
            </a:prstGeom>
          </p:spPr>
        </p:pic>
      </p:grpSp>
      <p:sp>
        <p:nvSpPr>
          <p:cNvPr id="147" name="矩形 146"/>
          <p:cNvSpPr/>
          <p:nvPr/>
        </p:nvSpPr>
        <p:spPr>
          <a:xfrm>
            <a:off x="2666706" y="3429794"/>
            <a:ext cx="7295237" cy="1569660"/>
          </a:xfrm>
          <a:prstGeom prst="rect">
            <a:avLst/>
          </a:prstGeom>
        </p:spPr>
        <p:txBody>
          <a:bodyPr wrap="square">
            <a:spAutoFit/>
          </a:bodyPr>
          <a:lstStyle/>
          <a:p>
            <a:pPr marL="457200" indent="-457200">
              <a:lnSpc>
                <a:spcPct val="150000"/>
              </a:lnSpc>
              <a:buFont typeface="Wingdings" pitchFamily="2" charset="2"/>
              <a:buChar char="l"/>
            </a:pPr>
            <a:r>
              <a:rPr lang="zh-CN" altLang="zh-CN" sz="3200" b="1" dirty="0" smtClean="0">
                <a:solidFill>
                  <a:srgbClr val="C00000"/>
                </a:solidFill>
              </a:rPr>
              <a:t>会议报告</a:t>
            </a:r>
            <a:r>
              <a:rPr lang="zh-CN" altLang="en-US" sz="3200" b="1" dirty="0" smtClean="0">
                <a:solidFill>
                  <a:srgbClr val="C00000"/>
                </a:solidFill>
              </a:rPr>
              <a:t>：</a:t>
            </a:r>
            <a:r>
              <a:rPr lang="zh-CN" altLang="en-US" sz="3200" dirty="0" smtClean="0"/>
              <a:t>通过会员大会等形式向全体职工会员汇报</a:t>
            </a:r>
            <a:endParaRPr lang="zh-CN" altLang="zh-CN" sz="3200" dirty="0"/>
          </a:p>
        </p:txBody>
      </p:sp>
    </p:spTree>
    <p:extLst>
      <p:ext uri="{BB962C8B-B14F-4D97-AF65-F5344CB8AC3E}">
        <p14:creationId xmlns="" xmlns:p14="http://schemas.microsoft.com/office/powerpoint/2010/main" val="2434798896"/>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1115357" y="333450"/>
            <a:ext cx="8148201" cy="584775"/>
          </a:xfrm>
          <a:prstGeom prst="rect">
            <a:avLst/>
          </a:prstGeom>
        </p:spPr>
        <p:txBody>
          <a:bodyPr wrap="square">
            <a:spAutoFit/>
          </a:bodyPr>
          <a:lstStyle/>
          <a:p>
            <a:pPr>
              <a:spcBef>
                <a:spcPct val="20000"/>
              </a:spcBef>
            </a:pPr>
            <a:r>
              <a:rPr lang="zh-CN" altLang="en-US" sz="3200" b="1" dirty="0" smtClean="0">
                <a:gradFill>
                  <a:gsLst>
                    <a:gs pos="70000">
                      <a:schemeClr val="accent6">
                        <a:lumMod val="75000"/>
                      </a:schemeClr>
                    </a:gs>
                    <a:gs pos="24000">
                      <a:schemeClr val="accent2">
                        <a:lumMod val="20000"/>
                        <a:lumOff val="80000"/>
                      </a:schemeClr>
                    </a:gs>
                    <a:gs pos="0">
                      <a:schemeClr val="accent2">
                        <a:lumMod val="40000"/>
                        <a:lumOff val="60000"/>
                      </a:schemeClr>
                    </a:gs>
                    <a:gs pos="50000">
                      <a:srgbClr val="FFC000"/>
                    </a:gs>
                    <a:gs pos="82000">
                      <a:srgbClr val="FFC000"/>
                    </a:gs>
                  </a:gsLst>
                  <a:lin ang="5400000" scaled="0"/>
                </a:gradFill>
                <a:latin typeface="微软雅黑" panose="020B0503020204020204" pitchFamily="34" charset="-122"/>
                <a:ea typeface="微软雅黑" panose="020B0503020204020204" pitchFamily="34" charset="-122"/>
              </a:rPr>
              <a:t>解读实施办法</a:t>
            </a:r>
            <a:endParaRPr lang="zh-CN" altLang="zh-CN" sz="3200" b="1" dirty="0">
              <a:gradFill>
                <a:gsLst>
                  <a:gs pos="70000">
                    <a:schemeClr val="accent6">
                      <a:lumMod val="75000"/>
                    </a:schemeClr>
                  </a:gs>
                  <a:gs pos="24000">
                    <a:schemeClr val="accent2">
                      <a:lumMod val="20000"/>
                      <a:lumOff val="80000"/>
                    </a:schemeClr>
                  </a:gs>
                  <a:gs pos="0">
                    <a:schemeClr val="accent2">
                      <a:lumMod val="40000"/>
                      <a:lumOff val="60000"/>
                    </a:schemeClr>
                  </a:gs>
                  <a:gs pos="50000">
                    <a:srgbClr val="FFC000"/>
                  </a:gs>
                  <a:gs pos="82000">
                    <a:srgbClr val="FFC000"/>
                  </a:gs>
                </a:gsLst>
                <a:lin ang="5400000" scaled="0"/>
              </a:gradFill>
              <a:latin typeface="微软雅黑" panose="020B0503020204020204" pitchFamily="34" charset="-122"/>
              <a:ea typeface="微软雅黑" panose="020B0503020204020204" pitchFamily="34" charset="-122"/>
            </a:endParaRPr>
          </a:p>
        </p:txBody>
      </p:sp>
      <p:pic>
        <p:nvPicPr>
          <p:cNvPr id="37" name="图片 3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77617" y="354587"/>
            <a:ext cx="605021" cy="598107"/>
          </a:xfrm>
          <a:prstGeom prst="rect">
            <a:avLst/>
          </a:prstGeom>
        </p:spPr>
      </p:pic>
      <p:grpSp>
        <p:nvGrpSpPr>
          <p:cNvPr id="2" name="组合 33"/>
          <p:cNvGrpSpPr/>
          <p:nvPr/>
        </p:nvGrpSpPr>
        <p:grpSpPr>
          <a:xfrm>
            <a:off x="298562" y="2267001"/>
            <a:ext cx="11593288" cy="4269322"/>
            <a:chOff x="1203411" y="2333795"/>
            <a:chExt cx="4332200" cy="2572274"/>
          </a:xfrm>
        </p:grpSpPr>
        <p:sp>
          <p:nvSpPr>
            <p:cNvPr id="38" name="Rectangle 128"/>
            <p:cNvSpPr>
              <a:spLocks noChangeArrowheads="1"/>
            </p:cNvSpPr>
            <p:nvPr/>
          </p:nvSpPr>
          <p:spPr bwMode="auto">
            <a:xfrm>
              <a:off x="1279908" y="2381462"/>
              <a:ext cx="4188574" cy="2432277"/>
            </a:xfrm>
            <a:prstGeom prst="rect">
              <a:avLst/>
            </a:prstGeom>
            <a:solidFill>
              <a:schemeClr val="bg2">
                <a:lumMod val="95000"/>
              </a:schemeClr>
            </a:solidFill>
            <a:ln>
              <a:noFill/>
            </a:ln>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39" name="Rectangle 129"/>
            <p:cNvSpPr>
              <a:spLocks noChangeArrowheads="1"/>
            </p:cNvSpPr>
            <p:nvPr/>
          </p:nvSpPr>
          <p:spPr bwMode="auto">
            <a:xfrm>
              <a:off x="1264297" y="4779999"/>
              <a:ext cx="4204185" cy="6507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51" name="Rectangle 130"/>
            <p:cNvSpPr>
              <a:spLocks noChangeArrowheads="1"/>
            </p:cNvSpPr>
            <p:nvPr/>
          </p:nvSpPr>
          <p:spPr bwMode="auto">
            <a:xfrm>
              <a:off x="1203411" y="4840999"/>
              <a:ext cx="4332200" cy="65070"/>
            </a:xfrm>
            <a:prstGeom prst="rect">
              <a:avLst/>
            </a:prstGeom>
            <a:solidFill>
              <a:srgbClr val="0005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52" name="Rectangle 131"/>
            <p:cNvSpPr>
              <a:spLocks noChangeArrowheads="1"/>
            </p:cNvSpPr>
            <p:nvPr/>
          </p:nvSpPr>
          <p:spPr bwMode="auto">
            <a:xfrm>
              <a:off x="1264297" y="2388226"/>
              <a:ext cx="4204185" cy="6507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53" name="Rectangle 132"/>
            <p:cNvSpPr>
              <a:spLocks noChangeArrowheads="1"/>
            </p:cNvSpPr>
            <p:nvPr/>
          </p:nvSpPr>
          <p:spPr bwMode="auto">
            <a:xfrm>
              <a:off x="1203411" y="2333795"/>
              <a:ext cx="4332200" cy="65070"/>
            </a:xfrm>
            <a:prstGeom prst="rect">
              <a:avLst/>
            </a:prstGeom>
            <a:solidFill>
              <a:srgbClr val="0005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grpSp>
      <p:grpSp>
        <p:nvGrpSpPr>
          <p:cNvPr id="3" name="组合 53"/>
          <p:cNvGrpSpPr/>
          <p:nvPr/>
        </p:nvGrpSpPr>
        <p:grpSpPr>
          <a:xfrm>
            <a:off x="2198356" y="1629594"/>
            <a:ext cx="7425242" cy="477144"/>
            <a:chOff x="537538" y="1065876"/>
            <a:chExt cx="3681676" cy="357905"/>
          </a:xfrm>
        </p:grpSpPr>
        <p:sp>
          <p:nvSpPr>
            <p:cNvPr id="55" name="TextBox 32"/>
            <p:cNvSpPr txBox="1"/>
            <p:nvPr/>
          </p:nvSpPr>
          <p:spPr>
            <a:xfrm>
              <a:off x="2807065" y="1108317"/>
              <a:ext cx="1412149" cy="315464"/>
            </a:xfrm>
            <a:prstGeom prst="rect">
              <a:avLst/>
            </a:prstGeom>
            <a:noFill/>
          </p:spPr>
          <p:txBody>
            <a:bodyPr wrap="square" rtlCol="0">
              <a:spAutoFit/>
            </a:bodyPr>
            <a:lstStyle/>
            <a:p>
              <a:endParaRPr lang="zh-CN" altLang="en-US" sz="2133" b="1" dirty="0">
                <a:solidFill>
                  <a:schemeClr val="tx1">
                    <a:lumMod val="65000"/>
                    <a:lumOff val="35000"/>
                  </a:schemeClr>
                </a:solidFill>
              </a:endParaRPr>
            </a:p>
          </p:txBody>
        </p:sp>
        <p:sp>
          <p:nvSpPr>
            <p:cNvPr id="56" name="Rectangle 42"/>
            <p:cNvSpPr/>
            <p:nvPr/>
          </p:nvSpPr>
          <p:spPr>
            <a:xfrm>
              <a:off x="537538" y="1065876"/>
              <a:ext cx="3681676" cy="295144"/>
            </a:xfrm>
            <a:prstGeom prst="rect">
              <a:avLst/>
            </a:prstGeom>
            <a:noFill/>
            <a:ln w="12700" cap="flat" cmpd="sng" algn="ctr">
              <a:noFill/>
              <a:prstDash val="solid"/>
            </a:ln>
            <a:effectLst/>
          </p:spPr>
          <p:txBody>
            <a:bodyPr lIns="121904" tIns="0" rIns="121904" bIns="0" rtlCol="0" anchor="t"/>
            <a:lstStyle/>
            <a:p>
              <a:pPr algn="ctr"/>
              <a:r>
                <a:rPr lang="zh-CN" altLang="zh-CN" sz="3600" b="1" dirty="0" smtClean="0">
                  <a:solidFill>
                    <a:srgbClr val="C00000"/>
                  </a:solidFill>
                </a:rPr>
                <a:t>（</a:t>
              </a:r>
              <a:r>
                <a:rPr lang="zh-CN" altLang="en-US" sz="3600" b="1" dirty="0" smtClean="0">
                  <a:solidFill>
                    <a:srgbClr val="C00000"/>
                  </a:solidFill>
                </a:rPr>
                <a:t>三</a:t>
              </a:r>
              <a:r>
                <a:rPr lang="zh-CN" altLang="zh-CN" sz="3600" b="1" dirty="0" smtClean="0">
                  <a:solidFill>
                    <a:srgbClr val="C00000"/>
                  </a:solidFill>
                </a:rPr>
                <a:t>）</a:t>
              </a:r>
              <a:r>
                <a:rPr lang="zh-CN" altLang="zh-CN" sz="3600" b="1" dirty="0">
                  <a:solidFill>
                    <a:srgbClr val="C00000"/>
                  </a:solidFill>
                </a:rPr>
                <a:t>采取两种监督</a:t>
              </a:r>
              <a:r>
                <a:rPr lang="zh-CN" altLang="zh-CN" sz="3600" b="1" dirty="0" smtClean="0">
                  <a:solidFill>
                    <a:srgbClr val="C00000"/>
                  </a:solidFill>
                </a:rPr>
                <a:t>形式</a:t>
              </a:r>
              <a:endParaRPr lang="zh-CN" altLang="en-US" sz="3600" b="1" dirty="0">
                <a:solidFill>
                  <a:srgbClr val="C00000"/>
                </a:solidFill>
              </a:endParaRPr>
            </a:p>
          </p:txBody>
        </p:sp>
      </p:grpSp>
      <p:grpSp>
        <p:nvGrpSpPr>
          <p:cNvPr id="4" name="组合 57"/>
          <p:cNvGrpSpPr/>
          <p:nvPr/>
        </p:nvGrpSpPr>
        <p:grpSpPr>
          <a:xfrm>
            <a:off x="541311" y="2568033"/>
            <a:ext cx="1958070" cy="3836696"/>
            <a:chOff x="8181085" y="2568033"/>
            <a:chExt cx="2148115" cy="3836696"/>
          </a:xfrm>
        </p:grpSpPr>
        <p:sp>
          <p:nvSpPr>
            <p:cNvPr id="59" name="Freeform 351"/>
            <p:cNvSpPr>
              <a:spLocks/>
            </p:cNvSpPr>
            <p:nvPr/>
          </p:nvSpPr>
          <p:spPr bwMode="auto">
            <a:xfrm>
              <a:off x="8570519" y="2568033"/>
              <a:ext cx="747712" cy="1456481"/>
            </a:xfrm>
            <a:custGeom>
              <a:avLst/>
              <a:gdLst>
                <a:gd name="T0" fmla="*/ 94 w 102"/>
                <a:gd name="T1" fmla="*/ 77 h 199"/>
                <a:gd name="T2" fmla="*/ 52 w 102"/>
                <a:gd name="T3" fmla="*/ 199 h 199"/>
                <a:gd name="T4" fmla="*/ 5 w 102"/>
                <a:gd name="T5" fmla="*/ 83 h 199"/>
                <a:gd name="T6" fmla="*/ 68 w 102"/>
                <a:gd name="T7" fmla="*/ 18 h 199"/>
                <a:gd name="T8" fmla="*/ 94 w 102"/>
                <a:gd name="T9" fmla="*/ 77 h 199"/>
              </a:gdLst>
              <a:ahLst/>
              <a:cxnLst>
                <a:cxn ang="0">
                  <a:pos x="T0" y="T1"/>
                </a:cxn>
                <a:cxn ang="0">
                  <a:pos x="T2" y="T3"/>
                </a:cxn>
                <a:cxn ang="0">
                  <a:pos x="T4" y="T5"/>
                </a:cxn>
                <a:cxn ang="0">
                  <a:pos x="T6" y="T7"/>
                </a:cxn>
                <a:cxn ang="0">
                  <a:pos x="T8" y="T9"/>
                </a:cxn>
              </a:cxnLst>
              <a:rect l="0" t="0" r="r" b="b"/>
              <a:pathLst>
                <a:path w="102" h="199">
                  <a:moveTo>
                    <a:pt x="94" y="77"/>
                  </a:moveTo>
                  <a:cubicBezTo>
                    <a:pt x="84" y="121"/>
                    <a:pt x="66" y="199"/>
                    <a:pt x="52" y="199"/>
                  </a:cubicBezTo>
                  <a:cubicBezTo>
                    <a:pt x="38" y="199"/>
                    <a:pt x="10" y="115"/>
                    <a:pt x="5" y="83"/>
                  </a:cubicBezTo>
                  <a:cubicBezTo>
                    <a:pt x="0" y="55"/>
                    <a:pt x="9" y="0"/>
                    <a:pt x="68" y="18"/>
                  </a:cubicBezTo>
                  <a:cubicBezTo>
                    <a:pt x="88" y="17"/>
                    <a:pt x="102" y="39"/>
                    <a:pt x="94" y="77"/>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0" name="Freeform 352"/>
            <p:cNvSpPr>
              <a:spLocks/>
            </p:cNvSpPr>
            <p:nvPr/>
          </p:nvSpPr>
          <p:spPr bwMode="auto">
            <a:xfrm>
              <a:off x="8240280" y="4479370"/>
              <a:ext cx="176024" cy="197834"/>
            </a:xfrm>
            <a:custGeom>
              <a:avLst/>
              <a:gdLst>
                <a:gd name="T0" fmla="*/ 0 w 113"/>
                <a:gd name="T1" fmla="*/ 98 h 127"/>
                <a:gd name="T2" fmla="*/ 70 w 113"/>
                <a:gd name="T3" fmla="*/ 127 h 127"/>
                <a:gd name="T4" fmla="*/ 113 w 113"/>
                <a:gd name="T5" fmla="*/ 33 h 127"/>
                <a:gd name="T6" fmla="*/ 47 w 113"/>
                <a:gd name="T7" fmla="*/ 0 h 127"/>
                <a:gd name="T8" fmla="*/ 0 w 113"/>
                <a:gd name="T9" fmla="*/ 98 h 127"/>
              </a:gdLst>
              <a:ahLst/>
              <a:cxnLst>
                <a:cxn ang="0">
                  <a:pos x="T0" y="T1"/>
                </a:cxn>
                <a:cxn ang="0">
                  <a:pos x="T2" y="T3"/>
                </a:cxn>
                <a:cxn ang="0">
                  <a:pos x="T4" y="T5"/>
                </a:cxn>
                <a:cxn ang="0">
                  <a:pos x="T6" y="T7"/>
                </a:cxn>
                <a:cxn ang="0">
                  <a:pos x="T8" y="T9"/>
                </a:cxn>
              </a:cxnLst>
              <a:rect l="0" t="0" r="r" b="b"/>
              <a:pathLst>
                <a:path w="113" h="127">
                  <a:moveTo>
                    <a:pt x="0" y="98"/>
                  </a:moveTo>
                  <a:lnTo>
                    <a:pt x="70" y="127"/>
                  </a:lnTo>
                  <a:lnTo>
                    <a:pt x="113" y="33"/>
                  </a:lnTo>
                  <a:lnTo>
                    <a:pt x="47" y="0"/>
                  </a:lnTo>
                  <a:lnTo>
                    <a:pt x="0" y="98"/>
                  </a:ln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1" name="Freeform 353"/>
            <p:cNvSpPr>
              <a:spLocks/>
            </p:cNvSpPr>
            <p:nvPr/>
          </p:nvSpPr>
          <p:spPr bwMode="auto">
            <a:xfrm>
              <a:off x="8210681" y="4530776"/>
              <a:ext cx="183813" cy="233661"/>
            </a:xfrm>
            <a:custGeom>
              <a:avLst/>
              <a:gdLst>
                <a:gd name="T0" fmla="*/ 25 w 25"/>
                <a:gd name="T1" fmla="*/ 4 h 32"/>
                <a:gd name="T2" fmla="*/ 10 w 25"/>
                <a:gd name="T3" fmla="*/ 0 h 32"/>
                <a:gd name="T4" fmla="*/ 7 w 25"/>
                <a:gd name="T5" fmla="*/ 12 h 32"/>
                <a:gd name="T6" fmla="*/ 0 w 25"/>
                <a:gd name="T7" fmla="*/ 23 h 32"/>
                <a:gd name="T8" fmla="*/ 17 w 25"/>
                <a:gd name="T9" fmla="*/ 32 h 32"/>
                <a:gd name="T10" fmla="*/ 25 w 25"/>
                <a:gd name="T11" fmla="*/ 4 h 32"/>
              </a:gdLst>
              <a:ahLst/>
              <a:cxnLst>
                <a:cxn ang="0">
                  <a:pos x="T0" y="T1"/>
                </a:cxn>
                <a:cxn ang="0">
                  <a:pos x="T2" y="T3"/>
                </a:cxn>
                <a:cxn ang="0">
                  <a:pos x="T4" y="T5"/>
                </a:cxn>
                <a:cxn ang="0">
                  <a:pos x="T6" y="T7"/>
                </a:cxn>
                <a:cxn ang="0">
                  <a:pos x="T8" y="T9"/>
                </a:cxn>
                <a:cxn ang="0">
                  <a:pos x="T10" y="T11"/>
                </a:cxn>
              </a:cxnLst>
              <a:rect l="0" t="0" r="r" b="b"/>
              <a:pathLst>
                <a:path w="25" h="32">
                  <a:moveTo>
                    <a:pt x="25" y="4"/>
                  </a:moveTo>
                  <a:cubicBezTo>
                    <a:pt x="10" y="0"/>
                    <a:pt x="10" y="0"/>
                    <a:pt x="10" y="0"/>
                  </a:cubicBezTo>
                  <a:cubicBezTo>
                    <a:pt x="7" y="12"/>
                    <a:pt x="7" y="12"/>
                    <a:pt x="7" y="12"/>
                  </a:cubicBezTo>
                  <a:cubicBezTo>
                    <a:pt x="0" y="23"/>
                    <a:pt x="0" y="23"/>
                    <a:pt x="0" y="23"/>
                  </a:cubicBezTo>
                  <a:cubicBezTo>
                    <a:pt x="6" y="26"/>
                    <a:pt x="17" y="23"/>
                    <a:pt x="17" y="32"/>
                  </a:cubicBezTo>
                  <a:lnTo>
                    <a:pt x="25" y="4"/>
                  </a:ln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2" name="Freeform 354"/>
            <p:cNvSpPr>
              <a:spLocks/>
            </p:cNvSpPr>
            <p:nvPr/>
          </p:nvSpPr>
          <p:spPr bwMode="auto">
            <a:xfrm>
              <a:off x="8181085" y="4537007"/>
              <a:ext cx="213410" cy="330239"/>
            </a:xfrm>
            <a:custGeom>
              <a:avLst/>
              <a:gdLst>
                <a:gd name="T0" fmla="*/ 2 w 29"/>
                <a:gd name="T1" fmla="*/ 27 h 45"/>
                <a:gd name="T2" fmla="*/ 12 w 29"/>
                <a:gd name="T3" fmla="*/ 5 h 45"/>
                <a:gd name="T4" fmla="*/ 16 w 29"/>
                <a:gd name="T5" fmla="*/ 3 h 45"/>
                <a:gd name="T6" fmla="*/ 16 w 29"/>
                <a:gd name="T7" fmla="*/ 3 h 45"/>
                <a:gd name="T8" fmla="*/ 16 w 29"/>
                <a:gd name="T9" fmla="*/ 4 h 45"/>
                <a:gd name="T10" fmla="*/ 17 w 29"/>
                <a:gd name="T11" fmla="*/ 2 h 45"/>
                <a:gd name="T12" fmla="*/ 22 w 29"/>
                <a:gd name="T13" fmla="*/ 0 h 45"/>
                <a:gd name="T14" fmla="*/ 22 w 29"/>
                <a:gd name="T15" fmla="*/ 0 h 45"/>
                <a:gd name="T16" fmla="*/ 24 w 29"/>
                <a:gd name="T17" fmla="*/ 3 h 45"/>
                <a:gd name="T18" fmla="*/ 26 w 29"/>
                <a:gd name="T19" fmla="*/ 4 h 45"/>
                <a:gd name="T20" fmla="*/ 26 w 29"/>
                <a:gd name="T21" fmla="*/ 4 h 45"/>
                <a:gd name="T22" fmla="*/ 28 w 29"/>
                <a:gd name="T23" fmla="*/ 9 h 45"/>
                <a:gd name="T24" fmla="*/ 16 w 29"/>
                <a:gd name="T25" fmla="*/ 32 h 45"/>
                <a:gd name="T26" fmla="*/ 12 w 29"/>
                <a:gd name="T27" fmla="*/ 42 h 45"/>
                <a:gd name="T28" fmla="*/ 7 w 29"/>
                <a:gd name="T29" fmla="*/ 44 h 45"/>
                <a:gd name="T30" fmla="*/ 7 w 29"/>
                <a:gd name="T31" fmla="*/ 44 h 45"/>
                <a:gd name="T32" fmla="*/ 6 w 29"/>
                <a:gd name="T33" fmla="*/ 38 h 45"/>
                <a:gd name="T34" fmla="*/ 2 w 29"/>
                <a:gd name="T35"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5">
                  <a:moveTo>
                    <a:pt x="2" y="27"/>
                  </a:moveTo>
                  <a:cubicBezTo>
                    <a:pt x="12" y="5"/>
                    <a:pt x="12" y="5"/>
                    <a:pt x="12" y="5"/>
                  </a:cubicBezTo>
                  <a:cubicBezTo>
                    <a:pt x="12" y="3"/>
                    <a:pt x="14" y="3"/>
                    <a:pt x="16" y="3"/>
                  </a:cubicBezTo>
                  <a:cubicBezTo>
                    <a:pt x="16" y="3"/>
                    <a:pt x="16" y="3"/>
                    <a:pt x="16" y="3"/>
                  </a:cubicBezTo>
                  <a:cubicBezTo>
                    <a:pt x="16" y="4"/>
                    <a:pt x="16" y="4"/>
                    <a:pt x="16" y="4"/>
                  </a:cubicBezTo>
                  <a:cubicBezTo>
                    <a:pt x="17" y="2"/>
                    <a:pt x="17" y="2"/>
                    <a:pt x="17" y="2"/>
                  </a:cubicBezTo>
                  <a:cubicBezTo>
                    <a:pt x="18" y="0"/>
                    <a:pt x="20" y="0"/>
                    <a:pt x="22" y="0"/>
                  </a:cubicBezTo>
                  <a:cubicBezTo>
                    <a:pt x="22" y="0"/>
                    <a:pt x="22" y="0"/>
                    <a:pt x="22" y="0"/>
                  </a:cubicBezTo>
                  <a:cubicBezTo>
                    <a:pt x="23" y="1"/>
                    <a:pt x="24" y="2"/>
                    <a:pt x="24" y="3"/>
                  </a:cubicBezTo>
                  <a:cubicBezTo>
                    <a:pt x="25" y="3"/>
                    <a:pt x="26" y="3"/>
                    <a:pt x="26" y="4"/>
                  </a:cubicBezTo>
                  <a:cubicBezTo>
                    <a:pt x="26" y="4"/>
                    <a:pt x="26" y="4"/>
                    <a:pt x="26" y="4"/>
                  </a:cubicBezTo>
                  <a:cubicBezTo>
                    <a:pt x="28" y="5"/>
                    <a:pt x="29" y="7"/>
                    <a:pt x="28" y="9"/>
                  </a:cubicBezTo>
                  <a:cubicBezTo>
                    <a:pt x="16" y="32"/>
                    <a:pt x="16" y="32"/>
                    <a:pt x="16" y="32"/>
                  </a:cubicBezTo>
                  <a:cubicBezTo>
                    <a:pt x="12" y="42"/>
                    <a:pt x="12" y="42"/>
                    <a:pt x="12" y="42"/>
                  </a:cubicBezTo>
                  <a:cubicBezTo>
                    <a:pt x="11" y="44"/>
                    <a:pt x="9" y="45"/>
                    <a:pt x="7" y="44"/>
                  </a:cubicBezTo>
                  <a:cubicBezTo>
                    <a:pt x="7" y="44"/>
                    <a:pt x="7" y="44"/>
                    <a:pt x="7" y="44"/>
                  </a:cubicBezTo>
                  <a:cubicBezTo>
                    <a:pt x="5" y="43"/>
                    <a:pt x="5" y="40"/>
                    <a:pt x="6" y="38"/>
                  </a:cubicBezTo>
                  <a:cubicBezTo>
                    <a:pt x="6" y="36"/>
                    <a:pt x="0" y="31"/>
                    <a:pt x="2" y="27"/>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3" name="Freeform 355"/>
            <p:cNvSpPr>
              <a:spLocks/>
            </p:cNvSpPr>
            <p:nvPr/>
          </p:nvSpPr>
          <p:spPr bwMode="auto">
            <a:xfrm>
              <a:off x="8218471" y="4764437"/>
              <a:ext cx="73215" cy="183813"/>
            </a:xfrm>
            <a:custGeom>
              <a:avLst/>
              <a:gdLst>
                <a:gd name="T0" fmla="*/ 3 w 10"/>
                <a:gd name="T1" fmla="*/ 25 h 25"/>
                <a:gd name="T2" fmla="*/ 3 w 10"/>
                <a:gd name="T3" fmla="*/ 25 h 25"/>
                <a:gd name="T4" fmla="*/ 0 w 10"/>
                <a:gd name="T5" fmla="*/ 22 h 25"/>
                <a:gd name="T6" fmla="*/ 5 w 10"/>
                <a:gd name="T7" fmla="*/ 0 h 25"/>
                <a:gd name="T8" fmla="*/ 5 w 10"/>
                <a:gd name="T9" fmla="*/ 0 h 25"/>
                <a:gd name="T10" fmla="*/ 10 w 10"/>
                <a:gd name="T11" fmla="*/ 3 h 25"/>
                <a:gd name="T12" fmla="*/ 6 w 10"/>
                <a:gd name="T13" fmla="*/ 23 h 25"/>
                <a:gd name="T14" fmla="*/ 3 w 10"/>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5">
                  <a:moveTo>
                    <a:pt x="3" y="25"/>
                  </a:moveTo>
                  <a:cubicBezTo>
                    <a:pt x="3" y="25"/>
                    <a:pt x="3" y="25"/>
                    <a:pt x="3" y="25"/>
                  </a:cubicBezTo>
                  <a:cubicBezTo>
                    <a:pt x="1" y="25"/>
                    <a:pt x="0" y="23"/>
                    <a:pt x="0" y="22"/>
                  </a:cubicBezTo>
                  <a:cubicBezTo>
                    <a:pt x="5" y="0"/>
                    <a:pt x="5" y="0"/>
                    <a:pt x="5" y="0"/>
                  </a:cubicBezTo>
                  <a:cubicBezTo>
                    <a:pt x="5" y="0"/>
                    <a:pt x="5" y="0"/>
                    <a:pt x="5" y="0"/>
                  </a:cubicBezTo>
                  <a:cubicBezTo>
                    <a:pt x="10" y="3"/>
                    <a:pt x="10" y="3"/>
                    <a:pt x="10" y="3"/>
                  </a:cubicBezTo>
                  <a:cubicBezTo>
                    <a:pt x="6" y="23"/>
                    <a:pt x="6" y="23"/>
                    <a:pt x="6" y="23"/>
                  </a:cubicBezTo>
                  <a:cubicBezTo>
                    <a:pt x="5" y="24"/>
                    <a:pt x="4" y="25"/>
                    <a:pt x="3" y="25"/>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4" name="Freeform 356"/>
            <p:cNvSpPr>
              <a:spLocks/>
            </p:cNvSpPr>
            <p:nvPr/>
          </p:nvSpPr>
          <p:spPr bwMode="auto">
            <a:xfrm>
              <a:off x="8269876" y="4580623"/>
              <a:ext cx="109042" cy="257026"/>
            </a:xfrm>
            <a:custGeom>
              <a:avLst/>
              <a:gdLst>
                <a:gd name="T0" fmla="*/ 10 w 15"/>
                <a:gd name="T1" fmla="*/ 35 h 35"/>
                <a:gd name="T2" fmla="*/ 10 w 15"/>
                <a:gd name="T3" fmla="*/ 35 h 35"/>
                <a:gd name="T4" fmla="*/ 8 w 15"/>
                <a:gd name="T5" fmla="*/ 32 h 35"/>
                <a:gd name="T6" fmla="*/ 9 w 15"/>
                <a:gd name="T7" fmla="*/ 24 h 35"/>
                <a:gd name="T8" fmla="*/ 4 w 15"/>
                <a:gd name="T9" fmla="*/ 24 h 35"/>
                <a:gd name="T10" fmla="*/ 0 w 15"/>
                <a:gd name="T11" fmla="*/ 6 h 35"/>
                <a:gd name="T12" fmla="*/ 9 w 15"/>
                <a:gd name="T13" fmla="*/ 0 h 35"/>
                <a:gd name="T14" fmla="*/ 12 w 15"/>
                <a:gd name="T15" fmla="*/ 8 h 35"/>
                <a:gd name="T16" fmla="*/ 15 w 15"/>
                <a:gd name="T17" fmla="*/ 15 h 35"/>
                <a:gd name="T18" fmla="*/ 14 w 15"/>
                <a:gd name="T19" fmla="*/ 33 h 35"/>
                <a:gd name="T20" fmla="*/ 10 w 15"/>
                <a:gd name="T2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5">
                  <a:moveTo>
                    <a:pt x="10" y="35"/>
                  </a:moveTo>
                  <a:cubicBezTo>
                    <a:pt x="10" y="35"/>
                    <a:pt x="10" y="35"/>
                    <a:pt x="10" y="35"/>
                  </a:cubicBezTo>
                  <a:cubicBezTo>
                    <a:pt x="9" y="35"/>
                    <a:pt x="8" y="34"/>
                    <a:pt x="8" y="32"/>
                  </a:cubicBezTo>
                  <a:cubicBezTo>
                    <a:pt x="9" y="24"/>
                    <a:pt x="9" y="24"/>
                    <a:pt x="9" y="24"/>
                  </a:cubicBezTo>
                  <a:cubicBezTo>
                    <a:pt x="9" y="20"/>
                    <a:pt x="6" y="21"/>
                    <a:pt x="4" y="24"/>
                  </a:cubicBezTo>
                  <a:cubicBezTo>
                    <a:pt x="0" y="6"/>
                    <a:pt x="0" y="6"/>
                    <a:pt x="0" y="6"/>
                  </a:cubicBezTo>
                  <a:cubicBezTo>
                    <a:pt x="9" y="0"/>
                    <a:pt x="9" y="0"/>
                    <a:pt x="9" y="0"/>
                  </a:cubicBezTo>
                  <a:cubicBezTo>
                    <a:pt x="12" y="8"/>
                    <a:pt x="12" y="8"/>
                    <a:pt x="12" y="8"/>
                  </a:cubicBezTo>
                  <a:cubicBezTo>
                    <a:pt x="15" y="8"/>
                    <a:pt x="15" y="13"/>
                    <a:pt x="15" y="15"/>
                  </a:cubicBezTo>
                  <a:cubicBezTo>
                    <a:pt x="14" y="33"/>
                    <a:pt x="14" y="33"/>
                    <a:pt x="14" y="33"/>
                  </a:cubicBezTo>
                  <a:cubicBezTo>
                    <a:pt x="13" y="34"/>
                    <a:pt x="12" y="35"/>
                    <a:pt x="10" y="35"/>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5" name="Freeform 357"/>
            <p:cNvSpPr>
              <a:spLocks/>
            </p:cNvSpPr>
            <p:nvPr/>
          </p:nvSpPr>
          <p:spPr bwMode="auto">
            <a:xfrm>
              <a:off x="8202894" y="4734838"/>
              <a:ext cx="51406" cy="183813"/>
            </a:xfrm>
            <a:custGeom>
              <a:avLst/>
              <a:gdLst>
                <a:gd name="T0" fmla="*/ 5 w 7"/>
                <a:gd name="T1" fmla="*/ 25 h 25"/>
                <a:gd name="T2" fmla="*/ 5 w 7"/>
                <a:gd name="T3" fmla="*/ 25 h 25"/>
                <a:gd name="T4" fmla="*/ 2 w 7"/>
                <a:gd name="T5" fmla="*/ 22 h 25"/>
                <a:gd name="T6" fmla="*/ 0 w 7"/>
                <a:gd name="T7" fmla="*/ 0 h 25"/>
                <a:gd name="T8" fmla="*/ 0 w 7"/>
                <a:gd name="T9" fmla="*/ 0 h 25"/>
                <a:gd name="T10" fmla="*/ 5 w 7"/>
                <a:gd name="T11" fmla="*/ 1 h 25"/>
                <a:gd name="T12" fmla="*/ 7 w 7"/>
                <a:gd name="T13" fmla="*/ 22 h 25"/>
                <a:gd name="T14" fmla="*/ 5 w 7"/>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5">
                  <a:moveTo>
                    <a:pt x="5" y="25"/>
                  </a:moveTo>
                  <a:cubicBezTo>
                    <a:pt x="5" y="25"/>
                    <a:pt x="5" y="25"/>
                    <a:pt x="5" y="25"/>
                  </a:cubicBezTo>
                  <a:cubicBezTo>
                    <a:pt x="3" y="25"/>
                    <a:pt x="2" y="24"/>
                    <a:pt x="2" y="22"/>
                  </a:cubicBezTo>
                  <a:cubicBezTo>
                    <a:pt x="0" y="0"/>
                    <a:pt x="0" y="0"/>
                    <a:pt x="0" y="0"/>
                  </a:cubicBezTo>
                  <a:cubicBezTo>
                    <a:pt x="0" y="0"/>
                    <a:pt x="0" y="0"/>
                    <a:pt x="0" y="0"/>
                  </a:cubicBezTo>
                  <a:cubicBezTo>
                    <a:pt x="5" y="1"/>
                    <a:pt x="5" y="1"/>
                    <a:pt x="5" y="1"/>
                  </a:cubicBezTo>
                  <a:cubicBezTo>
                    <a:pt x="7" y="22"/>
                    <a:pt x="7" y="22"/>
                    <a:pt x="7" y="22"/>
                  </a:cubicBezTo>
                  <a:cubicBezTo>
                    <a:pt x="7" y="23"/>
                    <a:pt x="6" y="24"/>
                    <a:pt x="5" y="25"/>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6" name="Freeform 358"/>
            <p:cNvSpPr>
              <a:spLocks/>
            </p:cNvSpPr>
            <p:nvPr/>
          </p:nvSpPr>
          <p:spPr bwMode="auto">
            <a:xfrm>
              <a:off x="8196663" y="4756647"/>
              <a:ext cx="87233" cy="162004"/>
            </a:xfrm>
            <a:custGeom>
              <a:avLst/>
              <a:gdLst>
                <a:gd name="T0" fmla="*/ 10 w 12"/>
                <a:gd name="T1" fmla="*/ 22 h 22"/>
                <a:gd name="T2" fmla="*/ 10 w 12"/>
                <a:gd name="T3" fmla="*/ 22 h 22"/>
                <a:gd name="T4" fmla="*/ 6 w 12"/>
                <a:gd name="T5" fmla="*/ 20 h 22"/>
                <a:gd name="T6" fmla="*/ 0 w 12"/>
                <a:gd name="T7" fmla="*/ 0 h 22"/>
                <a:gd name="T8" fmla="*/ 5 w 12"/>
                <a:gd name="T9" fmla="*/ 4 h 22"/>
                <a:gd name="T10" fmla="*/ 11 w 12"/>
                <a:gd name="T11" fmla="*/ 19 h 22"/>
                <a:gd name="T12" fmla="*/ 10 w 12"/>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12" h="22">
                  <a:moveTo>
                    <a:pt x="10" y="22"/>
                  </a:moveTo>
                  <a:cubicBezTo>
                    <a:pt x="10" y="22"/>
                    <a:pt x="10" y="22"/>
                    <a:pt x="10" y="22"/>
                  </a:cubicBezTo>
                  <a:cubicBezTo>
                    <a:pt x="8" y="22"/>
                    <a:pt x="7" y="22"/>
                    <a:pt x="6" y="20"/>
                  </a:cubicBezTo>
                  <a:cubicBezTo>
                    <a:pt x="0" y="0"/>
                    <a:pt x="0" y="0"/>
                    <a:pt x="0" y="0"/>
                  </a:cubicBezTo>
                  <a:cubicBezTo>
                    <a:pt x="5" y="4"/>
                    <a:pt x="5" y="4"/>
                    <a:pt x="5" y="4"/>
                  </a:cubicBezTo>
                  <a:cubicBezTo>
                    <a:pt x="11" y="19"/>
                    <a:pt x="11" y="19"/>
                    <a:pt x="11" y="19"/>
                  </a:cubicBezTo>
                  <a:cubicBezTo>
                    <a:pt x="12" y="20"/>
                    <a:pt x="11" y="21"/>
                    <a:pt x="10" y="22"/>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7" name="Freeform 359"/>
            <p:cNvSpPr>
              <a:spLocks/>
            </p:cNvSpPr>
            <p:nvPr/>
          </p:nvSpPr>
          <p:spPr bwMode="auto">
            <a:xfrm>
              <a:off x="8224702" y="4610220"/>
              <a:ext cx="169793" cy="88791"/>
            </a:xfrm>
            <a:custGeom>
              <a:avLst/>
              <a:gdLst>
                <a:gd name="T0" fmla="*/ 0 w 109"/>
                <a:gd name="T1" fmla="*/ 28 h 57"/>
                <a:gd name="T2" fmla="*/ 104 w 109"/>
                <a:gd name="T3" fmla="*/ 57 h 57"/>
                <a:gd name="T4" fmla="*/ 109 w 109"/>
                <a:gd name="T5" fmla="*/ 28 h 57"/>
                <a:gd name="T6" fmla="*/ 5 w 109"/>
                <a:gd name="T7" fmla="*/ 0 h 57"/>
                <a:gd name="T8" fmla="*/ 0 w 109"/>
                <a:gd name="T9" fmla="*/ 28 h 57"/>
              </a:gdLst>
              <a:ahLst/>
              <a:cxnLst>
                <a:cxn ang="0">
                  <a:pos x="T0" y="T1"/>
                </a:cxn>
                <a:cxn ang="0">
                  <a:pos x="T2" y="T3"/>
                </a:cxn>
                <a:cxn ang="0">
                  <a:pos x="T4" y="T5"/>
                </a:cxn>
                <a:cxn ang="0">
                  <a:pos x="T6" y="T7"/>
                </a:cxn>
                <a:cxn ang="0">
                  <a:pos x="T8" y="T9"/>
                </a:cxn>
              </a:cxnLst>
              <a:rect l="0" t="0" r="r" b="b"/>
              <a:pathLst>
                <a:path w="109" h="57">
                  <a:moveTo>
                    <a:pt x="0" y="28"/>
                  </a:moveTo>
                  <a:lnTo>
                    <a:pt x="104" y="57"/>
                  </a:lnTo>
                  <a:lnTo>
                    <a:pt x="109" y="28"/>
                  </a:lnTo>
                  <a:lnTo>
                    <a:pt x="5" y="0"/>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8" name="Freeform 360"/>
            <p:cNvSpPr>
              <a:spLocks/>
            </p:cNvSpPr>
            <p:nvPr/>
          </p:nvSpPr>
          <p:spPr bwMode="auto">
            <a:xfrm>
              <a:off x="8218471" y="3468403"/>
              <a:ext cx="563900" cy="1193224"/>
            </a:xfrm>
            <a:custGeom>
              <a:avLst/>
              <a:gdLst>
                <a:gd name="T0" fmla="*/ 77 w 77"/>
                <a:gd name="T1" fmla="*/ 6 h 163"/>
                <a:gd name="T2" fmla="*/ 51 w 77"/>
                <a:gd name="T3" fmla="*/ 0 h 163"/>
                <a:gd name="T4" fmla="*/ 0 w 77"/>
                <a:gd name="T5" fmla="*/ 156 h 163"/>
                <a:gd name="T6" fmla="*/ 0 w 77"/>
                <a:gd name="T7" fmla="*/ 156 h 163"/>
                <a:gd name="T8" fmla="*/ 26 w 77"/>
                <a:gd name="T9" fmla="*/ 163 h 163"/>
                <a:gd name="T10" fmla="*/ 26 w 77"/>
                <a:gd name="T11" fmla="*/ 162 h 163"/>
                <a:gd name="T12" fmla="*/ 77 w 77"/>
                <a:gd name="T13" fmla="*/ 6 h 163"/>
                <a:gd name="T14" fmla="*/ 77 w 77"/>
                <a:gd name="T15" fmla="*/ 6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63">
                  <a:moveTo>
                    <a:pt x="77" y="6"/>
                  </a:moveTo>
                  <a:cubicBezTo>
                    <a:pt x="51" y="0"/>
                    <a:pt x="51" y="0"/>
                    <a:pt x="51" y="0"/>
                  </a:cubicBezTo>
                  <a:cubicBezTo>
                    <a:pt x="51" y="0"/>
                    <a:pt x="3" y="145"/>
                    <a:pt x="0" y="156"/>
                  </a:cubicBezTo>
                  <a:cubicBezTo>
                    <a:pt x="0" y="156"/>
                    <a:pt x="0" y="156"/>
                    <a:pt x="0" y="156"/>
                  </a:cubicBezTo>
                  <a:cubicBezTo>
                    <a:pt x="26" y="163"/>
                    <a:pt x="26" y="163"/>
                    <a:pt x="26" y="163"/>
                  </a:cubicBezTo>
                  <a:cubicBezTo>
                    <a:pt x="26" y="163"/>
                    <a:pt x="26" y="162"/>
                    <a:pt x="26" y="162"/>
                  </a:cubicBezTo>
                  <a:cubicBezTo>
                    <a:pt x="77" y="6"/>
                    <a:pt x="77" y="6"/>
                    <a:pt x="77" y="6"/>
                  </a:cubicBezTo>
                  <a:cubicBezTo>
                    <a:pt x="77" y="6"/>
                    <a:pt x="77" y="6"/>
                    <a:pt x="77" y="6"/>
                  </a:cubicBez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9" name="Freeform 361"/>
            <p:cNvSpPr>
              <a:spLocks/>
            </p:cNvSpPr>
            <p:nvPr/>
          </p:nvSpPr>
          <p:spPr bwMode="auto">
            <a:xfrm>
              <a:off x="8562730" y="4603989"/>
              <a:ext cx="373856" cy="1719737"/>
            </a:xfrm>
            <a:custGeom>
              <a:avLst/>
              <a:gdLst>
                <a:gd name="T0" fmla="*/ 17 w 51"/>
                <a:gd name="T1" fmla="*/ 0 h 235"/>
                <a:gd name="T2" fmla="*/ 44 w 51"/>
                <a:gd name="T3" fmla="*/ 0 h 235"/>
                <a:gd name="T4" fmla="*/ 50 w 51"/>
                <a:gd name="T5" fmla="*/ 7 h 235"/>
                <a:gd name="T6" fmla="*/ 45 w 51"/>
                <a:gd name="T7" fmla="*/ 118 h 235"/>
                <a:gd name="T8" fmla="*/ 42 w 51"/>
                <a:gd name="T9" fmla="*/ 187 h 235"/>
                <a:gd name="T10" fmla="*/ 44 w 51"/>
                <a:gd name="T11" fmla="*/ 210 h 235"/>
                <a:gd name="T12" fmla="*/ 17 w 51"/>
                <a:gd name="T13" fmla="*/ 232 h 235"/>
                <a:gd name="T14" fmla="*/ 3 w 51"/>
                <a:gd name="T15" fmla="*/ 228 h 235"/>
                <a:gd name="T16" fmla="*/ 19 w 51"/>
                <a:gd name="T17" fmla="*/ 207 h 235"/>
                <a:gd name="T18" fmla="*/ 17 w 51"/>
                <a:gd name="T19" fmla="*/ 114 h 235"/>
                <a:gd name="T20" fmla="*/ 10 w 51"/>
                <a:gd name="T21" fmla="*/ 7 h 235"/>
                <a:gd name="T22" fmla="*/ 17 w 51"/>
                <a:gd name="T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235">
                  <a:moveTo>
                    <a:pt x="17" y="0"/>
                  </a:moveTo>
                  <a:cubicBezTo>
                    <a:pt x="44" y="0"/>
                    <a:pt x="44" y="0"/>
                    <a:pt x="44" y="0"/>
                  </a:cubicBezTo>
                  <a:cubicBezTo>
                    <a:pt x="47" y="0"/>
                    <a:pt x="51" y="3"/>
                    <a:pt x="50" y="7"/>
                  </a:cubicBezTo>
                  <a:cubicBezTo>
                    <a:pt x="49" y="46"/>
                    <a:pt x="51" y="78"/>
                    <a:pt x="45" y="118"/>
                  </a:cubicBezTo>
                  <a:cubicBezTo>
                    <a:pt x="43" y="136"/>
                    <a:pt x="44" y="160"/>
                    <a:pt x="42" y="187"/>
                  </a:cubicBezTo>
                  <a:cubicBezTo>
                    <a:pt x="40" y="201"/>
                    <a:pt x="45" y="207"/>
                    <a:pt x="44" y="210"/>
                  </a:cubicBezTo>
                  <a:cubicBezTo>
                    <a:pt x="43" y="213"/>
                    <a:pt x="28" y="235"/>
                    <a:pt x="17" y="232"/>
                  </a:cubicBezTo>
                  <a:cubicBezTo>
                    <a:pt x="3" y="228"/>
                    <a:pt x="3" y="228"/>
                    <a:pt x="3" y="228"/>
                  </a:cubicBezTo>
                  <a:cubicBezTo>
                    <a:pt x="0" y="227"/>
                    <a:pt x="18" y="210"/>
                    <a:pt x="19" y="207"/>
                  </a:cubicBezTo>
                  <a:cubicBezTo>
                    <a:pt x="27" y="172"/>
                    <a:pt x="21" y="146"/>
                    <a:pt x="17" y="114"/>
                  </a:cubicBezTo>
                  <a:cubicBezTo>
                    <a:pt x="14" y="80"/>
                    <a:pt x="10" y="41"/>
                    <a:pt x="10" y="7"/>
                  </a:cubicBezTo>
                  <a:cubicBezTo>
                    <a:pt x="10" y="3"/>
                    <a:pt x="13" y="0"/>
                    <a:pt x="17" y="0"/>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0" name="Freeform 362"/>
            <p:cNvSpPr>
              <a:spLocks/>
            </p:cNvSpPr>
            <p:nvPr/>
          </p:nvSpPr>
          <p:spPr bwMode="auto">
            <a:xfrm>
              <a:off x="8473939" y="6082277"/>
              <a:ext cx="454858" cy="322452"/>
            </a:xfrm>
            <a:custGeom>
              <a:avLst/>
              <a:gdLst>
                <a:gd name="T0" fmla="*/ 55 w 62"/>
                <a:gd name="T1" fmla="*/ 0 h 44"/>
                <a:gd name="T2" fmla="*/ 62 w 62"/>
                <a:gd name="T3" fmla="*/ 19 h 44"/>
                <a:gd name="T4" fmla="*/ 58 w 62"/>
                <a:gd name="T5" fmla="*/ 27 h 44"/>
                <a:gd name="T6" fmla="*/ 53 w 62"/>
                <a:gd name="T7" fmla="*/ 27 h 44"/>
                <a:gd name="T8" fmla="*/ 42 w 62"/>
                <a:gd name="T9" fmla="*/ 34 h 44"/>
                <a:gd name="T10" fmla="*/ 25 w 62"/>
                <a:gd name="T11" fmla="*/ 42 h 44"/>
                <a:gd name="T12" fmla="*/ 9 w 62"/>
                <a:gd name="T13" fmla="*/ 40 h 44"/>
                <a:gd name="T14" fmla="*/ 26 w 62"/>
                <a:gd name="T15" fmla="*/ 11 h 44"/>
                <a:gd name="T16" fmla="*/ 23 w 62"/>
                <a:gd name="T17" fmla="*/ 26 h 44"/>
                <a:gd name="T18" fmla="*/ 55 w 62"/>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44">
                  <a:moveTo>
                    <a:pt x="55" y="0"/>
                  </a:moveTo>
                  <a:cubicBezTo>
                    <a:pt x="58" y="3"/>
                    <a:pt x="62" y="14"/>
                    <a:pt x="62" y="19"/>
                  </a:cubicBezTo>
                  <a:cubicBezTo>
                    <a:pt x="61" y="25"/>
                    <a:pt x="61" y="25"/>
                    <a:pt x="58" y="27"/>
                  </a:cubicBezTo>
                  <a:cubicBezTo>
                    <a:pt x="55" y="29"/>
                    <a:pt x="54" y="29"/>
                    <a:pt x="53" y="27"/>
                  </a:cubicBezTo>
                  <a:cubicBezTo>
                    <a:pt x="52" y="26"/>
                    <a:pt x="45" y="32"/>
                    <a:pt x="42" y="34"/>
                  </a:cubicBezTo>
                  <a:cubicBezTo>
                    <a:pt x="38" y="36"/>
                    <a:pt x="34" y="40"/>
                    <a:pt x="25" y="42"/>
                  </a:cubicBezTo>
                  <a:cubicBezTo>
                    <a:pt x="19" y="43"/>
                    <a:pt x="12" y="44"/>
                    <a:pt x="9" y="40"/>
                  </a:cubicBezTo>
                  <a:cubicBezTo>
                    <a:pt x="0" y="31"/>
                    <a:pt x="18" y="21"/>
                    <a:pt x="26" y="11"/>
                  </a:cubicBezTo>
                  <a:cubicBezTo>
                    <a:pt x="22" y="19"/>
                    <a:pt x="12" y="25"/>
                    <a:pt x="23" y="26"/>
                  </a:cubicBezTo>
                  <a:cubicBezTo>
                    <a:pt x="42" y="26"/>
                    <a:pt x="54" y="13"/>
                    <a:pt x="55"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1" name="Freeform 363"/>
            <p:cNvSpPr>
              <a:spLocks/>
            </p:cNvSpPr>
            <p:nvPr/>
          </p:nvSpPr>
          <p:spPr bwMode="auto">
            <a:xfrm>
              <a:off x="8958393" y="4603989"/>
              <a:ext cx="373856" cy="1719737"/>
            </a:xfrm>
            <a:custGeom>
              <a:avLst/>
              <a:gdLst>
                <a:gd name="T0" fmla="*/ 34 w 51"/>
                <a:gd name="T1" fmla="*/ 0 h 235"/>
                <a:gd name="T2" fmla="*/ 7 w 51"/>
                <a:gd name="T3" fmla="*/ 0 h 235"/>
                <a:gd name="T4" fmla="*/ 0 w 51"/>
                <a:gd name="T5" fmla="*/ 7 h 235"/>
                <a:gd name="T6" fmla="*/ 6 w 51"/>
                <a:gd name="T7" fmla="*/ 118 h 235"/>
                <a:gd name="T8" fmla="*/ 9 w 51"/>
                <a:gd name="T9" fmla="*/ 187 h 235"/>
                <a:gd name="T10" fmla="*/ 7 w 51"/>
                <a:gd name="T11" fmla="*/ 210 h 235"/>
                <a:gd name="T12" fmla="*/ 34 w 51"/>
                <a:gd name="T13" fmla="*/ 232 h 235"/>
                <a:gd name="T14" fmla="*/ 48 w 51"/>
                <a:gd name="T15" fmla="*/ 228 h 235"/>
                <a:gd name="T16" fmla="*/ 32 w 51"/>
                <a:gd name="T17" fmla="*/ 207 h 235"/>
                <a:gd name="T18" fmla="*/ 33 w 51"/>
                <a:gd name="T19" fmla="*/ 114 h 235"/>
                <a:gd name="T20" fmla="*/ 41 w 51"/>
                <a:gd name="T21" fmla="*/ 7 h 235"/>
                <a:gd name="T22" fmla="*/ 34 w 51"/>
                <a:gd name="T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235">
                  <a:moveTo>
                    <a:pt x="34" y="0"/>
                  </a:moveTo>
                  <a:cubicBezTo>
                    <a:pt x="7" y="0"/>
                    <a:pt x="7" y="0"/>
                    <a:pt x="7" y="0"/>
                  </a:cubicBezTo>
                  <a:cubicBezTo>
                    <a:pt x="3" y="0"/>
                    <a:pt x="0" y="3"/>
                    <a:pt x="0" y="7"/>
                  </a:cubicBezTo>
                  <a:cubicBezTo>
                    <a:pt x="1" y="46"/>
                    <a:pt x="0" y="78"/>
                    <a:pt x="6" y="118"/>
                  </a:cubicBezTo>
                  <a:cubicBezTo>
                    <a:pt x="8" y="136"/>
                    <a:pt x="7" y="160"/>
                    <a:pt x="9" y="187"/>
                  </a:cubicBezTo>
                  <a:cubicBezTo>
                    <a:pt x="11" y="201"/>
                    <a:pt x="6" y="207"/>
                    <a:pt x="7" y="210"/>
                  </a:cubicBezTo>
                  <a:cubicBezTo>
                    <a:pt x="8" y="213"/>
                    <a:pt x="23" y="235"/>
                    <a:pt x="34" y="232"/>
                  </a:cubicBezTo>
                  <a:cubicBezTo>
                    <a:pt x="48" y="228"/>
                    <a:pt x="48" y="228"/>
                    <a:pt x="48" y="228"/>
                  </a:cubicBezTo>
                  <a:cubicBezTo>
                    <a:pt x="51" y="227"/>
                    <a:pt x="33" y="210"/>
                    <a:pt x="32" y="207"/>
                  </a:cubicBezTo>
                  <a:cubicBezTo>
                    <a:pt x="24" y="172"/>
                    <a:pt x="30" y="146"/>
                    <a:pt x="33" y="114"/>
                  </a:cubicBezTo>
                  <a:cubicBezTo>
                    <a:pt x="37" y="80"/>
                    <a:pt x="41" y="41"/>
                    <a:pt x="41" y="7"/>
                  </a:cubicBezTo>
                  <a:cubicBezTo>
                    <a:pt x="41" y="3"/>
                    <a:pt x="38" y="0"/>
                    <a:pt x="34" y="0"/>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5" name="Freeform 364"/>
            <p:cNvSpPr>
              <a:spLocks/>
            </p:cNvSpPr>
            <p:nvPr/>
          </p:nvSpPr>
          <p:spPr bwMode="auto">
            <a:xfrm>
              <a:off x="8966182" y="6082277"/>
              <a:ext cx="447071" cy="322452"/>
            </a:xfrm>
            <a:custGeom>
              <a:avLst/>
              <a:gdLst>
                <a:gd name="T0" fmla="*/ 7 w 61"/>
                <a:gd name="T1" fmla="*/ 0 h 44"/>
                <a:gd name="T2" fmla="*/ 0 w 61"/>
                <a:gd name="T3" fmla="*/ 19 h 44"/>
                <a:gd name="T4" fmla="*/ 4 w 61"/>
                <a:gd name="T5" fmla="*/ 27 h 44"/>
                <a:gd name="T6" fmla="*/ 9 w 61"/>
                <a:gd name="T7" fmla="*/ 27 h 44"/>
                <a:gd name="T8" fmla="*/ 20 w 61"/>
                <a:gd name="T9" fmla="*/ 34 h 44"/>
                <a:gd name="T10" fmla="*/ 37 w 61"/>
                <a:gd name="T11" fmla="*/ 42 h 44"/>
                <a:gd name="T12" fmla="*/ 53 w 61"/>
                <a:gd name="T13" fmla="*/ 40 h 44"/>
                <a:gd name="T14" fmla="*/ 36 w 61"/>
                <a:gd name="T15" fmla="*/ 11 h 44"/>
                <a:gd name="T16" fmla="*/ 39 w 61"/>
                <a:gd name="T17" fmla="*/ 26 h 44"/>
                <a:gd name="T18" fmla="*/ 7 w 61"/>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44">
                  <a:moveTo>
                    <a:pt x="7" y="0"/>
                  </a:moveTo>
                  <a:cubicBezTo>
                    <a:pt x="4" y="3"/>
                    <a:pt x="0" y="14"/>
                    <a:pt x="0" y="19"/>
                  </a:cubicBezTo>
                  <a:cubicBezTo>
                    <a:pt x="1" y="25"/>
                    <a:pt x="1" y="25"/>
                    <a:pt x="4" y="27"/>
                  </a:cubicBezTo>
                  <a:cubicBezTo>
                    <a:pt x="7" y="29"/>
                    <a:pt x="8" y="29"/>
                    <a:pt x="9" y="27"/>
                  </a:cubicBezTo>
                  <a:cubicBezTo>
                    <a:pt x="10" y="26"/>
                    <a:pt x="17" y="32"/>
                    <a:pt x="20" y="34"/>
                  </a:cubicBezTo>
                  <a:cubicBezTo>
                    <a:pt x="23" y="36"/>
                    <a:pt x="28" y="40"/>
                    <a:pt x="37" y="42"/>
                  </a:cubicBezTo>
                  <a:cubicBezTo>
                    <a:pt x="43" y="43"/>
                    <a:pt x="50" y="44"/>
                    <a:pt x="53" y="40"/>
                  </a:cubicBezTo>
                  <a:cubicBezTo>
                    <a:pt x="61" y="31"/>
                    <a:pt x="44" y="21"/>
                    <a:pt x="36" y="11"/>
                  </a:cubicBezTo>
                  <a:cubicBezTo>
                    <a:pt x="40" y="19"/>
                    <a:pt x="50" y="25"/>
                    <a:pt x="39" y="26"/>
                  </a:cubicBezTo>
                  <a:cubicBezTo>
                    <a:pt x="20" y="26"/>
                    <a:pt x="7" y="13"/>
                    <a:pt x="7"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6" name="Freeform 365"/>
            <p:cNvSpPr>
              <a:spLocks/>
            </p:cNvSpPr>
            <p:nvPr/>
          </p:nvSpPr>
          <p:spPr bwMode="auto">
            <a:xfrm>
              <a:off x="8519113" y="4222346"/>
              <a:ext cx="850523" cy="989162"/>
            </a:xfrm>
            <a:custGeom>
              <a:avLst/>
              <a:gdLst>
                <a:gd name="T0" fmla="*/ 21 w 116"/>
                <a:gd name="T1" fmla="*/ 0 h 135"/>
                <a:gd name="T2" fmla="*/ 16 w 116"/>
                <a:gd name="T3" fmla="*/ 131 h 135"/>
                <a:gd name="T4" fmla="*/ 101 w 116"/>
                <a:gd name="T5" fmla="*/ 131 h 135"/>
                <a:gd name="T6" fmla="*/ 96 w 116"/>
                <a:gd name="T7" fmla="*/ 0 h 135"/>
                <a:gd name="T8" fmla="*/ 21 w 116"/>
                <a:gd name="T9" fmla="*/ 0 h 135"/>
              </a:gdLst>
              <a:ahLst/>
              <a:cxnLst>
                <a:cxn ang="0">
                  <a:pos x="T0" y="T1"/>
                </a:cxn>
                <a:cxn ang="0">
                  <a:pos x="T2" y="T3"/>
                </a:cxn>
                <a:cxn ang="0">
                  <a:pos x="T4" y="T5"/>
                </a:cxn>
                <a:cxn ang="0">
                  <a:pos x="T6" y="T7"/>
                </a:cxn>
                <a:cxn ang="0">
                  <a:pos x="T8" y="T9"/>
                </a:cxn>
              </a:cxnLst>
              <a:rect l="0" t="0" r="r" b="b"/>
              <a:pathLst>
                <a:path w="116" h="135">
                  <a:moveTo>
                    <a:pt x="21" y="0"/>
                  </a:moveTo>
                  <a:cubicBezTo>
                    <a:pt x="15" y="16"/>
                    <a:pt x="0" y="65"/>
                    <a:pt x="16" y="131"/>
                  </a:cubicBezTo>
                  <a:cubicBezTo>
                    <a:pt x="20" y="135"/>
                    <a:pt x="99" y="135"/>
                    <a:pt x="101" y="131"/>
                  </a:cubicBezTo>
                  <a:cubicBezTo>
                    <a:pt x="116" y="67"/>
                    <a:pt x="103" y="14"/>
                    <a:pt x="96" y="0"/>
                  </a:cubicBezTo>
                  <a:lnTo>
                    <a:pt x="21" y="0"/>
                  </a:ln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7" name="Freeform 366"/>
            <p:cNvSpPr>
              <a:spLocks/>
            </p:cNvSpPr>
            <p:nvPr/>
          </p:nvSpPr>
          <p:spPr bwMode="auto">
            <a:xfrm>
              <a:off x="9998958" y="3292379"/>
              <a:ext cx="169793" cy="190044"/>
            </a:xfrm>
            <a:custGeom>
              <a:avLst/>
              <a:gdLst>
                <a:gd name="T0" fmla="*/ 22 w 23"/>
                <a:gd name="T1" fmla="*/ 1 h 26"/>
                <a:gd name="T2" fmla="*/ 22 w 23"/>
                <a:gd name="T3" fmla="*/ 1 h 26"/>
                <a:gd name="T4" fmla="*/ 22 w 23"/>
                <a:gd name="T5" fmla="*/ 5 h 26"/>
                <a:gd name="T6" fmla="*/ 6 w 23"/>
                <a:gd name="T7" fmla="*/ 25 h 26"/>
                <a:gd name="T8" fmla="*/ 1 w 23"/>
                <a:gd name="T9" fmla="*/ 25 h 26"/>
                <a:gd name="T10" fmla="*/ 1 w 23"/>
                <a:gd name="T11" fmla="*/ 25 h 26"/>
                <a:gd name="T12" fmla="*/ 1 w 23"/>
                <a:gd name="T13" fmla="*/ 21 h 26"/>
                <a:gd name="T14" fmla="*/ 17 w 23"/>
                <a:gd name="T15" fmla="*/ 2 h 26"/>
                <a:gd name="T16" fmla="*/ 22 w 23"/>
                <a:gd name="T17"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6">
                  <a:moveTo>
                    <a:pt x="22" y="1"/>
                  </a:moveTo>
                  <a:cubicBezTo>
                    <a:pt x="22" y="1"/>
                    <a:pt x="22" y="1"/>
                    <a:pt x="22" y="1"/>
                  </a:cubicBezTo>
                  <a:cubicBezTo>
                    <a:pt x="23" y="2"/>
                    <a:pt x="23" y="4"/>
                    <a:pt x="22" y="5"/>
                  </a:cubicBezTo>
                  <a:cubicBezTo>
                    <a:pt x="6" y="25"/>
                    <a:pt x="6" y="25"/>
                    <a:pt x="6" y="25"/>
                  </a:cubicBezTo>
                  <a:cubicBezTo>
                    <a:pt x="5" y="26"/>
                    <a:pt x="3" y="26"/>
                    <a:pt x="1" y="25"/>
                  </a:cubicBezTo>
                  <a:cubicBezTo>
                    <a:pt x="1" y="25"/>
                    <a:pt x="1" y="25"/>
                    <a:pt x="1" y="25"/>
                  </a:cubicBezTo>
                  <a:cubicBezTo>
                    <a:pt x="0" y="24"/>
                    <a:pt x="0" y="22"/>
                    <a:pt x="1" y="21"/>
                  </a:cubicBezTo>
                  <a:cubicBezTo>
                    <a:pt x="17" y="2"/>
                    <a:pt x="17" y="2"/>
                    <a:pt x="17" y="2"/>
                  </a:cubicBezTo>
                  <a:cubicBezTo>
                    <a:pt x="18" y="0"/>
                    <a:pt x="20" y="0"/>
                    <a:pt x="22" y="1"/>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8" name="Freeform 367"/>
            <p:cNvSpPr>
              <a:spLocks/>
            </p:cNvSpPr>
            <p:nvPr/>
          </p:nvSpPr>
          <p:spPr bwMode="auto">
            <a:xfrm>
              <a:off x="9868109" y="3395188"/>
              <a:ext cx="263257" cy="285067"/>
            </a:xfrm>
            <a:custGeom>
              <a:avLst/>
              <a:gdLst>
                <a:gd name="T0" fmla="*/ 0 w 36"/>
                <a:gd name="T1" fmla="*/ 30 h 39"/>
                <a:gd name="T2" fmla="*/ 11 w 36"/>
                <a:gd name="T3" fmla="*/ 39 h 39"/>
                <a:gd name="T4" fmla="*/ 22 w 36"/>
                <a:gd name="T5" fmla="*/ 31 h 39"/>
                <a:gd name="T6" fmla="*/ 36 w 36"/>
                <a:gd name="T7" fmla="*/ 4 h 39"/>
                <a:gd name="T8" fmla="*/ 26 w 36"/>
                <a:gd name="T9" fmla="*/ 0 h 39"/>
                <a:gd name="T10" fmla="*/ 6 w 36"/>
                <a:gd name="T11" fmla="*/ 13 h 39"/>
                <a:gd name="T12" fmla="*/ 0 w 36"/>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36" h="39">
                  <a:moveTo>
                    <a:pt x="0" y="30"/>
                  </a:moveTo>
                  <a:cubicBezTo>
                    <a:pt x="11" y="39"/>
                    <a:pt x="11" y="39"/>
                    <a:pt x="11" y="39"/>
                  </a:cubicBezTo>
                  <a:cubicBezTo>
                    <a:pt x="22" y="31"/>
                    <a:pt x="22" y="31"/>
                    <a:pt x="22" y="31"/>
                  </a:cubicBezTo>
                  <a:cubicBezTo>
                    <a:pt x="28" y="27"/>
                    <a:pt x="33" y="11"/>
                    <a:pt x="36" y="4"/>
                  </a:cubicBezTo>
                  <a:cubicBezTo>
                    <a:pt x="26" y="0"/>
                    <a:pt x="26" y="0"/>
                    <a:pt x="26" y="0"/>
                  </a:cubicBezTo>
                  <a:cubicBezTo>
                    <a:pt x="6" y="13"/>
                    <a:pt x="6" y="13"/>
                    <a:pt x="6" y="13"/>
                  </a:cubicBezTo>
                  <a:lnTo>
                    <a:pt x="0" y="30"/>
                  </a:lnTo>
                  <a:close/>
                </a:path>
              </a:pathLst>
            </a:custGeom>
            <a:solidFill>
              <a:srgbClr val="D1A88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9" name="Freeform 368"/>
            <p:cNvSpPr>
              <a:spLocks/>
            </p:cNvSpPr>
            <p:nvPr/>
          </p:nvSpPr>
          <p:spPr bwMode="auto">
            <a:xfrm>
              <a:off x="9889918" y="2736268"/>
              <a:ext cx="439282" cy="1032778"/>
            </a:xfrm>
            <a:custGeom>
              <a:avLst/>
              <a:gdLst>
                <a:gd name="T0" fmla="*/ 273 w 282"/>
                <a:gd name="T1" fmla="*/ 0 h 663"/>
                <a:gd name="T2" fmla="*/ 282 w 282"/>
                <a:gd name="T3" fmla="*/ 4 h 663"/>
                <a:gd name="T4" fmla="*/ 28 w 282"/>
                <a:gd name="T5" fmla="*/ 663 h 663"/>
                <a:gd name="T6" fmla="*/ 0 w 282"/>
                <a:gd name="T7" fmla="*/ 653 h 663"/>
                <a:gd name="T8" fmla="*/ 273 w 282"/>
                <a:gd name="T9" fmla="*/ 0 h 663"/>
              </a:gdLst>
              <a:ahLst/>
              <a:cxnLst>
                <a:cxn ang="0">
                  <a:pos x="T0" y="T1"/>
                </a:cxn>
                <a:cxn ang="0">
                  <a:pos x="T2" y="T3"/>
                </a:cxn>
                <a:cxn ang="0">
                  <a:pos x="T4" y="T5"/>
                </a:cxn>
                <a:cxn ang="0">
                  <a:pos x="T6" y="T7"/>
                </a:cxn>
                <a:cxn ang="0">
                  <a:pos x="T8" y="T9"/>
                </a:cxn>
              </a:cxnLst>
              <a:rect l="0" t="0" r="r" b="b"/>
              <a:pathLst>
                <a:path w="282" h="663">
                  <a:moveTo>
                    <a:pt x="273" y="0"/>
                  </a:moveTo>
                  <a:lnTo>
                    <a:pt x="282" y="4"/>
                  </a:lnTo>
                  <a:lnTo>
                    <a:pt x="28" y="663"/>
                  </a:lnTo>
                  <a:lnTo>
                    <a:pt x="0" y="653"/>
                  </a:lnTo>
                  <a:lnTo>
                    <a:pt x="273" y="0"/>
                  </a:ln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0" name="Freeform 369"/>
            <p:cNvSpPr>
              <a:spLocks/>
            </p:cNvSpPr>
            <p:nvPr/>
          </p:nvSpPr>
          <p:spPr bwMode="auto">
            <a:xfrm>
              <a:off x="9903938" y="3343785"/>
              <a:ext cx="146428" cy="190044"/>
            </a:xfrm>
            <a:custGeom>
              <a:avLst/>
              <a:gdLst>
                <a:gd name="T0" fmla="*/ 1 w 20"/>
                <a:gd name="T1" fmla="*/ 24 h 26"/>
                <a:gd name="T2" fmla="*/ 3 w 20"/>
                <a:gd name="T3" fmla="*/ 26 h 26"/>
                <a:gd name="T4" fmla="*/ 5 w 20"/>
                <a:gd name="T5" fmla="*/ 24 h 26"/>
                <a:gd name="T6" fmla="*/ 19 w 20"/>
                <a:gd name="T7" fmla="*/ 9 h 26"/>
                <a:gd name="T8" fmla="*/ 20 w 20"/>
                <a:gd name="T9" fmla="*/ 4 h 26"/>
                <a:gd name="T10" fmla="*/ 17 w 20"/>
                <a:gd name="T11" fmla="*/ 1 h 26"/>
                <a:gd name="T12" fmla="*/ 1 w 20"/>
                <a:gd name="T13" fmla="*/ 18 h 26"/>
                <a:gd name="T14" fmla="*/ 1 w 20"/>
                <a:gd name="T15" fmla="*/ 24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6">
                  <a:moveTo>
                    <a:pt x="1" y="24"/>
                  </a:moveTo>
                  <a:cubicBezTo>
                    <a:pt x="3" y="26"/>
                    <a:pt x="3" y="26"/>
                    <a:pt x="3" y="26"/>
                  </a:cubicBezTo>
                  <a:cubicBezTo>
                    <a:pt x="5" y="24"/>
                    <a:pt x="5" y="24"/>
                    <a:pt x="5" y="24"/>
                  </a:cubicBezTo>
                  <a:cubicBezTo>
                    <a:pt x="19" y="9"/>
                    <a:pt x="19" y="9"/>
                    <a:pt x="19" y="9"/>
                  </a:cubicBezTo>
                  <a:cubicBezTo>
                    <a:pt x="20" y="7"/>
                    <a:pt x="20" y="6"/>
                    <a:pt x="20" y="4"/>
                  </a:cubicBezTo>
                  <a:cubicBezTo>
                    <a:pt x="20" y="3"/>
                    <a:pt x="18" y="0"/>
                    <a:pt x="17" y="1"/>
                  </a:cubicBezTo>
                  <a:cubicBezTo>
                    <a:pt x="1" y="18"/>
                    <a:pt x="1" y="18"/>
                    <a:pt x="1" y="18"/>
                  </a:cubicBezTo>
                  <a:cubicBezTo>
                    <a:pt x="0" y="20"/>
                    <a:pt x="0" y="23"/>
                    <a:pt x="1" y="24"/>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1" name="Freeform 370"/>
            <p:cNvSpPr>
              <a:spLocks/>
            </p:cNvSpPr>
            <p:nvPr/>
          </p:nvSpPr>
          <p:spPr bwMode="auto">
            <a:xfrm>
              <a:off x="10006747" y="3351572"/>
              <a:ext cx="29598" cy="35829"/>
            </a:xfrm>
            <a:custGeom>
              <a:avLst/>
              <a:gdLst>
                <a:gd name="T0" fmla="*/ 4 w 4"/>
                <a:gd name="T1" fmla="*/ 0 h 5"/>
                <a:gd name="T2" fmla="*/ 3 w 4"/>
                <a:gd name="T3" fmla="*/ 0 h 5"/>
                <a:gd name="T4" fmla="*/ 0 w 4"/>
                <a:gd name="T5" fmla="*/ 4 h 5"/>
                <a:gd name="T6" fmla="*/ 4 w 4"/>
                <a:gd name="T7" fmla="*/ 1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cubicBezTo>
                    <a:pt x="4" y="0"/>
                    <a:pt x="3" y="0"/>
                    <a:pt x="3" y="0"/>
                  </a:cubicBezTo>
                  <a:cubicBezTo>
                    <a:pt x="0" y="4"/>
                    <a:pt x="0" y="4"/>
                    <a:pt x="0" y="4"/>
                  </a:cubicBezTo>
                  <a:cubicBezTo>
                    <a:pt x="2" y="5"/>
                    <a:pt x="3" y="3"/>
                    <a:pt x="4" y="1"/>
                  </a:cubicBezTo>
                  <a:cubicBezTo>
                    <a:pt x="4" y="1"/>
                    <a:pt x="4" y="1"/>
                    <a:pt x="4" y="0"/>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2" name="Freeform 371"/>
            <p:cNvSpPr>
              <a:spLocks/>
            </p:cNvSpPr>
            <p:nvPr/>
          </p:nvSpPr>
          <p:spPr bwMode="auto">
            <a:xfrm>
              <a:off x="9998958" y="3526038"/>
              <a:ext cx="81002" cy="59195"/>
            </a:xfrm>
            <a:custGeom>
              <a:avLst/>
              <a:gdLst>
                <a:gd name="T0" fmla="*/ 10 w 11"/>
                <a:gd name="T1" fmla="*/ 2 h 8"/>
                <a:gd name="T2" fmla="*/ 10 w 11"/>
                <a:gd name="T3" fmla="*/ 2 h 8"/>
                <a:gd name="T4" fmla="*/ 10 w 11"/>
                <a:gd name="T5" fmla="*/ 5 h 8"/>
                <a:gd name="T6" fmla="*/ 5 w 11"/>
                <a:gd name="T7" fmla="*/ 8 h 8"/>
                <a:gd name="T8" fmla="*/ 1 w 11"/>
                <a:gd name="T9" fmla="*/ 7 h 8"/>
                <a:gd name="T10" fmla="*/ 1 w 11"/>
                <a:gd name="T11" fmla="*/ 7 h 8"/>
                <a:gd name="T12" fmla="*/ 2 w 11"/>
                <a:gd name="T13" fmla="*/ 3 h 8"/>
                <a:gd name="T14" fmla="*/ 6 w 11"/>
                <a:gd name="T15" fmla="*/ 1 h 8"/>
                <a:gd name="T16" fmla="*/ 10 w 11"/>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8">
                  <a:moveTo>
                    <a:pt x="10" y="2"/>
                  </a:moveTo>
                  <a:cubicBezTo>
                    <a:pt x="10" y="2"/>
                    <a:pt x="10" y="2"/>
                    <a:pt x="10" y="2"/>
                  </a:cubicBezTo>
                  <a:cubicBezTo>
                    <a:pt x="11" y="3"/>
                    <a:pt x="11" y="5"/>
                    <a:pt x="10" y="5"/>
                  </a:cubicBezTo>
                  <a:cubicBezTo>
                    <a:pt x="5" y="8"/>
                    <a:pt x="5" y="8"/>
                    <a:pt x="5" y="8"/>
                  </a:cubicBezTo>
                  <a:cubicBezTo>
                    <a:pt x="4" y="8"/>
                    <a:pt x="2" y="8"/>
                    <a:pt x="1" y="7"/>
                  </a:cubicBezTo>
                  <a:cubicBezTo>
                    <a:pt x="1" y="7"/>
                    <a:pt x="1" y="7"/>
                    <a:pt x="1" y="7"/>
                  </a:cubicBezTo>
                  <a:cubicBezTo>
                    <a:pt x="0" y="5"/>
                    <a:pt x="1" y="4"/>
                    <a:pt x="2" y="3"/>
                  </a:cubicBezTo>
                  <a:cubicBezTo>
                    <a:pt x="6" y="1"/>
                    <a:pt x="6" y="1"/>
                    <a:pt x="6" y="1"/>
                  </a:cubicBezTo>
                  <a:cubicBezTo>
                    <a:pt x="8" y="0"/>
                    <a:pt x="10" y="1"/>
                    <a:pt x="10" y="2"/>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3" name="Freeform 372"/>
            <p:cNvSpPr>
              <a:spLocks/>
            </p:cNvSpPr>
            <p:nvPr/>
          </p:nvSpPr>
          <p:spPr bwMode="auto">
            <a:xfrm>
              <a:off x="10020768" y="3460614"/>
              <a:ext cx="88791" cy="65426"/>
            </a:xfrm>
            <a:custGeom>
              <a:avLst/>
              <a:gdLst>
                <a:gd name="T0" fmla="*/ 11 w 12"/>
                <a:gd name="T1" fmla="*/ 2 h 9"/>
                <a:gd name="T2" fmla="*/ 11 w 12"/>
                <a:gd name="T3" fmla="*/ 2 h 9"/>
                <a:gd name="T4" fmla="*/ 10 w 12"/>
                <a:gd name="T5" fmla="*/ 6 h 9"/>
                <a:gd name="T6" fmla="*/ 6 w 12"/>
                <a:gd name="T7" fmla="*/ 8 h 9"/>
                <a:gd name="T8" fmla="*/ 1 w 12"/>
                <a:gd name="T9" fmla="*/ 7 h 9"/>
                <a:gd name="T10" fmla="*/ 1 w 12"/>
                <a:gd name="T11" fmla="*/ 7 h 9"/>
                <a:gd name="T12" fmla="*/ 2 w 12"/>
                <a:gd name="T13" fmla="*/ 3 h 9"/>
                <a:gd name="T14" fmla="*/ 6 w 12"/>
                <a:gd name="T15" fmla="*/ 1 h 9"/>
                <a:gd name="T16" fmla="*/ 11 w 12"/>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11" y="2"/>
                  </a:moveTo>
                  <a:cubicBezTo>
                    <a:pt x="11" y="2"/>
                    <a:pt x="11" y="2"/>
                    <a:pt x="11" y="2"/>
                  </a:cubicBezTo>
                  <a:cubicBezTo>
                    <a:pt x="12" y="3"/>
                    <a:pt x="12" y="5"/>
                    <a:pt x="10" y="6"/>
                  </a:cubicBezTo>
                  <a:cubicBezTo>
                    <a:pt x="6" y="8"/>
                    <a:pt x="6" y="8"/>
                    <a:pt x="6" y="8"/>
                  </a:cubicBezTo>
                  <a:cubicBezTo>
                    <a:pt x="4" y="9"/>
                    <a:pt x="2" y="9"/>
                    <a:pt x="1" y="7"/>
                  </a:cubicBezTo>
                  <a:cubicBezTo>
                    <a:pt x="1" y="7"/>
                    <a:pt x="1" y="7"/>
                    <a:pt x="1" y="7"/>
                  </a:cubicBezTo>
                  <a:cubicBezTo>
                    <a:pt x="0" y="6"/>
                    <a:pt x="1" y="4"/>
                    <a:pt x="2" y="3"/>
                  </a:cubicBezTo>
                  <a:cubicBezTo>
                    <a:pt x="6" y="1"/>
                    <a:pt x="6" y="1"/>
                    <a:pt x="6" y="1"/>
                  </a:cubicBezTo>
                  <a:cubicBezTo>
                    <a:pt x="8" y="0"/>
                    <a:pt x="10" y="1"/>
                    <a:pt x="11" y="2"/>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4" name="Freeform 373"/>
            <p:cNvSpPr>
              <a:spLocks/>
            </p:cNvSpPr>
            <p:nvPr/>
          </p:nvSpPr>
          <p:spPr bwMode="auto">
            <a:xfrm>
              <a:off x="10028557" y="3482421"/>
              <a:ext cx="43617" cy="43617"/>
            </a:xfrm>
            <a:custGeom>
              <a:avLst/>
              <a:gdLst>
                <a:gd name="T0" fmla="*/ 6 w 6"/>
                <a:gd name="T1" fmla="*/ 1 h 6"/>
                <a:gd name="T2" fmla="*/ 6 w 6"/>
                <a:gd name="T3" fmla="*/ 1 h 6"/>
                <a:gd name="T4" fmla="*/ 5 w 6"/>
                <a:gd name="T5" fmla="*/ 5 h 6"/>
                <a:gd name="T6" fmla="*/ 4 w 6"/>
                <a:gd name="T7" fmla="*/ 5 h 6"/>
                <a:gd name="T8" fmla="*/ 1 w 6"/>
                <a:gd name="T9" fmla="*/ 4 h 6"/>
                <a:gd name="T10" fmla="*/ 1 w 6"/>
                <a:gd name="T11" fmla="*/ 4 h 6"/>
                <a:gd name="T12" fmla="*/ 1 w 6"/>
                <a:gd name="T13" fmla="*/ 1 h 6"/>
                <a:gd name="T14" fmla="*/ 2 w 6"/>
                <a:gd name="T15" fmla="*/ 0 h 6"/>
                <a:gd name="T16" fmla="*/ 6 w 6"/>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6" y="1"/>
                  </a:moveTo>
                  <a:cubicBezTo>
                    <a:pt x="6" y="1"/>
                    <a:pt x="6" y="1"/>
                    <a:pt x="6" y="1"/>
                  </a:cubicBezTo>
                  <a:cubicBezTo>
                    <a:pt x="6" y="3"/>
                    <a:pt x="6" y="4"/>
                    <a:pt x="5" y="5"/>
                  </a:cubicBezTo>
                  <a:cubicBezTo>
                    <a:pt x="4" y="5"/>
                    <a:pt x="4" y="5"/>
                    <a:pt x="4" y="5"/>
                  </a:cubicBezTo>
                  <a:cubicBezTo>
                    <a:pt x="3" y="6"/>
                    <a:pt x="2" y="5"/>
                    <a:pt x="1" y="4"/>
                  </a:cubicBezTo>
                  <a:cubicBezTo>
                    <a:pt x="1" y="4"/>
                    <a:pt x="1" y="4"/>
                    <a:pt x="1" y="4"/>
                  </a:cubicBezTo>
                  <a:cubicBezTo>
                    <a:pt x="0" y="3"/>
                    <a:pt x="0" y="1"/>
                    <a:pt x="1" y="1"/>
                  </a:cubicBezTo>
                  <a:cubicBezTo>
                    <a:pt x="2" y="0"/>
                    <a:pt x="2" y="0"/>
                    <a:pt x="2" y="0"/>
                  </a:cubicBezTo>
                  <a:cubicBezTo>
                    <a:pt x="3" y="0"/>
                    <a:pt x="5" y="0"/>
                    <a:pt x="6" y="1"/>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5" name="Freeform 374"/>
            <p:cNvSpPr>
              <a:spLocks/>
            </p:cNvSpPr>
            <p:nvPr/>
          </p:nvSpPr>
          <p:spPr bwMode="auto">
            <a:xfrm>
              <a:off x="10006747" y="3541616"/>
              <a:ext cx="43617" cy="43617"/>
            </a:xfrm>
            <a:custGeom>
              <a:avLst/>
              <a:gdLst>
                <a:gd name="T0" fmla="*/ 5 w 6"/>
                <a:gd name="T1" fmla="*/ 2 h 6"/>
                <a:gd name="T2" fmla="*/ 5 w 6"/>
                <a:gd name="T3" fmla="*/ 2 h 6"/>
                <a:gd name="T4" fmla="*/ 5 w 6"/>
                <a:gd name="T5" fmla="*/ 5 h 6"/>
                <a:gd name="T6" fmla="*/ 4 w 6"/>
                <a:gd name="T7" fmla="*/ 5 h 6"/>
                <a:gd name="T8" fmla="*/ 1 w 6"/>
                <a:gd name="T9" fmla="*/ 4 h 6"/>
                <a:gd name="T10" fmla="*/ 1 w 6"/>
                <a:gd name="T11" fmla="*/ 4 h 6"/>
                <a:gd name="T12" fmla="*/ 1 w 6"/>
                <a:gd name="T13" fmla="*/ 1 h 6"/>
                <a:gd name="T14" fmla="*/ 2 w 6"/>
                <a:gd name="T15" fmla="*/ 1 h 6"/>
                <a:gd name="T16" fmla="*/ 5 w 6"/>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5" y="2"/>
                  </a:moveTo>
                  <a:cubicBezTo>
                    <a:pt x="5" y="2"/>
                    <a:pt x="5" y="2"/>
                    <a:pt x="5" y="2"/>
                  </a:cubicBezTo>
                  <a:cubicBezTo>
                    <a:pt x="6" y="3"/>
                    <a:pt x="6" y="4"/>
                    <a:pt x="5" y="5"/>
                  </a:cubicBezTo>
                  <a:cubicBezTo>
                    <a:pt x="4" y="5"/>
                    <a:pt x="4" y="5"/>
                    <a:pt x="4" y="5"/>
                  </a:cubicBezTo>
                  <a:cubicBezTo>
                    <a:pt x="3" y="6"/>
                    <a:pt x="2" y="5"/>
                    <a:pt x="1" y="4"/>
                  </a:cubicBezTo>
                  <a:cubicBezTo>
                    <a:pt x="1" y="4"/>
                    <a:pt x="1" y="4"/>
                    <a:pt x="1" y="4"/>
                  </a:cubicBezTo>
                  <a:cubicBezTo>
                    <a:pt x="0" y="3"/>
                    <a:pt x="0" y="2"/>
                    <a:pt x="1" y="1"/>
                  </a:cubicBezTo>
                  <a:cubicBezTo>
                    <a:pt x="2" y="1"/>
                    <a:pt x="2" y="1"/>
                    <a:pt x="2" y="1"/>
                  </a:cubicBezTo>
                  <a:cubicBezTo>
                    <a:pt x="3" y="0"/>
                    <a:pt x="4" y="1"/>
                    <a:pt x="5" y="2"/>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6" name="Freeform 375"/>
            <p:cNvSpPr>
              <a:spLocks/>
            </p:cNvSpPr>
            <p:nvPr/>
          </p:nvSpPr>
          <p:spPr bwMode="auto">
            <a:xfrm>
              <a:off x="10050364" y="3395188"/>
              <a:ext cx="88791" cy="65426"/>
            </a:xfrm>
            <a:custGeom>
              <a:avLst/>
              <a:gdLst>
                <a:gd name="T0" fmla="*/ 11 w 12"/>
                <a:gd name="T1" fmla="*/ 2 h 9"/>
                <a:gd name="T2" fmla="*/ 11 w 12"/>
                <a:gd name="T3" fmla="*/ 2 h 9"/>
                <a:gd name="T4" fmla="*/ 10 w 12"/>
                <a:gd name="T5" fmla="*/ 6 h 9"/>
                <a:gd name="T6" fmla="*/ 5 w 12"/>
                <a:gd name="T7" fmla="*/ 8 h 9"/>
                <a:gd name="T8" fmla="*/ 1 w 12"/>
                <a:gd name="T9" fmla="*/ 7 h 9"/>
                <a:gd name="T10" fmla="*/ 1 w 12"/>
                <a:gd name="T11" fmla="*/ 7 h 9"/>
                <a:gd name="T12" fmla="*/ 2 w 12"/>
                <a:gd name="T13" fmla="*/ 3 h 9"/>
                <a:gd name="T14" fmla="*/ 6 w 12"/>
                <a:gd name="T15" fmla="*/ 0 h 9"/>
                <a:gd name="T16" fmla="*/ 11 w 12"/>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11" y="2"/>
                  </a:moveTo>
                  <a:cubicBezTo>
                    <a:pt x="11" y="2"/>
                    <a:pt x="11" y="2"/>
                    <a:pt x="11" y="2"/>
                  </a:cubicBezTo>
                  <a:cubicBezTo>
                    <a:pt x="12" y="3"/>
                    <a:pt x="11" y="5"/>
                    <a:pt x="10" y="6"/>
                  </a:cubicBezTo>
                  <a:cubicBezTo>
                    <a:pt x="5" y="8"/>
                    <a:pt x="5" y="8"/>
                    <a:pt x="5" y="8"/>
                  </a:cubicBezTo>
                  <a:cubicBezTo>
                    <a:pt x="4" y="9"/>
                    <a:pt x="2" y="8"/>
                    <a:pt x="1" y="7"/>
                  </a:cubicBezTo>
                  <a:cubicBezTo>
                    <a:pt x="1" y="7"/>
                    <a:pt x="1" y="7"/>
                    <a:pt x="1" y="7"/>
                  </a:cubicBezTo>
                  <a:cubicBezTo>
                    <a:pt x="0" y="5"/>
                    <a:pt x="0" y="4"/>
                    <a:pt x="2" y="3"/>
                  </a:cubicBezTo>
                  <a:cubicBezTo>
                    <a:pt x="6" y="0"/>
                    <a:pt x="6" y="0"/>
                    <a:pt x="6" y="0"/>
                  </a:cubicBezTo>
                  <a:cubicBezTo>
                    <a:pt x="7" y="0"/>
                    <a:pt x="10" y="0"/>
                    <a:pt x="11" y="2"/>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7" name="Freeform 376"/>
            <p:cNvSpPr>
              <a:spLocks/>
            </p:cNvSpPr>
            <p:nvPr/>
          </p:nvSpPr>
          <p:spPr bwMode="auto">
            <a:xfrm>
              <a:off x="10050364" y="3409208"/>
              <a:ext cx="51406" cy="43617"/>
            </a:xfrm>
            <a:custGeom>
              <a:avLst/>
              <a:gdLst>
                <a:gd name="T0" fmla="*/ 6 w 7"/>
                <a:gd name="T1" fmla="*/ 2 h 6"/>
                <a:gd name="T2" fmla="*/ 6 w 7"/>
                <a:gd name="T3" fmla="*/ 2 h 6"/>
                <a:gd name="T4" fmla="*/ 5 w 7"/>
                <a:gd name="T5" fmla="*/ 5 h 6"/>
                <a:gd name="T6" fmla="*/ 5 w 7"/>
                <a:gd name="T7" fmla="*/ 5 h 6"/>
                <a:gd name="T8" fmla="*/ 1 w 7"/>
                <a:gd name="T9" fmla="*/ 5 h 6"/>
                <a:gd name="T10" fmla="*/ 1 w 7"/>
                <a:gd name="T11" fmla="*/ 5 h 6"/>
                <a:gd name="T12" fmla="*/ 2 w 7"/>
                <a:gd name="T13" fmla="*/ 1 h 6"/>
                <a:gd name="T14" fmla="*/ 2 w 7"/>
                <a:gd name="T15" fmla="*/ 1 h 6"/>
                <a:gd name="T16" fmla="*/ 6 w 7"/>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6" y="2"/>
                  </a:moveTo>
                  <a:cubicBezTo>
                    <a:pt x="6" y="2"/>
                    <a:pt x="6" y="2"/>
                    <a:pt x="6" y="2"/>
                  </a:cubicBezTo>
                  <a:cubicBezTo>
                    <a:pt x="7" y="3"/>
                    <a:pt x="7" y="5"/>
                    <a:pt x="5" y="5"/>
                  </a:cubicBezTo>
                  <a:cubicBezTo>
                    <a:pt x="5" y="5"/>
                    <a:pt x="5" y="5"/>
                    <a:pt x="5" y="5"/>
                  </a:cubicBezTo>
                  <a:cubicBezTo>
                    <a:pt x="4" y="6"/>
                    <a:pt x="2" y="6"/>
                    <a:pt x="1" y="5"/>
                  </a:cubicBezTo>
                  <a:cubicBezTo>
                    <a:pt x="1" y="5"/>
                    <a:pt x="1" y="5"/>
                    <a:pt x="1" y="5"/>
                  </a:cubicBezTo>
                  <a:cubicBezTo>
                    <a:pt x="0" y="3"/>
                    <a:pt x="1" y="2"/>
                    <a:pt x="2" y="1"/>
                  </a:cubicBezTo>
                  <a:cubicBezTo>
                    <a:pt x="2" y="1"/>
                    <a:pt x="2" y="1"/>
                    <a:pt x="2" y="1"/>
                  </a:cubicBezTo>
                  <a:cubicBezTo>
                    <a:pt x="3" y="0"/>
                    <a:pt x="5" y="1"/>
                    <a:pt x="6" y="2"/>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8" name="Freeform 377"/>
            <p:cNvSpPr>
              <a:spLocks/>
            </p:cNvSpPr>
            <p:nvPr/>
          </p:nvSpPr>
          <p:spPr bwMode="auto">
            <a:xfrm>
              <a:off x="9868109" y="3468403"/>
              <a:ext cx="146428" cy="190044"/>
            </a:xfrm>
            <a:custGeom>
              <a:avLst/>
              <a:gdLst>
                <a:gd name="T0" fmla="*/ 0 w 20"/>
                <a:gd name="T1" fmla="*/ 20 h 26"/>
                <a:gd name="T2" fmla="*/ 8 w 20"/>
                <a:gd name="T3" fmla="*/ 26 h 26"/>
                <a:gd name="T4" fmla="*/ 14 w 20"/>
                <a:gd name="T5" fmla="*/ 2 h 26"/>
                <a:gd name="T6" fmla="*/ 11 w 20"/>
                <a:gd name="T7" fmla="*/ 0 h 26"/>
                <a:gd name="T8" fmla="*/ 6 w 20"/>
                <a:gd name="T9" fmla="*/ 3 h 26"/>
                <a:gd name="T10" fmla="*/ 0 w 20"/>
                <a:gd name="T11" fmla="*/ 20 h 26"/>
              </a:gdLst>
              <a:ahLst/>
              <a:cxnLst>
                <a:cxn ang="0">
                  <a:pos x="T0" y="T1"/>
                </a:cxn>
                <a:cxn ang="0">
                  <a:pos x="T2" y="T3"/>
                </a:cxn>
                <a:cxn ang="0">
                  <a:pos x="T4" y="T5"/>
                </a:cxn>
                <a:cxn ang="0">
                  <a:pos x="T6" y="T7"/>
                </a:cxn>
                <a:cxn ang="0">
                  <a:pos x="T8" y="T9"/>
                </a:cxn>
                <a:cxn ang="0">
                  <a:pos x="T10" y="T11"/>
                </a:cxn>
              </a:cxnLst>
              <a:rect l="0" t="0" r="r" b="b"/>
              <a:pathLst>
                <a:path w="20" h="26">
                  <a:moveTo>
                    <a:pt x="0" y="20"/>
                  </a:moveTo>
                  <a:cubicBezTo>
                    <a:pt x="8" y="26"/>
                    <a:pt x="8" y="26"/>
                    <a:pt x="8" y="26"/>
                  </a:cubicBezTo>
                  <a:cubicBezTo>
                    <a:pt x="13" y="20"/>
                    <a:pt x="20" y="9"/>
                    <a:pt x="14" y="2"/>
                  </a:cubicBezTo>
                  <a:cubicBezTo>
                    <a:pt x="13" y="1"/>
                    <a:pt x="12" y="1"/>
                    <a:pt x="11" y="0"/>
                  </a:cubicBezTo>
                  <a:cubicBezTo>
                    <a:pt x="6" y="3"/>
                    <a:pt x="6" y="3"/>
                    <a:pt x="6" y="3"/>
                  </a:cubicBezTo>
                  <a:lnTo>
                    <a:pt x="0" y="20"/>
                  </a:ln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9" name="Freeform 379"/>
            <p:cNvSpPr>
              <a:spLocks/>
            </p:cNvSpPr>
            <p:nvPr/>
          </p:nvSpPr>
          <p:spPr bwMode="auto">
            <a:xfrm>
              <a:off x="9148437" y="3468403"/>
              <a:ext cx="806906" cy="585707"/>
            </a:xfrm>
            <a:custGeom>
              <a:avLst/>
              <a:gdLst>
                <a:gd name="T0" fmla="*/ 0 w 110"/>
                <a:gd name="T1" fmla="*/ 14 h 80"/>
                <a:gd name="T2" fmla="*/ 22 w 110"/>
                <a:gd name="T3" fmla="*/ 0 h 80"/>
                <a:gd name="T4" fmla="*/ 65 w 110"/>
                <a:gd name="T5" fmla="*/ 43 h 80"/>
                <a:gd name="T6" fmla="*/ 92 w 110"/>
                <a:gd name="T7" fmla="*/ 16 h 80"/>
                <a:gd name="T8" fmla="*/ 92 w 110"/>
                <a:gd name="T9" fmla="*/ 16 h 80"/>
                <a:gd name="T10" fmla="*/ 110 w 110"/>
                <a:gd name="T11" fmla="*/ 34 h 80"/>
                <a:gd name="T12" fmla="*/ 110 w 110"/>
                <a:gd name="T13" fmla="*/ 34 h 80"/>
                <a:gd name="T14" fmla="*/ 75 w 110"/>
                <a:gd name="T15" fmla="*/ 71 h 80"/>
                <a:gd name="T16" fmla="*/ 57 w 110"/>
                <a:gd name="T17" fmla="*/ 71 h 80"/>
                <a:gd name="T18" fmla="*/ 0 w 110"/>
                <a:gd name="T19"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0">
                  <a:moveTo>
                    <a:pt x="0" y="14"/>
                  </a:moveTo>
                  <a:cubicBezTo>
                    <a:pt x="22" y="0"/>
                    <a:pt x="22" y="0"/>
                    <a:pt x="22" y="0"/>
                  </a:cubicBezTo>
                  <a:cubicBezTo>
                    <a:pt x="65" y="43"/>
                    <a:pt x="65" y="43"/>
                    <a:pt x="65" y="43"/>
                  </a:cubicBezTo>
                  <a:cubicBezTo>
                    <a:pt x="92" y="16"/>
                    <a:pt x="92" y="16"/>
                    <a:pt x="92" y="16"/>
                  </a:cubicBezTo>
                  <a:cubicBezTo>
                    <a:pt x="92" y="16"/>
                    <a:pt x="92" y="16"/>
                    <a:pt x="92" y="16"/>
                  </a:cubicBezTo>
                  <a:cubicBezTo>
                    <a:pt x="110" y="34"/>
                    <a:pt x="110" y="34"/>
                    <a:pt x="110" y="34"/>
                  </a:cubicBezTo>
                  <a:cubicBezTo>
                    <a:pt x="110" y="34"/>
                    <a:pt x="110" y="34"/>
                    <a:pt x="110" y="34"/>
                  </a:cubicBezTo>
                  <a:cubicBezTo>
                    <a:pt x="75" y="71"/>
                    <a:pt x="75" y="71"/>
                    <a:pt x="75" y="71"/>
                  </a:cubicBezTo>
                  <a:cubicBezTo>
                    <a:pt x="67" y="80"/>
                    <a:pt x="60" y="74"/>
                    <a:pt x="57" y="71"/>
                  </a:cubicBezTo>
                  <a:cubicBezTo>
                    <a:pt x="52" y="66"/>
                    <a:pt x="0" y="14"/>
                    <a:pt x="0" y="14"/>
                  </a:cubicBez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0" name="Freeform 380"/>
            <p:cNvSpPr>
              <a:spLocks/>
            </p:cNvSpPr>
            <p:nvPr/>
          </p:nvSpPr>
          <p:spPr bwMode="auto">
            <a:xfrm>
              <a:off x="8554941" y="3329764"/>
              <a:ext cx="791328" cy="1236841"/>
            </a:xfrm>
            <a:custGeom>
              <a:avLst/>
              <a:gdLst>
                <a:gd name="T0" fmla="*/ 6 w 108"/>
                <a:gd name="T1" fmla="*/ 152 h 169"/>
                <a:gd name="T2" fmla="*/ 11 w 108"/>
                <a:gd name="T3" fmla="*/ 133 h 169"/>
                <a:gd name="T4" fmla="*/ 9 w 108"/>
                <a:gd name="T5" fmla="*/ 78 h 169"/>
                <a:gd name="T6" fmla="*/ 5 w 108"/>
                <a:gd name="T7" fmla="*/ 19 h 169"/>
                <a:gd name="T8" fmla="*/ 41 w 108"/>
                <a:gd name="T9" fmla="*/ 1 h 169"/>
                <a:gd name="T10" fmla="*/ 54 w 108"/>
                <a:gd name="T11" fmla="*/ 5 h 169"/>
                <a:gd name="T12" fmla="*/ 66 w 108"/>
                <a:gd name="T13" fmla="*/ 0 h 169"/>
                <a:gd name="T14" fmla="*/ 103 w 108"/>
                <a:gd name="T15" fmla="*/ 19 h 169"/>
                <a:gd name="T16" fmla="*/ 99 w 108"/>
                <a:gd name="T17" fmla="*/ 78 h 169"/>
                <a:gd name="T18" fmla="*/ 95 w 108"/>
                <a:gd name="T19" fmla="*/ 132 h 169"/>
                <a:gd name="T20" fmla="*/ 102 w 108"/>
                <a:gd name="T21" fmla="*/ 152 h 169"/>
                <a:gd name="T22" fmla="*/ 6 w 108"/>
                <a:gd name="T23" fmla="*/ 1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169">
                  <a:moveTo>
                    <a:pt x="6" y="152"/>
                  </a:moveTo>
                  <a:cubicBezTo>
                    <a:pt x="7" y="145"/>
                    <a:pt x="9" y="139"/>
                    <a:pt x="11" y="133"/>
                  </a:cubicBezTo>
                  <a:cubicBezTo>
                    <a:pt x="23" y="106"/>
                    <a:pt x="19" y="102"/>
                    <a:pt x="9" y="78"/>
                  </a:cubicBezTo>
                  <a:cubicBezTo>
                    <a:pt x="0" y="57"/>
                    <a:pt x="18" y="45"/>
                    <a:pt x="5" y="19"/>
                  </a:cubicBezTo>
                  <a:cubicBezTo>
                    <a:pt x="17" y="11"/>
                    <a:pt x="32" y="8"/>
                    <a:pt x="41" y="1"/>
                  </a:cubicBezTo>
                  <a:cubicBezTo>
                    <a:pt x="46" y="4"/>
                    <a:pt x="49" y="5"/>
                    <a:pt x="54" y="5"/>
                  </a:cubicBezTo>
                  <a:cubicBezTo>
                    <a:pt x="59" y="5"/>
                    <a:pt x="62" y="4"/>
                    <a:pt x="66" y="0"/>
                  </a:cubicBezTo>
                  <a:cubicBezTo>
                    <a:pt x="73" y="6"/>
                    <a:pt x="91" y="11"/>
                    <a:pt x="103" y="19"/>
                  </a:cubicBezTo>
                  <a:cubicBezTo>
                    <a:pt x="90" y="46"/>
                    <a:pt x="108" y="50"/>
                    <a:pt x="99" y="78"/>
                  </a:cubicBezTo>
                  <a:cubicBezTo>
                    <a:pt x="92" y="101"/>
                    <a:pt x="79" y="100"/>
                    <a:pt x="95" y="132"/>
                  </a:cubicBezTo>
                  <a:cubicBezTo>
                    <a:pt x="98" y="138"/>
                    <a:pt x="100" y="145"/>
                    <a:pt x="102" y="152"/>
                  </a:cubicBezTo>
                  <a:cubicBezTo>
                    <a:pt x="80" y="169"/>
                    <a:pt x="24" y="166"/>
                    <a:pt x="6" y="152"/>
                  </a:cubicBez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1" name="Freeform 381"/>
            <p:cNvSpPr>
              <a:spLocks/>
            </p:cNvSpPr>
            <p:nvPr/>
          </p:nvSpPr>
          <p:spPr bwMode="auto">
            <a:xfrm>
              <a:off x="8768351" y="3329764"/>
              <a:ext cx="358279" cy="724346"/>
            </a:xfrm>
            <a:custGeom>
              <a:avLst/>
              <a:gdLst>
                <a:gd name="T0" fmla="*/ 4 w 230"/>
                <a:gd name="T1" fmla="*/ 32 h 465"/>
                <a:gd name="T2" fmla="*/ 0 w 230"/>
                <a:gd name="T3" fmla="*/ 169 h 465"/>
                <a:gd name="T4" fmla="*/ 117 w 230"/>
                <a:gd name="T5" fmla="*/ 465 h 465"/>
                <a:gd name="T6" fmla="*/ 230 w 230"/>
                <a:gd name="T7" fmla="*/ 169 h 465"/>
                <a:gd name="T8" fmla="*/ 226 w 230"/>
                <a:gd name="T9" fmla="*/ 28 h 465"/>
                <a:gd name="T10" fmla="*/ 174 w 230"/>
                <a:gd name="T11" fmla="*/ 0 h 465"/>
                <a:gd name="T12" fmla="*/ 56 w 230"/>
                <a:gd name="T13" fmla="*/ 4 h 465"/>
                <a:gd name="T14" fmla="*/ 4 w 230"/>
                <a:gd name="T15" fmla="*/ 32 h 4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465">
                  <a:moveTo>
                    <a:pt x="4" y="32"/>
                  </a:moveTo>
                  <a:lnTo>
                    <a:pt x="0" y="169"/>
                  </a:lnTo>
                  <a:lnTo>
                    <a:pt x="117" y="465"/>
                  </a:lnTo>
                  <a:lnTo>
                    <a:pt x="230" y="169"/>
                  </a:lnTo>
                  <a:lnTo>
                    <a:pt x="226" y="28"/>
                  </a:lnTo>
                  <a:lnTo>
                    <a:pt x="174" y="0"/>
                  </a:lnTo>
                  <a:lnTo>
                    <a:pt x="56" y="4"/>
                  </a:lnTo>
                  <a:lnTo>
                    <a:pt x="4" y="3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2" name="Rectangle 382"/>
            <p:cNvSpPr>
              <a:spLocks noChangeArrowheads="1"/>
            </p:cNvSpPr>
            <p:nvPr/>
          </p:nvSpPr>
          <p:spPr bwMode="auto">
            <a:xfrm>
              <a:off x="8855584" y="3254993"/>
              <a:ext cx="183813" cy="191603"/>
            </a:xfrm>
            <a:prstGeom prst="rect">
              <a:avLst/>
            </a:prstGeom>
            <a:solidFill>
              <a:srgbClr val="D1A88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3" name="Freeform 383"/>
            <p:cNvSpPr>
              <a:spLocks/>
            </p:cNvSpPr>
            <p:nvPr/>
          </p:nvSpPr>
          <p:spPr bwMode="auto">
            <a:xfrm>
              <a:off x="8665539" y="2677075"/>
              <a:ext cx="563900" cy="688519"/>
            </a:xfrm>
            <a:custGeom>
              <a:avLst/>
              <a:gdLst>
                <a:gd name="T0" fmla="*/ 39 w 77"/>
                <a:gd name="T1" fmla="*/ 94 h 94"/>
                <a:gd name="T2" fmla="*/ 69 w 77"/>
                <a:gd name="T3" fmla="*/ 63 h 94"/>
                <a:gd name="T4" fmla="*/ 70 w 77"/>
                <a:gd name="T5" fmla="*/ 64 h 94"/>
                <a:gd name="T6" fmla="*/ 76 w 77"/>
                <a:gd name="T7" fmla="*/ 53 h 94"/>
                <a:gd name="T8" fmla="*/ 74 w 77"/>
                <a:gd name="T9" fmla="*/ 41 h 94"/>
                <a:gd name="T10" fmla="*/ 73 w 77"/>
                <a:gd name="T11" fmla="*/ 41 h 94"/>
                <a:gd name="T12" fmla="*/ 39 w 77"/>
                <a:gd name="T13" fmla="*/ 0 h 94"/>
                <a:gd name="T14" fmla="*/ 5 w 77"/>
                <a:gd name="T15" fmla="*/ 42 h 94"/>
                <a:gd name="T16" fmla="*/ 4 w 77"/>
                <a:gd name="T17" fmla="*/ 41 h 94"/>
                <a:gd name="T18" fmla="*/ 1 w 77"/>
                <a:gd name="T19" fmla="*/ 53 h 94"/>
                <a:gd name="T20" fmla="*/ 8 w 77"/>
                <a:gd name="T21" fmla="*/ 64 h 94"/>
                <a:gd name="T22" fmla="*/ 9 w 77"/>
                <a:gd name="T23" fmla="*/ 63 h 94"/>
                <a:gd name="T24" fmla="*/ 39 w 77"/>
                <a:gd name="T25"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94">
                  <a:moveTo>
                    <a:pt x="39" y="94"/>
                  </a:moveTo>
                  <a:cubicBezTo>
                    <a:pt x="51" y="94"/>
                    <a:pt x="63" y="80"/>
                    <a:pt x="69" y="63"/>
                  </a:cubicBezTo>
                  <a:cubicBezTo>
                    <a:pt x="69" y="63"/>
                    <a:pt x="69" y="63"/>
                    <a:pt x="70" y="64"/>
                  </a:cubicBezTo>
                  <a:cubicBezTo>
                    <a:pt x="72" y="64"/>
                    <a:pt x="75" y="59"/>
                    <a:pt x="76" y="53"/>
                  </a:cubicBezTo>
                  <a:cubicBezTo>
                    <a:pt x="77" y="47"/>
                    <a:pt x="76" y="42"/>
                    <a:pt x="74" y="41"/>
                  </a:cubicBezTo>
                  <a:cubicBezTo>
                    <a:pt x="73" y="41"/>
                    <a:pt x="73" y="41"/>
                    <a:pt x="73" y="41"/>
                  </a:cubicBezTo>
                  <a:cubicBezTo>
                    <a:pt x="74" y="20"/>
                    <a:pt x="65" y="0"/>
                    <a:pt x="39" y="0"/>
                  </a:cubicBezTo>
                  <a:cubicBezTo>
                    <a:pt x="12" y="0"/>
                    <a:pt x="4" y="20"/>
                    <a:pt x="5" y="42"/>
                  </a:cubicBezTo>
                  <a:cubicBezTo>
                    <a:pt x="4" y="41"/>
                    <a:pt x="4" y="41"/>
                    <a:pt x="4" y="41"/>
                  </a:cubicBezTo>
                  <a:cubicBezTo>
                    <a:pt x="1" y="42"/>
                    <a:pt x="0" y="47"/>
                    <a:pt x="1" y="53"/>
                  </a:cubicBezTo>
                  <a:cubicBezTo>
                    <a:pt x="2" y="59"/>
                    <a:pt x="5" y="64"/>
                    <a:pt x="8" y="64"/>
                  </a:cubicBezTo>
                  <a:cubicBezTo>
                    <a:pt x="8" y="63"/>
                    <a:pt x="9" y="63"/>
                    <a:pt x="9" y="63"/>
                  </a:cubicBezTo>
                  <a:cubicBezTo>
                    <a:pt x="15" y="80"/>
                    <a:pt x="26" y="94"/>
                    <a:pt x="39" y="94"/>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4" name="Freeform 384"/>
            <p:cNvSpPr>
              <a:spLocks/>
            </p:cNvSpPr>
            <p:nvPr/>
          </p:nvSpPr>
          <p:spPr bwMode="auto">
            <a:xfrm>
              <a:off x="8906989" y="3431018"/>
              <a:ext cx="88791" cy="132408"/>
            </a:xfrm>
            <a:custGeom>
              <a:avLst/>
              <a:gdLst>
                <a:gd name="T0" fmla="*/ 10 w 12"/>
                <a:gd name="T1" fmla="*/ 18 h 18"/>
                <a:gd name="T2" fmla="*/ 12 w 12"/>
                <a:gd name="T3" fmla="*/ 14 h 18"/>
                <a:gd name="T4" fmla="*/ 6 w 12"/>
                <a:gd name="T5" fmla="*/ 0 h 18"/>
                <a:gd name="T6" fmla="*/ 0 w 12"/>
                <a:gd name="T7" fmla="*/ 14 h 18"/>
                <a:gd name="T8" fmla="*/ 2 w 12"/>
                <a:gd name="T9" fmla="*/ 18 h 18"/>
                <a:gd name="T10" fmla="*/ 10 w 12"/>
                <a:gd name="T11" fmla="*/ 18 h 18"/>
              </a:gdLst>
              <a:ahLst/>
              <a:cxnLst>
                <a:cxn ang="0">
                  <a:pos x="T0" y="T1"/>
                </a:cxn>
                <a:cxn ang="0">
                  <a:pos x="T2" y="T3"/>
                </a:cxn>
                <a:cxn ang="0">
                  <a:pos x="T4" y="T5"/>
                </a:cxn>
                <a:cxn ang="0">
                  <a:pos x="T6" y="T7"/>
                </a:cxn>
                <a:cxn ang="0">
                  <a:pos x="T8" y="T9"/>
                </a:cxn>
                <a:cxn ang="0">
                  <a:pos x="T10" y="T11"/>
                </a:cxn>
              </a:cxnLst>
              <a:rect l="0" t="0" r="r" b="b"/>
              <a:pathLst>
                <a:path w="12" h="18">
                  <a:moveTo>
                    <a:pt x="10" y="18"/>
                  </a:moveTo>
                  <a:cubicBezTo>
                    <a:pt x="12" y="14"/>
                    <a:pt x="12" y="14"/>
                    <a:pt x="12" y="14"/>
                  </a:cubicBezTo>
                  <a:cubicBezTo>
                    <a:pt x="6" y="0"/>
                    <a:pt x="6" y="0"/>
                    <a:pt x="6" y="0"/>
                  </a:cubicBezTo>
                  <a:cubicBezTo>
                    <a:pt x="0" y="14"/>
                    <a:pt x="0" y="14"/>
                    <a:pt x="0" y="14"/>
                  </a:cubicBezTo>
                  <a:cubicBezTo>
                    <a:pt x="2" y="18"/>
                    <a:pt x="2" y="18"/>
                    <a:pt x="2" y="18"/>
                  </a:cubicBezTo>
                  <a:cubicBezTo>
                    <a:pt x="5" y="18"/>
                    <a:pt x="7" y="18"/>
                    <a:pt x="10" y="18"/>
                  </a:cubicBezTo>
                  <a:close/>
                </a:path>
              </a:pathLst>
            </a:custGeom>
            <a:solidFill>
              <a:srgbClr val="FC8D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5" name="Freeform 385"/>
            <p:cNvSpPr>
              <a:spLocks/>
            </p:cNvSpPr>
            <p:nvPr/>
          </p:nvSpPr>
          <p:spPr bwMode="auto">
            <a:xfrm>
              <a:off x="8804178" y="3335995"/>
              <a:ext cx="146428" cy="271046"/>
            </a:xfrm>
            <a:custGeom>
              <a:avLst/>
              <a:gdLst>
                <a:gd name="T0" fmla="*/ 33 w 94"/>
                <a:gd name="T1" fmla="*/ 0 h 174"/>
                <a:gd name="T2" fmla="*/ 94 w 94"/>
                <a:gd name="T3" fmla="*/ 61 h 174"/>
                <a:gd name="T4" fmla="*/ 52 w 94"/>
                <a:gd name="T5" fmla="*/ 174 h 174"/>
                <a:gd name="T6" fmla="*/ 0 w 94"/>
                <a:gd name="T7" fmla="*/ 19 h 174"/>
                <a:gd name="T8" fmla="*/ 33 w 94"/>
                <a:gd name="T9" fmla="*/ 0 h 174"/>
              </a:gdLst>
              <a:ahLst/>
              <a:cxnLst>
                <a:cxn ang="0">
                  <a:pos x="T0" y="T1"/>
                </a:cxn>
                <a:cxn ang="0">
                  <a:pos x="T2" y="T3"/>
                </a:cxn>
                <a:cxn ang="0">
                  <a:pos x="T4" y="T5"/>
                </a:cxn>
                <a:cxn ang="0">
                  <a:pos x="T6" y="T7"/>
                </a:cxn>
                <a:cxn ang="0">
                  <a:pos x="T8" y="T9"/>
                </a:cxn>
              </a:cxnLst>
              <a:rect l="0" t="0" r="r" b="b"/>
              <a:pathLst>
                <a:path w="94" h="174">
                  <a:moveTo>
                    <a:pt x="33" y="0"/>
                  </a:moveTo>
                  <a:lnTo>
                    <a:pt x="94" y="61"/>
                  </a:lnTo>
                  <a:lnTo>
                    <a:pt x="52" y="174"/>
                  </a:lnTo>
                  <a:lnTo>
                    <a:pt x="0" y="19"/>
                  </a:lnTo>
                  <a:lnTo>
                    <a:pt x="33" y="0"/>
                  </a:ln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6" name="Freeform 386"/>
            <p:cNvSpPr>
              <a:spLocks/>
            </p:cNvSpPr>
            <p:nvPr/>
          </p:nvSpPr>
          <p:spPr bwMode="auto">
            <a:xfrm>
              <a:off x="8671770" y="3365592"/>
              <a:ext cx="278836" cy="688519"/>
            </a:xfrm>
            <a:custGeom>
              <a:avLst/>
              <a:gdLst>
                <a:gd name="T0" fmla="*/ 85 w 179"/>
                <a:gd name="T1" fmla="*/ 0 h 442"/>
                <a:gd name="T2" fmla="*/ 179 w 179"/>
                <a:gd name="T3" fmla="*/ 442 h 442"/>
                <a:gd name="T4" fmla="*/ 24 w 179"/>
                <a:gd name="T5" fmla="*/ 197 h 442"/>
                <a:gd name="T6" fmla="*/ 48 w 179"/>
                <a:gd name="T7" fmla="*/ 155 h 442"/>
                <a:gd name="T8" fmla="*/ 0 w 179"/>
                <a:gd name="T9" fmla="*/ 122 h 442"/>
                <a:gd name="T10" fmla="*/ 62 w 179"/>
                <a:gd name="T11" fmla="*/ 14 h 442"/>
                <a:gd name="T12" fmla="*/ 85 w 179"/>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79" h="442">
                  <a:moveTo>
                    <a:pt x="85" y="0"/>
                  </a:moveTo>
                  <a:lnTo>
                    <a:pt x="179" y="442"/>
                  </a:lnTo>
                  <a:lnTo>
                    <a:pt x="24" y="197"/>
                  </a:lnTo>
                  <a:lnTo>
                    <a:pt x="48" y="155"/>
                  </a:lnTo>
                  <a:lnTo>
                    <a:pt x="0" y="122"/>
                  </a:lnTo>
                  <a:lnTo>
                    <a:pt x="62" y="14"/>
                  </a:lnTo>
                  <a:lnTo>
                    <a:pt x="85" y="0"/>
                  </a:ln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7" name="Freeform 387"/>
            <p:cNvSpPr>
              <a:spLocks/>
            </p:cNvSpPr>
            <p:nvPr/>
          </p:nvSpPr>
          <p:spPr bwMode="auto">
            <a:xfrm>
              <a:off x="8950606" y="3329764"/>
              <a:ext cx="146428" cy="277277"/>
            </a:xfrm>
            <a:custGeom>
              <a:avLst/>
              <a:gdLst>
                <a:gd name="T0" fmla="*/ 57 w 94"/>
                <a:gd name="T1" fmla="*/ 0 h 178"/>
                <a:gd name="T2" fmla="*/ 0 w 94"/>
                <a:gd name="T3" fmla="*/ 65 h 178"/>
                <a:gd name="T4" fmla="*/ 43 w 94"/>
                <a:gd name="T5" fmla="*/ 178 h 178"/>
                <a:gd name="T6" fmla="*/ 94 w 94"/>
                <a:gd name="T7" fmla="*/ 23 h 178"/>
                <a:gd name="T8" fmla="*/ 57 w 94"/>
                <a:gd name="T9" fmla="*/ 0 h 178"/>
              </a:gdLst>
              <a:ahLst/>
              <a:cxnLst>
                <a:cxn ang="0">
                  <a:pos x="T0" y="T1"/>
                </a:cxn>
                <a:cxn ang="0">
                  <a:pos x="T2" y="T3"/>
                </a:cxn>
                <a:cxn ang="0">
                  <a:pos x="T4" y="T5"/>
                </a:cxn>
                <a:cxn ang="0">
                  <a:pos x="T6" y="T7"/>
                </a:cxn>
                <a:cxn ang="0">
                  <a:pos x="T8" y="T9"/>
                </a:cxn>
              </a:cxnLst>
              <a:rect l="0" t="0" r="r" b="b"/>
              <a:pathLst>
                <a:path w="94" h="178">
                  <a:moveTo>
                    <a:pt x="57" y="0"/>
                  </a:moveTo>
                  <a:lnTo>
                    <a:pt x="0" y="65"/>
                  </a:lnTo>
                  <a:lnTo>
                    <a:pt x="43" y="178"/>
                  </a:lnTo>
                  <a:lnTo>
                    <a:pt x="94" y="23"/>
                  </a:lnTo>
                  <a:lnTo>
                    <a:pt x="57" y="0"/>
                  </a:ln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8" name="Freeform 388"/>
            <p:cNvSpPr>
              <a:spLocks/>
            </p:cNvSpPr>
            <p:nvPr/>
          </p:nvSpPr>
          <p:spPr bwMode="auto">
            <a:xfrm>
              <a:off x="8892969" y="3622618"/>
              <a:ext cx="116831" cy="431492"/>
            </a:xfrm>
            <a:custGeom>
              <a:avLst/>
              <a:gdLst>
                <a:gd name="T0" fmla="*/ 18 w 75"/>
                <a:gd name="T1" fmla="*/ 0 h 277"/>
                <a:gd name="T2" fmla="*/ 56 w 75"/>
                <a:gd name="T3" fmla="*/ 0 h 277"/>
                <a:gd name="T4" fmla="*/ 75 w 75"/>
                <a:gd name="T5" fmla="*/ 188 h 277"/>
                <a:gd name="T6" fmla="*/ 37 w 75"/>
                <a:gd name="T7" fmla="*/ 277 h 277"/>
                <a:gd name="T8" fmla="*/ 0 w 75"/>
                <a:gd name="T9" fmla="*/ 188 h 277"/>
                <a:gd name="T10" fmla="*/ 18 w 75"/>
                <a:gd name="T11" fmla="*/ 0 h 277"/>
              </a:gdLst>
              <a:ahLst/>
              <a:cxnLst>
                <a:cxn ang="0">
                  <a:pos x="T0" y="T1"/>
                </a:cxn>
                <a:cxn ang="0">
                  <a:pos x="T2" y="T3"/>
                </a:cxn>
                <a:cxn ang="0">
                  <a:pos x="T4" y="T5"/>
                </a:cxn>
                <a:cxn ang="0">
                  <a:pos x="T6" y="T7"/>
                </a:cxn>
                <a:cxn ang="0">
                  <a:pos x="T8" y="T9"/>
                </a:cxn>
                <a:cxn ang="0">
                  <a:pos x="T10" y="T11"/>
                </a:cxn>
              </a:cxnLst>
              <a:rect l="0" t="0" r="r" b="b"/>
              <a:pathLst>
                <a:path w="75" h="277">
                  <a:moveTo>
                    <a:pt x="18" y="0"/>
                  </a:moveTo>
                  <a:lnTo>
                    <a:pt x="56" y="0"/>
                  </a:lnTo>
                  <a:lnTo>
                    <a:pt x="75" y="188"/>
                  </a:lnTo>
                  <a:lnTo>
                    <a:pt x="37" y="277"/>
                  </a:lnTo>
                  <a:lnTo>
                    <a:pt x="0" y="188"/>
                  </a:lnTo>
                  <a:lnTo>
                    <a:pt x="18" y="0"/>
                  </a:lnTo>
                  <a:close/>
                </a:path>
              </a:pathLst>
            </a:custGeom>
            <a:solidFill>
              <a:srgbClr val="FC8D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9" name="Freeform 389"/>
            <p:cNvSpPr>
              <a:spLocks/>
            </p:cNvSpPr>
            <p:nvPr/>
          </p:nvSpPr>
          <p:spPr bwMode="auto">
            <a:xfrm>
              <a:off x="8804178" y="3335995"/>
              <a:ext cx="146428" cy="227430"/>
            </a:xfrm>
            <a:custGeom>
              <a:avLst/>
              <a:gdLst>
                <a:gd name="T0" fmla="*/ 33 w 94"/>
                <a:gd name="T1" fmla="*/ 0 h 146"/>
                <a:gd name="T2" fmla="*/ 94 w 94"/>
                <a:gd name="T3" fmla="*/ 61 h 146"/>
                <a:gd name="T4" fmla="*/ 52 w 94"/>
                <a:gd name="T5" fmla="*/ 146 h 146"/>
                <a:gd name="T6" fmla="*/ 0 w 94"/>
                <a:gd name="T7" fmla="*/ 19 h 146"/>
                <a:gd name="T8" fmla="*/ 33 w 94"/>
                <a:gd name="T9" fmla="*/ 0 h 146"/>
              </a:gdLst>
              <a:ahLst/>
              <a:cxnLst>
                <a:cxn ang="0">
                  <a:pos x="T0" y="T1"/>
                </a:cxn>
                <a:cxn ang="0">
                  <a:pos x="T2" y="T3"/>
                </a:cxn>
                <a:cxn ang="0">
                  <a:pos x="T4" y="T5"/>
                </a:cxn>
                <a:cxn ang="0">
                  <a:pos x="T6" y="T7"/>
                </a:cxn>
                <a:cxn ang="0">
                  <a:pos x="T8" y="T9"/>
                </a:cxn>
              </a:cxnLst>
              <a:rect l="0" t="0" r="r" b="b"/>
              <a:pathLst>
                <a:path w="94" h="146">
                  <a:moveTo>
                    <a:pt x="33" y="0"/>
                  </a:moveTo>
                  <a:lnTo>
                    <a:pt x="94" y="61"/>
                  </a:lnTo>
                  <a:lnTo>
                    <a:pt x="52" y="146"/>
                  </a:lnTo>
                  <a:lnTo>
                    <a:pt x="0" y="19"/>
                  </a:lnTo>
                  <a:lnTo>
                    <a:pt x="33"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0" name="Freeform 390"/>
            <p:cNvSpPr>
              <a:spLocks/>
            </p:cNvSpPr>
            <p:nvPr/>
          </p:nvSpPr>
          <p:spPr bwMode="auto">
            <a:xfrm>
              <a:off x="8701369" y="3365592"/>
              <a:ext cx="249237" cy="688519"/>
            </a:xfrm>
            <a:custGeom>
              <a:avLst/>
              <a:gdLst>
                <a:gd name="T0" fmla="*/ 66 w 160"/>
                <a:gd name="T1" fmla="*/ 0 h 442"/>
                <a:gd name="T2" fmla="*/ 160 w 160"/>
                <a:gd name="T3" fmla="*/ 442 h 442"/>
                <a:gd name="T4" fmla="*/ 19 w 160"/>
                <a:gd name="T5" fmla="*/ 179 h 442"/>
                <a:gd name="T6" fmla="*/ 43 w 160"/>
                <a:gd name="T7" fmla="*/ 146 h 442"/>
                <a:gd name="T8" fmla="*/ 0 w 160"/>
                <a:gd name="T9" fmla="*/ 113 h 442"/>
                <a:gd name="T10" fmla="*/ 43 w 160"/>
                <a:gd name="T11" fmla="*/ 14 h 442"/>
                <a:gd name="T12" fmla="*/ 66 w 160"/>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60" h="442">
                  <a:moveTo>
                    <a:pt x="66" y="0"/>
                  </a:moveTo>
                  <a:lnTo>
                    <a:pt x="160" y="442"/>
                  </a:lnTo>
                  <a:lnTo>
                    <a:pt x="19" y="179"/>
                  </a:lnTo>
                  <a:lnTo>
                    <a:pt x="43" y="146"/>
                  </a:lnTo>
                  <a:lnTo>
                    <a:pt x="0" y="113"/>
                  </a:lnTo>
                  <a:lnTo>
                    <a:pt x="43" y="14"/>
                  </a:lnTo>
                  <a:lnTo>
                    <a:pt x="66" y="0"/>
                  </a:ln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1" name="Freeform 391"/>
            <p:cNvSpPr>
              <a:spLocks/>
            </p:cNvSpPr>
            <p:nvPr/>
          </p:nvSpPr>
          <p:spPr bwMode="auto">
            <a:xfrm>
              <a:off x="8950606" y="3365592"/>
              <a:ext cx="271046" cy="688519"/>
            </a:xfrm>
            <a:custGeom>
              <a:avLst/>
              <a:gdLst>
                <a:gd name="T0" fmla="*/ 94 w 174"/>
                <a:gd name="T1" fmla="*/ 0 h 442"/>
                <a:gd name="T2" fmla="*/ 0 w 174"/>
                <a:gd name="T3" fmla="*/ 442 h 442"/>
                <a:gd name="T4" fmla="*/ 151 w 174"/>
                <a:gd name="T5" fmla="*/ 197 h 442"/>
                <a:gd name="T6" fmla="*/ 132 w 174"/>
                <a:gd name="T7" fmla="*/ 155 h 442"/>
                <a:gd name="T8" fmla="*/ 174 w 174"/>
                <a:gd name="T9" fmla="*/ 122 h 442"/>
                <a:gd name="T10" fmla="*/ 127 w 174"/>
                <a:gd name="T11" fmla="*/ 14 h 442"/>
                <a:gd name="T12" fmla="*/ 94 w 174"/>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74" h="442">
                  <a:moveTo>
                    <a:pt x="94" y="0"/>
                  </a:moveTo>
                  <a:lnTo>
                    <a:pt x="0" y="442"/>
                  </a:lnTo>
                  <a:lnTo>
                    <a:pt x="151" y="197"/>
                  </a:lnTo>
                  <a:lnTo>
                    <a:pt x="132" y="155"/>
                  </a:lnTo>
                  <a:lnTo>
                    <a:pt x="174" y="122"/>
                  </a:lnTo>
                  <a:lnTo>
                    <a:pt x="127" y="14"/>
                  </a:lnTo>
                  <a:lnTo>
                    <a:pt x="94" y="0"/>
                  </a:ln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2" name="Freeform 392"/>
            <p:cNvSpPr>
              <a:spLocks/>
            </p:cNvSpPr>
            <p:nvPr/>
          </p:nvSpPr>
          <p:spPr bwMode="auto">
            <a:xfrm>
              <a:off x="8950606" y="3365592"/>
              <a:ext cx="249237" cy="688519"/>
            </a:xfrm>
            <a:custGeom>
              <a:avLst/>
              <a:gdLst>
                <a:gd name="T0" fmla="*/ 94 w 160"/>
                <a:gd name="T1" fmla="*/ 0 h 442"/>
                <a:gd name="T2" fmla="*/ 0 w 160"/>
                <a:gd name="T3" fmla="*/ 442 h 442"/>
                <a:gd name="T4" fmla="*/ 137 w 160"/>
                <a:gd name="T5" fmla="*/ 179 h 442"/>
                <a:gd name="T6" fmla="*/ 113 w 160"/>
                <a:gd name="T7" fmla="*/ 146 h 442"/>
                <a:gd name="T8" fmla="*/ 160 w 160"/>
                <a:gd name="T9" fmla="*/ 113 h 442"/>
                <a:gd name="T10" fmla="*/ 127 w 160"/>
                <a:gd name="T11" fmla="*/ 14 h 442"/>
                <a:gd name="T12" fmla="*/ 94 w 160"/>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60" h="442">
                  <a:moveTo>
                    <a:pt x="94" y="0"/>
                  </a:moveTo>
                  <a:lnTo>
                    <a:pt x="0" y="442"/>
                  </a:lnTo>
                  <a:lnTo>
                    <a:pt x="137" y="179"/>
                  </a:lnTo>
                  <a:lnTo>
                    <a:pt x="113" y="146"/>
                  </a:lnTo>
                  <a:lnTo>
                    <a:pt x="160" y="113"/>
                  </a:lnTo>
                  <a:lnTo>
                    <a:pt x="127" y="14"/>
                  </a:lnTo>
                  <a:lnTo>
                    <a:pt x="94" y="0"/>
                  </a:ln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3" name="Freeform 393"/>
            <p:cNvSpPr>
              <a:spLocks/>
            </p:cNvSpPr>
            <p:nvPr/>
          </p:nvSpPr>
          <p:spPr bwMode="auto">
            <a:xfrm>
              <a:off x="8950606" y="3329764"/>
              <a:ext cx="146428" cy="233661"/>
            </a:xfrm>
            <a:custGeom>
              <a:avLst/>
              <a:gdLst>
                <a:gd name="T0" fmla="*/ 57 w 94"/>
                <a:gd name="T1" fmla="*/ 0 h 150"/>
                <a:gd name="T2" fmla="*/ 0 w 94"/>
                <a:gd name="T3" fmla="*/ 65 h 150"/>
                <a:gd name="T4" fmla="*/ 43 w 94"/>
                <a:gd name="T5" fmla="*/ 150 h 150"/>
                <a:gd name="T6" fmla="*/ 94 w 94"/>
                <a:gd name="T7" fmla="*/ 23 h 150"/>
                <a:gd name="T8" fmla="*/ 57 w 94"/>
                <a:gd name="T9" fmla="*/ 0 h 150"/>
              </a:gdLst>
              <a:ahLst/>
              <a:cxnLst>
                <a:cxn ang="0">
                  <a:pos x="T0" y="T1"/>
                </a:cxn>
                <a:cxn ang="0">
                  <a:pos x="T2" y="T3"/>
                </a:cxn>
                <a:cxn ang="0">
                  <a:pos x="T4" y="T5"/>
                </a:cxn>
                <a:cxn ang="0">
                  <a:pos x="T6" y="T7"/>
                </a:cxn>
                <a:cxn ang="0">
                  <a:pos x="T8" y="T9"/>
                </a:cxn>
              </a:cxnLst>
              <a:rect l="0" t="0" r="r" b="b"/>
              <a:pathLst>
                <a:path w="94" h="150">
                  <a:moveTo>
                    <a:pt x="57" y="0"/>
                  </a:moveTo>
                  <a:lnTo>
                    <a:pt x="0" y="65"/>
                  </a:lnTo>
                  <a:lnTo>
                    <a:pt x="43" y="150"/>
                  </a:lnTo>
                  <a:lnTo>
                    <a:pt x="94" y="23"/>
                  </a:lnTo>
                  <a:lnTo>
                    <a:pt x="5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4" name="Freeform 394"/>
            <p:cNvSpPr>
              <a:spLocks/>
            </p:cNvSpPr>
            <p:nvPr/>
          </p:nvSpPr>
          <p:spPr bwMode="auto">
            <a:xfrm>
              <a:off x="8906989" y="3555636"/>
              <a:ext cx="88791" cy="73215"/>
            </a:xfrm>
            <a:custGeom>
              <a:avLst/>
              <a:gdLst>
                <a:gd name="T0" fmla="*/ 2 w 12"/>
                <a:gd name="T1" fmla="*/ 0 h 10"/>
                <a:gd name="T2" fmla="*/ 10 w 12"/>
                <a:gd name="T3" fmla="*/ 0 h 10"/>
                <a:gd name="T4" fmla="*/ 10 w 12"/>
                <a:gd name="T5" fmla="*/ 10 h 10"/>
                <a:gd name="T6" fmla="*/ 2 w 12"/>
                <a:gd name="T7" fmla="*/ 10 h 10"/>
                <a:gd name="T8" fmla="*/ 2 w 12"/>
                <a:gd name="T9" fmla="*/ 0 h 10"/>
              </a:gdLst>
              <a:ahLst/>
              <a:cxnLst>
                <a:cxn ang="0">
                  <a:pos x="T0" y="T1"/>
                </a:cxn>
                <a:cxn ang="0">
                  <a:pos x="T2" y="T3"/>
                </a:cxn>
                <a:cxn ang="0">
                  <a:pos x="T4" y="T5"/>
                </a:cxn>
                <a:cxn ang="0">
                  <a:pos x="T6" y="T7"/>
                </a:cxn>
                <a:cxn ang="0">
                  <a:pos x="T8" y="T9"/>
                </a:cxn>
              </a:cxnLst>
              <a:rect l="0" t="0" r="r" b="b"/>
              <a:pathLst>
                <a:path w="12" h="10">
                  <a:moveTo>
                    <a:pt x="2" y="0"/>
                  </a:moveTo>
                  <a:cubicBezTo>
                    <a:pt x="10" y="0"/>
                    <a:pt x="10" y="0"/>
                    <a:pt x="10" y="0"/>
                  </a:cubicBezTo>
                  <a:cubicBezTo>
                    <a:pt x="12" y="4"/>
                    <a:pt x="12" y="7"/>
                    <a:pt x="10" y="10"/>
                  </a:cubicBezTo>
                  <a:cubicBezTo>
                    <a:pt x="2" y="10"/>
                    <a:pt x="2" y="10"/>
                    <a:pt x="2" y="10"/>
                  </a:cubicBezTo>
                  <a:cubicBezTo>
                    <a:pt x="0" y="7"/>
                    <a:pt x="0" y="4"/>
                    <a:pt x="2" y="0"/>
                  </a:cubicBezTo>
                  <a:close/>
                </a:path>
              </a:pathLst>
            </a:custGeom>
            <a:solidFill>
              <a:srgbClr val="FC8D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5" name="Freeform 395"/>
            <p:cNvSpPr>
              <a:spLocks/>
            </p:cNvSpPr>
            <p:nvPr/>
          </p:nvSpPr>
          <p:spPr bwMode="auto">
            <a:xfrm>
              <a:off x="8936586" y="4046321"/>
              <a:ext cx="35829" cy="484456"/>
            </a:xfrm>
            <a:custGeom>
              <a:avLst/>
              <a:gdLst>
                <a:gd name="T0" fmla="*/ 2 w 5"/>
                <a:gd name="T1" fmla="*/ 66 h 66"/>
                <a:gd name="T2" fmla="*/ 2 w 5"/>
                <a:gd name="T3" fmla="*/ 0 h 66"/>
                <a:gd name="T4" fmla="*/ 2 w 5"/>
                <a:gd name="T5" fmla="*/ 66 h 66"/>
              </a:gdLst>
              <a:ahLst/>
              <a:cxnLst>
                <a:cxn ang="0">
                  <a:pos x="T0" y="T1"/>
                </a:cxn>
                <a:cxn ang="0">
                  <a:pos x="T2" y="T3"/>
                </a:cxn>
                <a:cxn ang="0">
                  <a:pos x="T4" y="T5"/>
                </a:cxn>
              </a:cxnLst>
              <a:rect l="0" t="0" r="r" b="b"/>
              <a:pathLst>
                <a:path w="5" h="66">
                  <a:moveTo>
                    <a:pt x="2" y="66"/>
                  </a:moveTo>
                  <a:cubicBezTo>
                    <a:pt x="0" y="37"/>
                    <a:pt x="0" y="34"/>
                    <a:pt x="2" y="0"/>
                  </a:cubicBezTo>
                  <a:cubicBezTo>
                    <a:pt x="5" y="34"/>
                    <a:pt x="5" y="37"/>
                    <a:pt x="2" y="66"/>
                  </a:cubicBez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6" name="Freeform 396"/>
            <p:cNvSpPr>
              <a:spLocks/>
            </p:cNvSpPr>
            <p:nvPr/>
          </p:nvSpPr>
          <p:spPr bwMode="auto">
            <a:xfrm>
              <a:off x="9148437" y="3007314"/>
              <a:ext cx="81002" cy="138639"/>
            </a:xfrm>
            <a:custGeom>
              <a:avLst/>
              <a:gdLst>
                <a:gd name="T0" fmla="*/ 8 w 11"/>
                <a:gd name="T1" fmla="*/ 0 h 19"/>
                <a:gd name="T2" fmla="*/ 10 w 11"/>
                <a:gd name="T3" fmla="*/ 10 h 19"/>
                <a:gd name="T4" fmla="*/ 4 w 11"/>
                <a:gd name="T5" fmla="*/ 18 h 19"/>
                <a:gd name="T6" fmla="*/ 1 w 11"/>
                <a:gd name="T7" fmla="*/ 8 h 19"/>
                <a:gd name="T8" fmla="*/ 8 w 11"/>
                <a:gd name="T9" fmla="*/ 0 h 19"/>
              </a:gdLst>
              <a:ahLst/>
              <a:cxnLst>
                <a:cxn ang="0">
                  <a:pos x="T0" y="T1"/>
                </a:cxn>
                <a:cxn ang="0">
                  <a:pos x="T2" y="T3"/>
                </a:cxn>
                <a:cxn ang="0">
                  <a:pos x="T4" y="T5"/>
                </a:cxn>
                <a:cxn ang="0">
                  <a:pos x="T6" y="T7"/>
                </a:cxn>
                <a:cxn ang="0">
                  <a:pos x="T8" y="T9"/>
                </a:cxn>
              </a:cxnLst>
              <a:rect l="0" t="0" r="r" b="b"/>
              <a:pathLst>
                <a:path w="11" h="19">
                  <a:moveTo>
                    <a:pt x="8" y="0"/>
                  </a:moveTo>
                  <a:cubicBezTo>
                    <a:pt x="10" y="1"/>
                    <a:pt x="11" y="5"/>
                    <a:pt x="10" y="10"/>
                  </a:cubicBezTo>
                  <a:cubicBezTo>
                    <a:pt x="9" y="15"/>
                    <a:pt x="6" y="19"/>
                    <a:pt x="4" y="18"/>
                  </a:cubicBezTo>
                  <a:cubicBezTo>
                    <a:pt x="1" y="18"/>
                    <a:pt x="0" y="13"/>
                    <a:pt x="1" y="8"/>
                  </a:cubicBezTo>
                  <a:cubicBezTo>
                    <a:pt x="2" y="3"/>
                    <a:pt x="5" y="0"/>
                    <a:pt x="8" y="0"/>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7" name="Freeform 397"/>
            <p:cNvSpPr>
              <a:spLocks/>
            </p:cNvSpPr>
            <p:nvPr/>
          </p:nvSpPr>
          <p:spPr bwMode="auto">
            <a:xfrm>
              <a:off x="9889918" y="3628849"/>
              <a:ext cx="87233" cy="140197"/>
            </a:xfrm>
            <a:custGeom>
              <a:avLst/>
              <a:gdLst>
                <a:gd name="T0" fmla="*/ 12 w 12"/>
                <a:gd name="T1" fmla="*/ 4 h 19"/>
                <a:gd name="T2" fmla="*/ 6 w 12"/>
                <a:gd name="T3" fmla="*/ 19 h 19"/>
                <a:gd name="T4" fmla="*/ 0 w 12"/>
                <a:gd name="T5" fmla="*/ 17 h 19"/>
                <a:gd name="T6" fmla="*/ 6 w 12"/>
                <a:gd name="T7" fmla="*/ 1 h 19"/>
                <a:gd name="T8" fmla="*/ 9 w 12"/>
                <a:gd name="T9" fmla="*/ 0 h 19"/>
                <a:gd name="T10" fmla="*/ 12 w 12"/>
                <a:gd name="T11" fmla="*/ 4 h 19"/>
              </a:gdLst>
              <a:ahLst/>
              <a:cxnLst>
                <a:cxn ang="0">
                  <a:pos x="T0" y="T1"/>
                </a:cxn>
                <a:cxn ang="0">
                  <a:pos x="T2" y="T3"/>
                </a:cxn>
                <a:cxn ang="0">
                  <a:pos x="T4" y="T5"/>
                </a:cxn>
                <a:cxn ang="0">
                  <a:pos x="T6" y="T7"/>
                </a:cxn>
                <a:cxn ang="0">
                  <a:pos x="T8" y="T9"/>
                </a:cxn>
                <a:cxn ang="0">
                  <a:pos x="T10" y="T11"/>
                </a:cxn>
              </a:cxnLst>
              <a:rect l="0" t="0" r="r" b="b"/>
              <a:pathLst>
                <a:path w="12" h="19">
                  <a:moveTo>
                    <a:pt x="12" y="4"/>
                  </a:moveTo>
                  <a:cubicBezTo>
                    <a:pt x="6" y="19"/>
                    <a:pt x="6" y="19"/>
                    <a:pt x="6" y="19"/>
                  </a:cubicBezTo>
                  <a:cubicBezTo>
                    <a:pt x="0" y="17"/>
                    <a:pt x="0" y="17"/>
                    <a:pt x="0" y="17"/>
                  </a:cubicBezTo>
                  <a:cubicBezTo>
                    <a:pt x="6" y="1"/>
                    <a:pt x="6" y="1"/>
                    <a:pt x="6" y="1"/>
                  </a:cubicBezTo>
                  <a:cubicBezTo>
                    <a:pt x="8" y="1"/>
                    <a:pt x="8" y="0"/>
                    <a:pt x="9" y="0"/>
                  </a:cubicBezTo>
                  <a:lnTo>
                    <a:pt x="12" y="4"/>
                  </a:ln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8" name="Freeform 398"/>
            <p:cNvSpPr>
              <a:spLocks/>
            </p:cNvSpPr>
            <p:nvPr/>
          </p:nvSpPr>
          <p:spPr bwMode="auto">
            <a:xfrm>
              <a:off x="8687349" y="2677075"/>
              <a:ext cx="528073" cy="381645"/>
            </a:xfrm>
            <a:custGeom>
              <a:avLst/>
              <a:gdLst>
                <a:gd name="T0" fmla="*/ 70 w 72"/>
                <a:gd name="T1" fmla="*/ 41 h 52"/>
                <a:gd name="T2" fmla="*/ 36 w 72"/>
                <a:gd name="T3" fmla="*/ 0 h 52"/>
                <a:gd name="T4" fmla="*/ 1 w 72"/>
                <a:gd name="T5" fmla="*/ 42 h 52"/>
                <a:gd name="T6" fmla="*/ 6 w 72"/>
                <a:gd name="T7" fmla="*/ 51 h 52"/>
                <a:gd name="T8" fmla="*/ 9 w 72"/>
                <a:gd name="T9" fmla="*/ 47 h 52"/>
                <a:gd name="T10" fmla="*/ 20 w 72"/>
                <a:gd name="T11" fmla="*/ 20 h 52"/>
                <a:gd name="T12" fmla="*/ 36 w 72"/>
                <a:gd name="T13" fmla="*/ 24 h 52"/>
                <a:gd name="T14" fmla="*/ 52 w 72"/>
                <a:gd name="T15" fmla="*/ 20 h 52"/>
                <a:gd name="T16" fmla="*/ 62 w 72"/>
                <a:gd name="T17" fmla="*/ 47 h 52"/>
                <a:gd name="T18" fmla="*/ 65 w 72"/>
                <a:gd name="T19" fmla="*/ 51 h 52"/>
                <a:gd name="T20" fmla="*/ 70 w 72"/>
                <a:gd name="T21"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52">
                  <a:moveTo>
                    <a:pt x="70" y="41"/>
                  </a:moveTo>
                  <a:cubicBezTo>
                    <a:pt x="72" y="20"/>
                    <a:pt x="63" y="0"/>
                    <a:pt x="36" y="0"/>
                  </a:cubicBezTo>
                  <a:cubicBezTo>
                    <a:pt x="9" y="0"/>
                    <a:pt x="0" y="20"/>
                    <a:pt x="1" y="42"/>
                  </a:cubicBezTo>
                  <a:cubicBezTo>
                    <a:pt x="3" y="42"/>
                    <a:pt x="5" y="46"/>
                    <a:pt x="6" y="51"/>
                  </a:cubicBezTo>
                  <a:cubicBezTo>
                    <a:pt x="8" y="52"/>
                    <a:pt x="9" y="52"/>
                    <a:pt x="9" y="47"/>
                  </a:cubicBezTo>
                  <a:cubicBezTo>
                    <a:pt x="9" y="34"/>
                    <a:pt x="11" y="23"/>
                    <a:pt x="20" y="20"/>
                  </a:cubicBezTo>
                  <a:cubicBezTo>
                    <a:pt x="28" y="18"/>
                    <a:pt x="29" y="24"/>
                    <a:pt x="36" y="24"/>
                  </a:cubicBezTo>
                  <a:cubicBezTo>
                    <a:pt x="42" y="24"/>
                    <a:pt x="44" y="18"/>
                    <a:pt x="52" y="20"/>
                  </a:cubicBezTo>
                  <a:cubicBezTo>
                    <a:pt x="60" y="23"/>
                    <a:pt x="62" y="34"/>
                    <a:pt x="62" y="47"/>
                  </a:cubicBezTo>
                  <a:cubicBezTo>
                    <a:pt x="62" y="51"/>
                    <a:pt x="63" y="52"/>
                    <a:pt x="65" y="51"/>
                  </a:cubicBezTo>
                  <a:cubicBezTo>
                    <a:pt x="66" y="46"/>
                    <a:pt x="68" y="42"/>
                    <a:pt x="70" y="41"/>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9" name="Freeform 399"/>
            <p:cNvSpPr>
              <a:spLocks/>
            </p:cNvSpPr>
            <p:nvPr/>
          </p:nvSpPr>
          <p:spPr bwMode="auto">
            <a:xfrm>
              <a:off x="8899200" y="2728479"/>
              <a:ext cx="243006" cy="330239"/>
            </a:xfrm>
            <a:custGeom>
              <a:avLst/>
              <a:gdLst>
                <a:gd name="T0" fmla="*/ 31 w 33"/>
                <a:gd name="T1" fmla="*/ 0 h 45"/>
                <a:gd name="T2" fmla="*/ 0 w 33"/>
                <a:gd name="T3" fmla="*/ 45 h 45"/>
                <a:gd name="T4" fmla="*/ 13 w 33"/>
                <a:gd name="T5" fmla="*/ 9 h 45"/>
                <a:gd name="T6" fmla="*/ 31 w 33"/>
                <a:gd name="T7" fmla="*/ 0 h 45"/>
              </a:gdLst>
              <a:ahLst/>
              <a:cxnLst>
                <a:cxn ang="0">
                  <a:pos x="T0" y="T1"/>
                </a:cxn>
                <a:cxn ang="0">
                  <a:pos x="T2" y="T3"/>
                </a:cxn>
                <a:cxn ang="0">
                  <a:pos x="T4" y="T5"/>
                </a:cxn>
                <a:cxn ang="0">
                  <a:pos x="T6" y="T7"/>
                </a:cxn>
              </a:cxnLst>
              <a:rect l="0" t="0" r="r" b="b"/>
              <a:pathLst>
                <a:path w="33" h="45">
                  <a:moveTo>
                    <a:pt x="31" y="0"/>
                  </a:moveTo>
                  <a:cubicBezTo>
                    <a:pt x="33" y="13"/>
                    <a:pt x="14" y="39"/>
                    <a:pt x="0" y="45"/>
                  </a:cubicBezTo>
                  <a:cubicBezTo>
                    <a:pt x="9" y="40"/>
                    <a:pt x="15" y="22"/>
                    <a:pt x="13" y="9"/>
                  </a:cubicBezTo>
                  <a:cubicBezTo>
                    <a:pt x="12" y="6"/>
                    <a:pt x="33" y="3"/>
                    <a:pt x="31"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0" name="Freeform 400"/>
            <p:cNvSpPr>
              <a:spLocks/>
            </p:cNvSpPr>
            <p:nvPr/>
          </p:nvSpPr>
          <p:spPr bwMode="auto">
            <a:xfrm>
              <a:off x="8606346" y="2669286"/>
              <a:ext cx="462647" cy="454858"/>
            </a:xfrm>
            <a:custGeom>
              <a:avLst/>
              <a:gdLst>
                <a:gd name="T0" fmla="*/ 62 w 63"/>
                <a:gd name="T1" fmla="*/ 10 h 62"/>
                <a:gd name="T2" fmla="*/ 5 w 63"/>
                <a:gd name="T3" fmla="*/ 62 h 62"/>
                <a:gd name="T4" fmla="*/ 42 w 63"/>
                <a:gd name="T5" fmla="*/ 13 h 62"/>
                <a:gd name="T6" fmla="*/ 62 w 63"/>
                <a:gd name="T7" fmla="*/ 10 h 62"/>
              </a:gdLst>
              <a:ahLst/>
              <a:cxnLst>
                <a:cxn ang="0">
                  <a:pos x="T0" y="T1"/>
                </a:cxn>
                <a:cxn ang="0">
                  <a:pos x="T2" y="T3"/>
                </a:cxn>
                <a:cxn ang="0">
                  <a:pos x="T4" y="T5"/>
                </a:cxn>
                <a:cxn ang="0">
                  <a:pos x="T6" y="T7"/>
                </a:cxn>
              </a:cxnLst>
              <a:rect l="0" t="0" r="r" b="b"/>
              <a:pathLst>
                <a:path w="63" h="62">
                  <a:moveTo>
                    <a:pt x="62" y="10"/>
                  </a:moveTo>
                  <a:cubicBezTo>
                    <a:pt x="61" y="22"/>
                    <a:pt x="20" y="59"/>
                    <a:pt x="5" y="62"/>
                  </a:cubicBezTo>
                  <a:cubicBezTo>
                    <a:pt x="0" y="0"/>
                    <a:pt x="38" y="25"/>
                    <a:pt x="42" y="13"/>
                  </a:cubicBezTo>
                  <a:cubicBezTo>
                    <a:pt x="43" y="10"/>
                    <a:pt x="63" y="13"/>
                    <a:pt x="62" y="1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1" name="Freeform 401"/>
            <p:cNvSpPr>
              <a:spLocks/>
            </p:cNvSpPr>
            <p:nvPr/>
          </p:nvSpPr>
          <p:spPr bwMode="auto">
            <a:xfrm>
              <a:off x="8980202" y="2684862"/>
              <a:ext cx="292854" cy="447071"/>
            </a:xfrm>
            <a:custGeom>
              <a:avLst/>
              <a:gdLst>
                <a:gd name="T0" fmla="*/ 1 w 40"/>
                <a:gd name="T1" fmla="*/ 0 h 61"/>
                <a:gd name="T2" fmla="*/ 34 w 40"/>
                <a:gd name="T3" fmla="*/ 61 h 61"/>
                <a:gd name="T4" fmla="*/ 20 w 40"/>
                <a:gd name="T5" fmla="*/ 7 h 61"/>
                <a:gd name="T6" fmla="*/ 1 w 40"/>
                <a:gd name="T7" fmla="*/ 0 h 61"/>
              </a:gdLst>
              <a:ahLst/>
              <a:cxnLst>
                <a:cxn ang="0">
                  <a:pos x="T0" y="T1"/>
                </a:cxn>
                <a:cxn ang="0">
                  <a:pos x="T2" y="T3"/>
                </a:cxn>
                <a:cxn ang="0">
                  <a:pos x="T4" y="T5"/>
                </a:cxn>
                <a:cxn ang="0">
                  <a:pos x="T6" y="T7"/>
                </a:cxn>
              </a:cxnLst>
              <a:rect l="0" t="0" r="r" b="b"/>
              <a:pathLst>
                <a:path w="40" h="61">
                  <a:moveTo>
                    <a:pt x="1" y="0"/>
                  </a:moveTo>
                  <a:cubicBezTo>
                    <a:pt x="0" y="13"/>
                    <a:pt x="20" y="56"/>
                    <a:pt x="34" y="61"/>
                  </a:cubicBezTo>
                  <a:cubicBezTo>
                    <a:pt x="40" y="17"/>
                    <a:pt x="28" y="11"/>
                    <a:pt x="20" y="7"/>
                  </a:cubicBezTo>
                  <a:cubicBezTo>
                    <a:pt x="18" y="6"/>
                    <a:pt x="0" y="3"/>
                    <a:pt x="1"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grpSp>
      <p:grpSp>
        <p:nvGrpSpPr>
          <p:cNvPr id="5" name="组合 111"/>
          <p:cNvGrpSpPr/>
          <p:nvPr/>
        </p:nvGrpSpPr>
        <p:grpSpPr>
          <a:xfrm>
            <a:off x="10301839" y="3857328"/>
            <a:ext cx="1313709" cy="2576997"/>
            <a:chOff x="9500484" y="2134984"/>
            <a:chExt cx="2191731" cy="4299342"/>
          </a:xfrm>
        </p:grpSpPr>
        <p:sp>
          <p:nvSpPr>
            <p:cNvPr id="113" name="Rectangle 319"/>
            <p:cNvSpPr>
              <a:spLocks noChangeArrowheads="1"/>
            </p:cNvSpPr>
            <p:nvPr/>
          </p:nvSpPr>
          <p:spPr bwMode="auto">
            <a:xfrm>
              <a:off x="9551890" y="2186388"/>
              <a:ext cx="2096709" cy="245343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4" name="Rectangle 320"/>
            <p:cNvSpPr>
              <a:spLocks noChangeArrowheads="1"/>
            </p:cNvSpPr>
            <p:nvPr/>
          </p:nvSpPr>
          <p:spPr bwMode="auto">
            <a:xfrm>
              <a:off x="9727914" y="3145951"/>
              <a:ext cx="791328"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5" name="Rectangle 321"/>
            <p:cNvSpPr>
              <a:spLocks noChangeArrowheads="1"/>
            </p:cNvSpPr>
            <p:nvPr/>
          </p:nvSpPr>
          <p:spPr bwMode="auto">
            <a:xfrm>
              <a:off x="9727914" y="3211377"/>
              <a:ext cx="791328" cy="21809"/>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6" name="Rectangle 322"/>
            <p:cNvSpPr>
              <a:spLocks noChangeArrowheads="1"/>
            </p:cNvSpPr>
            <p:nvPr/>
          </p:nvSpPr>
          <p:spPr bwMode="auto">
            <a:xfrm>
              <a:off x="9727914" y="3270570"/>
              <a:ext cx="791328"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7" name="Rectangle 323"/>
            <p:cNvSpPr>
              <a:spLocks noChangeArrowheads="1"/>
            </p:cNvSpPr>
            <p:nvPr/>
          </p:nvSpPr>
          <p:spPr bwMode="auto">
            <a:xfrm>
              <a:off x="9727914" y="3329764"/>
              <a:ext cx="791328" cy="2804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8" name="Rectangle 324"/>
            <p:cNvSpPr>
              <a:spLocks noChangeArrowheads="1"/>
            </p:cNvSpPr>
            <p:nvPr/>
          </p:nvSpPr>
          <p:spPr bwMode="auto">
            <a:xfrm>
              <a:off x="9727914" y="3395188"/>
              <a:ext cx="791328" cy="21809"/>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9" name="Rectangle 325"/>
            <p:cNvSpPr>
              <a:spLocks noChangeArrowheads="1"/>
            </p:cNvSpPr>
            <p:nvPr/>
          </p:nvSpPr>
          <p:spPr bwMode="auto">
            <a:xfrm>
              <a:off x="9727914" y="2904503"/>
              <a:ext cx="791328" cy="14642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0" name="Freeform 326"/>
            <p:cNvSpPr>
              <a:spLocks/>
            </p:cNvSpPr>
            <p:nvPr/>
          </p:nvSpPr>
          <p:spPr bwMode="auto">
            <a:xfrm>
              <a:off x="10548838" y="4588412"/>
              <a:ext cx="95022" cy="1377036"/>
            </a:xfrm>
            <a:custGeom>
              <a:avLst/>
              <a:gdLst>
                <a:gd name="T0" fmla="*/ 0 w 13"/>
                <a:gd name="T1" fmla="*/ 182 h 188"/>
                <a:gd name="T2" fmla="*/ 0 w 13"/>
                <a:gd name="T3" fmla="*/ 7 h 188"/>
                <a:gd name="T4" fmla="*/ 7 w 13"/>
                <a:gd name="T5" fmla="*/ 0 h 188"/>
                <a:gd name="T6" fmla="*/ 7 w 13"/>
                <a:gd name="T7" fmla="*/ 0 h 188"/>
                <a:gd name="T8" fmla="*/ 13 w 13"/>
                <a:gd name="T9" fmla="*/ 7 h 188"/>
                <a:gd name="T10" fmla="*/ 13 w 13"/>
                <a:gd name="T11" fmla="*/ 182 h 188"/>
                <a:gd name="T12" fmla="*/ 7 w 13"/>
                <a:gd name="T13" fmla="*/ 188 h 188"/>
                <a:gd name="T14" fmla="*/ 7 w 13"/>
                <a:gd name="T15" fmla="*/ 188 h 188"/>
                <a:gd name="T16" fmla="*/ 0 w 13"/>
                <a:gd name="T17" fmla="*/ 18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88">
                  <a:moveTo>
                    <a:pt x="0" y="182"/>
                  </a:moveTo>
                  <a:cubicBezTo>
                    <a:pt x="0" y="7"/>
                    <a:pt x="0" y="7"/>
                    <a:pt x="0" y="7"/>
                  </a:cubicBezTo>
                  <a:cubicBezTo>
                    <a:pt x="0" y="3"/>
                    <a:pt x="3" y="0"/>
                    <a:pt x="7" y="0"/>
                  </a:cubicBezTo>
                  <a:cubicBezTo>
                    <a:pt x="7" y="0"/>
                    <a:pt x="7" y="0"/>
                    <a:pt x="7" y="0"/>
                  </a:cubicBezTo>
                  <a:cubicBezTo>
                    <a:pt x="10" y="0"/>
                    <a:pt x="13" y="3"/>
                    <a:pt x="13" y="7"/>
                  </a:cubicBezTo>
                  <a:cubicBezTo>
                    <a:pt x="13" y="182"/>
                    <a:pt x="13" y="182"/>
                    <a:pt x="13" y="182"/>
                  </a:cubicBezTo>
                  <a:cubicBezTo>
                    <a:pt x="13" y="185"/>
                    <a:pt x="10" y="188"/>
                    <a:pt x="7" y="188"/>
                  </a:cubicBezTo>
                  <a:cubicBezTo>
                    <a:pt x="7" y="188"/>
                    <a:pt x="7" y="188"/>
                    <a:pt x="7" y="188"/>
                  </a:cubicBezTo>
                  <a:cubicBezTo>
                    <a:pt x="3" y="188"/>
                    <a:pt x="0" y="185"/>
                    <a:pt x="0" y="182"/>
                  </a:cubicBez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1" name="Freeform 327"/>
            <p:cNvSpPr>
              <a:spLocks noEditPoints="1"/>
            </p:cNvSpPr>
            <p:nvPr/>
          </p:nvSpPr>
          <p:spPr bwMode="auto">
            <a:xfrm>
              <a:off x="9500484" y="2134984"/>
              <a:ext cx="2191731" cy="2556240"/>
            </a:xfrm>
            <a:custGeom>
              <a:avLst/>
              <a:gdLst>
                <a:gd name="T0" fmla="*/ 706 w 1407"/>
                <a:gd name="T1" fmla="*/ 0 h 1641"/>
                <a:gd name="T2" fmla="*/ 1379 w 1407"/>
                <a:gd name="T3" fmla="*/ 0 h 1641"/>
                <a:gd name="T4" fmla="*/ 1407 w 1407"/>
                <a:gd name="T5" fmla="*/ 0 h 1641"/>
                <a:gd name="T6" fmla="*/ 1407 w 1407"/>
                <a:gd name="T7" fmla="*/ 33 h 1641"/>
                <a:gd name="T8" fmla="*/ 1407 w 1407"/>
                <a:gd name="T9" fmla="*/ 1608 h 1641"/>
                <a:gd name="T10" fmla="*/ 1407 w 1407"/>
                <a:gd name="T11" fmla="*/ 1641 h 1641"/>
                <a:gd name="T12" fmla="*/ 1379 w 1407"/>
                <a:gd name="T13" fmla="*/ 1641 h 1641"/>
                <a:gd name="T14" fmla="*/ 706 w 1407"/>
                <a:gd name="T15" fmla="*/ 1641 h 1641"/>
                <a:gd name="T16" fmla="*/ 706 w 1407"/>
                <a:gd name="T17" fmla="*/ 1575 h 1641"/>
                <a:gd name="T18" fmla="*/ 1346 w 1407"/>
                <a:gd name="T19" fmla="*/ 1575 h 1641"/>
                <a:gd name="T20" fmla="*/ 1346 w 1407"/>
                <a:gd name="T21" fmla="*/ 61 h 1641"/>
                <a:gd name="T22" fmla="*/ 706 w 1407"/>
                <a:gd name="T23" fmla="*/ 61 h 1641"/>
                <a:gd name="T24" fmla="*/ 706 w 1407"/>
                <a:gd name="T25" fmla="*/ 0 h 1641"/>
                <a:gd name="T26" fmla="*/ 33 w 1407"/>
                <a:gd name="T27" fmla="*/ 0 h 1641"/>
                <a:gd name="T28" fmla="*/ 706 w 1407"/>
                <a:gd name="T29" fmla="*/ 0 h 1641"/>
                <a:gd name="T30" fmla="*/ 706 w 1407"/>
                <a:gd name="T31" fmla="*/ 61 h 1641"/>
                <a:gd name="T32" fmla="*/ 61 w 1407"/>
                <a:gd name="T33" fmla="*/ 61 h 1641"/>
                <a:gd name="T34" fmla="*/ 61 w 1407"/>
                <a:gd name="T35" fmla="*/ 1575 h 1641"/>
                <a:gd name="T36" fmla="*/ 706 w 1407"/>
                <a:gd name="T37" fmla="*/ 1575 h 1641"/>
                <a:gd name="T38" fmla="*/ 706 w 1407"/>
                <a:gd name="T39" fmla="*/ 1641 h 1641"/>
                <a:gd name="T40" fmla="*/ 33 w 1407"/>
                <a:gd name="T41" fmla="*/ 1641 h 1641"/>
                <a:gd name="T42" fmla="*/ 0 w 1407"/>
                <a:gd name="T43" fmla="*/ 1641 h 1641"/>
                <a:gd name="T44" fmla="*/ 0 w 1407"/>
                <a:gd name="T45" fmla="*/ 1608 h 1641"/>
                <a:gd name="T46" fmla="*/ 0 w 1407"/>
                <a:gd name="T47" fmla="*/ 33 h 1641"/>
                <a:gd name="T48" fmla="*/ 0 w 1407"/>
                <a:gd name="T49" fmla="*/ 0 h 1641"/>
                <a:gd name="T50" fmla="*/ 33 w 1407"/>
                <a:gd name="T51" fmla="*/ 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7" h="1641">
                  <a:moveTo>
                    <a:pt x="706" y="0"/>
                  </a:moveTo>
                  <a:lnTo>
                    <a:pt x="1379" y="0"/>
                  </a:lnTo>
                  <a:lnTo>
                    <a:pt x="1407" y="0"/>
                  </a:lnTo>
                  <a:lnTo>
                    <a:pt x="1407" y="33"/>
                  </a:lnTo>
                  <a:lnTo>
                    <a:pt x="1407" y="1608"/>
                  </a:lnTo>
                  <a:lnTo>
                    <a:pt x="1407" y="1641"/>
                  </a:lnTo>
                  <a:lnTo>
                    <a:pt x="1379" y="1641"/>
                  </a:lnTo>
                  <a:lnTo>
                    <a:pt x="706" y="1641"/>
                  </a:lnTo>
                  <a:lnTo>
                    <a:pt x="706" y="1575"/>
                  </a:lnTo>
                  <a:lnTo>
                    <a:pt x="1346" y="1575"/>
                  </a:lnTo>
                  <a:lnTo>
                    <a:pt x="1346" y="61"/>
                  </a:lnTo>
                  <a:lnTo>
                    <a:pt x="706" y="61"/>
                  </a:lnTo>
                  <a:lnTo>
                    <a:pt x="706" y="0"/>
                  </a:lnTo>
                  <a:close/>
                  <a:moveTo>
                    <a:pt x="33" y="0"/>
                  </a:moveTo>
                  <a:lnTo>
                    <a:pt x="706" y="0"/>
                  </a:lnTo>
                  <a:lnTo>
                    <a:pt x="706" y="61"/>
                  </a:lnTo>
                  <a:lnTo>
                    <a:pt x="61" y="61"/>
                  </a:lnTo>
                  <a:lnTo>
                    <a:pt x="61" y="1575"/>
                  </a:lnTo>
                  <a:lnTo>
                    <a:pt x="706" y="1575"/>
                  </a:lnTo>
                  <a:lnTo>
                    <a:pt x="706" y="1641"/>
                  </a:lnTo>
                  <a:lnTo>
                    <a:pt x="33" y="1641"/>
                  </a:lnTo>
                  <a:lnTo>
                    <a:pt x="0" y="1641"/>
                  </a:lnTo>
                  <a:lnTo>
                    <a:pt x="0" y="1608"/>
                  </a:lnTo>
                  <a:lnTo>
                    <a:pt x="0" y="33"/>
                  </a:lnTo>
                  <a:lnTo>
                    <a:pt x="0" y="0"/>
                  </a:lnTo>
                  <a:lnTo>
                    <a:pt x="33" y="0"/>
                  </a:ln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2" name="Rectangle 328"/>
            <p:cNvSpPr>
              <a:spLocks noChangeArrowheads="1"/>
            </p:cNvSpPr>
            <p:nvPr/>
          </p:nvSpPr>
          <p:spPr bwMode="auto">
            <a:xfrm>
              <a:off x="9551890" y="2186388"/>
              <a:ext cx="2096709" cy="381645"/>
            </a:xfrm>
            <a:prstGeom prst="rect">
              <a:avLst/>
            </a:prstGeom>
            <a:solidFill>
              <a:srgbClr val="C5D0D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3" name="Freeform 329"/>
            <p:cNvSpPr>
              <a:spLocks/>
            </p:cNvSpPr>
            <p:nvPr/>
          </p:nvSpPr>
          <p:spPr bwMode="auto">
            <a:xfrm>
              <a:off x="9771530" y="4691222"/>
              <a:ext cx="646460" cy="1743104"/>
            </a:xfrm>
            <a:custGeom>
              <a:avLst/>
              <a:gdLst>
                <a:gd name="T0" fmla="*/ 3 w 88"/>
                <a:gd name="T1" fmla="*/ 224 h 238"/>
                <a:gd name="T2" fmla="*/ 74 w 88"/>
                <a:gd name="T3" fmla="*/ 0 h 238"/>
                <a:gd name="T4" fmla="*/ 88 w 88"/>
                <a:gd name="T5" fmla="*/ 0 h 238"/>
                <a:gd name="T6" fmla="*/ 16 w 88"/>
                <a:gd name="T7" fmla="*/ 228 h 238"/>
                <a:gd name="T8" fmla="*/ 3 w 88"/>
                <a:gd name="T9" fmla="*/ 224 h 238"/>
              </a:gdLst>
              <a:ahLst/>
              <a:cxnLst>
                <a:cxn ang="0">
                  <a:pos x="T0" y="T1"/>
                </a:cxn>
                <a:cxn ang="0">
                  <a:pos x="T2" y="T3"/>
                </a:cxn>
                <a:cxn ang="0">
                  <a:pos x="T4" y="T5"/>
                </a:cxn>
                <a:cxn ang="0">
                  <a:pos x="T6" y="T7"/>
                </a:cxn>
                <a:cxn ang="0">
                  <a:pos x="T8" y="T9"/>
                </a:cxn>
              </a:cxnLst>
              <a:rect l="0" t="0" r="r" b="b"/>
              <a:pathLst>
                <a:path w="88" h="238">
                  <a:moveTo>
                    <a:pt x="3" y="224"/>
                  </a:moveTo>
                  <a:cubicBezTo>
                    <a:pt x="74" y="0"/>
                    <a:pt x="74" y="0"/>
                    <a:pt x="74" y="0"/>
                  </a:cubicBezTo>
                  <a:cubicBezTo>
                    <a:pt x="88" y="0"/>
                    <a:pt x="88" y="0"/>
                    <a:pt x="88" y="0"/>
                  </a:cubicBezTo>
                  <a:cubicBezTo>
                    <a:pt x="16" y="228"/>
                    <a:pt x="16" y="228"/>
                    <a:pt x="16" y="228"/>
                  </a:cubicBezTo>
                  <a:cubicBezTo>
                    <a:pt x="13" y="238"/>
                    <a:pt x="0" y="236"/>
                    <a:pt x="3" y="224"/>
                  </a:cubicBez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4" name="Freeform 330"/>
            <p:cNvSpPr>
              <a:spLocks/>
            </p:cNvSpPr>
            <p:nvPr/>
          </p:nvSpPr>
          <p:spPr bwMode="auto">
            <a:xfrm>
              <a:off x="10776268" y="4691222"/>
              <a:ext cx="644902" cy="1735315"/>
            </a:xfrm>
            <a:custGeom>
              <a:avLst/>
              <a:gdLst>
                <a:gd name="T0" fmla="*/ 85 w 88"/>
                <a:gd name="T1" fmla="*/ 224 h 237"/>
                <a:gd name="T2" fmla="*/ 14 w 88"/>
                <a:gd name="T3" fmla="*/ 0 h 237"/>
                <a:gd name="T4" fmla="*/ 0 w 88"/>
                <a:gd name="T5" fmla="*/ 0 h 237"/>
                <a:gd name="T6" fmla="*/ 72 w 88"/>
                <a:gd name="T7" fmla="*/ 228 h 237"/>
                <a:gd name="T8" fmla="*/ 85 w 88"/>
                <a:gd name="T9" fmla="*/ 224 h 237"/>
              </a:gdLst>
              <a:ahLst/>
              <a:cxnLst>
                <a:cxn ang="0">
                  <a:pos x="T0" y="T1"/>
                </a:cxn>
                <a:cxn ang="0">
                  <a:pos x="T2" y="T3"/>
                </a:cxn>
                <a:cxn ang="0">
                  <a:pos x="T4" y="T5"/>
                </a:cxn>
                <a:cxn ang="0">
                  <a:pos x="T6" y="T7"/>
                </a:cxn>
                <a:cxn ang="0">
                  <a:pos x="T8" y="T9"/>
                </a:cxn>
              </a:cxnLst>
              <a:rect l="0" t="0" r="r" b="b"/>
              <a:pathLst>
                <a:path w="88" h="237">
                  <a:moveTo>
                    <a:pt x="85" y="224"/>
                  </a:moveTo>
                  <a:cubicBezTo>
                    <a:pt x="14" y="0"/>
                    <a:pt x="14" y="0"/>
                    <a:pt x="14" y="0"/>
                  </a:cubicBezTo>
                  <a:cubicBezTo>
                    <a:pt x="0" y="0"/>
                    <a:pt x="0" y="0"/>
                    <a:pt x="0" y="0"/>
                  </a:cubicBezTo>
                  <a:cubicBezTo>
                    <a:pt x="72" y="228"/>
                    <a:pt x="72" y="228"/>
                    <a:pt x="72" y="228"/>
                  </a:cubicBezTo>
                  <a:cubicBezTo>
                    <a:pt x="75" y="237"/>
                    <a:pt x="88" y="234"/>
                    <a:pt x="85" y="224"/>
                  </a:cubicBez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5" name="Rectangle 331"/>
            <p:cNvSpPr>
              <a:spLocks noChangeArrowheads="1"/>
            </p:cNvSpPr>
            <p:nvPr/>
          </p:nvSpPr>
          <p:spPr bwMode="auto">
            <a:xfrm>
              <a:off x="10117346" y="5466974"/>
              <a:ext cx="967352" cy="95022"/>
            </a:xfrm>
            <a:prstGeom prst="rect">
              <a:avLst/>
            </a:prstGeom>
            <a:solidFill>
              <a:srgbClr val="C5D0D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6" name="Freeform 332"/>
            <p:cNvSpPr>
              <a:spLocks/>
            </p:cNvSpPr>
            <p:nvPr/>
          </p:nvSpPr>
          <p:spPr bwMode="auto">
            <a:xfrm>
              <a:off x="11363532" y="4309579"/>
              <a:ext cx="233661" cy="278836"/>
            </a:xfrm>
            <a:custGeom>
              <a:avLst/>
              <a:gdLst>
                <a:gd name="T0" fmla="*/ 150 w 150"/>
                <a:gd name="T1" fmla="*/ 0 h 179"/>
                <a:gd name="T2" fmla="*/ 0 w 150"/>
                <a:gd name="T3" fmla="*/ 179 h 179"/>
                <a:gd name="T4" fmla="*/ 150 w 150"/>
                <a:gd name="T5" fmla="*/ 179 h 179"/>
                <a:gd name="T6" fmla="*/ 150 w 150"/>
                <a:gd name="T7" fmla="*/ 0 h 179"/>
              </a:gdLst>
              <a:ahLst/>
              <a:cxnLst>
                <a:cxn ang="0">
                  <a:pos x="T0" y="T1"/>
                </a:cxn>
                <a:cxn ang="0">
                  <a:pos x="T2" y="T3"/>
                </a:cxn>
                <a:cxn ang="0">
                  <a:pos x="T4" y="T5"/>
                </a:cxn>
                <a:cxn ang="0">
                  <a:pos x="T6" y="T7"/>
                </a:cxn>
              </a:cxnLst>
              <a:rect l="0" t="0" r="r" b="b"/>
              <a:pathLst>
                <a:path w="150" h="179">
                  <a:moveTo>
                    <a:pt x="150" y="0"/>
                  </a:moveTo>
                  <a:lnTo>
                    <a:pt x="0" y="179"/>
                  </a:lnTo>
                  <a:lnTo>
                    <a:pt x="150" y="179"/>
                  </a:lnTo>
                  <a:lnTo>
                    <a:pt x="150" y="0"/>
                  </a:lnTo>
                  <a:close/>
                </a:path>
              </a:pathLst>
            </a:custGeom>
            <a:solidFill>
              <a:srgbClr val="A8B8C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7" name="Rectangle 333"/>
            <p:cNvSpPr>
              <a:spLocks noChangeArrowheads="1"/>
            </p:cNvSpPr>
            <p:nvPr/>
          </p:nvSpPr>
          <p:spPr bwMode="auto">
            <a:xfrm>
              <a:off x="10643861" y="4075918"/>
              <a:ext cx="792886"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8" name="Rectangle 334"/>
            <p:cNvSpPr>
              <a:spLocks noChangeArrowheads="1"/>
            </p:cNvSpPr>
            <p:nvPr/>
          </p:nvSpPr>
          <p:spPr bwMode="auto">
            <a:xfrm>
              <a:off x="10643861" y="4141344"/>
              <a:ext cx="792886" cy="21809"/>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9" name="Rectangle 335"/>
            <p:cNvSpPr>
              <a:spLocks noChangeArrowheads="1"/>
            </p:cNvSpPr>
            <p:nvPr/>
          </p:nvSpPr>
          <p:spPr bwMode="auto">
            <a:xfrm>
              <a:off x="10643861" y="4200536"/>
              <a:ext cx="792886"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0" name="Rectangle 336"/>
            <p:cNvSpPr>
              <a:spLocks noChangeArrowheads="1"/>
            </p:cNvSpPr>
            <p:nvPr/>
          </p:nvSpPr>
          <p:spPr bwMode="auto">
            <a:xfrm>
              <a:off x="10643861" y="4259731"/>
              <a:ext cx="792886" cy="2804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1" name="Rectangle 337"/>
            <p:cNvSpPr>
              <a:spLocks noChangeArrowheads="1"/>
            </p:cNvSpPr>
            <p:nvPr/>
          </p:nvSpPr>
          <p:spPr bwMode="auto">
            <a:xfrm>
              <a:off x="10643861" y="4317366"/>
              <a:ext cx="792886"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2" name="Rectangle 338"/>
            <p:cNvSpPr>
              <a:spLocks noChangeArrowheads="1"/>
            </p:cNvSpPr>
            <p:nvPr/>
          </p:nvSpPr>
          <p:spPr bwMode="auto">
            <a:xfrm>
              <a:off x="10643861" y="3834470"/>
              <a:ext cx="792886" cy="14642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3" name="Freeform 339"/>
            <p:cNvSpPr>
              <a:spLocks/>
            </p:cNvSpPr>
            <p:nvPr/>
          </p:nvSpPr>
          <p:spPr bwMode="auto">
            <a:xfrm>
              <a:off x="11318359" y="4295559"/>
              <a:ext cx="278836" cy="292854"/>
            </a:xfrm>
            <a:custGeom>
              <a:avLst/>
              <a:gdLst>
                <a:gd name="T0" fmla="*/ 38 w 38"/>
                <a:gd name="T1" fmla="*/ 2 h 40"/>
                <a:gd name="T2" fmla="*/ 6 w 38"/>
                <a:gd name="T3" fmla="*/ 40 h 40"/>
                <a:gd name="T4" fmla="*/ 0 w 38"/>
                <a:gd name="T5" fmla="*/ 0 h 40"/>
                <a:gd name="T6" fmla="*/ 38 w 38"/>
                <a:gd name="T7" fmla="*/ 2 h 40"/>
              </a:gdLst>
              <a:ahLst/>
              <a:cxnLst>
                <a:cxn ang="0">
                  <a:pos x="T0" y="T1"/>
                </a:cxn>
                <a:cxn ang="0">
                  <a:pos x="T2" y="T3"/>
                </a:cxn>
                <a:cxn ang="0">
                  <a:pos x="T4" y="T5"/>
                </a:cxn>
                <a:cxn ang="0">
                  <a:pos x="T6" y="T7"/>
                </a:cxn>
              </a:cxnLst>
              <a:rect l="0" t="0" r="r" b="b"/>
              <a:pathLst>
                <a:path w="38" h="40">
                  <a:moveTo>
                    <a:pt x="38" y="2"/>
                  </a:moveTo>
                  <a:cubicBezTo>
                    <a:pt x="6" y="40"/>
                    <a:pt x="6" y="40"/>
                    <a:pt x="6" y="40"/>
                  </a:cubicBezTo>
                  <a:cubicBezTo>
                    <a:pt x="9" y="27"/>
                    <a:pt x="8" y="13"/>
                    <a:pt x="0" y="0"/>
                  </a:cubicBezTo>
                  <a:cubicBezTo>
                    <a:pt x="12" y="9"/>
                    <a:pt x="25" y="8"/>
                    <a:pt x="38" y="2"/>
                  </a:cubicBezTo>
                  <a:close/>
                </a:path>
              </a:pathLst>
            </a:custGeom>
            <a:solidFill>
              <a:srgbClr val="E8E7E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4" name="Oval 340"/>
            <p:cNvSpPr>
              <a:spLocks noChangeArrowheads="1"/>
            </p:cNvSpPr>
            <p:nvPr/>
          </p:nvSpPr>
          <p:spPr bwMode="auto">
            <a:xfrm>
              <a:off x="9771530" y="3775275"/>
              <a:ext cx="668268" cy="666710"/>
            </a:xfrm>
            <a:prstGeom prst="ellipse">
              <a:avLst/>
            </a:prstGeom>
            <a:solidFill>
              <a:srgbClr val="B7D5F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5" name="Freeform 341"/>
            <p:cNvSpPr>
              <a:spLocks/>
            </p:cNvSpPr>
            <p:nvPr/>
          </p:nvSpPr>
          <p:spPr bwMode="auto">
            <a:xfrm>
              <a:off x="10101770" y="4105514"/>
              <a:ext cx="300643" cy="285067"/>
            </a:xfrm>
            <a:custGeom>
              <a:avLst/>
              <a:gdLst>
                <a:gd name="T0" fmla="*/ 26 w 41"/>
                <a:gd name="T1" fmla="*/ 39 h 39"/>
                <a:gd name="T2" fmla="*/ 41 w 41"/>
                <a:gd name="T3" fmla="*/ 21 h 39"/>
                <a:gd name="T4" fmla="*/ 0 w 41"/>
                <a:gd name="T5" fmla="*/ 0 h 39"/>
                <a:gd name="T6" fmla="*/ 26 w 41"/>
                <a:gd name="T7" fmla="*/ 39 h 39"/>
              </a:gdLst>
              <a:ahLst/>
              <a:cxnLst>
                <a:cxn ang="0">
                  <a:pos x="T0" y="T1"/>
                </a:cxn>
                <a:cxn ang="0">
                  <a:pos x="T2" y="T3"/>
                </a:cxn>
                <a:cxn ang="0">
                  <a:pos x="T4" y="T5"/>
                </a:cxn>
                <a:cxn ang="0">
                  <a:pos x="T6" y="T7"/>
                </a:cxn>
              </a:cxnLst>
              <a:rect l="0" t="0" r="r" b="b"/>
              <a:pathLst>
                <a:path w="41" h="39">
                  <a:moveTo>
                    <a:pt x="26" y="39"/>
                  </a:moveTo>
                  <a:cubicBezTo>
                    <a:pt x="32" y="34"/>
                    <a:pt x="38" y="28"/>
                    <a:pt x="41" y="21"/>
                  </a:cubicBezTo>
                  <a:cubicBezTo>
                    <a:pt x="0" y="0"/>
                    <a:pt x="0" y="0"/>
                    <a:pt x="0" y="0"/>
                  </a:cubicBezTo>
                  <a:lnTo>
                    <a:pt x="26" y="39"/>
                  </a:ln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6" name="Freeform 342"/>
            <p:cNvSpPr>
              <a:spLocks/>
            </p:cNvSpPr>
            <p:nvPr/>
          </p:nvSpPr>
          <p:spPr bwMode="auto">
            <a:xfrm>
              <a:off x="10101770" y="3842259"/>
              <a:ext cx="338028" cy="417472"/>
            </a:xfrm>
            <a:custGeom>
              <a:avLst/>
              <a:gdLst>
                <a:gd name="T0" fmla="*/ 41 w 46"/>
                <a:gd name="T1" fmla="*/ 57 h 57"/>
                <a:gd name="T2" fmla="*/ 46 w 46"/>
                <a:gd name="T3" fmla="*/ 36 h 57"/>
                <a:gd name="T4" fmla="*/ 29 w 46"/>
                <a:gd name="T5" fmla="*/ 0 h 57"/>
                <a:gd name="T6" fmla="*/ 0 w 46"/>
                <a:gd name="T7" fmla="*/ 36 h 57"/>
                <a:gd name="T8" fmla="*/ 41 w 46"/>
                <a:gd name="T9" fmla="*/ 57 h 57"/>
              </a:gdLst>
              <a:ahLst/>
              <a:cxnLst>
                <a:cxn ang="0">
                  <a:pos x="T0" y="T1"/>
                </a:cxn>
                <a:cxn ang="0">
                  <a:pos x="T2" y="T3"/>
                </a:cxn>
                <a:cxn ang="0">
                  <a:pos x="T4" y="T5"/>
                </a:cxn>
                <a:cxn ang="0">
                  <a:pos x="T6" y="T7"/>
                </a:cxn>
                <a:cxn ang="0">
                  <a:pos x="T8" y="T9"/>
                </a:cxn>
              </a:cxnLst>
              <a:rect l="0" t="0" r="r" b="b"/>
              <a:pathLst>
                <a:path w="46" h="57">
                  <a:moveTo>
                    <a:pt x="41" y="57"/>
                  </a:moveTo>
                  <a:cubicBezTo>
                    <a:pt x="44" y="51"/>
                    <a:pt x="46" y="44"/>
                    <a:pt x="46" y="36"/>
                  </a:cubicBezTo>
                  <a:cubicBezTo>
                    <a:pt x="46" y="22"/>
                    <a:pt x="39" y="9"/>
                    <a:pt x="29" y="0"/>
                  </a:cubicBezTo>
                  <a:cubicBezTo>
                    <a:pt x="0" y="36"/>
                    <a:pt x="0" y="36"/>
                    <a:pt x="0" y="36"/>
                  </a:cubicBezTo>
                  <a:lnTo>
                    <a:pt x="41" y="57"/>
                  </a:lnTo>
                  <a:close/>
                </a:path>
              </a:pathLst>
            </a:custGeom>
            <a:solidFill>
              <a:srgbClr val="5D8C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7" name="Freeform 343"/>
            <p:cNvSpPr>
              <a:spLocks/>
            </p:cNvSpPr>
            <p:nvPr/>
          </p:nvSpPr>
          <p:spPr bwMode="auto">
            <a:xfrm>
              <a:off x="10101770" y="3775275"/>
              <a:ext cx="213410" cy="330239"/>
            </a:xfrm>
            <a:custGeom>
              <a:avLst/>
              <a:gdLst>
                <a:gd name="T0" fmla="*/ 29 w 29"/>
                <a:gd name="T1" fmla="*/ 9 h 45"/>
                <a:gd name="T2" fmla="*/ 0 w 29"/>
                <a:gd name="T3" fmla="*/ 0 h 45"/>
                <a:gd name="T4" fmla="*/ 0 w 29"/>
                <a:gd name="T5" fmla="*/ 45 h 45"/>
                <a:gd name="T6" fmla="*/ 29 w 29"/>
                <a:gd name="T7" fmla="*/ 9 h 45"/>
              </a:gdLst>
              <a:ahLst/>
              <a:cxnLst>
                <a:cxn ang="0">
                  <a:pos x="T0" y="T1"/>
                </a:cxn>
                <a:cxn ang="0">
                  <a:pos x="T2" y="T3"/>
                </a:cxn>
                <a:cxn ang="0">
                  <a:pos x="T4" y="T5"/>
                </a:cxn>
                <a:cxn ang="0">
                  <a:pos x="T6" y="T7"/>
                </a:cxn>
              </a:cxnLst>
              <a:rect l="0" t="0" r="r" b="b"/>
              <a:pathLst>
                <a:path w="29" h="45">
                  <a:moveTo>
                    <a:pt x="29" y="9"/>
                  </a:moveTo>
                  <a:cubicBezTo>
                    <a:pt x="21" y="3"/>
                    <a:pt x="11" y="0"/>
                    <a:pt x="0" y="0"/>
                  </a:cubicBezTo>
                  <a:cubicBezTo>
                    <a:pt x="0" y="45"/>
                    <a:pt x="0" y="45"/>
                    <a:pt x="0" y="45"/>
                  </a:cubicBezTo>
                  <a:lnTo>
                    <a:pt x="29" y="9"/>
                  </a:lnTo>
                  <a:close/>
                </a:path>
              </a:pathLst>
            </a:custGeom>
            <a:solidFill>
              <a:srgbClr val="7BA4C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8" name="Freeform 344"/>
            <p:cNvSpPr>
              <a:spLocks/>
            </p:cNvSpPr>
            <p:nvPr/>
          </p:nvSpPr>
          <p:spPr bwMode="auto">
            <a:xfrm>
              <a:off x="9868109" y="3775275"/>
              <a:ext cx="233661" cy="330239"/>
            </a:xfrm>
            <a:custGeom>
              <a:avLst/>
              <a:gdLst>
                <a:gd name="T0" fmla="*/ 32 w 32"/>
                <a:gd name="T1" fmla="*/ 0 h 45"/>
                <a:gd name="T2" fmla="*/ 32 w 32"/>
                <a:gd name="T3" fmla="*/ 45 h 45"/>
                <a:gd name="T4" fmla="*/ 0 w 32"/>
                <a:gd name="T5" fmla="*/ 13 h 45"/>
                <a:gd name="T6" fmla="*/ 32 w 32"/>
                <a:gd name="T7" fmla="*/ 0 h 45"/>
              </a:gdLst>
              <a:ahLst/>
              <a:cxnLst>
                <a:cxn ang="0">
                  <a:pos x="T0" y="T1"/>
                </a:cxn>
                <a:cxn ang="0">
                  <a:pos x="T2" y="T3"/>
                </a:cxn>
                <a:cxn ang="0">
                  <a:pos x="T4" y="T5"/>
                </a:cxn>
                <a:cxn ang="0">
                  <a:pos x="T6" y="T7"/>
                </a:cxn>
              </a:cxnLst>
              <a:rect l="0" t="0" r="r" b="b"/>
              <a:pathLst>
                <a:path w="32" h="45">
                  <a:moveTo>
                    <a:pt x="32" y="0"/>
                  </a:moveTo>
                  <a:cubicBezTo>
                    <a:pt x="32" y="45"/>
                    <a:pt x="32" y="45"/>
                    <a:pt x="32" y="45"/>
                  </a:cubicBezTo>
                  <a:cubicBezTo>
                    <a:pt x="0" y="13"/>
                    <a:pt x="0" y="13"/>
                    <a:pt x="0" y="13"/>
                  </a:cubicBezTo>
                  <a:cubicBezTo>
                    <a:pt x="8" y="5"/>
                    <a:pt x="20" y="0"/>
                    <a:pt x="32" y="0"/>
                  </a:cubicBezTo>
                  <a:close/>
                </a:path>
              </a:pathLst>
            </a:custGeom>
            <a:solidFill>
              <a:srgbClr val="99BDD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9" name="Rectangle 345"/>
            <p:cNvSpPr>
              <a:spLocks noChangeArrowheads="1"/>
            </p:cNvSpPr>
            <p:nvPr/>
          </p:nvSpPr>
          <p:spPr bwMode="auto">
            <a:xfrm>
              <a:off x="10643861" y="3541616"/>
              <a:ext cx="792886" cy="35829"/>
            </a:xfrm>
            <a:prstGeom prst="rect">
              <a:avLst/>
            </a:prstGeom>
            <a:solidFill>
              <a:srgbClr val="FC8D2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0" name="Rectangle 346"/>
            <p:cNvSpPr>
              <a:spLocks noChangeArrowheads="1"/>
            </p:cNvSpPr>
            <p:nvPr/>
          </p:nvSpPr>
          <p:spPr bwMode="auto">
            <a:xfrm>
              <a:off x="11296550" y="2728479"/>
              <a:ext cx="140197" cy="813137"/>
            </a:xfrm>
            <a:prstGeom prst="rect">
              <a:avLst/>
            </a:prstGeom>
            <a:solidFill>
              <a:srgbClr val="3F73A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1" name="Rectangle 347"/>
            <p:cNvSpPr>
              <a:spLocks noChangeArrowheads="1"/>
            </p:cNvSpPr>
            <p:nvPr/>
          </p:nvSpPr>
          <p:spPr bwMode="auto">
            <a:xfrm>
              <a:off x="11128315" y="3035352"/>
              <a:ext cx="146428" cy="506264"/>
            </a:xfrm>
            <a:prstGeom prst="rect">
              <a:avLst/>
            </a:prstGeom>
            <a:solidFill>
              <a:srgbClr val="5D8CB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2" name="Rectangle 348"/>
            <p:cNvSpPr>
              <a:spLocks noChangeArrowheads="1"/>
            </p:cNvSpPr>
            <p:nvPr/>
          </p:nvSpPr>
          <p:spPr bwMode="auto">
            <a:xfrm>
              <a:off x="10967869" y="3205146"/>
              <a:ext cx="138639" cy="336470"/>
            </a:xfrm>
            <a:prstGeom prst="rect">
              <a:avLst/>
            </a:prstGeom>
            <a:solidFill>
              <a:srgbClr val="7BA4C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3" name="Rectangle 349"/>
            <p:cNvSpPr>
              <a:spLocks noChangeArrowheads="1"/>
            </p:cNvSpPr>
            <p:nvPr/>
          </p:nvSpPr>
          <p:spPr bwMode="auto">
            <a:xfrm>
              <a:off x="10805865" y="3050931"/>
              <a:ext cx="138639" cy="490687"/>
            </a:xfrm>
            <a:prstGeom prst="rect">
              <a:avLst/>
            </a:prstGeom>
            <a:solidFill>
              <a:srgbClr val="99BD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4" name="Rectangle 350"/>
            <p:cNvSpPr>
              <a:spLocks noChangeArrowheads="1"/>
            </p:cNvSpPr>
            <p:nvPr/>
          </p:nvSpPr>
          <p:spPr bwMode="auto">
            <a:xfrm>
              <a:off x="10643861" y="3189568"/>
              <a:ext cx="140197" cy="352049"/>
            </a:xfrm>
            <a:prstGeom prst="rect">
              <a:avLst/>
            </a:prstGeom>
            <a:solidFill>
              <a:srgbClr val="B7D5F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5" name="Freeform 378"/>
            <p:cNvSpPr>
              <a:spLocks/>
            </p:cNvSpPr>
            <p:nvPr/>
          </p:nvSpPr>
          <p:spPr bwMode="auto">
            <a:xfrm>
              <a:off x="9787107" y="3571212"/>
              <a:ext cx="182255" cy="182255"/>
            </a:xfrm>
            <a:custGeom>
              <a:avLst/>
              <a:gdLst>
                <a:gd name="T0" fmla="*/ 0 w 117"/>
                <a:gd name="T1" fmla="*/ 42 h 117"/>
                <a:gd name="T2" fmla="*/ 75 w 117"/>
                <a:gd name="T3" fmla="*/ 117 h 117"/>
                <a:gd name="T4" fmla="*/ 117 w 117"/>
                <a:gd name="T5" fmla="*/ 75 h 117"/>
                <a:gd name="T6" fmla="*/ 42 w 117"/>
                <a:gd name="T7" fmla="*/ 0 h 117"/>
                <a:gd name="T8" fmla="*/ 0 w 117"/>
                <a:gd name="T9" fmla="*/ 42 h 117"/>
              </a:gdLst>
              <a:ahLst/>
              <a:cxnLst>
                <a:cxn ang="0">
                  <a:pos x="T0" y="T1"/>
                </a:cxn>
                <a:cxn ang="0">
                  <a:pos x="T2" y="T3"/>
                </a:cxn>
                <a:cxn ang="0">
                  <a:pos x="T4" y="T5"/>
                </a:cxn>
                <a:cxn ang="0">
                  <a:pos x="T6" y="T7"/>
                </a:cxn>
                <a:cxn ang="0">
                  <a:pos x="T8" y="T9"/>
                </a:cxn>
              </a:cxnLst>
              <a:rect l="0" t="0" r="r" b="b"/>
              <a:pathLst>
                <a:path w="117" h="117">
                  <a:moveTo>
                    <a:pt x="0" y="42"/>
                  </a:moveTo>
                  <a:lnTo>
                    <a:pt x="75" y="117"/>
                  </a:lnTo>
                  <a:lnTo>
                    <a:pt x="117" y="75"/>
                  </a:lnTo>
                  <a:lnTo>
                    <a:pt x="42" y="0"/>
                  </a:lnTo>
                  <a:lnTo>
                    <a:pt x="0" y="4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pic>
          <p:nvPicPr>
            <p:cNvPr id="146" name="图片 14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750850" y="3765477"/>
              <a:ext cx="717415" cy="709220"/>
            </a:xfrm>
            <a:prstGeom prst="rect">
              <a:avLst/>
            </a:prstGeom>
          </p:spPr>
        </p:pic>
      </p:grpSp>
      <p:sp>
        <p:nvSpPr>
          <p:cNvPr id="147" name="矩形 146"/>
          <p:cNvSpPr/>
          <p:nvPr/>
        </p:nvSpPr>
        <p:spPr>
          <a:xfrm>
            <a:off x="2451868" y="3072604"/>
            <a:ext cx="7510075" cy="2769989"/>
          </a:xfrm>
          <a:prstGeom prst="rect">
            <a:avLst/>
          </a:prstGeom>
        </p:spPr>
        <p:txBody>
          <a:bodyPr wrap="square">
            <a:spAutoFit/>
          </a:bodyPr>
          <a:lstStyle/>
          <a:p>
            <a:pPr marL="457200" indent="-457200">
              <a:lnSpc>
                <a:spcPct val="150000"/>
              </a:lnSpc>
              <a:buFont typeface="Wingdings" pitchFamily="2" charset="2"/>
              <a:buChar char="l"/>
            </a:pPr>
            <a:r>
              <a:rPr lang="zh-CN" altLang="zh-CN" sz="3200" b="1" dirty="0" smtClean="0">
                <a:solidFill>
                  <a:srgbClr val="C00000"/>
                </a:solidFill>
              </a:rPr>
              <a:t>公布</a:t>
            </a:r>
            <a:r>
              <a:rPr lang="zh-CN" altLang="zh-CN" sz="3200" b="1" dirty="0">
                <a:solidFill>
                  <a:srgbClr val="C00000"/>
                </a:solidFill>
              </a:rPr>
              <a:t>公</a:t>
            </a:r>
            <a:r>
              <a:rPr lang="zh-CN" altLang="zh-CN" sz="3200" b="1" dirty="0" smtClean="0">
                <a:solidFill>
                  <a:srgbClr val="C00000"/>
                </a:solidFill>
              </a:rPr>
              <a:t>示</a:t>
            </a:r>
            <a:r>
              <a:rPr lang="zh-CN" altLang="en-US" sz="3200" b="1" dirty="0" smtClean="0">
                <a:solidFill>
                  <a:srgbClr val="C00000"/>
                </a:solidFill>
                <a:sym typeface="Wingdings" pitchFamily="2" charset="2"/>
              </a:rPr>
              <a:t>：</a:t>
            </a:r>
            <a:endParaRPr lang="en-US" altLang="zh-CN" sz="3200" b="1" dirty="0" smtClean="0">
              <a:solidFill>
                <a:srgbClr val="C00000"/>
              </a:solidFill>
              <a:sym typeface="Wingdings" pitchFamily="2" charset="2"/>
            </a:endParaRPr>
          </a:p>
          <a:p>
            <a:pPr marL="457200" indent="-457200">
              <a:lnSpc>
                <a:spcPct val="150000"/>
              </a:lnSpc>
            </a:pPr>
            <a:r>
              <a:rPr lang="zh-CN" altLang="en-US" sz="2800" dirty="0" smtClean="0">
                <a:sym typeface="Wingdings" pitchFamily="2" charset="2"/>
              </a:rPr>
              <a:t>（</a:t>
            </a:r>
            <a:r>
              <a:rPr lang="en-US" altLang="zh-CN" sz="2800" dirty="0" smtClean="0">
                <a:sym typeface="Wingdings" pitchFamily="2" charset="2"/>
              </a:rPr>
              <a:t>1</a:t>
            </a:r>
            <a:r>
              <a:rPr lang="zh-CN" altLang="en-US" sz="2800" dirty="0" smtClean="0">
                <a:sym typeface="Wingdings" pitchFamily="2" charset="2"/>
              </a:rPr>
              <a:t>）网络媒体：单位网站、</a:t>
            </a:r>
            <a:r>
              <a:rPr lang="en-US" altLang="zh-CN" sz="2800" dirty="0" smtClean="0">
                <a:sym typeface="Wingdings" pitchFamily="2" charset="2"/>
              </a:rPr>
              <a:t>APP</a:t>
            </a:r>
            <a:r>
              <a:rPr lang="zh-CN" altLang="en-US" sz="2800" dirty="0" smtClean="0">
                <a:sym typeface="Wingdings" pitchFamily="2" charset="2"/>
              </a:rPr>
              <a:t>、微信公众号、微信群等；</a:t>
            </a:r>
            <a:endParaRPr lang="en-US" altLang="zh-CN" sz="2800" dirty="0" smtClean="0">
              <a:sym typeface="Wingdings" pitchFamily="2" charset="2"/>
            </a:endParaRPr>
          </a:p>
          <a:p>
            <a:pPr marL="457200" indent="-457200">
              <a:lnSpc>
                <a:spcPct val="150000"/>
              </a:lnSpc>
            </a:pPr>
            <a:r>
              <a:rPr lang="zh-CN" altLang="en-US" sz="2800" dirty="0" smtClean="0">
                <a:sym typeface="Wingdings" pitchFamily="2" charset="2"/>
              </a:rPr>
              <a:t>（</a:t>
            </a:r>
            <a:r>
              <a:rPr lang="en-US" altLang="zh-CN" sz="2800" dirty="0" smtClean="0">
                <a:sym typeface="Wingdings" pitchFamily="2" charset="2"/>
              </a:rPr>
              <a:t>2</a:t>
            </a:r>
            <a:r>
              <a:rPr lang="zh-CN" altLang="en-US" sz="2800" dirty="0" smtClean="0">
                <a:sym typeface="Wingdings" pitchFamily="2" charset="2"/>
              </a:rPr>
              <a:t>）宣传载体：公告栏、电子屏、内部刊物等</a:t>
            </a:r>
            <a:endParaRPr lang="en-US" altLang="zh-CN" sz="2800" dirty="0" smtClean="0">
              <a:sym typeface="Wingdings" pitchFamily="2" charset="2"/>
            </a:endParaRPr>
          </a:p>
        </p:txBody>
      </p:sp>
    </p:spTree>
    <p:extLst>
      <p:ext uri="{BB962C8B-B14F-4D97-AF65-F5344CB8AC3E}">
        <p14:creationId xmlns="" xmlns:p14="http://schemas.microsoft.com/office/powerpoint/2010/main" val="2434798896"/>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1115357" y="333450"/>
            <a:ext cx="8148201" cy="584775"/>
          </a:xfrm>
          <a:prstGeom prst="rect">
            <a:avLst/>
          </a:prstGeom>
        </p:spPr>
        <p:txBody>
          <a:bodyPr wrap="square">
            <a:spAutoFit/>
          </a:bodyPr>
          <a:lstStyle/>
          <a:p>
            <a:pPr>
              <a:spcBef>
                <a:spcPct val="20000"/>
              </a:spcBef>
            </a:pPr>
            <a:r>
              <a:rPr lang="zh-CN" altLang="en-US" sz="3200" b="1" dirty="0" smtClean="0">
                <a:gradFill>
                  <a:gsLst>
                    <a:gs pos="70000">
                      <a:schemeClr val="accent6">
                        <a:lumMod val="75000"/>
                      </a:schemeClr>
                    </a:gs>
                    <a:gs pos="24000">
                      <a:schemeClr val="accent2">
                        <a:lumMod val="20000"/>
                        <a:lumOff val="80000"/>
                      </a:schemeClr>
                    </a:gs>
                    <a:gs pos="0">
                      <a:schemeClr val="accent2">
                        <a:lumMod val="40000"/>
                        <a:lumOff val="60000"/>
                      </a:schemeClr>
                    </a:gs>
                    <a:gs pos="50000">
                      <a:srgbClr val="FFC000"/>
                    </a:gs>
                    <a:gs pos="82000">
                      <a:srgbClr val="FFC000"/>
                    </a:gs>
                  </a:gsLst>
                  <a:lin ang="5400000" scaled="0"/>
                </a:gradFill>
                <a:latin typeface="微软雅黑" panose="020B0503020204020204" pitchFamily="34" charset="-122"/>
                <a:ea typeface="微软雅黑" panose="020B0503020204020204" pitchFamily="34" charset="-122"/>
              </a:rPr>
              <a:t>解读实施办法</a:t>
            </a:r>
            <a:endParaRPr lang="zh-CN" altLang="zh-CN" sz="3200" b="1" dirty="0">
              <a:gradFill>
                <a:gsLst>
                  <a:gs pos="70000">
                    <a:schemeClr val="accent6">
                      <a:lumMod val="75000"/>
                    </a:schemeClr>
                  </a:gs>
                  <a:gs pos="24000">
                    <a:schemeClr val="accent2">
                      <a:lumMod val="20000"/>
                      <a:lumOff val="80000"/>
                    </a:schemeClr>
                  </a:gs>
                  <a:gs pos="0">
                    <a:schemeClr val="accent2">
                      <a:lumMod val="40000"/>
                      <a:lumOff val="60000"/>
                    </a:schemeClr>
                  </a:gs>
                  <a:gs pos="50000">
                    <a:srgbClr val="FFC000"/>
                  </a:gs>
                  <a:gs pos="82000">
                    <a:srgbClr val="FFC000"/>
                  </a:gs>
                </a:gsLst>
                <a:lin ang="5400000" scaled="0"/>
              </a:gradFill>
              <a:latin typeface="微软雅黑" panose="020B0503020204020204" pitchFamily="34" charset="-122"/>
              <a:ea typeface="微软雅黑" panose="020B0503020204020204" pitchFamily="34" charset="-122"/>
            </a:endParaRPr>
          </a:p>
        </p:txBody>
      </p:sp>
      <p:pic>
        <p:nvPicPr>
          <p:cNvPr id="37" name="图片 3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77617" y="354587"/>
            <a:ext cx="605021" cy="598107"/>
          </a:xfrm>
          <a:prstGeom prst="rect">
            <a:avLst/>
          </a:prstGeom>
        </p:spPr>
      </p:pic>
      <p:grpSp>
        <p:nvGrpSpPr>
          <p:cNvPr id="2" name="组合 33"/>
          <p:cNvGrpSpPr/>
          <p:nvPr/>
        </p:nvGrpSpPr>
        <p:grpSpPr>
          <a:xfrm>
            <a:off x="298562" y="2267001"/>
            <a:ext cx="11593288" cy="4269322"/>
            <a:chOff x="1203411" y="2333795"/>
            <a:chExt cx="4332200" cy="2572274"/>
          </a:xfrm>
        </p:grpSpPr>
        <p:sp>
          <p:nvSpPr>
            <p:cNvPr id="38" name="Rectangle 128"/>
            <p:cNvSpPr>
              <a:spLocks noChangeArrowheads="1"/>
            </p:cNvSpPr>
            <p:nvPr/>
          </p:nvSpPr>
          <p:spPr bwMode="auto">
            <a:xfrm>
              <a:off x="1279908" y="2381462"/>
              <a:ext cx="4188574" cy="2432277"/>
            </a:xfrm>
            <a:prstGeom prst="rect">
              <a:avLst/>
            </a:prstGeom>
            <a:solidFill>
              <a:schemeClr val="bg2">
                <a:lumMod val="95000"/>
              </a:schemeClr>
            </a:solidFill>
            <a:ln>
              <a:noFill/>
            </a:ln>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39" name="Rectangle 129"/>
            <p:cNvSpPr>
              <a:spLocks noChangeArrowheads="1"/>
            </p:cNvSpPr>
            <p:nvPr/>
          </p:nvSpPr>
          <p:spPr bwMode="auto">
            <a:xfrm>
              <a:off x="1264297" y="4779999"/>
              <a:ext cx="4204185" cy="6507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51" name="Rectangle 130"/>
            <p:cNvSpPr>
              <a:spLocks noChangeArrowheads="1"/>
            </p:cNvSpPr>
            <p:nvPr/>
          </p:nvSpPr>
          <p:spPr bwMode="auto">
            <a:xfrm>
              <a:off x="1203411" y="4840999"/>
              <a:ext cx="4332200" cy="65070"/>
            </a:xfrm>
            <a:prstGeom prst="rect">
              <a:avLst/>
            </a:prstGeom>
            <a:solidFill>
              <a:srgbClr val="0005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52" name="Rectangle 131"/>
            <p:cNvSpPr>
              <a:spLocks noChangeArrowheads="1"/>
            </p:cNvSpPr>
            <p:nvPr/>
          </p:nvSpPr>
          <p:spPr bwMode="auto">
            <a:xfrm>
              <a:off x="1264297" y="2388226"/>
              <a:ext cx="4204185" cy="6507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53" name="Rectangle 132"/>
            <p:cNvSpPr>
              <a:spLocks noChangeArrowheads="1"/>
            </p:cNvSpPr>
            <p:nvPr/>
          </p:nvSpPr>
          <p:spPr bwMode="auto">
            <a:xfrm>
              <a:off x="1203411" y="2333795"/>
              <a:ext cx="4332200" cy="65070"/>
            </a:xfrm>
            <a:prstGeom prst="rect">
              <a:avLst/>
            </a:prstGeom>
            <a:solidFill>
              <a:srgbClr val="0005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grpSp>
      <p:grpSp>
        <p:nvGrpSpPr>
          <p:cNvPr id="3" name="组合 53"/>
          <p:cNvGrpSpPr/>
          <p:nvPr/>
        </p:nvGrpSpPr>
        <p:grpSpPr>
          <a:xfrm>
            <a:off x="2198356" y="1629594"/>
            <a:ext cx="7425242" cy="477144"/>
            <a:chOff x="537538" y="1065876"/>
            <a:chExt cx="3681676" cy="357905"/>
          </a:xfrm>
        </p:grpSpPr>
        <p:sp>
          <p:nvSpPr>
            <p:cNvPr id="55" name="TextBox 32"/>
            <p:cNvSpPr txBox="1"/>
            <p:nvPr/>
          </p:nvSpPr>
          <p:spPr>
            <a:xfrm>
              <a:off x="2807065" y="1108317"/>
              <a:ext cx="1412149" cy="315464"/>
            </a:xfrm>
            <a:prstGeom prst="rect">
              <a:avLst/>
            </a:prstGeom>
            <a:noFill/>
          </p:spPr>
          <p:txBody>
            <a:bodyPr wrap="square" rtlCol="0">
              <a:spAutoFit/>
            </a:bodyPr>
            <a:lstStyle/>
            <a:p>
              <a:endParaRPr lang="zh-CN" altLang="en-US" sz="2133" b="1" dirty="0">
                <a:solidFill>
                  <a:schemeClr val="tx1">
                    <a:lumMod val="65000"/>
                    <a:lumOff val="35000"/>
                  </a:schemeClr>
                </a:solidFill>
              </a:endParaRPr>
            </a:p>
          </p:txBody>
        </p:sp>
        <p:sp>
          <p:nvSpPr>
            <p:cNvPr id="56" name="Rectangle 42"/>
            <p:cNvSpPr/>
            <p:nvPr/>
          </p:nvSpPr>
          <p:spPr>
            <a:xfrm>
              <a:off x="537538" y="1065876"/>
              <a:ext cx="3681676" cy="295144"/>
            </a:xfrm>
            <a:prstGeom prst="rect">
              <a:avLst/>
            </a:prstGeom>
            <a:noFill/>
            <a:ln w="12700" cap="flat" cmpd="sng" algn="ctr">
              <a:noFill/>
              <a:prstDash val="solid"/>
            </a:ln>
            <a:effectLst/>
          </p:spPr>
          <p:txBody>
            <a:bodyPr lIns="121904" tIns="0" rIns="121904" bIns="0" rtlCol="0" anchor="t"/>
            <a:lstStyle/>
            <a:p>
              <a:pPr algn="ctr"/>
              <a:r>
                <a:rPr lang="zh-CN" altLang="zh-CN" sz="3600" b="1" dirty="0" smtClean="0">
                  <a:solidFill>
                    <a:srgbClr val="C00000"/>
                  </a:solidFill>
                </a:rPr>
                <a:t>（</a:t>
              </a:r>
              <a:r>
                <a:rPr lang="zh-CN" altLang="en-US" sz="3600" b="1" dirty="0" smtClean="0">
                  <a:solidFill>
                    <a:srgbClr val="C00000"/>
                  </a:solidFill>
                </a:rPr>
                <a:t>三</a:t>
              </a:r>
              <a:r>
                <a:rPr lang="zh-CN" altLang="zh-CN" sz="3600" b="1" dirty="0" smtClean="0">
                  <a:solidFill>
                    <a:srgbClr val="C00000"/>
                  </a:solidFill>
                </a:rPr>
                <a:t>）</a:t>
              </a:r>
              <a:r>
                <a:rPr lang="zh-CN" altLang="zh-CN" sz="3600" b="1" dirty="0">
                  <a:solidFill>
                    <a:srgbClr val="C00000"/>
                  </a:solidFill>
                </a:rPr>
                <a:t>采取两种监督</a:t>
              </a:r>
              <a:r>
                <a:rPr lang="zh-CN" altLang="zh-CN" sz="3600" b="1" dirty="0" smtClean="0">
                  <a:solidFill>
                    <a:srgbClr val="C00000"/>
                  </a:solidFill>
                </a:rPr>
                <a:t>形式</a:t>
              </a:r>
              <a:endParaRPr lang="zh-CN" altLang="en-US" sz="3600" b="1" dirty="0">
                <a:solidFill>
                  <a:srgbClr val="C00000"/>
                </a:solidFill>
              </a:endParaRPr>
            </a:p>
          </p:txBody>
        </p:sp>
      </p:grpSp>
      <p:grpSp>
        <p:nvGrpSpPr>
          <p:cNvPr id="4" name="组合 57"/>
          <p:cNvGrpSpPr/>
          <p:nvPr/>
        </p:nvGrpSpPr>
        <p:grpSpPr>
          <a:xfrm>
            <a:off x="541311" y="2568033"/>
            <a:ext cx="1958070" cy="3836696"/>
            <a:chOff x="8181085" y="2568033"/>
            <a:chExt cx="2148115" cy="3836696"/>
          </a:xfrm>
        </p:grpSpPr>
        <p:sp>
          <p:nvSpPr>
            <p:cNvPr id="59" name="Freeform 351"/>
            <p:cNvSpPr>
              <a:spLocks/>
            </p:cNvSpPr>
            <p:nvPr/>
          </p:nvSpPr>
          <p:spPr bwMode="auto">
            <a:xfrm>
              <a:off x="8570519" y="2568033"/>
              <a:ext cx="747712" cy="1456481"/>
            </a:xfrm>
            <a:custGeom>
              <a:avLst/>
              <a:gdLst>
                <a:gd name="T0" fmla="*/ 94 w 102"/>
                <a:gd name="T1" fmla="*/ 77 h 199"/>
                <a:gd name="T2" fmla="*/ 52 w 102"/>
                <a:gd name="T3" fmla="*/ 199 h 199"/>
                <a:gd name="T4" fmla="*/ 5 w 102"/>
                <a:gd name="T5" fmla="*/ 83 h 199"/>
                <a:gd name="T6" fmla="*/ 68 w 102"/>
                <a:gd name="T7" fmla="*/ 18 h 199"/>
                <a:gd name="T8" fmla="*/ 94 w 102"/>
                <a:gd name="T9" fmla="*/ 77 h 199"/>
              </a:gdLst>
              <a:ahLst/>
              <a:cxnLst>
                <a:cxn ang="0">
                  <a:pos x="T0" y="T1"/>
                </a:cxn>
                <a:cxn ang="0">
                  <a:pos x="T2" y="T3"/>
                </a:cxn>
                <a:cxn ang="0">
                  <a:pos x="T4" y="T5"/>
                </a:cxn>
                <a:cxn ang="0">
                  <a:pos x="T6" y="T7"/>
                </a:cxn>
                <a:cxn ang="0">
                  <a:pos x="T8" y="T9"/>
                </a:cxn>
              </a:cxnLst>
              <a:rect l="0" t="0" r="r" b="b"/>
              <a:pathLst>
                <a:path w="102" h="199">
                  <a:moveTo>
                    <a:pt x="94" y="77"/>
                  </a:moveTo>
                  <a:cubicBezTo>
                    <a:pt x="84" y="121"/>
                    <a:pt x="66" y="199"/>
                    <a:pt x="52" y="199"/>
                  </a:cubicBezTo>
                  <a:cubicBezTo>
                    <a:pt x="38" y="199"/>
                    <a:pt x="10" y="115"/>
                    <a:pt x="5" y="83"/>
                  </a:cubicBezTo>
                  <a:cubicBezTo>
                    <a:pt x="0" y="55"/>
                    <a:pt x="9" y="0"/>
                    <a:pt x="68" y="18"/>
                  </a:cubicBezTo>
                  <a:cubicBezTo>
                    <a:pt x="88" y="17"/>
                    <a:pt x="102" y="39"/>
                    <a:pt x="94" y="77"/>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0" name="Freeform 352"/>
            <p:cNvSpPr>
              <a:spLocks/>
            </p:cNvSpPr>
            <p:nvPr/>
          </p:nvSpPr>
          <p:spPr bwMode="auto">
            <a:xfrm>
              <a:off x="8240280" y="4479370"/>
              <a:ext cx="176024" cy="197834"/>
            </a:xfrm>
            <a:custGeom>
              <a:avLst/>
              <a:gdLst>
                <a:gd name="T0" fmla="*/ 0 w 113"/>
                <a:gd name="T1" fmla="*/ 98 h 127"/>
                <a:gd name="T2" fmla="*/ 70 w 113"/>
                <a:gd name="T3" fmla="*/ 127 h 127"/>
                <a:gd name="T4" fmla="*/ 113 w 113"/>
                <a:gd name="T5" fmla="*/ 33 h 127"/>
                <a:gd name="T6" fmla="*/ 47 w 113"/>
                <a:gd name="T7" fmla="*/ 0 h 127"/>
                <a:gd name="T8" fmla="*/ 0 w 113"/>
                <a:gd name="T9" fmla="*/ 98 h 127"/>
              </a:gdLst>
              <a:ahLst/>
              <a:cxnLst>
                <a:cxn ang="0">
                  <a:pos x="T0" y="T1"/>
                </a:cxn>
                <a:cxn ang="0">
                  <a:pos x="T2" y="T3"/>
                </a:cxn>
                <a:cxn ang="0">
                  <a:pos x="T4" y="T5"/>
                </a:cxn>
                <a:cxn ang="0">
                  <a:pos x="T6" y="T7"/>
                </a:cxn>
                <a:cxn ang="0">
                  <a:pos x="T8" y="T9"/>
                </a:cxn>
              </a:cxnLst>
              <a:rect l="0" t="0" r="r" b="b"/>
              <a:pathLst>
                <a:path w="113" h="127">
                  <a:moveTo>
                    <a:pt x="0" y="98"/>
                  </a:moveTo>
                  <a:lnTo>
                    <a:pt x="70" y="127"/>
                  </a:lnTo>
                  <a:lnTo>
                    <a:pt x="113" y="33"/>
                  </a:lnTo>
                  <a:lnTo>
                    <a:pt x="47" y="0"/>
                  </a:lnTo>
                  <a:lnTo>
                    <a:pt x="0" y="98"/>
                  </a:ln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1" name="Freeform 353"/>
            <p:cNvSpPr>
              <a:spLocks/>
            </p:cNvSpPr>
            <p:nvPr/>
          </p:nvSpPr>
          <p:spPr bwMode="auto">
            <a:xfrm>
              <a:off x="8210681" y="4530776"/>
              <a:ext cx="183813" cy="233661"/>
            </a:xfrm>
            <a:custGeom>
              <a:avLst/>
              <a:gdLst>
                <a:gd name="T0" fmla="*/ 25 w 25"/>
                <a:gd name="T1" fmla="*/ 4 h 32"/>
                <a:gd name="T2" fmla="*/ 10 w 25"/>
                <a:gd name="T3" fmla="*/ 0 h 32"/>
                <a:gd name="T4" fmla="*/ 7 w 25"/>
                <a:gd name="T5" fmla="*/ 12 h 32"/>
                <a:gd name="T6" fmla="*/ 0 w 25"/>
                <a:gd name="T7" fmla="*/ 23 h 32"/>
                <a:gd name="T8" fmla="*/ 17 w 25"/>
                <a:gd name="T9" fmla="*/ 32 h 32"/>
                <a:gd name="T10" fmla="*/ 25 w 25"/>
                <a:gd name="T11" fmla="*/ 4 h 32"/>
              </a:gdLst>
              <a:ahLst/>
              <a:cxnLst>
                <a:cxn ang="0">
                  <a:pos x="T0" y="T1"/>
                </a:cxn>
                <a:cxn ang="0">
                  <a:pos x="T2" y="T3"/>
                </a:cxn>
                <a:cxn ang="0">
                  <a:pos x="T4" y="T5"/>
                </a:cxn>
                <a:cxn ang="0">
                  <a:pos x="T6" y="T7"/>
                </a:cxn>
                <a:cxn ang="0">
                  <a:pos x="T8" y="T9"/>
                </a:cxn>
                <a:cxn ang="0">
                  <a:pos x="T10" y="T11"/>
                </a:cxn>
              </a:cxnLst>
              <a:rect l="0" t="0" r="r" b="b"/>
              <a:pathLst>
                <a:path w="25" h="32">
                  <a:moveTo>
                    <a:pt x="25" y="4"/>
                  </a:moveTo>
                  <a:cubicBezTo>
                    <a:pt x="10" y="0"/>
                    <a:pt x="10" y="0"/>
                    <a:pt x="10" y="0"/>
                  </a:cubicBezTo>
                  <a:cubicBezTo>
                    <a:pt x="7" y="12"/>
                    <a:pt x="7" y="12"/>
                    <a:pt x="7" y="12"/>
                  </a:cubicBezTo>
                  <a:cubicBezTo>
                    <a:pt x="0" y="23"/>
                    <a:pt x="0" y="23"/>
                    <a:pt x="0" y="23"/>
                  </a:cubicBezTo>
                  <a:cubicBezTo>
                    <a:pt x="6" y="26"/>
                    <a:pt x="17" y="23"/>
                    <a:pt x="17" y="32"/>
                  </a:cubicBezTo>
                  <a:lnTo>
                    <a:pt x="25" y="4"/>
                  </a:ln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2" name="Freeform 354"/>
            <p:cNvSpPr>
              <a:spLocks/>
            </p:cNvSpPr>
            <p:nvPr/>
          </p:nvSpPr>
          <p:spPr bwMode="auto">
            <a:xfrm>
              <a:off x="8181085" y="4537007"/>
              <a:ext cx="213410" cy="330239"/>
            </a:xfrm>
            <a:custGeom>
              <a:avLst/>
              <a:gdLst>
                <a:gd name="T0" fmla="*/ 2 w 29"/>
                <a:gd name="T1" fmla="*/ 27 h 45"/>
                <a:gd name="T2" fmla="*/ 12 w 29"/>
                <a:gd name="T3" fmla="*/ 5 h 45"/>
                <a:gd name="T4" fmla="*/ 16 w 29"/>
                <a:gd name="T5" fmla="*/ 3 h 45"/>
                <a:gd name="T6" fmla="*/ 16 w 29"/>
                <a:gd name="T7" fmla="*/ 3 h 45"/>
                <a:gd name="T8" fmla="*/ 16 w 29"/>
                <a:gd name="T9" fmla="*/ 4 h 45"/>
                <a:gd name="T10" fmla="*/ 17 w 29"/>
                <a:gd name="T11" fmla="*/ 2 h 45"/>
                <a:gd name="T12" fmla="*/ 22 w 29"/>
                <a:gd name="T13" fmla="*/ 0 h 45"/>
                <a:gd name="T14" fmla="*/ 22 w 29"/>
                <a:gd name="T15" fmla="*/ 0 h 45"/>
                <a:gd name="T16" fmla="*/ 24 w 29"/>
                <a:gd name="T17" fmla="*/ 3 h 45"/>
                <a:gd name="T18" fmla="*/ 26 w 29"/>
                <a:gd name="T19" fmla="*/ 4 h 45"/>
                <a:gd name="T20" fmla="*/ 26 w 29"/>
                <a:gd name="T21" fmla="*/ 4 h 45"/>
                <a:gd name="T22" fmla="*/ 28 w 29"/>
                <a:gd name="T23" fmla="*/ 9 h 45"/>
                <a:gd name="T24" fmla="*/ 16 w 29"/>
                <a:gd name="T25" fmla="*/ 32 h 45"/>
                <a:gd name="T26" fmla="*/ 12 w 29"/>
                <a:gd name="T27" fmla="*/ 42 h 45"/>
                <a:gd name="T28" fmla="*/ 7 w 29"/>
                <a:gd name="T29" fmla="*/ 44 h 45"/>
                <a:gd name="T30" fmla="*/ 7 w 29"/>
                <a:gd name="T31" fmla="*/ 44 h 45"/>
                <a:gd name="T32" fmla="*/ 6 w 29"/>
                <a:gd name="T33" fmla="*/ 38 h 45"/>
                <a:gd name="T34" fmla="*/ 2 w 29"/>
                <a:gd name="T35"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5">
                  <a:moveTo>
                    <a:pt x="2" y="27"/>
                  </a:moveTo>
                  <a:cubicBezTo>
                    <a:pt x="12" y="5"/>
                    <a:pt x="12" y="5"/>
                    <a:pt x="12" y="5"/>
                  </a:cubicBezTo>
                  <a:cubicBezTo>
                    <a:pt x="12" y="3"/>
                    <a:pt x="14" y="3"/>
                    <a:pt x="16" y="3"/>
                  </a:cubicBezTo>
                  <a:cubicBezTo>
                    <a:pt x="16" y="3"/>
                    <a:pt x="16" y="3"/>
                    <a:pt x="16" y="3"/>
                  </a:cubicBezTo>
                  <a:cubicBezTo>
                    <a:pt x="16" y="4"/>
                    <a:pt x="16" y="4"/>
                    <a:pt x="16" y="4"/>
                  </a:cubicBezTo>
                  <a:cubicBezTo>
                    <a:pt x="17" y="2"/>
                    <a:pt x="17" y="2"/>
                    <a:pt x="17" y="2"/>
                  </a:cubicBezTo>
                  <a:cubicBezTo>
                    <a:pt x="18" y="0"/>
                    <a:pt x="20" y="0"/>
                    <a:pt x="22" y="0"/>
                  </a:cubicBezTo>
                  <a:cubicBezTo>
                    <a:pt x="22" y="0"/>
                    <a:pt x="22" y="0"/>
                    <a:pt x="22" y="0"/>
                  </a:cubicBezTo>
                  <a:cubicBezTo>
                    <a:pt x="23" y="1"/>
                    <a:pt x="24" y="2"/>
                    <a:pt x="24" y="3"/>
                  </a:cubicBezTo>
                  <a:cubicBezTo>
                    <a:pt x="25" y="3"/>
                    <a:pt x="26" y="3"/>
                    <a:pt x="26" y="4"/>
                  </a:cubicBezTo>
                  <a:cubicBezTo>
                    <a:pt x="26" y="4"/>
                    <a:pt x="26" y="4"/>
                    <a:pt x="26" y="4"/>
                  </a:cubicBezTo>
                  <a:cubicBezTo>
                    <a:pt x="28" y="5"/>
                    <a:pt x="29" y="7"/>
                    <a:pt x="28" y="9"/>
                  </a:cubicBezTo>
                  <a:cubicBezTo>
                    <a:pt x="16" y="32"/>
                    <a:pt x="16" y="32"/>
                    <a:pt x="16" y="32"/>
                  </a:cubicBezTo>
                  <a:cubicBezTo>
                    <a:pt x="12" y="42"/>
                    <a:pt x="12" y="42"/>
                    <a:pt x="12" y="42"/>
                  </a:cubicBezTo>
                  <a:cubicBezTo>
                    <a:pt x="11" y="44"/>
                    <a:pt x="9" y="45"/>
                    <a:pt x="7" y="44"/>
                  </a:cubicBezTo>
                  <a:cubicBezTo>
                    <a:pt x="7" y="44"/>
                    <a:pt x="7" y="44"/>
                    <a:pt x="7" y="44"/>
                  </a:cubicBezTo>
                  <a:cubicBezTo>
                    <a:pt x="5" y="43"/>
                    <a:pt x="5" y="40"/>
                    <a:pt x="6" y="38"/>
                  </a:cubicBezTo>
                  <a:cubicBezTo>
                    <a:pt x="6" y="36"/>
                    <a:pt x="0" y="31"/>
                    <a:pt x="2" y="27"/>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3" name="Freeform 355"/>
            <p:cNvSpPr>
              <a:spLocks/>
            </p:cNvSpPr>
            <p:nvPr/>
          </p:nvSpPr>
          <p:spPr bwMode="auto">
            <a:xfrm>
              <a:off x="8218471" y="4764437"/>
              <a:ext cx="73215" cy="183813"/>
            </a:xfrm>
            <a:custGeom>
              <a:avLst/>
              <a:gdLst>
                <a:gd name="T0" fmla="*/ 3 w 10"/>
                <a:gd name="T1" fmla="*/ 25 h 25"/>
                <a:gd name="T2" fmla="*/ 3 w 10"/>
                <a:gd name="T3" fmla="*/ 25 h 25"/>
                <a:gd name="T4" fmla="*/ 0 w 10"/>
                <a:gd name="T5" fmla="*/ 22 h 25"/>
                <a:gd name="T6" fmla="*/ 5 w 10"/>
                <a:gd name="T7" fmla="*/ 0 h 25"/>
                <a:gd name="T8" fmla="*/ 5 w 10"/>
                <a:gd name="T9" fmla="*/ 0 h 25"/>
                <a:gd name="T10" fmla="*/ 10 w 10"/>
                <a:gd name="T11" fmla="*/ 3 h 25"/>
                <a:gd name="T12" fmla="*/ 6 w 10"/>
                <a:gd name="T13" fmla="*/ 23 h 25"/>
                <a:gd name="T14" fmla="*/ 3 w 10"/>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5">
                  <a:moveTo>
                    <a:pt x="3" y="25"/>
                  </a:moveTo>
                  <a:cubicBezTo>
                    <a:pt x="3" y="25"/>
                    <a:pt x="3" y="25"/>
                    <a:pt x="3" y="25"/>
                  </a:cubicBezTo>
                  <a:cubicBezTo>
                    <a:pt x="1" y="25"/>
                    <a:pt x="0" y="23"/>
                    <a:pt x="0" y="22"/>
                  </a:cubicBezTo>
                  <a:cubicBezTo>
                    <a:pt x="5" y="0"/>
                    <a:pt x="5" y="0"/>
                    <a:pt x="5" y="0"/>
                  </a:cubicBezTo>
                  <a:cubicBezTo>
                    <a:pt x="5" y="0"/>
                    <a:pt x="5" y="0"/>
                    <a:pt x="5" y="0"/>
                  </a:cubicBezTo>
                  <a:cubicBezTo>
                    <a:pt x="10" y="3"/>
                    <a:pt x="10" y="3"/>
                    <a:pt x="10" y="3"/>
                  </a:cubicBezTo>
                  <a:cubicBezTo>
                    <a:pt x="6" y="23"/>
                    <a:pt x="6" y="23"/>
                    <a:pt x="6" y="23"/>
                  </a:cubicBezTo>
                  <a:cubicBezTo>
                    <a:pt x="5" y="24"/>
                    <a:pt x="4" y="25"/>
                    <a:pt x="3" y="25"/>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4" name="Freeform 356"/>
            <p:cNvSpPr>
              <a:spLocks/>
            </p:cNvSpPr>
            <p:nvPr/>
          </p:nvSpPr>
          <p:spPr bwMode="auto">
            <a:xfrm>
              <a:off x="8269876" y="4580623"/>
              <a:ext cx="109042" cy="257026"/>
            </a:xfrm>
            <a:custGeom>
              <a:avLst/>
              <a:gdLst>
                <a:gd name="T0" fmla="*/ 10 w 15"/>
                <a:gd name="T1" fmla="*/ 35 h 35"/>
                <a:gd name="T2" fmla="*/ 10 w 15"/>
                <a:gd name="T3" fmla="*/ 35 h 35"/>
                <a:gd name="T4" fmla="*/ 8 w 15"/>
                <a:gd name="T5" fmla="*/ 32 h 35"/>
                <a:gd name="T6" fmla="*/ 9 w 15"/>
                <a:gd name="T7" fmla="*/ 24 h 35"/>
                <a:gd name="T8" fmla="*/ 4 w 15"/>
                <a:gd name="T9" fmla="*/ 24 h 35"/>
                <a:gd name="T10" fmla="*/ 0 w 15"/>
                <a:gd name="T11" fmla="*/ 6 h 35"/>
                <a:gd name="T12" fmla="*/ 9 w 15"/>
                <a:gd name="T13" fmla="*/ 0 h 35"/>
                <a:gd name="T14" fmla="*/ 12 w 15"/>
                <a:gd name="T15" fmla="*/ 8 h 35"/>
                <a:gd name="T16" fmla="*/ 15 w 15"/>
                <a:gd name="T17" fmla="*/ 15 h 35"/>
                <a:gd name="T18" fmla="*/ 14 w 15"/>
                <a:gd name="T19" fmla="*/ 33 h 35"/>
                <a:gd name="T20" fmla="*/ 10 w 15"/>
                <a:gd name="T2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5">
                  <a:moveTo>
                    <a:pt x="10" y="35"/>
                  </a:moveTo>
                  <a:cubicBezTo>
                    <a:pt x="10" y="35"/>
                    <a:pt x="10" y="35"/>
                    <a:pt x="10" y="35"/>
                  </a:cubicBezTo>
                  <a:cubicBezTo>
                    <a:pt x="9" y="35"/>
                    <a:pt x="8" y="34"/>
                    <a:pt x="8" y="32"/>
                  </a:cubicBezTo>
                  <a:cubicBezTo>
                    <a:pt x="9" y="24"/>
                    <a:pt x="9" y="24"/>
                    <a:pt x="9" y="24"/>
                  </a:cubicBezTo>
                  <a:cubicBezTo>
                    <a:pt x="9" y="20"/>
                    <a:pt x="6" y="21"/>
                    <a:pt x="4" y="24"/>
                  </a:cubicBezTo>
                  <a:cubicBezTo>
                    <a:pt x="0" y="6"/>
                    <a:pt x="0" y="6"/>
                    <a:pt x="0" y="6"/>
                  </a:cubicBezTo>
                  <a:cubicBezTo>
                    <a:pt x="9" y="0"/>
                    <a:pt x="9" y="0"/>
                    <a:pt x="9" y="0"/>
                  </a:cubicBezTo>
                  <a:cubicBezTo>
                    <a:pt x="12" y="8"/>
                    <a:pt x="12" y="8"/>
                    <a:pt x="12" y="8"/>
                  </a:cubicBezTo>
                  <a:cubicBezTo>
                    <a:pt x="15" y="8"/>
                    <a:pt x="15" y="13"/>
                    <a:pt x="15" y="15"/>
                  </a:cubicBezTo>
                  <a:cubicBezTo>
                    <a:pt x="14" y="33"/>
                    <a:pt x="14" y="33"/>
                    <a:pt x="14" y="33"/>
                  </a:cubicBezTo>
                  <a:cubicBezTo>
                    <a:pt x="13" y="34"/>
                    <a:pt x="12" y="35"/>
                    <a:pt x="10" y="35"/>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5" name="Freeform 357"/>
            <p:cNvSpPr>
              <a:spLocks/>
            </p:cNvSpPr>
            <p:nvPr/>
          </p:nvSpPr>
          <p:spPr bwMode="auto">
            <a:xfrm>
              <a:off x="8202894" y="4734838"/>
              <a:ext cx="51406" cy="183813"/>
            </a:xfrm>
            <a:custGeom>
              <a:avLst/>
              <a:gdLst>
                <a:gd name="T0" fmla="*/ 5 w 7"/>
                <a:gd name="T1" fmla="*/ 25 h 25"/>
                <a:gd name="T2" fmla="*/ 5 w 7"/>
                <a:gd name="T3" fmla="*/ 25 h 25"/>
                <a:gd name="T4" fmla="*/ 2 w 7"/>
                <a:gd name="T5" fmla="*/ 22 h 25"/>
                <a:gd name="T6" fmla="*/ 0 w 7"/>
                <a:gd name="T7" fmla="*/ 0 h 25"/>
                <a:gd name="T8" fmla="*/ 0 w 7"/>
                <a:gd name="T9" fmla="*/ 0 h 25"/>
                <a:gd name="T10" fmla="*/ 5 w 7"/>
                <a:gd name="T11" fmla="*/ 1 h 25"/>
                <a:gd name="T12" fmla="*/ 7 w 7"/>
                <a:gd name="T13" fmla="*/ 22 h 25"/>
                <a:gd name="T14" fmla="*/ 5 w 7"/>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5">
                  <a:moveTo>
                    <a:pt x="5" y="25"/>
                  </a:moveTo>
                  <a:cubicBezTo>
                    <a:pt x="5" y="25"/>
                    <a:pt x="5" y="25"/>
                    <a:pt x="5" y="25"/>
                  </a:cubicBezTo>
                  <a:cubicBezTo>
                    <a:pt x="3" y="25"/>
                    <a:pt x="2" y="24"/>
                    <a:pt x="2" y="22"/>
                  </a:cubicBezTo>
                  <a:cubicBezTo>
                    <a:pt x="0" y="0"/>
                    <a:pt x="0" y="0"/>
                    <a:pt x="0" y="0"/>
                  </a:cubicBezTo>
                  <a:cubicBezTo>
                    <a:pt x="0" y="0"/>
                    <a:pt x="0" y="0"/>
                    <a:pt x="0" y="0"/>
                  </a:cubicBezTo>
                  <a:cubicBezTo>
                    <a:pt x="5" y="1"/>
                    <a:pt x="5" y="1"/>
                    <a:pt x="5" y="1"/>
                  </a:cubicBezTo>
                  <a:cubicBezTo>
                    <a:pt x="7" y="22"/>
                    <a:pt x="7" y="22"/>
                    <a:pt x="7" y="22"/>
                  </a:cubicBezTo>
                  <a:cubicBezTo>
                    <a:pt x="7" y="23"/>
                    <a:pt x="6" y="24"/>
                    <a:pt x="5" y="25"/>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6" name="Freeform 358"/>
            <p:cNvSpPr>
              <a:spLocks/>
            </p:cNvSpPr>
            <p:nvPr/>
          </p:nvSpPr>
          <p:spPr bwMode="auto">
            <a:xfrm>
              <a:off x="8196663" y="4756647"/>
              <a:ext cx="87233" cy="162004"/>
            </a:xfrm>
            <a:custGeom>
              <a:avLst/>
              <a:gdLst>
                <a:gd name="T0" fmla="*/ 10 w 12"/>
                <a:gd name="T1" fmla="*/ 22 h 22"/>
                <a:gd name="T2" fmla="*/ 10 w 12"/>
                <a:gd name="T3" fmla="*/ 22 h 22"/>
                <a:gd name="T4" fmla="*/ 6 w 12"/>
                <a:gd name="T5" fmla="*/ 20 h 22"/>
                <a:gd name="T6" fmla="*/ 0 w 12"/>
                <a:gd name="T7" fmla="*/ 0 h 22"/>
                <a:gd name="T8" fmla="*/ 5 w 12"/>
                <a:gd name="T9" fmla="*/ 4 h 22"/>
                <a:gd name="T10" fmla="*/ 11 w 12"/>
                <a:gd name="T11" fmla="*/ 19 h 22"/>
                <a:gd name="T12" fmla="*/ 10 w 12"/>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12" h="22">
                  <a:moveTo>
                    <a:pt x="10" y="22"/>
                  </a:moveTo>
                  <a:cubicBezTo>
                    <a:pt x="10" y="22"/>
                    <a:pt x="10" y="22"/>
                    <a:pt x="10" y="22"/>
                  </a:cubicBezTo>
                  <a:cubicBezTo>
                    <a:pt x="8" y="22"/>
                    <a:pt x="7" y="22"/>
                    <a:pt x="6" y="20"/>
                  </a:cubicBezTo>
                  <a:cubicBezTo>
                    <a:pt x="0" y="0"/>
                    <a:pt x="0" y="0"/>
                    <a:pt x="0" y="0"/>
                  </a:cubicBezTo>
                  <a:cubicBezTo>
                    <a:pt x="5" y="4"/>
                    <a:pt x="5" y="4"/>
                    <a:pt x="5" y="4"/>
                  </a:cubicBezTo>
                  <a:cubicBezTo>
                    <a:pt x="11" y="19"/>
                    <a:pt x="11" y="19"/>
                    <a:pt x="11" y="19"/>
                  </a:cubicBezTo>
                  <a:cubicBezTo>
                    <a:pt x="12" y="20"/>
                    <a:pt x="11" y="21"/>
                    <a:pt x="10" y="22"/>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7" name="Freeform 359"/>
            <p:cNvSpPr>
              <a:spLocks/>
            </p:cNvSpPr>
            <p:nvPr/>
          </p:nvSpPr>
          <p:spPr bwMode="auto">
            <a:xfrm>
              <a:off x="8224702" y="4610220"/>
              <a:ext cx="169793" cy="88791"/>
            </a:xfrm>
            <a:custGeom>
              <a:avLst/>
              <a:gdLst>
                <a:gd name="T0" fmla="*/ 0 w 109"/>
                <a:gd name="T1" fmla="*/ 28 h 57"/>
                <a:gd name="T2" fmla="*/ 104 w 109"/>
                <a:gd name="T3" fmla="*/ 57 h 57"/>
                <a:gd name="T4" fmla="*/ 109 w 109"/>
                <a:gd name="T5" fmla="*/ 28 h 57"/>
                <a:gd name="T6" fmla="*/ 5 w 109"/>
                <a:gd name="T7" fmla="*/ 0 h 57"/>
                <a:gd name="T8" fmla="*/ 0 w 109"/>
                <a:gd name="T9" fmla="*/ 28 h 57"/>
              </a:gdLst>
              <a:ahLst/>
              <a:cxnLst>
                <a:cxn ang="0">
                  <a:pos x="T0" y="T1"/>
                </a:cxn>
                <a:cxn ang="0">
                  <a:pos x="T2" y="T3"/>
                </a:cxn>
                <a:cxn ang="0">
                  <a:pos x="T4" y="T5"/>
                </a:cxn>
                <a:cxn ang="0">
                  <a:pos x="T6" y="T7"/>
                </a:cxn>
                <a:cxn ang="0">
                  <a:pos x="T8" y="T9"/>
                </a:cxn>
              </a:cxnLst>
              <a:rect l="0" t="0" r="r" b="b"/>
              <a:pathLst>
                <a:path w="109" h="57">
                  <a:moveTo>
                    <a:pt x="0" y="28"/>
                  </a:moveTo>
                  <a:lnTo>
                    <a:pt x="104" y="57"/>
                  </a:lnTo>
                  <a:lnTo>
                    <a:pt x="109" y="28"/>
                  </a:lnTo>
                  <a:lnTo>
                    <a:pt x="5" y="0"/>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8" name="Freeform 360"/>
            <p:cNvSpPr>
              <a:spLocks/>
            </p:cNvSpPr>
            <p:nvPr/>
          </p:nvSpPr>
          <p:spPr bwMode="auto">
            <a:xfrm>
              <a:off x="8218471" y="3468403"/>
              <a:ext cx="563900" cy="1193224"/>
            </a:xfrm>
            <a:custGeom>
              <a:avLst/>
              <a:gdLst>
                <a:gd name="T0" fmla="*/ 77 w 77"/>
                <a:gd name="T1" fmla="*/ 6 h 163"/>
                <a:gd name="T2" fmla="*/ 51 w 77"/>
                <a:gd name="T3" fmla="*/ 0 h 163"/>
                <a:gd name="T4" fmla="*/ 0 w 77"/>
                <a:gd name="T5" fmla="*/ 156 h 163"/>
                <a:gd name="T6" fmla="*/ 0 w 77"/>
                <a:gd name="T7" fmla="*/ 156 h 163"/>
                <a:gd name="T8" fmla="*/ 26 w 77"/>
                <a:gd name="T9" fmla="*/ 163 h 163"/>
                <a:gd name="T10" fmla="*/ 26 w 77"/>
                <a:gd name="T11" fmla="*/ 162 h 163"/>
                <a:gd name="T12" fmla="*/ 77 w 77"/>
                <a:gd name="T13" fmla="*/ 6 h 163"/>
                <a:gd name="T14" fmla="*/ 77 w 77"/>
                <a:gd name="T15" fmla="*/ 6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63">
                  <a:moveTo>
                    <a:pt x="77" y="6"/>
                  </a:moveTo>
                  <a:cubicBezTo>
                    <a:pt x="51" y="0"/>
                    <a:pt x="51" y="0"/>
                    <a:pt x="51" y="0"/>
                  </a:cubicBezTo>
                  <a:cubicBezTo>
                    <a:pt x="51" y="0"/>
                    <a:pt x="3" y="145"/>
                    <a:pt x="0" y="156"/>
                  </a:cubicBezTo>
                  <a:cubicBezTo>
                    <a:pt x="0" y="156"/>
                    <a:pt x="0" y="156"/>
                    <a:pt x="0" y="156"/>
                  </a:cubicBezTo>
                  <a:cubicBezTo>
                    <a:pt x="26" y="163"/>
                    <a:pt x="26" y="163"/>
                    <a:pt x="26" y="163"/>
                  </a:cubicBezTo>
                  <a:cubicBezTo>
                    <a:pt x="26" y="163"/>
                    <a:pt x="26" y="162"/>
                    <a:pt x="26" y="162"/>
                  </a:cubicBezTo>
                  <a:cubicBezTo>
                    <a:pt x="77" y="6"/>
                    <a:pt x="77" y="6"/>
                    <a:pt x="77" y="6"/>
                  </a:cubicBezTo>
                  <a:cubicBezTo>
                    <a:pt x="77" y="6"/>
                    <a:pt x="77" y="6"/>
                    <a:pt x="77" y="6"/>
                  </a:cubicBez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9" name="Freeform 361"/>
            <p:cNvSpPr>
              <a:spLocks/>
            </p:cNvSpPr>
            <p:nvPr/>
          </p:nvSpPr>
          <p:spPr bwMode="auto">
            <a:xfrm>
              <a:off x="8562730" y="4603989"/>
              <a:ext cx="373856" cy="1719737"/>
            </a:xfrm>
            <a:custGeom>
              <a:avLst/>
              <a:gdLst>
                <a:gd name="T0" fmla="*/ 17 w 51"/>
                <a:gd name="T1" fmla="*/ 0 h 235"/>
                <a:gd name="T2" fmla="*/ 44 w 51"/>
                <a:gd name="T3" fmla="*/ 0 h 235"/>
                <a:gd name="T4" fmla="*/ 50 w 51"/>
                <a:gd name="T5" fmla="*/ 7 h 235"/>
                <a:gd name="T6" fmla="*/ 45 w 51"/>
                <a:gd name="T7" fmla="*/ 118 h 235"/>
                <a:gd name="T8" fmla="*/ 42 w 51"/>
                <a:gd name="T9" fmla="*/ 187 h 235"/>
                <a:gd name="T10" fmla="*/ 44 w 51"/>
                <a:gd name="T11" fmla="*/ 210 h 235"/>
                <a:gd name="T12" fmla="*/ 17 w 51"/>
                <a:gd name="T13" fmla="*/ 232 h 235"/>
                <a:gd name="T14" fmla="*/ 3 w 51"/>
                <a:gd name="T15" fmla="*/ 228 h 235"/>
                <a:gd name="T16" fmla="*/ 19 w 51"/>
                <a:gd name="T17" fmla="*/ 207 h 235"/>
                <a:gd name="T18" fmla="*/ 17 w 51"/>
                <a:gd name="T19" fmla="*/ 114 h 235"/>
                <a:gd name="T20" fmla="*/ 10 w 51"/>
                <a:gd name="T21" fmla="*/ 7 h 235"/>
                <a:gd name="T22" fmla="*/ 17 w 51"/>
                <a:gd name="T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235">
                  <a:moveTo>
                    <a:pt x="17" y="0"/>
                  </a:moveTo>
                  <a:cubicBezTo>
                    <a:pt x="44" y="0"/>
                    <a:pt x="44" y="0"/>
                    <a:pt x="44" y="0"/>
                  </a:cubicBezTo>
                  <a:cubicBezTo>
                    <a:pt x="47" y="0"/>
                    <a:pt x="51" y="3"/>
                    <a:pt x="50" y="7"/>
                  </a:cubicBezTo>
                  <a:cubicBezTo>
                    <a:pt x="49" y="46"/>
                    <a:pt x="51" y="78"/>
                    <a:pt x="45" y="118"/>
                  </a:cubicBezTo>
                  <a:cubicBezTo>
                    <a:pt x="43" y="136"/>
                    <a:pt x="44" y="160"/>
                    <a:pt x="42" y="187"/>
                  </a:cubicBezTo>
                  <a:cubicBezTo>
                    <a:pt x="40" y="201"/>
                    <a:pt x="45" y="207"/>
                    <a:pt x="44" y="210"/>
                  </a:cubicBezTo>
                  <a:cubicBezTo>
                    <a:pt x="43" y="213"/>
                    <a:pt x="28" y="235"/>
                    <a:pt x="17" y="232"/>
                  </a:cubicBezTo>
                  <a:cubicBezTo>
                    <a:pt x="3" y="228"/>
                    <a:pt x="3" y="228"/>
                    <a:pt x="3" y="228"/>
                  </a:cubicBezTo>
                  <a:cubicBezTo>
                    <a:pt x="0" y="227"/>
                    <a:pt x="18" y="210"/>
                    <a:pt x="19" y="207"/>
                  </a:cubicBezTo>
                  <a:cubicBezTo>
                    <a:pt x="27" y="172"/>
                    <a:pt x="21" y="146"/>
                    <a:pt x="17" y="114"/>
                  </a:cubicBezTo>
                  <a:cubicBezTo>
                    <a:pt x="14" y="80"/>
                    <a:pt x="10" y="41"/>
                    <a:pt x="10" y="7"/>
                  </a:cubicBezTo>
                  <a:cubicBezTo>
                    <a:pt x="10" y="3"/>
                    <a:pt x="13" y="0"/>
                    <a:pt x="17" y="0"/>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0" name="Freeform 362"/>
            <p:cNvSpPr>
              <a:spLocks/>
            </p:cNvSpPr>
            <p:nvPr/>
          </p:nvSpPr>
          <p:spPr bwMode="auto">
            <a:xfrm>
              <a:off x="8473939" y="6082277"/>
              <a:ext cx="454858" cy="322452"/>
            </a:xfrm>
            <a:custGeom>
              <a:avLst/>
              <a:gdLst>
                <a:gd name="T0" fmla="*/ 55 w 62"/>
                <a:gd name="T1" fmla="*/ 0 h 44"/>
                <a:gd name="T2" fmla="*/ 62 w 62"/>
                <a:gd name="T3" fmla="*/ 19 h 44"/>
                <a:gd name="T4" fmla="*/ 58 w 62"/>
                <a:gd name="T5" fmla="*/ 27 h 44"/>
                <a:gd name="T6" fmla="*/ 53 w 62"/>
                <a:gd name="T7" fmla="*/ 27 h 44"/>
                <a:gd name="T8" fmla="*/ 42 w 62"/>
                <a:gd name="T9" fmla="*/ 34 h 44"/>
                <a:gd name="T10" fmla="*/ 25 w 62"/>
                <a:gd name="T11" fmla="*/ 42 h 44"/>
                <a:gd name="T12" fmla="*/ 9 w 62"/>
                <a:gd name="T13" fmla="*/ 40 h 44"/>
                <a:gd name="T14" fmla="*/ 26 w 62"/>
                <a:gd name="T15" fmla="*/ 11 h 44"/>
                <a:gd name="T16" fmla="*/ 23 w 62"/>
                <a:gd name="T17" fmla="*/ 26 h 44"/>
                <a:gd name="T18" fmla="*/ 55 w 62"/>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44">
                  <a:moveTo>
                    <a:pt x="55" y="0"/>
                  </a:moveTo>
                  <a:cubicBezTo>
                    <a:pt x="58" y="3"/>
                    <a:pt x="62" y="14"/>
                    <a:pt x="62" y="19"/>
                  </a:cubicBezTo>
                  <a:cubicBezTo>
                    <a:pt x="61" y="25"/>
                    <a:pt x="61" y="25"/>
                    <a:pt x="58" y="27"/>
                  </a:cubicBezTo>
                  <a:cubicBezTo>
                    <a:pt x="55" y="29"/>
                    <a:pt x="54" y="29"/>
                    <a:pt x="53" y="27"/>
                  </a:cubicBezTo>
                  <a:cubicBezTo>
                    <a:pt x="52" y="26"/>
                    <a:pt x="45" y="32"/>
                    <a:pt x="42" y="34"/>
                  </a:cubicBezTo>
                  <a:cubicBezTo>
                    <a:pt x="38" y="36"/>
                    <a:pt x="34" y="40"/>
                    <a:pt x="25" y="42"/>
                  </a:cubicBezTo>
                  <a:cubicBezTo>
                    <a:pt x="19" y="43"/>
                    <a:pt x="12" y="44"/>
                    <a:pt x="9" y="40"/>
                  </a:cubicBezTo>
                  <a:cubicBezTo>
                    <a:pt x="0" y="31"/>
                    <a:pt x="18" y="21"/>
                    <a:pt x="26" y="11"/>
                  </a:cubicBezTo>
                  <a:cubicBezTo>
                    <a:pt x="22" y="19"/>
                    <a:pt x="12" y="25"/>
                    <a:pt x="23" y="26"/>
                  </a:cubicBezTo>
                  <a:cubicBezTo>
                    <a:pt x="42" y="26"/>
                    <a:pt x="54" y="13"/>
                    <a:pt x="55"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1" name="Freeform 363"/>
            <p:cNvSpPr>
              <a:spLocks/>
            </p:cNvSpPr>
            <p:nvPr/>
          </p:nvSpPr>
          <p:spPr bwMode="auto">
            <a:xfrm>
              <a:off x="8958393" y="4603989"/>
              <a:ext cx="373856" cy="1719737"/>
            </a:xfrm>
            <a:custGeom>
              <a:avLst/>
              <a:gdLst>
                <a:gd name="T0" fmla="*/ 34 w 51"/>
                <a:gd name="T1" fmla="*/ 0 h 235"/>
                <a:gd name="T2" fmla="*/ 7 w 51"/>
                <a:gd name="T3" fmla="*/ 0 h 235"/>
                <a:gd name="T4" fmla="*/ 0 w 51"/>
                <a:gd name="T5" fmla="*/ 7 h 235"/>
                <a:gd name="T6" fmla="*/ 6 w 51"/>
                <a:gd name="T7" fmla="*/ 118 h 235"/>
                <a:gd name="T8" fmla="*/ 9 w 51"/>
                <a:gd name="T9" fmla="*/ 187 h 235"/>
                <a:gd name="T10" fmla="*/ 7 w 51"/>
                <a:gd name="T11" fmla="*/ 210 h 235"/>
                <a:gd name="T12" fmla="*/ 34 w 51"/>
                <a:gd name="T13" fmla="*/ 232 h 235"/>
                <a:gd name="T14" fmla="*/ 48 w 51"/>
                <a:gd name="T15" fmla="*/ 228 h 235"/>
                <a:gd name="T16" fmla="*/ 32 w 51"/>
                <a:gd name="T17" fmla="*/ 207 h 235"/>
                <a:gd name="T18" fmla="*/ 33 w 51"/>
                <a:gd name="T19" fmla="*/ 114 h 235"/>
                <a:gd name="T20" fmla="*/ 41 w 51"/>
                <a:gd name="T21" fmla="*/ 7 h 235"/>
                <a:gd name="T22" fmla="*/ 34 w 51"/>
                <a:gd name="T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235">
                  <a:moveTo>
                    <a:pt x="34" y="0"/>
                  </a:moveTo>
                  <a:cubicBezTo>
                    <a:pt x="7" y="0"/>
                    <a:pt x="7" y="0"/>
                    <a:pt x="7" y="0"/>
                  </a:cubicBezTo>
                  <a:cubicBezTo>
                    <a:pt x="3" y="0"/>
                    <a:pt x="0" y="3"/>
                    <a:pt x="0" y="7"/>
                  </a:cubicBezTo>
                  <a:cubicBezTo>
                    <a:pt x="1" y="46"/>
                    <a:pt x="0" y="78"/>
                    <a:pt x="6" y="118"/>
                  </a:cubicBezTo>
                  <a:cubicBezTo>
                    <a:pt x="8" y="136"/>
                    <a:pt x="7" y="160"/>
                    <a:pt x="9" y="187"/>
                  </a:cubicBezTo>
                  <a:cubicBezTo>
                    <a:pt x="11" y="201"/>
                    <a:pt x="6" y="207"/>
                    <a:pt x="7" y="210"/>
                  </a:cubicBezTo>
                  <a:cubicBezTo>
                    <a:pt x="8" y="213"/>
                    <a:pt x="23" y="235"/>
                    <a:pt x="34" y="232"/>
                  </a:cubicBezTo>
                  <a:cubicBezTo>
                    <a:pt x="48" y="228"/>
                    <a:pt x="48" y="228"/>
                    <a:pt x="48" y="228"/>
                  </a:cubicBezTo>
                  <a:cubicBezTo>
                    <a:pt x="51" y="227"/>
                    <a:pt x="33" y="210"/>
                    <a:pt x="32" y="207"/>
                  </a:cubicBezTo>
                  <a:cubicBezTo>
                    <a:pt x="24" y="172"/>
                    <a:pt x="30" y="146"/>
                    <a:pt x="33" y="114"/>
                  </a:cubicBezTo>
                  <a:cubicBezTo>
                    <a:pt x="37" y="80"/>
                    <a:pt x="41" y="41"/>
                    <a:pt x="41" y="7"/>
                  </a:cubicBezTo>
                  <a:cubicBezTo>
                    <a:pt x="41" y="3"/>
                    <a:pt x="38" y="0"/>
                    <a:pt x="34" y="0"/>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5" name="Freeform 364"/>
            <p:cNvSpPr>
              <a:spLocks/>
            </p:cNvSpPr>
            <p:nvPr/>
          </p:nvSpPr>
          <p:spPr bwMode="auto">
            <a:xfrm>
              <a:off x="8966182" y="6082277"/>
              <a:ext cx="447071" cy="322452"/>
            </a:xfrm>
            <a:custGeom>
              <a:avLst/>
              <a:gdLst>
                <a:gd name="T0" fmla="*/ 7 w 61"/>
                <a:gd name="T1" fmla="*/ 0 h 44"/>
                <a:gd name="T2" fmla="*/ 0 w 61"/>
                <a:gd name="T3" fmla="*/ 19 h 44"/>
                <a:gd name="T4" fmla="*/ 4 w 61"/>
                <a:gd name="T5" fmla="*/ 27 h 44"/>
                <a:gd name="T6" fmla="*/ 9 w 61"/>
                <a:gd name="T7" fmla="*/ 27 h 44"/>
                <a:gd name="T8" fmla="*/ 20 w 61"/>
                <a:gd name="T9" fmla="*/ 34 h 44"/>
                <a:gd name="T10" fmla="*/ 37 w 61"/>
                <a:gd name="T11" fmla="*/ 42 h 44"/>
                <a:gd name="T12" fmla="*/ 53 w 61"/>
                <a:gd name="T13" fmla="*/ 40 h 44"/>
                <a:gd name="T14" fmla="*/ 36 w 61"/>
                <a:gd name="T15" fmla="*/ 11 h 44"/>
                <a:gd name="T16" fmla="*/ 39 w 61"/>
                <a:gd name="T17" fmla="*/ 26 h 44"/>
                <a:gd name="T18" fmla="*/ 7 w 61"/>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44">
                  <a:moveTo>
                    <a:pt x="7" y="0"/>
                  </a:moveTo>
                  <a:cubicBezTo>
                    <a:pt x="4" y="3"/>
                    <a:pt x="0" y="14"/>
                    <a:pt x="0" y="19"/>
                  </a:cubicBezTo>
                  <a:cubicBezTo>
                    <a:pt x="1" y="25"/>
                    <a:pt x="1" y="25"/>
                    <a:pt x="4" y="27"/>
                  </a:cubicBezTo>
                  <a:cubicBezTo>
                    <a:pt x="7" y="29"/>
                    <a:pt x="8" y="29"/>
                    <a:pt x="9" y="27"/>
                  </a:cubicBezTo>
                  <a:cubicBezTo>
                    <a:pt x="10" y="26"/>
                    <a:pt x="17" y="32"/>
                    <a:pt x="20" y="34"/>
                  </a:cubicBezTo>
                  <a:cubicBezTo>
                    <a:pt x="23" y="36"/>
                    <a:pt x="28" y="40"/>
                    <a:pt x="37" y="42"/>
                  </a:cubicBezTo>
                  <a:cubicBezTo>
                    <a:pt x="43" y="43"/>
                    <a:pt x="50" y="44"/>
                    <a:pt x="53" y="40"/>
                  </a:cubicBezTo>
                  <a:cubicBezTo>
                    <a:pt x="61" y="31"/>
                    <a:pt x="44" y="21"/>
                    <a:pt x="36" y="11"/>
                  </a:cubicBezTo>
                  <a:cubicBezTo>
                    <a:pt x="40" y="19"/>
                    <a:pt x="50" y="25"/>
                    <a:pt x="39" y="26"/>
                  </a:cubicBezTo>
                  <a:cubicBezTo>
                    <a:pt x="20" y="26"/>
                    <a:pt x="7" y="13"/>
                    <a:pt x="7"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6" name="Freeform 365"/>
            <p:cNvSpPr>
              <a:spLocks/>
            </p:cNvSpPr>
            <p:nvPr/>
          </p:nvSpPr>
          <p:spPr bwMode="auto">
            <a:xfrm>
              <a:off x="8519113" y="4222346"/>
              <a:ext cx="850523" cy="989162"/>
            </a:xfrm>
            <a:custGeom>
              <a:avLst/>
              <a:gdLst>
                <a:gd name="T0" fmla="*/ 21 w 116"/>
                <a:gd name="T1" fmla="*/ 0 h 135"/>
                <a:gd name="T2" fmla="*/ 16 w 116"/>
                <a:gd name="T3" fmla="*/ 131 h 135"/>
                <a:gd name="T4" fmla="*/ 101 w 116"/>
                <a:gd name="T5" fmla="*/ 131 h 135"/>
                <a:gd name="T6" fmla="*/ 96 w 116"/>
                <a:gd name="T7" fmla="*/ 0 h 135"/>
                <a:gd name="T8" fmla="*/ 21 w 116"/>
                <a:gd name="T9" fmla="*/ 0 h 135"/>
              </a:gdLst>
              <a:ahLst/>
              <a:cxnLst>
                <a:cxn ang="0">
                  <a:pos x="T0" y="T1"/>
                </a:cxn>
                <a:cxn ang="0">
                  <a:pos x="T2" y="T3"/>
                </a:cxn>
                <a:cxn ang="0">
                  <a:pos x="T4" y="T5"/>
                </a:cxn>
                <a:cxn ang="0">
                  <a:pos x="T6" y="T7"/>
                </a:cxn>
                <a:cxn ang="0">
                  <a:pos x="T8" y="T9"/>
                </a:cxn>
              </a:cxnLst>
              <a:rect l="0" t="0" r="r" b="b"/>
              <a:pathLst>
                <a:path w="116" h="135">
                  <a:moveTo>
                    <a:pt x="21" y="0"/>
                  </a:moveTo>
                  <a:cubicBezTo>
                    <a:pt x="15" y="16"/>
                    <a:pt x="0" y="65"/>
                    <a:pt x="16" y="131"/>
                  </a:cubicBezTo>
                  <a:cubicBezTo>
                    <a:pt x="20" y="135"/>
                    <a:pt x="99" y="135"/>
                    <a:pt x="101" y="131"/>
                  </a:cubicBezTo>
                  <a:cubicBezTo>
                    <a:pt x="116" y="67"/>
                    <a:pt x="103" y="14"/>
                    <a:pt x="96" y="0"/>
                  </a:cubicBezTo>
                  <a:lnTo>
                    <a:pt x="21" y="0"/>
                  </a:ln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7" name="Freeform 366"/>
            <p:cNvSpPr>
              <a:spLocks/>
            </p:cNvSpPr>
            <p:nvPr/>
          </p:nvSpPr>
          <p:spPr bwMode="auto">
            <a:xfrm>
              <a:off x="9998958" y="3292379"/>
              <a:ext cx="169793" cy="190044"/>
            </a:xfrm>
            <a:custGeom>
              <a:avLst/>
              <a:gdLst>
                <a:gd name="T0" fmla="*/ 22 w 23"/>
                <a:gd name="T1" fmla="*/ 1 h 26"/>
                <a:gd name="T2" fmla="*/ 22 w 23"/>
                <a:gd name="T3" fmla="*/ 1 h 26"/>
                <a:gd name="T4" fmla="*/ 22 w 23"/>
                <a:gd name="T5" fmla="*/ 5 h 26"/>
                <a:gd name="T6" fmla="*/ 6 w 23"/>
                <a:gd name="T7" fmla="*/ 25 h 26"/>
                <a:gd name="T8" fmla="*/ 1 w 23"/>
                <a:gd name="T9" fmla="*/ 25 h 26"/>
                <a:gd name="T10" fmla="*/ 1 w 23"/>
                <a:gd name="T11" fmla="*/ 25 h 26"/>
                <a:gd name="T12" fmla="*/ 1 w 23"/>
                <a:gd name="T13" fmla="*/ 21 h 26"/>
                <a:gd name="T14" fmla="*/ 17 w 23"/>
                <a:gd name="T15" fmla="*/ 2 h 26"/>
                <a:gd name="T16" fmla="*/ 22 w 23"/>
                <a:gd name="T17"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6">
                  <a:moveTo>
                    <a:pt x="22" y="1"/>
                  </a:moveTo>
                  <a:cubicBezTo>
                    <a:pt x="22" y="1"/>
                    <a:pt x="22" y="1"/>
                    <a:pt x="22" y="1"/>
                  </a:cubicBezTo>
                  <a:cubicBezTo>
                    <a:pt x="23" y="2"/>
                    <a:pt x="23" y="4"/>
                    <a:pt x="22" y="5"/>
                  </a:cubicBezTo>
                  <a:cubicBezTo>
                    <a:pt x="6" y="25"/>
                    <a:pt x="6" y="25"/>
                    <a:pt x="6" y="25"/>
                  </a:cubicBezTo>
                  <a:cubicBezTo>
                    <a:pt x="5" y="26"/>
                    <a:pt x="3" y="26"/>
                    <a:pt x="1" y="25"/>
                  </a:cubicBezTo>
                  <a:cubicBezTo>
                    <a:pt x="1" y="25"/>
                    <a:pt x="1" y="25"/>
                    <a:pt x="1" y="25"/>
                  </a:cubicBezTo>
                  <a:cubicBezTo>
                    <a:pt x="0" y="24"/>
                    <a:pt x="0" y="22"/>
                    <a:pt x="1" y="21"/>
                  </a:cubicBezTo>
                  <a:cubicBezTo>
                    <a:pt x="17" y="2"/>
                    <a:pt x="17" y="2"/>
                    <a:pt x="17" y="2"/>
                  </a:cubicBezTo>
                  <a:cubicBezTo>
                    <a:pt x="18" y="0"/>
                    <a:pt x="20" y="0"/>
                    <a:pt x="22" y="1"/>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8" name="Freeform 367"/>
            <p:cNvSpPr>
              <a:spLocks/>
            </p:cNvSpPr>
            <p:nvPr/>
          </p:nvSpPr>
          <p:spPr bwMode="auto">
            <a:xfrm>
              <a:off x="9868109" y="3395188"/>
              <a:ext cx="263257" cy="285067"/>
            </a:xfrm>
            <a:custGeom>
              <a:avLst/>
              <a:gdLst>
                <a:gd name="T0" fmla="*/ 0 w 36"/>
                <a:gd name="T1" fmla="*/ 30 h 39"/>
                <a:gd name="T2" fmla="*/ 11 w 36"/>
                <a:gd name="T3" fmla="*/ 39 h 39"/>
                <a:gd name="T4" fmla="*/ 22 w 36"/>
                <a:gd name="T5" fmla="*/ 31 h 39"/>
                <a:gd name="T6" fmla="*/ 36 w 36"/>
                <a:gd name="T7" fmla="*/ 4 h 39"/>
                <a:gd name="T8" fmla="*/ 26 w 36"/>
                <a:gd name="T9" fmla="*/ 0 h 39"/>
                <a:gd name="T10" fmla="*/ 6 w 36"/>
                <a:gd name="T11" fmla="*/ 13 h 39"/>
                <a:gd name="T12" fmla="*/ 0 w 36"/>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36" h="39">
                  <a:moveTo>
                    <a:pt x="0" y="30"/>
                  </a:moveTo>
                  <a:cubicBezTo>
                    <a:pt x="11" y="39"/>
                    <a:pt x="11" y="39"/>
                    <a:pt x="11" y="39"/>
                  </a:cubicBezTo>
                  <a:cubicBezTo>
                    <a:pt x="22" y="31"/>
                    <a:pt x="22" y="31"/>
                    <a:pt x="22" y="31"/>
                  </a:cubicBezTo>
                  <a:cubicBezTo>
                    <a:pt x="28" y="27"/>
                    <a:pt x="33" y="11"/>
                    <a:pt x="36" y="4"/>
                  </a:cubicBezTo>
                  <a:cubicBezTo>
                    <a:pt x="26" y="0"/>
                    <a:pt x="26" y="0"/>
                    <a:pt x="26" y="0"/>
                  </a:cubicBezTo>
                  <a:cubicBezTo>
                    <a:pt x="6" y="13"/>
                    <a:pt x="6" y="13"/>
                    <a:pt x="6" y="13"/>
                  </a:cubicBezTo>
                  <a:lnTo>
                    <a:pt x="0" y="30"/>
                  </a:lnTo>
                  <a:close/>
                </a:path>
              </a:pathLst>
            </a:custGeom>
            <a:solidFill>
              <a:srgbClr val="D1A88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9" name="Freeform 368"/>
            <p:cNvSpPr>
              <a:spLocks/>
            </p:cNvSpPr>
            <p:nvPr/>
          </p:nvSpPr>
          <p:spPr bwMode="auto">
            <a:xfrm>
              <a:off x="9889918" y="2736268"/>
              <a:ext cx="439282" cy="1032778"/>
            </a:xfrm>
            <a:custGeom>
              <a:avLst/>
              <a:gdLst>
                <a:gd name="T0" fmla="*/ 273 w 282"/>
                <a:gd name="T1" fmla="*/ 0 h 663"/>
                <a:gd name="T2" fmla="*/ 282 w 282"/>
                <a:gd name="T3" fmla="*/ 4 h 663"/>
                <a:gd name="T4" fmla="*/ 28 w 282"/>
                <a:gd name="T5" fmla="*/ 663 h 663"/>
                <a:gd name="T6" fmla="*/ 0 w 282"/>
                <a:gd name="T7" fmla="*/ 653 h 663"/>
                <a:gd name="T8" fmla="*/ 273 w 282"/>
                <a:gd name="T9" fmla="*/ 0 h 663"/>
              </a:gdLst>
              <a:ahLst/>
              <a:cxnLst>
                <a:cxn ang="0">
                  <a:pos x="T0" y="T1"/>
                </a:cxn>
                <a:cxn ang="0">
                  <a:pos x="T2" y="T3"/>
                </a:cxn>
                <a:cxn ang="0">
                  <a:pos x="T4" y="T5"/>
                </a:cxn>
                <a:cxn ang="0">
                  <a:pos x="T6" y="T7"/>
                </a:cxn>
                <a:cxn ang="0">
                  <a:pos x="T8" y="T9"/>
                </a:cxn>
              </a:cxnLst>
              <a:rect l="0" t="0" r="r" b="b"/>
              <a:pathLst>
                <a:path w="282" h="663">
                  <a:moveTo>
                    <a:pt x="273" y="0"/>
                  </a:moveTo>
                  <a:lnTo>
                    <a:pt x="282" y="4"/>
                  </a:lnTo>
                  <a:lnTo>
                    <a:pt x="28" y="663"/>
                  </a:lnTo>
                  <a:lnTo>
                    <a:pt x="0" y="653"/>
                  </a:lnTo>
                  <a:lnTo>
                    <a:pt x="273" y="0"/>
                  </a:ln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0" name="Freeform 369"/>
            <p:cNvSpPr>
              <a:spLocks/>
            </p:cNvSpPr>
            <p:nvPr/>
          </p:nvSpPr>
          <p:spPr bwMode="auto">
            <a:xfrm>
              <a:off x="9903938" y="3343785"/>
              <a:ext cx="146428" cy="190044"/>
            </a:xfrm>
            <a:custGeom>
              <a:avLst/>
              <a:gdLst>
                <a:gd name="T0" fmla="*/ 1 w 20"/>
                <a:gd name="T1" fmla="*/ 24 h 26"/>
                <a:gd name="T2" fmla="*/ 3 w 20"/>
                <a:gd name="T3" fmla="*/ 26 h 26"/>
                <a:gd name="T4" fmla="*/ 5 w 20"/>
                <a:gd name="T5" fmla="*/ 24 h 26"/>
                <a:gd name="T6" fmla="*/ 19 w 20"/>
                <a:gd name="T7" fmla="*/ 9 h 26"/>
                <a:gd name="T8" fmla="*/ 20 w 20"/>
                <a:gd name="T9" fmla="*/ 4 h 26"/>
                <a:gd name="T10" fmla="*/ 17 w 20"/>
                <a:gd name="T11" fmla="*/ 1 h 26"/>
                <a:gd name="T12" fmla="*/ 1 w 20"/>
                <a:gd name="T13" fmla="*/ 18 h 26"/>
                <a:gd name="T14" fmla="*/ 1 w 20"/>
                <a:gd name="T15" fmla="*/ 24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6">
                  <a:moveTo>
                    <a:pt x="1" y="24"/>
                  </a:moveTo>
                  <a:cubicBezTo>
                    <a:pt x="3" y="26"/>
                    <a:pt x="3" y="26"/>
                    <a:pt x="3" y="26"/>
                  </a:cubicBezTo>
                  <a:cubicBezTo>
                    <a:pt x="5" y="24"/>
                    <a:pt x="5" y="24"/>
                    <a:pt x="5" y="24"/>
                  </a:cubicBezTo>
                  <a:cubicBezTo>
                    <a:pt x="19" y="9"/>
                    <a:pt x="19" y="9"/>
                    <a:pt x="19" y="9"/>
                  </a:cubicBezTo>
                  <a:cubicBezTo>
                    <a:pt x="20" y="7"/>
                    <a:pt x="20" y="6"/>
                    <a:pt x="20" y="4"/>
                  </a:cubicBezTo>
                  <a:cubicBezTo>
                    <a:pt x="20" y="3"/>
                    <a:pt x="18" y="0"/>
                    <a:pt x="17" y="1"/>
                  </a:cubicBezTo>
                  <a:cubicBezTo>
                    <a:pt x="1" y="18"/>
                    <a:pt x="1" y="18"/>
                    <a:pt x="1" y="18"/>
                  </a:cubicBezTo>
                  <a:cubicBezTo>
                    <a:pt x="0" y="20"/>
                    <a:pt x="0" y="23"/>
                    <a:pt x="1" y="24"/>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1" name="Freeform 370"/>
            <p:cNvSpPr>
              <a:spLocks/>
            </p:cNvSpPr>
            <p:nvPr/>
          </p:nvSpPr>
          <p:spPr bwMode="auto">
            <a:xfrm>
              <a:off x="10006747" y="3351572"/>
              <a:ext cx="29598" cy="35829"/>
            </a:xfrm>
            <a:custGeom>
              <a:avLst/>
              <a:gdLst>
                <a:gd name="T0" fmla="*/ 4 w 4"/>
                <a:gd name="T1" fmla="*/ 0 h 5"/>
                <a:gd name="T2" fmla="*/ 3 w 4"/>
                <a:gd name="T3" fmla="*/ 0 h 5"/>
                <a:gd name="T4" fmla="*/ 0 w 4"/>
                <a:gd name="T5" fmla="*/ 4 h 5"/>
                <a:gd name="T6" fmla="*/ 4 w 4"/>
                <a:gd name="T7" fmla="*/ 1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cubicBezTo>
                    <a:pt x="4" y="0"/>
                    <a:pt x="3" y="0"/>
                    <a:pt x="3" y="0"/>
                  </a:cubicBezTo>
                  <a:cubicBezTo>
                    <a:pt x="0" y="4"/>
                    <a:pt x="0" y="4"/>
                    <a:pt x="0" y="4"/>
                  </a:cubicBezTo>
                  <a:cubicBezTo>
                    <a:pt x="2" y="5"/>
                    <a:pt x="3" y="3"/>
                    <a:pt x="4" y="1"/>
                  </a:cubicBezTo>
                  <a:cubicBezTo>
                    <a:pt x="4" y="1"/>
                    <a:pt x="4" y="1"/>
                    <a:pt x="4" y="0"/>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2" name="Freeform 371"/>
            <p:cNvSpPr>
              <a:spLocks/>
            </p:cNvSpPr>
            <p:nvPr/>
          </p:nvSpPr>
          <p:spPr bwMode="auto">
            <a:xfrm>
              <a:off x="9998958" y="3526038"/>
              <a:ext cx="81002" cy="59195"/>
            </a:xfrm>
            <a:custGeom>
              <a:avLst/>
              <a:gdLst>
                <a:gd name="T0" fmla="*/ 10 w 11"/>
                <a:gd name="T1" fmla="*/ 2 h 8"/>
                <a:gd name="T2" fmla="*/ 10 w 11"/>
                <a:gd name="T3" fmla="*/ 2 h 8"/>
                <a:gd name="T4" fmla="*/ 10 w 11"/>
                <a:gd name="T5" fmla="*/ 5 h 8"/>
                <a:gd name="T6" fmla="*/ 5 w 11"/>
                <a:gd name="T7" fmla="*/ 8 h 8"/>
                <a:gd name="T8" fmla="*/ 1 w 11"/>
                <a:gd name="T9" fmla="*/ 7 h 8"/>
                <a:gd name="T10" fmla="*/ 1 w 11"/>
                <a:gd name="T11" fmla="*/ 7 h 8"/>
                <a:gd name="T12" fmla="*/ 2 w 11"/>
                <a:gd name="T13" fmla="*/ 3 h 8"/>
                <a:gd name="T14" fmla="*/ 6 w 11"/>
                <a:gd name="T15" fmla="*/ 1 h 8"/>
                <a:gd name="T16" fmla="*/ 10 w 11"/>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8">
                  <a:moveTo>
                    <a:pt x="10" y="2"/>
                  </a:moveTo>
                  <a:cubicBezTo>
                    <a:pt x="10" y="2"/>
                    <a:pt x="10" y="2"/>
                    <a:pt x="10" y="2"/>
                  </a:cubicBezTo>
                  <a:cubicBezTo>
                    <a:pt x="11" y="3"/>
                    <a:pt x="11" y="5"/>
                    <a:pt x="10" y="5"/>
                  </a:cubicBezTo>
                  <a:cubicBezTo>
                    <a:pt x="5" y="8"/>
                    <a:pt x="5" y="8"/>
                    <a:pt x="5" y="8"/>
                  </a:cubicBezTo>
                  <a:cubicBezTo>
                    <a:pt x="4" y="8"/>
                    <a:pt x="2" y="8"/>
                    <a:pt x="1" y="7"/>
                  </a:cubicBezTo>
                  <a:cubicBezTo>
                    <a:pt x="1" y="7"/>
                    <a:pt x="1" y="7"/>
                    <a:pt x="1" y="7"/>
                  </a:cubicBezTo>
                  <a:cubicBezTo>
                    <a:pt x="0" y="5"/>
                    <a:pt x="1" y="4"/>
                    <a:pt x="2" y="3"/>
                  </a:cubicBezTo>
                  <a:cubicBezTo>
                    <a:pt x="6" y="1"/>
                    <a:pt x="6" y="1"/>
                    <a:pt x="6" y="1"/>
                  </a:cubicBezTo>
                  <a:cubicBezTo>
                    <a:pt x="8" y="0"/>
                    <a:pt x="10" y="1"/>
                    <a:pt x="10" y="2"/>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3" name="Freeform 372"/>
            <p:cNvSpPr>
              <a:spLocks/>
            </p:cNvSpPr>
            <p:nvPr/>
          </p:nvSpPr>
          <p:spPr bwMode="auto">
            <a:xfrm>
              <a:off x="10020768" y="3460614"/>
              <a:ext cx="88791" cy="65426"/>
            </a:xfrm>
            <a:custGeom>
              <a:avLst/>
              <a:gdLst>
                <a:gd name="T0" fmla="*/ 11 w 12"/>
                <a:gd name="T1" fmla="*/ 2 h 9"/>
                <a:gd name="T2" fmla="*/ 11 w 12"/>
                <a:gd name="T3" fmla="*/ 2 h 9"/>
                <a:gd name="T4" fmla="*/ 10 w 12"/>
                <a:gd name="T5" fmla="*/ 6 h 9"/>
                <a:gd name="T6" fmla="*/ 6 w 12"/>
                <a:gd name="T7" fmla="*/ 8 h 9"/>
                <a:gd name="T8" fmla="*/ 1 w 12"/>
                <a:gd name="T9" fmla="*/ 7 h 9"/>
                <a:gd name="T10" fmla="*/ 1 w 12"/>
                <a:gd name="T11" fmla="*/ 7 h 9"/>
                <a:gd name="T12" fmla="*/ 2 w 12"/>
                <a:gd name="T13" fmla="*/ 3 h 9"/>
                <a:gd name="T14" fmla="*/ 6 w 12"/>
                <a:gd name="T15" fmla="*/ 1 h 9"/>
                <a:gd name="T16" fmla="*/ 11 w 12"/>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11" y="2"/>
                  </a:moveTo>
                  <a:cubicBezTo>
                    <a:pt x="11" y="2"/>
                    <a:pt x="11" y="2"/>
                    <a:pt x="11" y="2"/>
                  </a:cubicBezTo>
                  <a:cubicBezTo>
                    <a:pt x="12" y="3"/>
                    <a:pt x="12" y="5"/>
                    <a:pt x="10" y="6"/>
                  </a:cubicBezTo>
                  <a:cubicBezTo>
                    <a:pt x="6" y="8"/>
                    <a:pt x="6" y="8"/>
                    <a:pt x="6" y="8"/>
                  </a:cubicBezTo>
                  <a:cubicBezTo>
                    <a:pt x="4" y="9"/>
                    <a:pt x="2" y="9"/>
                    <a:pt x="1" y="7"/>
                  </a:cubicBezTo>
                  <a:cubicBezTo>
                    <a:pt x="1" y="7"/>
                    <a:pt x="1" y="7"/>
                    <a:pt x="1" y="7"/>
                  </a:cubicBezTo>
                  <a:cubicBezTo>
                    <a:pt x="0" y="6"/>
                    <a:pt x="1" y="4"/>
                    <a:pt x="2" y="3"/>
                  </a:cubicBezTo>
                  <a:cubicBezTo>
                    <a:pt x="6" y="1"/>
                    <a:pt x="6" y="1"/>
                    <a:pt x="6" y="1"/>
                  </a:cubicBezTo>
                  <a:cubicBezTo>
                    <a:pt x="8" y="0"/>
                    <a:pt x="10" y="1"/>
                    <a:pt x="11" y="2"/>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4" name="Freeform 373"/>
            <p:cNvSpPr>
              <a:spLocks/>
            </p:cNvSpPr>
            <p:nvPr/>
          </p:nvSpPr>
          <p:spPr bwMode="auto">
            <a:xfrm>
              <a:off x="10028557" y="3482421"/>
              <a:ext cx="43617" cy="43617"/>
            </a:xfrm>
            <a:custGeom>
              <a:avLst/>
              <a:gdLst>
                <a:gd name="T0" fmla="*/ 6 w 6"/>
                <a:gd name="T1" fmla="*/ 1 h 6"/>
                <a:gd name="T2" fmla="*/ 6 w 6"/>
                <a:gd name="T3" fmla="*/ 1 h 6"/>
                <a:gd name="T4" fmla="*/ 5 w 6"/>
                <a:gd name="T5" fmla="*/ 5 h 6"/>
                <a:gd name="T6" fmla="*/ 4 w 6"/>
                <a:gd name="T7" fmla="*/ 5 h 6"/>
                <a:gd name="T8" fmla="*/ 1 w 6"/>
                <a:gd name="T9" fmla="*/ 4 h 6"/>
                <a:gd name="T10" fmla="*/ 1 w 6"/>
                <a:gd name="T11" fmla="*/ 4 h 6"/>
                <a:gd name="T12" fmla="*/ 1 w 6"/>
                <a:gd name="T13" fmla="*/ 1 h 6"/>
                <a:gd name="T14" fmla="*/ 2 w 6"/>
                <a:gd name="T15" fmla="*/ 0 h 6"/>
                <a:gd name="T16" fmla="*/ 6 w 6"/>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6" y="1"/>
                  </a:moveTo>
                  <a:cubicBezTo>
                    <a:pt x="6" y="1"/>
                    <a:pt x="6" y="1"/>
                    <a:pt x="6" y="1"/>
                  </a:cubicBezTo>
                  <a:cubicBezTo>
                    <a:pt x="6" y="3"/>
                    <a:pt x="6" y="4"/>
                    <a:pt x="5" y="5"/>
                  </a:cubicBezTo>
                  <a:cubicBezTo>
                    <a:pt x="4" y="5"/>
                    <a:pt x="4" y="5"/>
                    <a:pt x="4" y="5"/>
                  </a:cubicBezTo>
                  <a:cubicBezTo>
                    <a:pt x="3" y="6"/>
                    <a:pt x="2" y="5"/>
                    <a:pt x="1" y="4"/>
                  </a:cubicBezTo>
                  <a:cubicBezTo>
                    <a:pt x="1" y="4"/>
                    <a:pt x="1" y="4"/>
                    <a:pt x="1" y="4"/>
                  </a:cubicBezTo>
                  <a:cubicBezTo>
                    <a:pt x="0" y="3"/>
                    <a:pt x="0" y="1"/>
                    <a:pt x="1" y="1"/>
                  </a:cubicBezTo>
                  <a:cubicBezTo>
                    <a:pt x="2" y="0"/>
                    <a:pt x="2" y="0"/>
                    <a:pt x="2" y="0"/>
                  </a:cubicBezTo>
                  <a:cubicBezTo>
                    <a:pt x="3" y="0"/>
                    <a:pt x="5" y="0"/>
                    <a:pt x="6" y="1"/>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5" name="Freeform 374"/>
            <p:cNvSpPr>
              <a:spLocks/>
            </p:cNvSpPr>
            <p:nvPr/>
          </p:nvSpPr>
          <p:spPr bwMode="auto">
            <a:xfrm>
              <a:off x="10006747" y="3541616"/>
              <a:ext cx="43617" cy="43617"/>
            </a:xfrm>
            <a:custGeom>
              <a:avLst/>
              <a:gdLst>
                <a:gd name="T0" fmla="*/ 5 w 6"/>
                <a:gd name="T1" fmla="*/ 2 h 6"/>
                <a:gd name="T2" fmla="*/ 5 w 6"/>
                <a:gd name="T3" fmla="*/ 2 h 6"/>
                <a:gd name="T4" fmla="*/ 5 w 6"/>
                <a:gd name="T5" fmla="*/ 5 h 6"/>
                <a:gd name="T6" fmla="*/ 4 w 6"/>
                <a:gd name="T7" fmla="*/ 5 h 6"/>
                <a:gd name="T8" fmla="*/ 1 w 6"/>
                <a:gd name="T9" fmla="*/ 4 h 6"/>
                <a:gd name="T10" fmla="*/ 1 w 6"/>
                <a:gd name="T11" fmla="*/ 4 h 6"/>
                <a:gd name="T12" fmla="*/ 1 w 6"/>
                <a:gd name="T13" fmla="*/ 1 h 6"/>
                <a:gd name="T14" fmla="*/ 2 w 6"/>
                <a:gd name="T15" fmla="*/ 1 h 6"/>
                <a:gd name="T16" fmla="*/ 5 w 6"/>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5" y="2"/>
                  </a:moveTo>
                  <a:cubicBezTo>
                    <a:pt x="5" y="2"/>
                    <a:pt x="5" y="2"/>
                    <a:pt x="5" y="2"/>
                  </a:cubicBezTo>
                  <a:cubicBezTo>
                    <a:pt x="6" y="3"/>
                    <a:pt x="6" y="4"/>
                    <a:pt x="5" y="5"/>
                  </a:cubicBezTo>
                  <a:cubicBezTo>
                    <a:pt x="4" y="5"/>
                    <a:pt x="4" y="5"/>
                    <a:pt x="4" y="5"/>
                  </a:cubicBezTo>
                  <a:cubicBezTo>
                    <a:pt x="3" y="6"/>
                    <a:pt x="2" y="5"/>
                    <a:pt x="1" y="4"/>
                  </a:cubicBezTo>
                  <a:cubicBezTo>
                    <a:pt x="1" y="4"/>
                    <a:pt x="1" y="4"/>
                    <a:pt x="1" y="4"/>
                  </a:cubicBezTo>
                  <a:cubicBezTo>
                    <a:pt x="0" y="3"/>
                    <a:pt x="0" y="2"/>
                    <a:pt x="1" y="1"/>
                  </a:cubicBezTo>
                  <a:cubicBezTo>
                    <a:pt x="2" y="1"/>
                    <a:pt x="2" y="1"/>
                    <a:pt x="2" y="1"/>
                  </a:cubicBezTo>
                  <a:cubicBezTo>
                    <a:pt x="3" y="0"/>
                    <a:pt x="4" y="1"/>
                    <a:pt x="5" y="2"/>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6" name="Freeform 375"/>
            <p:cNvSpPr>
              <a:spLocks/>
            </p:cNvSpPr>
            <p:nvPr/>
          </p:nvSpPr>
          <p:spPr bwMode="auto">
            <a:xfrm>
              <a:off x="10050364" y="3395188"/>
              <a:ext cx="88791" cy="65426"/>
            </a:xfrm>
            <a:custGeom>
              <a:avLst/>
              <a:gdLst>
                <a:gd name="T0" fmla="*/ 11 w 12"/>
                <a:gd name="T1" fmla="*/ 2 h 9"/>
                <a:gd name="T2" fmla="*/ 11 w 12"/>
                <a:gd name="T3" fmla="*/ 2 h 9"/>
                <a:gd name="T4" fmla="*/ 10 w 12"/>
                <a:gd name="T5" fmla="*/ 6 h 9"/>
                <a:gd name="T6" fmla="*/ 5 w 12"/>
                <a:gd name="T7" fmla="*/ 8 h 9"/>
                <a:gd name="T8" fmla="*/ 1 w 12"/>
                <a:gd name="T9" fmla="*/ 7 h 9"/>
                <a:gd name="T10" fmla="*/ 1 w 12"/>
                <a:gd name="T11" fmla="*/ 7 h 9"/>
                <a:gd name="T12" fmla="*/ 2 w 12"/>
                <a:gd name="T13" fmla="*/ 3 h 9"/>
                <a:gd name="T14" fmla="*/ 6 w 12"/>
                <a:gd name="T15" fmla="*/ 0 h 9"/>
                <a:gd name="T16" fmla="*/ 11 w 12"/>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11" y="2"/>
                  </a:moveTo>
                  <a:cubicBezTo>
                    <a:pt x="11" y="2"/>
                    <a:pt x="11" y="2"/>
                    <a:pt x="11" y="2"/>
                  </a:cubicBezTo>
                  <a:cubicBezTo>
                    <a:pt x="12" y="3"/>
                    <a:pt x="11" y="5"/>
                    <a:pt x="10" y="6"/>
                  </a:cubicBezTo>
                  <a:cubicBezTo>
                    <a:pt x="5" y="8"/>
                    <a:pt x="5" y="8"/>
                    <a:pt x="5" y="8"/>
                  </a:cubicBezTo>
                  <a:cubicBezTo>
                    <a:pt x="4" y="9"/>
                    <a:pt x="2" y="8"/>
                    <a:pt x="1" y="7"/>
                  </a:cubicBezTo>
                  <a:cubicBezTo>
                    <a:pt x="1" y="7"/>
                    <a:pt x="1" y="7"/>
                    <a:pt x="1" y="7"/>
                  </a:cubicBezTo>
                  <a:cubicBezTo>
                    <a:pt x="0" y="5"/>
                    <a:pt x="0" y="4"/>
                    <a:pt x="2" y="3"/>
                  </a:cubicBezTo>
                  <a:cubicBezTo>
                    <a:pt x="6" y="0"/>
                    <a:pt x="6" y="0"/>
                    <a:pt x="6" y="0"/>
                  </a:cubicBezTo>
                  <a:cubicBezTo>
                    <a:pt x="7" y="0"/>
                    <a:pt x="10" y="0"/>
                    <a:pt x="11" y="2"/>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7" name="Freeform 376"/>
            <p:cNvSpPr>
              <a:spLocks/>
            </p:cNvSpPr>
            <p:nvPr/>
          </p:nvSpPr>
          <p:spPr bwMode="auto">
            <a:xfrm>
              <a:off x="10050364" y="3409208"/>
              <a:ext cx="51406" cy="43617"/>
            </a:xfrm>
            <a:custGeom>
              <a:avLst/>
              <a:gdLst>
                <a:gd name="T0" fmla="*/ 6 w 7"/>
                <a:gd name="T1" fmla="*/ 2 h 6"/>
                <a:gd name="T2" fmla="*/ 6 w 7"/>
                <a:gd name="T3" fmla="*/ 2 h 6"/>
                <a:gd name="T4" fmla="*/ 5 w 7"/>
                <a:gd name="T5" fmla="*/ 5 h 6"/>
                <a:gd name="T6" fmla="*/ 5 w 7"/>
                <a:gd name="T7" fmla="*/ 5 h 6"/>
                <a:gd name="T8" fmla="*/ 1 w 7"/>
                <a:gd name="T9" fmla="*/ 5 h 6"/>
                <a:gd name="T10" fmla="*/ 1 w 7"/>
                <a:gd name="T11" fmla="*/ 5 h 6"/>
                <a:gd name="T12" fmla="*/ 2 w 7"/>
                <a:gd name="T13" fmla="*/ 1 h 6"/>
                <a:gd name="T14" fmla="*/ 2 w 7"/>
                <a:gd name="T15" fmla="*/ 1 h 6"/>
                <a:gd name="T16" fmla="*/ 6 w 7"/>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6" y="2"/>
                  </a:moveTo>
                  <a:cubicBezTo>
                    <a:pt x="6" y="2"/>
                    <a:pt x="6" y="2"/>
                    <a:pt x="6" y="2"/>
                  </a:cubicBezTo>
                  <a:cubicBezTo>
                    <a:pt x="7" y="3"/>
                    <a:pt x="7" y="5"/>
                    <a:pt x="5" y="5"/>
                  </a:cubicBezTo>
                  <a:cubicBezTo>
                    <a:pt x="5" y="5"/>
                    <a:pt x="5" y="5"/>
                    <a:pt x="5" y="5"/>
                  </a:cubicBezTo>
                  <a:cubicBezTo>
                    <a:pt x="4" y="6"/>
                    <a:pt x="2" y="6"/>
                    <a:pt x="1" y="5"/>
                  </a:cubicBezTo>
                  <a:cubicBezTo>
                    <a:pt x="1" y="5"/>
                    <a:pt x="1" y="5"/>
                    <a:pt x="1" y="5"/>
                  </a:cubicBezTo>
                  <a:cubicBezTo>
                    <a:pt x="0" y="3"/>
                    <a:pt x="1" y="2"/>
                    <a:pt x="2" y="1"/>
                  </a:cubicBezTo>
                  <a:cubicBezTo>
                    <a:pt x="2" y="1"/>
                    <a:pt x="2" y="1"/>
                    <a:pt x="2" y="1"/>
                  </a:cubicBezTo>
                  <a:cubicBezTo>
                    <a:pt x="3" y="0"/>
                    <a:pt x="5" y="1"/>
                    <a:pt x="6" y="2"/>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8" name="Freeform 377"/>
            <p:cNvSpPr>
              <a:spLocks/>
            </p:cNvSpPr>
            <p:nvPr/>
          </p:nvSpPr>
          <p:spPr bwMode="auto">
            <a:xfrm>
              <a:off x="9868109" y="3468403"/>
              <a:ext cx="146428" cy="190044"/>
            </a:xfrm>
            <a:custGeom>
              <a:avLst/>
              <a:gdLst>
                <a:gd name="T0" fmla="*/ 0 w 20"/>
                <a:gd name="T1" fmla="*/ 20 h 26"/>
                <a:gd name="T2" fmla="*/ 8 w 20"/>
                <a:gd name="T3" fmla="*/ 26 h 26"/>
                <a:gd name="T4" fmla="*/ 14 w 20"/>
                <a:gd name="T5" fmla="*/ 2 h 26"/>
                <a:gd name="T6" fmla="*/ 11 w 20"/>
                <a:gd name="T7" fmla="*/ 0 h 26"/>
                <a:gd name="T8" fmla="*/ 6 w 20"/>
                <a:gd name="T9" fmla="*/ 3 h 26"/>
                <a:gd name="T10" fmla="*/ 0 w 20"/>
                <a:gd name="T11" fmla="*/ 20 h 26"/>
              </a:gdLst>
              <a:ahLst/>
              <a:cxnLst>
                <a:cxn ang="0">
                  <a:pos x="T0" y="T1"/>
                </a:cxn>
                <a:cxn ang="0">
                  <a:pos x="T2" y="T3"/>
                </a:cxn>
                <a:cxn ang="0">
                  <a:pos x="T4" y="T5"/>
                </a:cxn>
                <a:cxn ang="0">
                  <a:pos x="T6" y="T7"/>
                </a:cxn>
                <a:cxn ang="0">
                  <a:pos x="T8" y="T9"/>
                </a:cxn>
                <a:cxn ang="0">
                  <a:pos x="T10" y="T11"/>
                </a:cxn>
              </a:cxnLst>
              <a:rect l="0" t="0" r="r" b="b"/>
              <a:pathLst>
                <a:path w="20" h="26">
                  <a:moveTo>
                    <a:pt x="0" y="20"/>
                  </a:moveTo>
                  <a:cubicBezTo>
                    <a:pt x="8" y="26"/>
                    <a:pt x="8" y="26"/>
                    <a:pt x="8" y="26"/>
                  </a:cubicBezTo>
                  <a:cubicBezTo>
                    <a:pt x="13" y="20"/>
                    <a:pt x="20" y="9"/>
                    <a:pt x="14" y="2"/>
                  </a:cubicBezTo>
                  <a:cubicBezTo>
                    <a:pt x="13" y="1"/>
                    <a:pt x="12" y="1"/>
                    <a:pt x="11" y="0"/>
                  </a:cubicBezTo>
                  <a:cubicBezTo>
                    <a:pt x="6" y="3"/>
                    <a:pt x="6" y="3"/>
                    <a:pt x="6" y="3"/>
                  </a:cubicBezTo>
                  <a:lnTo>
                    <a:pt x="0" y="20"/>
                  </a:ln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9" name="Freeform 379"/>
            <p:cNvSpPr>
              <a:spLocks/>
            </p:cNvSpPr>
            <p:nvPr/>
          </p:nvSpPr>
          <p:spPr bwMode="auto">
            <a:xfrm>
              <a:off x="9148437" y="3468403"/>
              <a:ext cx="806906" cy="585707"/>
            </a:xfrm>
            <a:custGeom>
              <a:avLst/>
              <a:gdLst>
                <a:gd name="T0" fmla="*/ 0 w 110"/>
                <a:gd name="T1" fmla="*/ 14 h 80"/>
                <a:gd name="T2" fmla="*/ 22 w 110"/>
                <a:gd name="T3" fmla="*/ 0 h 80"/>
                <a:gd name="T4" fmla="*/ 65 w 110"/>
                <a:gd name="T5" fmla="*/ 43 h 80"/>
                <a:gd name="T6" fmla="*/ 92 w 110"/>
                <a:gd name="T7" fmla="*/ 16 h 80"/>
                <a:gd name="T8" fmla="*/ 92 w 110"/>
                <a:gd name="T9" fmla="*/ 16 h 80"/>
                <a:gd name="T10" fmla="*/ 110 w 110"/>
                <a:gd name="T11" fmla="*/ 34 h 80"/>
                <a:gd name="T12" fmla="*/ 110 w 110"/>
                <a:gd name="T13" fmla="*/ 34 h 80"/>
                <a:gd name="T14" fmla="*/ 75 w 110"/>
                <a:gd name="T15" fmla="*/ 71 h 80"/>
                <a:gd name="T16" fmla="*/ 57 w 110"/>
                <a:gd name="T17" fmla="*/ 71 h 80"/>
                <a:gd name="T18" fmla="*/ 0 w 110"/>
                <a:gd name="T19"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0">
                  <a:moveTo>
                    <a:pt x="0" y="14"/>
                  </a:moveTo>
                  <a:cubicBezTo>
                    <a:pt x="22" y="0"/>
                    <a:pt x="22" y="0"/>
                    <a:pt x="22" y="0"/>
                  </a:cubicBezTo>
                  <a:cubicBezTo>
                    <a:pt x="65" y="43"/>
                    <a:pt x="65" y="43"/>
                    <a:pt x="65" y="43"/>
                  </a:cubicBezTo>
                  <a:cubicBezTo>
                    <a:pt x="92" y="16"/>
                    <a:pt x="92" y="16"/>
                    <a:pt x="92" y="16"/>
                  </a:cubicBezTo>
                  <a:cubicBezTo>
                    <a:pt x="92" y="16"/>
                    <a:pt x="92" y="16"/>
                    <a:pt x="92" y="16"/>
                  </a:cubicBezTo>
                  <a:cubicBezTo>
                    <a:pt x="110" y="34"/>
                    <a:pt x="110" y="34"/>
                    <a:pt x="110" y="34"/>
                  </a:cubicBezTo>
                  <a:cubicBezTo>
                    <a:pt x="110" y="34"/>
                    <a:pt x="110" y="34"/>
                    <a:pt x="110" y="34"/>
                  </a:cubicBezTo>
                  <a:cubicBezTo>
                    <a:pt x="75" y="71"/>
                    <a:pt x="75" y="71"/>
                    <a:pt x="75" y="71"/>
                  </a:cubicBezTo>
                  <a:cubicBezTo>
                    <a:pt x="67" y="80"/>
                    <a:pt x="60" y="74"/>
                    <a:pt x="57" y="71"/>
                  </a:cubicBezTo>
                  <a:cubicBezTo>
                    <a:pt x="52" y="66"/>
                    <a:pt x="0" y="14"/>
                    <a:pt x="0" y="14"/>
                  </a:cubicBez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0" name="Freeform 380"/>
            <p:cNvSpPr>
              <a:spLocks/>
            </p:cNvSpPr>
            <p:nvPr/>
          </p:nvSpPr>
          <p:spPr bwMode="auto">
            <a:xfrm>
              <a:off x="8554941" y="3329764"/>
              <a:ext cx="791328" cy="1236841"/>
            </a:xfrm>
            <a:custGeom>
              <a:avLst/>
              <a:gdLst>
                <a:gd name="T0" fmla="*/ 6 w 108"/>
                <a:gd name="T1" fmla="*/ 152 h 169"/>
                <a:gd name="T2" fmla="*/ 11 w 108"/>
                <a:gd name="T3" fmla="*/ 133 h 169"/>
                <a:gd name="T4" fmla="*/ 9 w 108"/>
                <a:gd name="T5" fmla="*/ 78 h 169"/>
                <a:gd name="T6" fmla="*/ 5 w 108"/>
                <a:gd name="T7" fmla="*/ 19 h 169"/>
                <a:gd name="T8" fmla="*/ 41 w 108"/>
                <a:gd name="T9" fmla="*/ 1 h 169"/>
                <a:gd name="T10" fmla="*/ 54 w 108"/>
                <a:gd name="T11" fmla="*/ 5 h 169"/>
                <a:gd name="T12" fmla="*/ 66 w 108"/>
                <a:gd name="T13" fmla="*/ 0 h 169"/>
                <a:gd name="T14" fmla="*/ 103 w 108"/>
                <a:gd name="T15" fmla="*/ 19 h 169"/>
                <a:gd name="T16" fmla="*/ 99 w 108"/>
                <a:gd name="T17" fmla="*/ 78 h 169"/>
                <a:gd name="T18" fmla="*/ 95 w 108"/>
                <a:gd name="T19" fmla="*/ 132 h 169"/>
                <a:gd name="T20" fmla="*/ 102 w 108"/>
                <a:gd name="T21" fmla="*/ 152 h 169"/>
                <a:gd name="T22" fmla="*/ 6 w 108"/>
                <a:gd name="T23" fmla="*/ 1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169">
                  <a:moveTo>
                    <a:pt x="6" y="152"/>
                  </a:moveTo>
                  <a:cubicBezTo>
                    <a:pt x="7" y="145"/>
                    <a:pt x="9" y="139"/>
                    <a:pt x="11" y="133"/>
                  </a:cubicBezTo>
                  <a:cubicBezTo>
                    <a:pt x="23" y="106"/>
                    <a:pt x="19" y="102"/>
                    <a:pt x="9" y="78"/>
                  </a:cubicBezTo>
                  <a:cubicBezTo>
                    <a:pt x="0" y="57"/>
                    <a:pt x="18" y="45"/>
                    <a:pt x="5" y="19"/>
                  </a:cubicBezTo>
                  <a:cubicBezTo>
                    <a:pt x="17" y="11"/>
                    <a:pt x="32" y="8"/>
                    <a:pt x="41" y="1"/>
                  </a:cubicBezTo>
                  <a:cubicBezTo>
                    <a:pt x="46" y="4"/>
                    <a:pt x="49" y="5"/>
                    <a:pt x="54" y="5"/>
                  </a:cubicBezTo>
                  <a:cubicBezTo>
                    <a:pt x="59" y="5"/>
                    <a:pt x="62" y="4"/>
                    <a:pt x="66" y="0"/>
                  </a:cubicBezTo>
                  <a:cubicBezTo>
                    <a:pt x="73" y="6"/>
                    <a:pt x="91" y="11"/>
                    <a:pt x="103" y="19"/>
                  </a:cubicBezTo>
                  <a:cubicBezTo>
                    <a:pt x="90" y="46"/>
                    <a:pt x="108" y="50"/>
                    <a:pt x="99" y="78"/>
                  </a:cubicBezTo>
                  <a:cubicBezTo>
                    <a:pt x="92" y="101"/>
                    <a:pt x="79" y="100"/>
                    <a:pt x="95" y="132"/>
                  </a:cubicBezTo>
                  <a:cubicBezTo>
                    <a:pt x="98" y="138"/>
                    <a:pt x="100" y="145"/>
                    <a:pt x="102" y="152"/>
                  </a:cubicBezTo>
                  <a:cubicBezTo>
                    <a:pt x="80" y="169"/>
                    <a:pt x="24" y="166"/>
                    <a:pt x="6" y="152"/>
                  </a:cubicBez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1" name="Freeform 381"/>
            <p:cNvSpPr>
              <a:spLocks/>
            </p:cNvSpPr>
            <p:nvPr/>
          </p:nvSpPr>
          <p:spPr bwMode="auto">
            <a:xfrm>
              <a:off x="8768351" y="3329764"/>
              <a:ext cx="358279" cy="724346"/>
            </a:xfrm>
            <a:custGeom>
              <a:avLst/>
              <a:gdLst>
                <a:gd name="T0" fmla="*/ 4 w 230"/>
                <a:gd name="T1" fmla="*/ 32 h 465"/>
                <a:gd name="T2" fmla="*/ 0 w 230"/>
                <a:gd name="T3" fmla="*/ 169 h 465"/>
                <a:gd name="T4" fmla="*/ 117 w 230"/>
                <a:gd name="T5" fmla="*/ 465 h 465"/>
                <a:gd name="T6" fmla="*/ 230 w 230"/>
                <a:gd name="T7" fmla="*/ 169 h 465"/>
                <a:gd name="T8" fmla="*/ 226 w 230"/>
                <a:gd name="T9" fmla="*/ 28 h 465"/>
                <a:gd name="T10" fmla="*/ 174 w 230"/>
                <a:gd name="T11" fmla="*/ 0 h 465"/>
                <a:gd name="T12" fmla="*/ 56 w 230"/>
                <a:gd name="T13" fmla="*/ 4 h 465"/>
                <a:gd name="T14" fmla="*/ 4 w 230"/>
                <a:gd name="T15" fmla="*/ 32 h 4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465">
                  <a:moveTo>
                    <a:pt x="4" y="32"/>
                  </a:moveTo>
                  <a:lnTo>
                    <a:pt x="0" y="169"/>
                  </a:lnTo>
                  <a:lnTo>
                    <a:pt x="117" y="465"/>
                  </a:lnTo>
                  <a:lnTo>
                    <a:pt x="230" y="169"/>
                  </a:lnTo>
                  <a:lnTo>
                    <a:pt x="226" y="28"/>
                  </a:lnTo>
                  <a:lnTo>
                    <a:pt x="174" y="0"/>
                  </a:lnTo>
                  <a:lnTo>
                    <a:pt x="56" y="4"/>
                  </a:lnTo>
                  <a:lnTo>
                    <a:pt x="4" y="3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2" name="Rectangle 382"/>
            <p:cNvSpPr>
              <a:spLocks noChangeArrowheads="1"/>
            </p:cNvSpPr>
            <p:nvPr/>
          </p:nvSpPr>
          <p:spPr bwMode="auto">
            <a:xfrm>
              <a:off x="8855584" y="3254993"/>
              <a:ext cx="183813" cy="191603"/>
            </a:xfrm>
            <a:prstGeom prst="rect">
              <a:avLst/>
            </a:prstGeom>
            <a:solidFill>
              <a:srgbClr val="D1A88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3" name="Freeform 383"/>
            <p:cNvSpPr>
              <a:spLocks/>
            </p:cNvSpPr>
            <p:nvPr/>
          </p:nvSpPr>
          <p:spPr bwMode="auto">
            <a:xfrm>
              <a:off x="8665539" y="2677075"/>
              <a:ext cx="563900" cy="688519"/>
            </a:xfrm>
            <a:custGeom>
              <a:avLst/>
              <a:gdLst>
                <a:gd name="T0" fmla="*/ 39 w 77"/>
                <a:gd name="T1" fmla="*/ 94 h 94"/>
                <a:gd name="T2" fmla="*/ 69 w 77"/>
                <a:gd name="T3" fmla="*/ 63 h 94"/>
                <a:gd name="T4" fmla="*/ 70 w 77"/>
                <a:gd name="T5" fmla="*/ 64 h 94"/>
                <a:gd name="T6" fmla="*/ 76 w 77"/>
                <a:gd name="T7" fmla="*/ 53 h 94"/>
                <a:gd name="T8" fmla="*/ 74 w 77"/>
                <a:gd name="T9" fmla="*/ 41 h 94"/>
                <a:gd name="T10" fmla="*/ 73 w 77"/>
                <a:gd name="T11" fmla="*/ 41 h 94"/>
                <a:gd name="T12" fmla="*/ 39 w 77"/>
                <a:gd name="T13" fmla="*/ 0 h 94"/>
                <a:gd name="T14" fmla="*/ 5 w 77"/>
                <a:gd name="T15" fmla="*/ 42 h 94"/>
                <a:gd name="T16" fmla="*/ 4 w 77"/>
                <a:gd name="T17" fmla="*/ 41 h 94"/>
                <a:gd name="T18" fmla="*/ 1 w 77"/>
                <a:gd name="T19" fmla="*/ 53 h 94"/>
                <a:gd name="T20" fmla="*/ 8 w 77"/>
                <a:gd name="T21" fmla="*/ 64 h 94"/>
                <a:gd name="T22" fmla="*/ 9 w 77"/>
                <a:gd name="T23" fmla="*/ 63 h 94"/>
                <a:gd name="T24" fmla="*/ 39 w 77"/>
                <a:gd name="T25"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94">
                  <a:moveTo>
                    <a:pt x="39" y="94"/>
                  </a:moveTo>
                  <a:cubicBezTo>
                    <a:pt x="51" y="94"/>
                    <a:pt x="63" y="80"/>
                    <a:pt x="69" y="63"/>
                  </a:cubicBezTo>
                  <a:cubicBezTo>
                    <a:pt x="69" y="63"/>
                    <a:pt x="69" y="63"/>
                    <a:pt x="70" y="64"/>
                  </a:cubicBezTo>
                  <a:cubicBezTo>
                    <a:pt x="72" y="64"/>
                    <a:pt x="75" y="59"/>
                    <a:pt x="76" y="53"/>
                  </a:cubicBezTo>
                  <a:cubicBezTo>
                    <a:pt x="77" y="47"/>
                    <a:pt x="76" y="42"/>
                    <a:pt x="74" y="41"/>
                  </a:cubicBezTo>
                  <a:cubicBezTo>
                    <a:pt x="73" y="41"/>
                    <a:pt x="73" y="41"/>
                    <a:pt x="73" y="41"/>
                  </a:cubicBezTo>
                  <a:cubicBezTo>
                    <a:pt x="74" y="20"/>
                    <a:pt x="65" y="0"/>
                    <a:pt x="39" y="0"/>
                  </a:cubicBezTo>
                  <a:cubicBezTo>
                    <a:pt x="12" y="0"/>
                    <a:pt x="4" y="20"/>
                    <a:pt x="5" y="42"/>
                  </a:cubicBezTo>
                  <a:cubicBezTo>
                    <a:pt x="4" y="41"/>
                    <a:pt x="4" y="41"/>
                    <a:pt x="4" y="41"/>
                  </a:cubicBezTo>
                  <a:cubicBezTo>
                    <a:pt x="1" y="42"/>
                    <a:pt x="0" y="47"/>
                    <a:pt x="1" y="53"/>
                  </a:cubicBezTo>
                  <a:cubicBezTo>
                    <a:pt x="2" y="59"/>
                    <a:pt x="5" y="64"/>
                    <a:pt x="8" y="64"/>
                  </a:cubicBezTo>
                  <a:cubicBezTo>
                    <a:pt x="8" y="63"/>
                    <a:pt x="9" y="63"/>
                    <a:pt x="9" y="63"/>
                  </a:cubicBezTo>
                  <a:cubicBezTo>
                    <a:pt x="15" y="80"/>
                    <a:pt x="26" y="94"/>
                    <a:pt x="39" y="94"/>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4" name="Freeform 384"/>
            <p:cNvSpPr>
              <a:spLocks/>
            </p:cNvSpPr>
            <p:nvPr/>
          </p:nvSpPr>
          <p:spPr bwMode="auto">
            <a:xfrm>
              <a:off x="8906989" y="3431018"/>
              <a:ext cx="88791" cy="132408"/>
            </a:xfrm>
            <a:custGeom>
              <a:avLst/>
              <a:gdLst>
                <a:gd name="T0" fmla="*/ 10 w 12"/>
                <a:gd name="T1" fmla="*/ 18 h 18"/>
                <a:gd name="T2" fmla="*/ 12 w 12"/>
                <a:gd name="T3" fmla="*/ 14 h 18"/>
                <a:gd name="T4" fmla="*/ 6 w 12"/>
                <a:gd name="T5" fmla="*/ 0 h 18"/>
                <a:gd name="T6" fmla="*/ 0 w 12"/>
                <a:gd name="T7" fmla="*/ 14 h 18"/>
                <a:gd name="T8" fmla="*/ 2 w 12"/>
                <a:gd name="T9" fmla="*/ 18 h 18"/>
                <a:gd name="T10" fmla="*/ 10 w 12"/>
                <a:gd name="T11" fmla="*/ 18 h 18"/>
              </a:gdLst>
              <a:ahLst/>
              <a:cxnLst>
                <a:cxn ang="0">
                  <a:pos x="T0" y="T1"/>
                </a:cxn>
                <a:cxn ang="0">
                  <a:pos x="T2" y="T3"/>
                </a:cxn>
                <a:cxn ang="0">
                  <a:pos x="T4" y="T5"/>
                </a:cxn>
                <a:cxn ang="0">
                  <a:pos x="T6" y="T7"/>
                </a:cxn>
                <a:cxn ang="0">
                  <a:pos x="T8" y="T9"/>
                </a:cxn>
                <a:cxn ang="0">
                  <a:pos x="T10" y="T11"/>
                </a:cxn>
              </a:cxnLst>
              <a:rect l="0" t="0" r="r" b="b"/>
              <a:pathLst>
                <a:path w="12" h="18">
                  <a:moveTo>
                    <a:pt x="10" y="18"/>
                  </a:moveTo>
                  <a:cubicBezTo>
                    <a:pt x="12" y="14"/>
                    <a:pt x="12" y="14"/>
                    <a:pt x="12" y="14"/>
                  </a:cubicBezTo>
                  <a:cubicBezTo>
                    <a:pt x="6" y="0"/>
                    <a:pt x="6" y="0"/>
                    <a:pt x="6" y="0"/>
                  </a:cubicBezTo>
                  <a:cubicBezTo>
                    <a:pt x="0" y="14"/>
                    <a:pt x="0" y="14"/>
                    <a:pt x="0" y="14"/>
                  </a:cubicBezTo>
                  <a:cubicBezTo>
                    <a:pt x="2" y="18"/>
                    <a:pt x="2" y="18"/>
                    <a:pt x="2" y="18"/>
                  </a:cubicBezTo>
                  <a:cubicBezTo>
                    <a:pt x="5" y="18"/>
                    <a:pt x="7" y="18"/>
                    <a:pt x="10" y="18"/>
                  </a:cubicBezTo>
                  <a:close/>
                </a:path>
              </a:pathLst>
            </a:custGeom>
            <a:solidFill>
              <a:srgbClr val="FC8D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5" name="Freeform 385"/>
            <p:cNvSpPr>
              <a:spLocks/>
            </p:cNvSpPr>
            <p:nvPr/>
          </p:nvSpPr>
          <p:spPr bwMode="auto">
            <a:xfrm>
              <a:off x="8804178" y="3335995"/>
              <a:ext cx="146428" cy="271046"/>
            </a:xfrm>
            <a:custGeom>
              <a:avLst/>
              <a:gdLst>
                <a:gd name="T0" fmla="*/ 33 w 94"/>
                <a:gd name="T1" fmla="*/ 0 h 174"/>
                <a:gd name="T2" fmla="*/ 94 w 94"/>
                <a:gd name="T3" fmla="*/ 61 h 174"/>
                <a:gd name="T4" fmla="*/ 52 w 94"/>
                <a:gd name="T5" fmla="*/ 174 h 174"/>
                <a:gd name="T6" fmla="*/ 0 w 94"/>
                <a:gd name="T7" fmla="*/ 19 h 174"/>
                <a:gd name="T8" fmla="*/ 33 w 94"/>
                <a:gd name="T9" fmla="*/ 0 h 174"/>
              </a:gdLst>
              <a:ahLst/>
              <a:cxnLst>
                <a:cxn ang="0">
                  <a:pos x="T0" y="T1"/>
                </a:cxn>
                <a:cxn ang="0">
                  <a:pos x="T2" y="T3"/>
                </a:cxn>
                <a:cxn ang="0">
                  <a:pos x="T4" y="T5"/>
                </a:cxn>
                <a:cxn ang="0">
                  <a:pos x="T6" y="T7"/>
                </a:cxn>
                <a:cxn ang="0">
                  <a:pos x="T8" y="T9"/>
                </a:cxn>
              </a:cxnLst>
              <a:rect l="0" t="0" r="r" b="b"/>
              <a:pathLst>
                <a:path w="94" h="174">
                  <a:moveTo>
                    <a:pt x="33" y="0"/>
                  </a:moveTo>
                  <a:lnTo>
                    <a:pt x="94" y="61"/>
                  </a:lnTo>
                  <a:lnTo>
                    <a:pt x="52" y="174"/>
                  </a:lnTo>
                  <a:lnTo>
                    <a:pt x="0" y="19"/>
                  </a:lnTo>
                  <a:lnTo>
                    <a:pt x="33" y="0"/>
                  </a:ln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6" name="Freeform 386"/>
            <p:cNvSpPr>
              <a:spLocks/>
            </p:cNvSpPr>
            <p:nvPr/>
          </p:nvSpPr>
          <p:spPr bwMode="auto">
            <a:xfrm>
              <a:off x="8671770" y="3365592"/>
              <a:ext cx="278836" cy="688519"/>
            </a:xfrm>
            <a:custGeom>
              <a:avLst/>
              <a:gdLst>
                <a:gd name="T0" fmla="*/ 85 w 179"/>
                <a:gd name="T1" fmla="*/ 0 h 442"/>
                <a:gd name="T2" fmla="*/ 179 w 179"/>
                <a:gd name="T3" fmla="*/ 442 h 442"/>
                <a:gd name="T4" fmla="*/ 24 w 179"/>
                <a:gd name="T5" fmla="*/ 197 h 442"/>
                <a:gd name="T6" fmla="*/ 48 w 179"/>
                <a:gd name="T7" fmla="*/ 155 h 442"/>
                <a:gd name="T8" fmla="*/ 0 w 179"/>
                <a:gd name="T9" fmla="*/ 122 h 442"/>
                <a:gd name="T10" fmla="*/ 62 w 179"/>
                <a:gd name="T11" fmla="*/ 14 h 442"/>
                <a:gd name="T12" fmla="*/ 85 w 179"/>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79" h="442">
                  <a:moveTo>
                    <a:pt x="85" y="0"/>
                  </a:moveTo>
                  <a:lnTo>
                    <a:pt x="179" y="442"/>
                  </a:lnTo>
                  <a:lnTo>
                    <a:pt x="24" y="197"/>
                  </a:lnTo>
                  <a:lnTo>
                    <a:pt x="48" y="155"/>
                  </a:lnTo>
                  <a:lnTo>
                    <a:pt x="0" y="122"/>
                  </a:lnTo>
                  <a:lnTo>
                    <a:pt x="62" y="14"/>
                  </a:lnTo>
                  <a:lnTo>
                    <a:pt x="85" y="0"/>
                  </a:ln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7" name="Freeform 387"/>
            <p:cNvSpPr>
              <a:spLocks/>
            </p:cNvSpPr>
            <p:nvPr/>
          </p:nvSpPr>
          <p:spPr bwMode="auto">
            <a:xfrm>
              <a:off x="8950606" y="3329764"/>
              <a:ext cx="146428" cy="277277"/>
            </a:xfrm>
            <a:custGeom>
              <a:avLst/>
              <a:gdLst>
                <a:gd name="T0" fmla="*/ 57 w 94"/>
                <a:gd name="T1" fmla="*/ 0 h 178"/>
                <a:gd name="T2" fmla="*/ 0 w 94"/>
                <a:gd name="T3" fmla="*/ 65 h 178"/>
                <a:gd name="T4" fmla="*/ 43 w 94"/>
                <a:gd name="T5" fmla="*/ 178 h 178"/>
                <a:gd name="T6" fmla="*/ 94 w 94"/>
                <a:gd name="T7" fmla="*/ 23 h 178"/>
                <a:gd name="T8" fmla="*/ 57 w 94"/>
                <a:gd name="T9" fmla="*/ 0 h 178"/>
              </a:gdLst>
              <a:ahLst/>
              <a:cxnLst>
                <a:cxn ang="0">
                  <a:pos x="T0" y="T1"/>
                </a:cxn>
                <a:cxn ang="0">
                  <a:pos x="T2" y="T3"/>
                </a:cxn>
                <a:cxn ang="0">
                  <a:pos x="T4" y="T5"/>
                </a:cxn>
                <a:cxn ang="0">
                  <a:pos x="T6" y="T7"/>
                </a:cxn>
                <a:cxn ang="0">
                  <a:pos x="T8" y="T9"/>
                </a:cxn>
              </a:cxnLst>
              <a:rect l="0" t="0" r="r" b="b"/>
              <a:pathLst>
                <a:path w="94" h="178">
                  <a:moveTo>
                    <a:pt x="57" y="0"/>
                  </a:moveTo>
                  <a:lnTo>
                    <a:pt x="0" y="65"/>
                  </a:lnTo>
                  <a:lnTo>
                    <a:pt x="43" y="178"/>
                  </a:lnTo>
                  <a:lnTo>
                    <a:pt x="94" y="23"/>
                  </a:lnTo>
                  <a:lnTo>
                    <a:pt x="57" y="0"/>
                  </a:ln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8" name="Freeform 388"/>
            <p:cNvSpPr>
              <a:spLocks/>
            </p:cNvSpPr>
            <p:nvPr/>
          </p:nvSpPr>
          <p:spPr bwMode="auto">
            <a:xfrm>
              <a:off x="8892969" y="3622618"/>
              <a:ext cx="116831" cy="431492"/>
            </a:xfrm>
            <a:custGeom>
              <a:avLst/>
              <a:gdLst>
                <a:gd name="T0" fmla="*/ 18 w 75"/>
                <a:gd name="T1" fmla="*/ 0 h 277"/>
                <a:gd name="T2" fmla="*/ 56 w 75"/>
                <a:gd name="T3" fmla="*/ 0 h 277"/>
                <a:gd name="T4" fmla="*/ 75 w 75"/>
                <a:gd name="T5" fmla="*/ 188 h 277"/>
                <a:gd name="T6" fmla="*/ 37 w 75"/>
                <a:gd name="T7" fmla="*/ 277 h 277"/>
                <a:gd name="T8" fmla="*/ 0 w 75"/>
                <a:gd name="T9" fmla="*/ 188 h 277"/>
                <a:gd name="T10" fmla="*/ 18 w 75"/>
                <a:gd name="T11" fmla="*/ 0 h 277"/>
              </a:gdLst>
              <a:ahLst/>
              <a:cxnLst>
                <a:cxn ang="0">
                  <a:pos x="T0" y="T1"/>
                </a:cxn>
                <a:cxn ang="0">
                  <a:pos x="T2" y="T3"/>
                </a:cxn>
                <a:cxn ang="0">
                  <a:pos x="T4" y="T5"/>
                </a:cxn>
                <a:cxn ang="0">
                  <a:pos x="T6" y="T7"/>
                </a:cxn>
                <a:cxn ang="0">
                  <a:pos x="T8" y="T9"/>
                </a:cxn>
                <a:cxn ang="0">
                  <a:pos x="T10" y="T11"/>
                </a:cxn>
              </a:cxnLst>
              <a:rect l="0" t="0" r="r" b="b"/>
              <a:pathLst>
                <a:path w="75" h="277">
                  <a:moveTo>
                    <a:pt x="18" y="0"/>
                  </a:moveTo>
                  <a:lnTo>
                    <a:pt x="56" y="0"/>
                  </a:lnTo>
                  <a:lnTo>
                    <a:pt x="75" y="188"/>
                  </a:lnTo>
                  <a:lnTo>
                    <a:pt x="37" y="277"/>
                  </a:lnTo>
                  <a:lnTo>
                    <a:pt x="0" y="188"/>
                  </a:lnTo>
                  <a:lnTo>
                    <a:pt x="18" y="0"/>
                  </a:lnTo>
                  <a:close/>
                </a:path>
              </a:pathLst>
            </a:custGeom>
            <a:solidFill>
              <a:srgbClr val="FC8D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9" name="Freeform 389"/>
            <p:cNvSpPr>
              <a:spLocks/>
            </p:cNvSpPr>
            <p:nvPr/>
          </p:nvSpPr>
          <p:spPr bwMode="auto">
            <a:xfrm>
              <a:off x="8804178" y="3335995"/>
              <a:ext cx="146428" cy="227430"/>
            </a:xfrm>
            <a:custGeom>
              <a:avLst/>
              <a:gdLst>
                <a:gd name="T0" fmla="*/ 33 w 94"/>
                <a:gd name="T1" fmla="*/ 0 h 146"/>
                <a:gd name="T2" fmla="*/ 94 w 94"/>
                <a:gd name="T3" fmla="*/ 61 h 146"/>
                <a:gd name="T4" fmla="*/ 52 w 94"/>
                <a:gd name="T5" fmla="*/ 146 h 146"/>
                <a:gd name="T6" fmla="*/ 0 w 94"/>
                <a:gd name="T7" fmla="*/ 19 h 146"/>
                <a:gd name="T8" fmla="*/ 33 w 94"/>
                <a:gd name="T9" fmla="*/ 0 h 146"/>
              </a:gdLst>
              <a:ahLst/>
              <a:cxnLst>
                <a:cxn ang="0">
                  <a:pos x="T0" y="T1"/>
                </a:cxn>
                <a:cxn ang="0">
                  <a:pos x="T2" y="T3"/>
                </a:cxn>
                <a:cxn ang="0">
                  <a:pos x="T4" y="T5"/>
                </a:cxn>
                <a:cxn ang="0">
                  <a:pos x="T6" y="T7"/>
                </a:cxn>
                <a:cxn ang="0">
                  <a:pos x="T8" y="T9"/>
                </a:cxn>
              </a:cxnLst>
              <a:rect l="0" t="0" r="r" b="b"/>
              <a:pathLst>
                <a:path w="94" h="146">
                  <a:moveTo>
                    <a:pt x="33" y="0"/>
                  </a:moveTo>
                  <a:lnTo>
                    <a:pt x="94" y="61"/>
                  </a:lnTo>
                  <a:lnTo>
                    <a:pt x="52" y="146"/>
                  </a:lnTo>
                  <a:lnTo>
                    <a:pt x="0" y="19"/>
                  </a:lnTo>
                  <a:lnTo>
                    <a:pt x="33"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0" name="Freeform 390"/>
            <p:cNvSpPr>
              <a:spLocks/>
            </p:cNvSpPr>
            <p:nvPr/>
          </p:nvSpPr>
          <p:spPr bwMode="auto">
            <a:xfrm>
              <a:off x="8701369" y="3365592"/>
              <a:ext cx="249237" cy="688519"/>
            </a:xfrm>
            <a:custGeom>
              <a:avLst/>
              <a:gdLst>
                <a:gd name="T0" fmla="*/ 66 w 160"/>
                <a:gd name="T1" fmla="*/ 0 h 442"/>
                <a:gd name="T2" fmla="*/ 160 w 160"/>
                <a:gd name="T3" fmla="*/ 442 h 442"/>
                <a:gd name="T4" fmla="*/ 19 w 160"/>
                <a:gd name="T5" fmla="*/ 179 h 442"/>
                <a:gd name="T6" fmla="*/ 43 w 160"/>
                <a:gd name="T7" fmla="*/ 146 h 442"/>
                <a:gd name="T8" fmla="*/ 0 w 160"/>
                <a:gd name="T9" fmla="*/ 113 h 442"/>
                <a:gd name="T10" fmla="*/ 43 w 160"/>
                <a:gd name="T11" fmla="*/ 14 h 442"/>
                <a:gd name="T12" fmla="*/ 66 w 160"/>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60" h="442">
                  <a:moveTo>
                    <a:pt x="66" y="0"/>
                  </a:moveTo>
                  <a:lnTo>
                    <a:pt x="160" y="442"/>
                  </a:lnTo>
                  <a:lnTo>
                    <a:pt x="19" y="179"/>
                  </a:lnTo>
                  <a:lnTo>
                    <a:pt x="43" y="146"/>
                  </a:lnTo>
                  <a:lnTo>
                    <a:pt x="0" y="113"/>
                  </a:lnTo>
                  <a:lnTo>
                    <a:pt x="43" y="14"/>
                  </a:lnTo>
                  <a:lnTo>
                    <a:pt x="66" y="0"/>
                  </a:ln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1" name="Freeform 391"/>
            <p:cNvSpPr>
              <a:spLocks/>
            </p:cNvSpPr>
            <p:nvPr/>
          </p:nvSpPr>
          <p:spPr bwMode="auto">
            <a:xfrm>
              <a:off x="8950606" y="3365592"/>
              <a:ext cx="271046" cy="688519"/>
            </a:xfrm>
            <a:custGeom>
              <a:avLst/>
              <a:gdLst>
                <a:gd name="T0" fmla="*/ 94 w 174"/>
                <a:gd name="T1" fmla="*/ 0 h 442"/>
                <a:gd name="T2" fmla="*/ 0 w 174"/>
                <a:gd name="T3" fmla="*/ 442 h 442"/>
                <a:gd name="T4" fmla="*/ 151 w 174"/>
                <a:gd name="T5" fmla="*/ 197 h 442"/>
                <a:gd name="T6" fmla="*/ 132 w 174"/>
                <a:gd name="T7" fmla="*/ 155 h 442"/>
                <a:gd name="T8" fmla="*/ 174 w 174"/>
                <a:gd name="T9" fmla="*/ 122 h 442"/>
                <a:gd name="T10" fmla="*/ 127 w 174"/>
                <a:gd name="T11" fmla="*/ 14 h 442"/>
                <a:gd name="T12" fmla="*/ 94 w 174"/>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74" h="442">
                  <a:moveTo>
                    <a:pt x="94" y="0"/>
                  </a:moveTo>
                  <a:lnTo>
                    <a:pt x="0" y="442"/>
                  </a:lnTo>
                  <a:lnTo>
                    <a:pt x="151" y="197"/>
                  </a:lnTo>
                  <a:lnTo>
                    <a:pt x="132" y="155"/>
                  </a:lnTo>
                  <a:lnTo>
                    <a:pt x="174" y="122"/>
                  </a:lnTo>
                  <a:lnTo>
                    <a:pt x="127" y="14"/>
                  </a:lnTo>
                  <a:lnTo>
                    <a:pt x="94" y="0"/>
                  </a:ln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2" name="Freeform 392"/>
            <p:cNvSpPr>
              <a:spLocks/>
            </p:cNvSpPr>
            <p:nvPr/>
          </p:nvSpPr>
          <p:spPr bwMode="auto">
            <a:xfrm>
              <a:off x="8950606" y="3365592"/>
              <a:ext cx="249237" cy="688519"/>
            </a:xfrm>
            <a:custGeom>
              <a:avLst/>
              <a:gdLst>
                <a:gd name="T0" fmla="*/ 94 w 160"/>
                <a:gd name="T1" fmla="*/ 0 h 442"/>
                <a:gd name="T2" fmla="*/ 0 w 160"/>
                <a:gd name="T3" fmla="*/ 442 h 442"/>
                <a:gd name="T4" fmla="*/ 137 w 160"/>
                <a:gd name="T5" fmla="*/ 179 h 442"/>
                <a:gd name="T6" fmla="*/ 113 w 160"/>
                <a:gd name="T7" fmla="*/ 146 h 442"/>
                <a:gd name="T8" fmla="*/ 160 w 160"/>
                <a:gd name="T9" fmla="*/ 113 h 442"/>
                <a:gd name="T10" fmla="*/ 127 w 160"/>
                <a:gd name="T11" fmla="*/ 14 h 442"/>
                <a:gd name="T12" fmla="*/ 94 w 160"/>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60" h="442">
                  <a:moveTo>
                    <a:pt x="94" y="0"/>
                  </a:moveTo>
                  <a:lnTo>
                    <a:pt x="0" y="442"/>
                  </a:lnTo>
                  <a:lnTo>
                    <a:pt x="137" y="179"/>
                  </a:lnTo>
                  <a:lnTo>
                    <a:pt x="113" y="146"/>
                  </a:lnTo>
                  <a:lnTo>
                    <a:pt x="160" y="113"/>
                  </a:lnTo>
                  <a:lnTo>
                    <a:pt x="127" y="14"/>
                  </a:lnTo>
                  <a:lnTo>
                    <a:pt x="94" y="0"/>
                  </a:ln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3" name="Freeform 393"/>
            <p:cNvSpPr>
              <a:spLocks/>
            </p:cNvSpPr>
            <p:nvPr/>
          </p:nvSpPr>
          <p:spPr bwMode="auto">
            <a:xfrm>
              <a:off x="8950606" y="3329764"/>
              <a:ext cx="146428" cy="233661"/>
            </a:xfrm>
            <a:custGeom>
              <a:avLst/>
              <a:gdLst>
                <a:gd name="T0" fmla="*/ 57 w 94"/>
                <a:gd name="T1" fmla="*/ 0 h 150"/>
                <a:gd name="T2" fmla="*/ 0 w 94"/>
                <a:gd name="T3" fmla="*/ 65 h 150"/>
                <a:gd name="T4" fmla="*/ 43 w 94"/>
                <a:gd name="T5" fmla="*/ 150 h 150"/>
                <a:gd name="T6" fmla="*/ 94 w 94"/>
                <a:gd name="T7" fmla="*/ 23 h 150"/>
                <a:gd name="T8" fmla="*/ 57 w 94"/>
                <a:gd name="T9" fmla="*/ 0 h 150"/>
              </a:gdLst>
              <a:ahLst/>
              <a:cxnLst>
                <a:cxn ang="0">
                  <a:pos x="T0" y="T1"/>
                </a:cxn>
                <a:cxn ang="0">
                  <a:pos x="T2" y="T3"/>
                </a:cxn>
                <a:cxn ang="0">
                  <a:pos x="T4" y="T5"/>
                </a:cxn>
                <a:cxn ang="0">
                  <a:pos x="T6" y="T7"/>
                </a:cxn>
                <a:cxn ang="0">
                  <a:pos x="T8" y="T9"/>
                </a:cxn>
              </a:cxnLst>
              <a:rect l="0" t="0" r="r" b="b"/>
              <a:pathLst>
                <a:path w="94" h="150">
                  <a:moveTo>
                    <a:pt x="57" y="0"/>
                  </a:moveTo>
                  <a:lnTo>
                    <a:pt x="0" y="65"/>
                  </a:lnTo>
                  <a:lnTo>
                    <a:pt x="43" y="150"/>
                  </a:lnTo>
                  <a:lnTo>
                    <a:pt x="94" y="23"/>
                  </a:lnTo>
                  <a:lnTo>
                    <a:pt x="5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4" name="Freeform 394"/>
            <p:cNvSpPr>
              <a:spLocks/>
            </p:cNvSpPr>
            <p:nvPr/>
          </p:nvSpPr>
          <p:spPr bwMode="auto">
            <a:xfrm>
              <a:off x="8906989" y="3555636"/>
              <a:ext cx="88791" cy="73215"/>
            </a:xfrm>
            <a:custGeom>
              <a:avLst/>
              <a:gdLst>
                <a:gd name="T0" fmla="*/ 2 w 12"/>
                <a:gd name="T1" fmla="*/ 0 h 10"/>
                <a:gd name="T2" fmla="*/ 10 w 12"/>
                <a:gd name="T3" fmla="*/ 0 h 10"/>
                <a:gd name="T4" fmla="*/ 10 w 12"/>
                <a:gd name="T5" fmla="*/ 10 h 10"/>
                <a:gd name="T6" fmla="*/ 2 w 12"/>
                <a:gd name="T7" fmla="*/ 10 h 10"/>
                <a:gd name="T8" fmla="*/ 2 w 12"/>
                <a:gd name="T9" fmla="*/ 0 h 10"/>
              </a:gdLst>
              <a:ahLst/>
              <a:cxnLst>
                <a:cxn ang="0">
                  <a:pos x="T0" y="T1"/>
                </a:cxn>
                <a:cxn ang="0">
                  <a:pos x="T2" y="T3"/>
                </a:cxn>
                <a:cxn ang="0">
                  <a:pos x="T4" y="T5"/>
                </a:cxn>
                <a:cxn ang="0">
                  <a:pos x="T6" y="T7"/>
                </a:cxn>
                <a:cxn ang="0">
                  <a:pos x="T8" y="T9"/>
                </a:cxn>
              </a:cxnLst>
              <a:rect l="0" t="0" r="r" b="b"/>
              <a:pathLst>
                <a:path w="12" h="10">
                  <a:moveTo>
                    <a:pt x="2" y="0"/>
                  </a:moveTo>
                  <a:cubicBezTo>
                    <a:pt x="10" y="0"/>
                    <a:pt x="10" y="0"/>
                    <a:pt x="10" y="0"/>
                  </a:cubicBezTo>
                  <a:cubicBezTo>
                    <a:pt x="12" y="4"/>
                    <a:pt x="12" y="7"/>
                    <a:pt x="10" y="10"/>
                  </a:cubicBezTo>
                  <a:cubicBezTo>
                    <a:pt x="2" y="10"/>
                    <a:pt x="2" y="10"/>
                    <a:pt x="2" y="10"/>
                  </a:cubicBezTo>
                  <a:cubicBezTo>
                    <a:pt x="0" y="7"/>
                    <a:pt x="0" y="4"/>
                    <a:pt x="2" y="0"/>
                  </a:cubicBezTo>
                  <a:close/>
                </a:path>
              </a:pathLst>
            </a:custGeom>
            <a:solidFill>
              <a:srgbClr val="FC8D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5" name="Freeform 395"/>
            <p:cNvSpPr>
              <a:spLocks/>
            </p:cNvSpPr>
            <p:nvPr/>
          </p:nvSpPr>
          <p:spPr bwMode="auto">
            <a:xfrm>
              <a:off x="8936586" y="4046321"/>
              <a:ext cx="35829" cy="484456"/>
            </a:xfrm>
            <a:custGeom>
              <a:avLst/>
              <a:gdLst>
                <a:gd name="T0" fmla="*/ 2 w 5"/>
                <a:gd name="T1" fmla="*/ 66 h 66"/>
                <a:gd name="T2" fmla="*/ 2 w 5"/>
                <a:gd name="T3" fmla="*/ 0 h 66"/>
                <a:gd name="T4" fmla="*/ 2 w 5"/>
                <a:gd name="T5" fmla="*/ 66 h 66"/>
              </a:gdLst>
              <a:ahLst/>
              <a:cxnLst>
                <a:cxn ang="0">
                  <a:pos x="T0" y="T1"/>
                </a:cxn>
                <a:cxn ang="0">
                  <a:pos x="T2" y="T3"/>
                </a:cxn>
                <a:cxn ang="0">
                  <a:pos x="T4" y="T5"/>
                </a:cxn>
              </a:cxnLst>
              <a:rect l="0" t="0" r="r" b="b"/>
              <a:pathLst>
                <a:path w="5" h="66">
                  <a:moveTo>
                    <a:pt x="2" y="66"/>
                  </a:moveTo>
                  <a:cubicBezTo>
                    <a:pt x="0" y="37"/>
                    <a:pt x="0" y="34"/>
                    <a:pt x="2" y="0"/>
                  </a:cubicBezTo>
                  <a:cubicBezTo>
                    <a:pt x="5" y="34"/>
                    <a:pt x="5" y="37"/>
                    <a:pt x="2" y="66"/>
                  </a:cubicBez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6" name="Freeform 396"/>
            <p:cNvSpPr>
              <a:spLocks/>
            </p:cNvSpPr>
            <p:nvPr/>
          </p:nvSpPr>
          <p:spPr bwMode="auto">
            <a:xfrm>
              <a:off x="9148437" y="3007314"/>
              <a:ext cx="81002" cy="138639"/>
            </a:xfrm>
            <a:custGeom>
              <a:avLst/>
              <a:gdLst>
                <a:gd name="T0" fmla="*/ 8 w 11"/>
                <a:gd name="T1" fmla="*/ 0 h 19"/>
                <a:gd name="T2" fmla="*/ 10 w 11"/>
                <a:gd name="T3" fmla="*/ 10 h 19"/>
                <a:gd name="T4" fmla="*/ 4 w 11"/>
                <a:gd name="T5" fmla="*/ 18 h 19"/>
                <a:gd name="T6" fmla="*/ 1 w 11"/>
                <a:gd name="T7" fmla="*/ 8 h 19"/>
                <a:gd name="T8" fmla="*/ 8 w 11"/>
                <a:gd name="T9" fmla="*/ 0 h 19"/>
              </a:gdLst>
              <a:ahLst/>
              <a:cxnLst>
                <a:cxn ang="0">
                  <a:pos x="T0" y="T1"/>
                </a:cxn>
                <a:cxn ang="0">
                  <a:pos x="T2" y="T3"/>
                </a:cxn>
                <a:cxn ang="0">
                  <a:pos x="T4" y="T5"/>
                </a:cxn>
                <a:cxn ang="0">
                  <a:pos x="T6" y="T7"/>
                </a:cxn>
                <a:cxn ang="0">
                  <a:pos x="T8" y="T9"/>
                </a:cxn>
              </a:cxnLst>
              <a:rect l="0" t="0" r="r" b="b"/>
              <a:pathLst>
                <a:path w="11" h="19">
                  <a:moveTo>
                    <a:pt x="8" y="0"/>
                  </a:moveTo>
                  <a:cubicBezTo>
                    <a:pt x="10" y="1"/>
                    <a:pt x="11" y="5"/>
                    <a:pt x="10" y="10"/>
                  </a:cubicBezTo>
                  <a:cubicBezTo>
                    <a:pt x="9" y="15"/>
                    <a:pt x="6" y="19"/>
                    <a:pt x="4" y="18"/>
                  </a:cubicBezTo>
                  <a:cubicBezTo>
                    <a:pt x="1" y="18"/>
                    <a:pt x="0" y="13"/>
                    <a:pt x="1" y="8"/>
                  </a:cubicBezTo>
                  <a:cubicBezTo>
                    <a:pt x="2" y="3"/>
                    <a:pt x="5" y="0"/>
                    <a:pt x="8" y="0"/>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7" name="Freeform 397"/>
            <p:cNvSpPr>
              <a:spLocks/>
            </p:cNvSpPr>
            <p:nvPr/>
          </p:nvSpPr>
          <p:spPr bwMode="auto">
            <a:xfrm>
              <a:off x="9889918" y="3628849"/>
              <a:ext cx="87233" cy="140197"/>
            </a:xfrm>
            <a:custGeom>
              <a:avLst/>
              <a:gdLst>
                <a:gd name="T0" fmla="*/ 12 w 12"/>
                <a:gd name="T1" fmla="*/ 4 h 19"/>
                <a:gd name="T2" fmla="*/ 6 w 12"/>
                <a:gd name="T3" fmla="*/ 19 h 19"/>
                <a:gd name="T4" fmla="*/ 0 w 12"/>
                <a:gd name="T5" fmla="*/ 17 h 19"/>
                <a:gd name="T6" fmla="*/ 6 w 12"/>
                <a:gd name="T7" fmla="*/ 1 h 19"/>
                <a:gd name="T8" fmla="*/ 9 w 12"/>
                <a:gd name="T9" fmla="*/ 0 h 19"/>
                <a:gd name="T10" fmla="*/ 12 w 12"/>
                <a:gd name="T11" fmla="*/ 4 h 19"/>
              </a:gdLst>
              <a:ahLst/>
              <a:cxnLst>
                <a:cxn ang="0">
                  <a:pos x="T0" y="T1"/>
                </a:cxn>
                <a:cxn ang="0">
                  <a:pos x="T2" y="T3"/>
                </a:cxn>
                <a:cxn ang="0">
                  <a:pos x="T4" y="T5"/>
                </a:cxn>
                <a:cxn ang="0">
                  <a:pos x="T6" y="T7"/>
                </a:cxn>
                <a:cxn ang="0">
                  <a:pos x="T8" y="T9"/>
                </a:cxn>
                <a:cxn ang="0">
                  <a:pos x="T10" y="T11"/>
                </a:cxn>
              </a:cxnLst>
              <a:rect l="0" t="0" r="r" b="b"/>
              <a:pathLst>
                <a:path w="12" h="19">
                  <a:moveTo>
                    <a:pt x="12" y="4"/>
                  </a:moveTo>
                  <a:cubicBezTo>
                    <a:pt x="6" y="19"/>
                    <a:pt x="6" y="19"/>
                    <a:pt x="6" y="19"/>
                  </a:cubicBezTo>
                  <a:cubicBezTo>
                    <a:pt x="0" y="17"/>
                    <a:pt x="0" y="17"/>
                    <a:pt x="0" y="17"/>
                  </a:cubicBezTo>
                  <a:cubicBezTo>
                    <a:pt x="6" y="1"/>
                    <a:pt x="6" y="1"/>
                    <a:pt x="6" y="1"/>
                  </a:cubicBezTo>
                  <a:cubicBezTo>
                    <a:pt x="8" y="1"/>
                    <a:pt x="8" y="0"/>
                    <a:pt x="9" y="0"/>
                  </a:cubicBezTo>
                  <a:lnTo>
                    <a:pt x="12" y="4"/>
                  </a:ln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8" name="Freeform 398"/>
            <p:cNvSpPr>
              <a:spLocks/>
            </p:cNvSpPr>
            <p:nvPr/>
          </p:nvSpPr>
          <p:spPr bwMode="auto">
            <a:xfrm>
              <a:off x="8687349" y="2677075"/>
              <a:ext cx="528073" cy="381645"/>
            </a:xfrm>
            <a:custGeom>
              <a:avLst/>
              <a:gdLst>
                <a:gd name="T0" fmla="*/ 70 w 72"/>
                <a:gd name="T1" fmla="*/ 41 h 52"/>
                <a:gd name="T2" fmla="*/ 36 w 72"/>
                <a:gd name="T3" fmla="*/ 0 h 52"/>
                <a:gd name="T4" fmla="*/ 1 w 72"/>
                <a:gd name="T5" fmla="*/ 42 h 52"/>
                <a:gd name="T6" fmla="*/ 6 w 72"/>
                <a:gd name="T7" fmla="*/ 51 h 52"/>
                <a:gd name="T8" fmla="*/ 9 w 72"/>
                <a:gd name="T9" fmla="*/ 47 h 52"/>
                <a:gd name="T10" fmla="*/ 20 w 72"/>
                <a:gd name="T11" fmla="*/ 20 h 52"/>
                <a:gd name="T12" fmla="*/ 36 w 72"/>
                <a:gd name="T13" fmla="*/ 24 h 52"/>
                <a:gd name="T14" fmla="*/ 52 w 72"/>
                <a:gd name="T15" fmla="*/ 20 h 52"/>
                <a:gd name="T16" fmla="*/ 62 w 72"/>
                <a:gd name="T17" fmla="*/ 47 h 52"/>
                <a:gd name="T18" fmla="*/ 65 w 72"/>
                <a:gd name="T19" fmla="*/ 51 h 52"/>
                <a:gd name="T20" fmla="*/ 70 w 72"/>
                <a:gd name="T21"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52">
                  <a:moveTo>
                    <a:pt x="70" y="41"/>
                  </a:moveTo>
                  <a:cubicBezTo>
                    <a:pt x="72" y="20"/>
                    <a:pt x="63" y="0"/>
                    <a:pt x="36" y="0"/>
                  </a:cubicBezTo>
                  <a:cubicBezTo>
                    <a:pt x="9" y="0"/>
                    <a:pt x="0" y="20"/>
                    <a:pt x="1" y="42"/>
                  </a:cubicBezTo>
                  <a:cubicBezTo>
                    <a:pt x="3" y="42"/>
                    <a:pt x="5" y="46"/>
                    <a:pt x="6" y="51"/>
                  </a:cubicBezTo>
                  <a:cubicBezTo>
                    <a:pt x="8" y="52"/>
                    <a:pt x="9" y="52"/>
                    <a:pt x="9" y="47"/>
                  </a:cubicBezTo>
                  <a:cubicBezTo>
                    <a:pt x="9" y="34"/>
                    <a:pt x="11" y="23"/>
                    <a:pt x="20" y="20"/>
                  </a:cubicBezTo>
                  <a:cubicBezTo>
                    <a:pt x="28" y="18"/>
                    <a:pt x="29" y="24"/>
                    <a:pt x="36" y="24"/>
                  </a:cubicBezTo>
                  <a:cubicBezTo>
                    <a:pt x="42" y="24"/>
                    <a:pt x="44" y="18"/>
                    <a:pt x="52" y="20"/>
                  </a:cubicBezTo>
                  <a:cubicBezTo>
                    <a:pt x="60" y="23"/>
                    <a:pt x="62" y="34"/>
                    <a:pt x="62" y="47"/>
                  </a:cubicBezTo>
                  <a:cubicBezTo>
                    <a:pt x="62" y="51"/>
                    <a:pt x="63" y="52"/>
                    <a:pt x="65" y="51"/>
                  </a:cubicBezTo>
                  <a:cubicBezTo>
                    <a:pt x="66" y="46"/>
                    <a:pt x="68" y="42"/>
                    <a:pt x="70" y="41"/>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9" name="Freeform 399"/>
            <p:cNvSpPr>
              <a:spLocks/>
            </p:cNvSpPr>
            <p:nvPr/>
          </p:nvSpPr>
          <p:spPr bwMode="auto">
            <a:xfrm>
              <a:off x="8899200" y="2728479"/>
              <a:ext cx="243006" cy="330239"/>
            </a:xfrm>
            <a:custGeom>
              <a:avLst/>
              <a:gdLst>
                <a:gd name="T0" fmla="*/ 31 w 33"/>
                <a:gd name="T1" fmla="*/ 0 h 45"/>
                <a:gd name="T2" fmla="*/ 0 w 33"/>
                <a:gd name="T3" fmla="*/ 45 h 45"/>
                <a:gd name="T4" fmla="*/ 13 w 33"/>
                <a:gd name="T5" fmla="*/ 9 h 45"/>
                <a:gd name="T6" fmla="*/ 31 w 33"/>
                <a:gd name="T7" fmla="*/ 0 h 45"/>
              </a:gdLst>
              <a:ahLst/>
              <a:cxnLst>
                <a:cxn ang="0">
                  <a:pos x="T0" y="T1"/>
                </a:cxn>
                <a:cxn ang="0">
                  <a:pos x="T2" y="T3"/>
                </a:cxn>
                <a:cxn ang="0">
                  <a:pos x="T4" y="T5"/>
                </a:cxn>
                <a:cxn ang="0">
                  <a:pos x="T6" y="T7"/>
                </a:cxn>
              </a:cxnLst>
              <a:rect l="0" t="0" r="r" b="b"/>
              <a:pathLst>
                <a:path w="33" h="45">
                  <a:moveTo>
                    <a:pt x="31" y="0"/>
                  </a:moveTo>
                  <a:cubicBezTo>
                    <a:pt x="33" y="13"/>
                    <a:pt x="14" y="39"/>
                    <a:pt x="0" y="45"/>
                  </a:cubicBezTo>
                  <a:cubicBezTo>
                    <a:pt x="9" y="40"/>
                    <a:pt x="15" y="22"/>
                    <a:pt x="13" y="9"/>
                  </a:cubicBezTo>
                  <a:cubicBezTo>
                    <a:pt x="12" y="6"/>
                    <a:pt x="33" y="3"/>
                    <a:pt x="31"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0" name="Freeform 400"/>
            <p:cNvSpPr>
              <a:spLocks/>
            </p:cNvSpPr>
            <p:nvPr/>
          </p:nvSpPr>
          <p:spPr bwMode="auto">
            <a:xfrm>
              <a:off x="8606346" y="2669286"/>
              <a:ext cx="462647" cy="454858"/>
            </a:xfrm>
            <a:custGeom>
              <a:avLst/>
              <a:gdLst>
                <a:gd name="T0" fmla="*/ 62 w 63"/>
                <a:gd name="T1" fmla="*/ 10 h 62"/>
                <a:gd name="T2" fmla="*/ 5 w 63"/>
                <a:gd name="T3" fmla="*/ 62 h 62"/>
                <a:gd name="T4" fmla="*/ 42 w 63"/>
                <a:gd name="T5" fmla="*/ 13 h 62"/>
                <a:gd name="T6" fmla="*/ 62 w 63"/>
                <a:gd name="T7" fmla="*/ 10 h 62"/>
              </a:gdLst>
              <a:ahLst/>
              <a:cxnLst>
                <a:cxn ang="0">
                  <a:pos x="T0" y="T1"/>
                </a:cxn>
                <a:cxn ang="0">
                  <a:pos x="T2" y="T3"/>
                </a:cxn>
                <a:cxn ang="0">
                  <a:pos x="T4" y="T5"/>
                </a:cxn>
                <a:cxn ang="0">
                  <a:pos x="T6" y="T7"/>
                </a:cxn>
              </a:cxnLst>
              <a:rect l="0" t="0" r="r" b="b"/>
              <a:pathLst>
                <a:path w="63" h="62">
                  <a:moveTo>
                    <a:pt x="62" y="10"/>
                  </a:moveTo>
                  <a:cubicBezTo>
                    <a:pt x="61" y="22"/>
                    <a:pt x="20" y="59"/>
                    <a:pt x="5" y="62"/>
                  </a:cubicBezTo>
                  <a:cubicBezTo>
                    <a:pt x="0" y="0"/>
                    <a:pt x="38" y="25"/>
                    <a:pt x="42" y="13"/>
                  </a:cubicBezTo>
                  <a:cubicBezTo>
                    <a:pt x="43" y="10"/>
                    <a:pt x="63" y="13"/>
                    <a:pt x="62" y="1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1" name="Freeform 401"/>
            <p:cNvSpPr>
              <a:spLocks/>
            </p:cNvSpPr>
            <p:nvPr/>
          </p:nvSpPr>
          <p:spPr bwMode="auto">
            <a:xfrm>
              <a:off x="8980202" y="2684862"/>
              <a:ext cx="292854" cy="447071"/>
            </a:xfrm>
            <a:custGeom>
              <a:avLst/>
              <a:gdLst>
                <a:gd name="T0" fmla="*/ 1 w 40"/>
                <a:gd name="T1" fmla="*/ 0 h 61"/>
                <a:gd name="T2" fmla="*/ 34 w 40"/>
                <a:gd name="T3" fmla="*/ 61 h 61"/>
                <a:gd name="T4" fmla="*/ 20 w 40"/>
                <a:gd name="T5" fmla="*/ 7 h 61"/>
                <a:gd name="T6" fmla="*/ 1 w 40"/>
                <a:gd name="T7" fmla="*/ 0 h 61"/>
              </a:gdLst>
              <a:ahLst/>
              <a:cxnLst>
                <a:cxn ang="0">
                  <a:pos x="T0" y="T1"/>
                </a:cxn>
                <a:cxn ang="0">
                  <a:pos x="T2" y="T3"/>
                </a:cxn>
                <a:cxn ang="0">
                  <a:pos x="T4" y="T5"/>
                </a:cxn>
                <a:cxn ang="0">
                  <a:pos x="T6" y="T7"/>
                </a:cxn>
              </a:cxnLst>
              <a:rect l="0" t="0" r="r" b="b"/>
              <a:pathLst>
                <a:path w="40" h="61">
                  <a:moveTo>
                    <a:pt x="1" y="0"/>
                  </a:moveTo>
                  <a:cubicBezTo>
                    <a:pt x="0" y="13"/>
                    <a:pt x="20" y="56"/>
                    <a:pt x="34" y="61"/>
                  </a:cubicBezTo>
                  <a:cubicBezTo>
                    <a:pt x="40" y="17"/>
                    <a:pt x="28" y="11"/>
                    <a:pt x="20" y="7"/>
                  </a:cubicBezTo>
                  <a:cubicBezTo>
                    <a:pt x="18" y="6"/>
                    <a:pt x="0" y="3"/>
                    <a:pt x="1"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grpSp>
      <p:grpSp>
        <p:nvGrpSpPr>
          <p:cNvPr id="5" name="组合 111"/>
          <p:cNvGrpSpPr/>
          <p:nvPr/>
        </p:nvGrpSpPr>
        <p:grpSpPr>
          <a:xfrm>
            <a:off x="10301839" y="3857328"/>
            <a:ext cx="1313709" cy="2576997"/>
            <a:chOff x="9500484" y="2134984"/>
            <a:chExt cx="2191731" cy="4299342"/>
          </a:xfrm>
        </p:grpSpPr>
        <p:sp>
          <p:nvSpPr>
            <p:cNvPr id="113" name="Rectangle 319"/>
            <p:cNvSpPr>
              <a:spLocks noChangeArrowheads="1"/>
            </p:cNvSpPr>
            <p:nvPr/>
          </p:nvSpPr>
          <p:spPr bwMode="auto">
            <a:xfrm>
              <a:off x="9551890" y="2186388"/>
              <a:ext cx="2096709" cy="245343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4" name="Rectangle 320"/>
            <p:cNvSpPr>
              <a:spLocks noChangeArrowheads="1"/>
            </p:cNvSpPr>
            <p:nvPr/>
          </p:nvSpPr>
          <p:spPr bwMode="auto">
            <a:xfrm>
              <a:off x="9727914" y="3145951"/>
              <a:ext cx="791328"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5" name="Rectangle 321"/>
            <p:cNvSpPr>
              <a:spLocks noChangeArrowheads="1"/>
            </p:cNvSpPr>
            <p:nvPr/>
          </p:nvSpPr>
          <p:spPr bwMode="auto">
            <a:xfrm>
              <a:off x="9727914" y="3211377"/>
              <a:ext cx="791328" cy="21809"/>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6" name="Rectangle 322"/>
            <p:cNvSpPr>
              <a:spLocks noChangeArrowheads="1"/>
            </p:cNvSpPr>
            <p:nvPr/>
          </p:nvSpPr>
          <p:spPr bwMode="auto">
            <a:xfrm>
              <a:off x="9727914" y="3270570"/>
              <a:ext cx="791328"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7" name="Rectangle 323"/>
            <p:cNvSpPr>
              <a:spLocks noChangeArrowheads="1"/>
            </p:cNvSpPr>
            <p:nvPr/>
          </p:nvSpPr>
          <p:spPr bwMode="auto">
            <a:xfrm>
              <a:off x="9727914" y="3329764"/>
              <a:ext cx="791328" cy="2804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8" name="Rectangle 324"/>
            <p:cNvSpPr>
              <a:spLocks noChangeArrowheads="1"/>
            </p:cNvSpPr>
            <p:nvPr/>
          </p:nvSpPr>
          <p:spPr bwMode="auto">
            <a:xfrm>
              <a:off x="9727914" y="3395188"/>
              <a:ext cx="791328" cy="21809"/>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9" name="Rectangle 325"/>
            <p:cNvSpPr>
              <a:spLocks noChangeArrowheads="1"/>
            </p:cNvSpPr>
            <p:nvPr/>
          </p:nvSpPr>
          <p:spPr bwMode="auto">
            <a:xfrm>
              <a:off x="9727914" y="2904503"/>
              <a:ext cx="791328" cy="14642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0" name="Freeform 326"/>
            <p:cNvSpPr>
              <a:spLocks/>
            </p:cNvSpPr>
            <p:nvPr/>
          </p:nvSpPr>
          <p:spPr bwMode="auto">
            <a:xfrm>
              <a:off x="10548838" y="4588412"/>
              <a:ext cx="95022" cy="1377036"/>
            </a:xfrm>
            <a:custGeom>
              <a:avLst/>
              <a:gdLst>
                <a:gd name="T0" fmla="*/ 0 w 13"/>
                <a:gd name="T1" fmla="*/ 182 h 188"/>
                <a:gd name="T2" fmla="*/ 0 w 13"/>
                <a:gd name="T3" fmla="*/ 7 h 188"/>
                <a:gd name="T4" fmla="*/ 7 w 13"/>
                <a:gd name="T5" fmla="*/ 0 h 188"/>
                <a:gd name="T6" fmla="*/ 7 w 13"/>
                <a:gd name="T7" fmla="*/ 0 h 188"/>
                <a:gd name="T8" fmla="*/ 13 w 13"/>
                <a:gd name="T9" fmla="*/ 7 h 188"/>
                <a:gd name="T10" fmla="*/ 13 w 13"/>
                <a:gd name="T11" fmla="*/ 182 h 188"/>
                <a:gd name="T12" fmla="*/ 7 w 13"/>
                <a:gd name="T13" fmla="*/ 188 h 188"/>
                <a:gd name="T14" fmla="*/ 7 w 13"/>
                <a:gd name="T15" fmla="*/ 188 h 188"/>
                <a:gd name="T16" fmla="*/ 0 w 13"/>
                <a:gd name="T17" fmla="*/ 18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88">
                  <a:moveTo>
                    <a:pt x="0" y="182"/>
                  </a:moveTo>
                  <a:cubicBezTo>
                    <a:pt x="0" y="7"/>
                    <a:pt x="0" y="7"/>
                    <a:pt x="0" y="7"/>
                  </a:cubicBezTo>
                  <a:cubicBezTo>
                    <a:pt x="0" y="3"/>
                    <a:pt x="3" y="0"/>
                    <a:pt x="7" y="0"/>
                  </a:cubicBezTo>
                  <a:cubicBezTo>
                    <a:pt x="7" y="0"/>
                    <a:pt x="7" y="0"/>
                    <a:pt x="7" y="0"/>
                  </a:cubicBezTo>
                  <a:cubicBezTo>
                    <a:pt x="10" y="0"/>
                    <a:pt x="13" y="3"/>
                    <a:pt x="13" y="7"/>
                  </a:cubicBezTo>
                  <a:cubicBezTo>
                    <a:pt x="13" y="182"/>
                    <a:pt x="13" y="182"/>
                    <a:pt x="13" y="182"/>
                  </a:cubicBezTo>
                  <a:cubicBezTo>
                    <a:pt x="13" y="185"/>
                    <a:pt x="10" y="188"/>
                    <a:pt x="7" y="188"/>
                  </a:cubicBezTo>
                  <a:cubicBezTo>
                    <a:pt x="7" y="188"/>
                    <a:pt x="7" y="188"/>
                    <a:pt x="7" y="188"/>
                  </a:cubicBezTo>
                  <a:cubicBezTo>
                    <a:pt x="3" y="188"/>
                    <a:pt x="0" y="185"/>
                    <a:pt x="0" y="182"/>
                  </a:cubicBez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1" name="Freeform 327"/>
            <p:cNvSpPr>
              <a:spLocks noEditPoints="1"/>
            </p:cNvSpPr>
            <p:nvPr/>
          </p:nvSpPr>
          <p:spPr bwMode="auto">
            <a:xfrm>
              <a:off x="9500484" y="2134984"/>
              <a:ext cx="2191731" cy="2556240"/>
            </a:xfrm>
            <a:custGeom>
              <a:avLst/>
              <a:gdLst>
                <a:gd name="T0" fmla="*/ 706 w 1407"/>
                <a:gd name="T1" fmla="*/ 0 h 1641"/>
                <a:gd name="T2" fmla="*/ 1379 w 1407"/>
                <a:gd name="T3" fmla="*/ 0 h 1641"/>
                <a:gd name="T4" fmla="*/ 1407 w 1407"/>
                <a:gd name="T5" fmla="*/ 0 h 1641"/>
                <a:gd name="T6" fmla="*/ 1407 w 1407"/>
                <a:gd name="T7" fmla="*/ 33 h 1641"/>
                <a:gd name="T8" fmla="*/ 1407 w 1407"/>
                <a:gd name="T9" fmla="*/ 1608 h 1641"/>
                <a:gd name="T10" fmla="*/ 1407 w 1407"/>
                <a:gd name="T11" fmla="*/ 1641 h 1641"/>
                <a:gd name="T12" fmla="*/ 1379 w 1407"/>
                <a:gd name="T13" fmla="*/ 1641 h 1641"/>
                <a:gd name="T14" fmla="*/ 706 w 1407"/>
                <a:gd name="T15" fmla="*/ 1641 h 1641"/>
                <a:gd name="T16" fmla="*/ 706 w 1407"/>
                <a:gd name="T17" fmla="*/ 1575 h 1641"/>
                <a:gd name="T18" fmla="*/ 1346 w 1407"/>
                <a:gd name="T19" fmla="*/ 1575 h 1641"/>
                <a:gd name="T20" fmla="*/ 1346 w 1407"/>
                <a:gd name="T21" fmla="*/ 61 h 1641"/>
                <a:gd name="T22" fmla="*/ 706 w 1407"/>
                <a:gd name="T23" fmla="*/ 61 h 1641"/>
                <a:gd name="T24" fmla="*/ 706 w 1407"/>
                <a:gd name="T25" fmla="*/ 0 h 1641"/>
                <a:gd name="T26" fmla="*/ 33 w 1407"/>
                <a:gd name="T27" fmla="*/ 0 h 1641"/>
                <a:gd name="T28" fmla="*/ 706 w 1407"/>
                <a:gd name="T29" fmla="*/ 0 h 1641"/>
                <a:gd name="T30" fmla="*/ 706 w 1407"/>
                <a:gd name="T31" fmla="*/ 61 h 1641"/>
                <a:gd name="T32" fmla="*/ 61 w 1407"/>
                <a:gd name="T33" fmla="*/ 61 h 1641"/>
                <a:gd name="T34" fmla="*/ 61 w 1407"/>
                <a:gd name="T35" fmla="*/ 1575 h 1641"/>
                <a:gd name="T36" fmla="*/ 706 w 1407"/>
                <a:gd name="T37" fmla="*/ 1575 h 1641"/>
                <a:gd name="T38" fmla="*/ 706 w 1407"/>
                <a:gd name="T39" fmla="*/ 1641 h 1641"/>
                <a:gd name="T40" fmla="*/ 33 w 1407"/>
                <a:gd name="T41" fmla="*/ 1641 h 1641"/>
                <a:gd name="T42" fmla="*/ 0 w 1407"/>
                <a:gd name="T43" fmla="*/ 1641 h 1641"/>
                <a:gd name="T44" fmla="*/ 0 w 1407"/>
                <a:gd name="T45" fmla="*/ 1608 h 1641"/>
                <a:gd name="T46" fmla="*/ 0 w 1407"/>
                <a:gd name="T47" fmla="*/ 33 h 1641"/>
                <a:gd name="T48" fmla="*/ 0 w 1407"/>
                <a:gd name="T49" fmla="*/ 0 h 1641"/>
                <a:gd name="T50" fmla="*/ 33 w 1407"/>
                <a:gd name="T51" fmla="*/ 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7" h="1641">
                  <a:moveTo>
                    <a:pt x="706" y="0"/>
                  </a:moveTo>
                  <a:lnTo>
                    <a:pt x="1379" y="0"/>
                  </a:lnTo>
                  <a:lnTo>
                    <a:pt x="1407" y="0"/>
                  </a:lnTo>
                  <a:lnTo>
                    <a:pt x="1407" y="33"/>
                  </a:lnTo>
                  <a:lnTo>
                    <a:pt x="1407" y="1608"/>
                  </a:lnTo>
                  <a:lnTo>
                    <a:pt x="1407" y="1641"/>
                  </a:lnTo>
                  <a:lnTo>
                    <a:pt x="1379" y="1641"/>
                  </a:lnTo>
                  <a:lnTo>
                    <a:pt x="706" y="1641"/>
                  </a:lnTo>
                  <a:lnTo>
                    <a:pt x="706" y="1575"/>
                  </a:lnTo>
                  <a:lnTo>
                    <a:pt x="1346" y="1575"/>
                  </a:lnTo>
                  <a:lnTo>
                    <a:pt x="1346" y="61"/>
                  </a:lnTo>
                  <a:lnTo>
                    <a:pt x="706" y="61"/>
                  </a:lnTo>
                  <a:lnTo>
                    <a:pt x="706" y="0"/>
                  </a:lnTo>
                  <a:close/>
                  <a:moveTo>
                    <a:pt x="33" y="0"/>
                  </a:moveTo>
                  <a:lnTo>
                    <a:pt x="706" y="0"/>
                  </a:lnTo>
                  <a:lnTo>
                    <a:pt x="706" y="61"/>
                  </a:lnTo>
                  <a:lnTo>
                    <a:pt x="61" y="61"/>
                  </a:lnTo>
                  <a:lnTo>
                    <a:pt x="61" y="1575"/>
                  </a:lnTo>
                  <a:lnTo>
                    <a:pt x="706" y="1575"/>
                  </a:lnTo>
                  <a:lnTo>
                    <a:pt x="706" y="1641"/>
                  </a:lnTo>
                  <a:lnTo>
                    <a:pt x="33" y="1641"/>
                  </a:lnTo>
                  <a:lnTo>
                    <a:pt x="0" y="1641"/>
                  </a:lnTo>
                  <a:lnTo>
                    <a:pt x="0" y="1608"/>
                  </a:lnTo>
                  <a:lnTo>
                    <a:pt x="0" y="33"/>
                  </a:lnTo>
                  <a:lnTo>
                    <a:pt x="0" y="0"/>
                  </a:lnTo>
                  <a:lnTo>
                    <a:pt x="33" y="0"/>
                  </a:ln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2" name="Rectangle 328"/>
            <p:cNvSpPr>
              <a:spLocks noChangeArrowheads="1"/>
            </p:cNvSpPr>
            <p:nvPr/>
          </p:nvSpPr>
          <p:spPr bwMode="auto">
            <a:xfrm>
              <a:off x="9551890" y="2186388"/>
              <a:ext cx="2096709" cy="381645"/>
            </a:xfrm>
            <a:prstGeom prst="rect">
              <a:avLst/>
            </a:prstGeom>
            <a:solidFill>
              <a:srgbClr val="C5D0D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3" name="Freeform 329"/>
            <p:cNvSpPr>
              <a:spLocks/>
            </p:cNvSpPr>
            <p:nvPr/>
          </p:nvSpPr>
          <p:spPr bwMode="auto">
            <a:xfrm>
              <a:off x="9771530" y="4691222"/>
              <a:ext cx="646460" cy="1743104"/>
            </a:xfrm>
            <a:custGeom>
              <a:avLst/>
              <a:gdLst>
                <a:gd name="T0" fmla="*/ 3 w 88"/>
                <a:gd name="T1" fmla="*/ 224 h 238"/>
                <a:gd name="T2" fmla="*/ 74 w 88"/>
                <a:gd name="T3" fmla="*/ 0 h 238"/>
                <a:gd name="T4" fmla="*/ 88 w 88"/>
                <a:gd name="T5" fmla="*/ 0 h 238"/>
                <a:gd name="T6" fmla="*/ 16 w 88"/>
                <a:gd name="T7" fmla="*/ 228 h 238"/>
                <a:gd name="T8" fmla="*/ 3 w 88"/>
                <a:gd name="T9" fmla="*/ 224 h 238"/>
              </a:gdLst>
              <a:ahLst/>
              <a:cxnLst>
                <a:cxn ang="0">
                  <a:pos x="T0" y="T1"/>
                </a:cxn>
                <a:cxn ang="0">
                  <a:pos x="T2" y="T3"/>
                </a:cxn>
                <a:cxn ang="0">
                  <a:pos x="T4" y="T5"/>
                </a:cxn>
                <a:cxn ang="0">
                  <a:pos x="T6" y="T7"/>
                </a:cxn>
                <a:cxn ang="0">
                  <a:pos x="T8" y="T9"/>
                </a:cxn>
              </a:cxnLst>
              <a:rect l="0" t="0" r="r" b="b"/>
              <a:pathLst>
                <a:path w="88" h="238">
                  <a:moveTo>
                    <a:pt x="3" y="224"/>
                  </a:moveTo>
                  <a:cubicBezTo>
                    <a:pt x="74" y="0"/>
                    <a:pt x="74" y="0"/>
                    <a:pt x="74" y="0"/>
                  </a:cubicBezTo>
                  <a:cubicBezTo>
                    <a:pt x="88" y="0"/>
                    <a:pt x="88" y="0"/>
                    <a:pt x="88" y="0"/>
                  </a:cubicBezTo>
                  <a:cubicBezTo>
                    <a:pt x="16" y="228"/>
                    <a:pt x="16" y="228"/>
                    <a:pt x="16" y="228"/>
                  </a:cubicBezTo>
                  <a:cubicBezTo>
                    <a:pt x="13" y="238"/>
                    <a:pt x="0" y="236"/>
                    <a:pt x="3" y="224"/>
                  </a:cubicBez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4" name="Freeform 330"/>
            <p:cNvSpPr>
              <a:spLocks/>
            </p:cNvSpPr>
            <p:nvPr/>
          </p:nvSpPr>
          <p:spPr bwMode="auto">
            <a:xfrm>
              <a:off x="10776268" y="4691222"/>
              <a:ext cx="644902" cy="1735315"/>
            </a:xfrm>
            <a:custGeom>
              <a:avLst/>
              <a:gdLst>
                <a:gd name="T0" fmla="*/ 85 w 88"/>
                <a:gd name="T1" fmla="*/ 224 h 237"/>
                <a:gd name="T2" fmla="*/ 14 w 88"/>
                <a:gd name="T3" fmla="*/ 0 h 237"/>
                <a:gd name="T4" fmla="*/ 0 w 88"/>
                <a:gd name="T5" fmla="*/ 0 h 237"/>
                <a:gd name="T6" fmla="*/ 72 w 88"/>
                <a:gd name="T7" fmla="*/ 228 h 237"/>
                <a:gd name="T8" fmla="*/ 85 w 88"/>
                <a:gd name="T9" fmla="*/ 224 h 237"/>
              </a:gdLst>
              <a:ahLst/>
              <a:cxnLst>
                <a:cxn ang="0">
                  <a:pos x="T0" y="T1"/>
                </a:cxn>
                <a:cxn ang="0">
                  <a:pos x="T2" y="T3"/>
                </a:cxn>
                <a:cxn ang="0">
                  <a:pos x="T4" y="T5"/>
                </a:cxn>
                <a:cxn ang="0">
                  <a:pos x="T6" y="T7"/>
                </a:cxn>
                <a:cxn ang="0">
                  <a:pos x="T8" y="T9"/>
                </a:cxn>
              </a:cxnLst>
              <a:rect l="0" t="0" r="r" b="b"/>
              <a:pathLst>
                <a:path w="88" h="237">
                  <a:moveTo>
                    <a:pt x="85" y="224"/>
                  </a:moveTo>
                  <a:cubicBezTo>
                    <a:pt x="14" y="0"/>
                    <a:pt x="14" y="0"/>
                    <a:pt x="14" y="0"/>
                  </a:cubicBezTo>
                  <a:cubicBezTo>
                    <a:pt x="0" y="0"/>
                    <a:pt x="0" y="0"/>
                    <a:pt x="0" y="0"/>
                  </a:cubicBezTo>
                  <a:cubicBezTo>
                    <a:pt x="72" y="228"/>
                    <a:pt x="72" y="228"/>
                    <a:pt x="72" y="228"/>
                  </a:cubicBezTo>
                  <a:cubicBezTo>
                    <a:pt x="75" y="237"/>
                    <a:pt x="88" y="234"/>
                    <a:pt x="85" y="224"/>
                  </a:cubicBez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5" name="Rectangle 331"/>
            <p:cNvSpPr>
              <a:spLocks noChangeArrowheads="1"/>
            </p:cNvSpPr>
            <p:nvPr/>
          </p:nvSpPr>
          <p:spPr bwMode="auto">
            <a:xfrm>
              <a:off x="10117346" y="5466974"/>
              <a:ext cx="967352" cy="95022"/>
            </a:xfrm>
            <a:prstGeom prst="rect">
              <a:avLst/>
            </a:prstGeom>
            <a:solidFill>
              <a:srgbClr val="C5D0D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6" name="Freeform 332"/>
            <p:cNvSpPr>
              <a:spLocks/>
            </p:cNvSpPr>
            <p:nvPr/>
          </p:nvSpPr>
          <p:spPr bwMode="auto">
            <a:xfrm>
              <a:off x="11363532" y="4309579"/>
              <a:ext cx="233661" cy="278836"/>
            </a:xfrm>
            <a:custGeom>
              <a:avLst/>
              <a:gdLst>
                <a:gd name="T0" fmla="*/ 150 w 150"/>
                <a:gd name="T1" fmla="*/ 0 h 179"/>
                <a:gd name="T2" fmla="*/ 0 w 150"/>
                <a:gd name="T3" fmla="*/ 179 h 179"/>
                <a:gd name="T4" fmla="*/ 150 w 150"/>
                <a:gd name="T5" fmla="*/ 179 h 179"/>
                <a:gd name="T6" fmla="*/ 150 w 150"/>
                <a:gd name="T7" fmla="*/ 0 h 179"/>
              </a:gdLst>
              <a:ahLst/>
              <a:cxnLst>
                <a:cxn ang="0">
                  <a:pos x="T0" y="T1"/>
                </a:cxn>
                <a:cxn ang="0">
                  <a:pos x="T2" y="T3"/>
                </a:cxn>
                <a:cxn ang="0">
                  <a:pos x="T4" y="T5"/>
                </a:cxn>
                <a:cxn ang="0">
                  <a:pos x="T6" y="T7"/>
                </a:cxn>
              </a:cxnLst>
              <a:rect l="0" t="0" r="r" b="b"/>
              <a:pathLst>
                <a:path w="150" h="179">
                  <a:moveTo>
                    <a:pt x="150" y="0"/>
                  </a:moveTo>
                  <a:lnTo>
                    <a:pt x="0" y="179"/>
                  </a:lnTo>
                  <a:lnTo>
                    <a:pt x="150" y="179"/>
                  </a:lnTo>
                  <a:lnTo>
                    <a:pt x="150" y="0"/>
                  </a:lnTo>
                  <a:close/>
                </a:path>
              </a:pathLst>
            </a:custGeom>
            <a:solidFill>
              <a:srgbClr val="A8B8C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7" name="Rectangle 333"/>
            <p:cNvSpPr>
              <a:spLocks noChangeArrowheads="1"/>
            </p:cNvSpPr>
            <p:nvPr/>
          </p:nvSpPr>
          <p:spPr bwMode="auto">
            <a:xfrm>
              <a:off x="10643861" y="4075918"/>
              <a:ext cx="792886"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8" name="Rectangle 334"/>
            <p:cNvSpPr>
              <a:spLocks noChangeArrowheads="1"/>
            </p:cNvSpPr>
            <p:nvPr/>
          </p:nvSpPr>
          <p:spPr bwMode="auto">
            <a:xfrm>
              <a:off x="10643861" y="4141344"/>
              <a:ext cx="792886" cy="21809"/>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9" name="Rectangle 335"/>
            <p:cNvSpPr>
              <a:spLocks noChangeArrowheads="1"/>
            </p:cNvSpPr>
            <p:nvPr/>
          </p:nvSpPr>
          <p:spPr bwMode="auto">
            <a:xfrm>
              <a:off x="10643861" y="4200536"/>
              <a:ext cx="792886"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0" name="Rectangle 336"/>
            <p:cNvSpPr>
              <a:spLocks noChangeArrowheads="1"/>
            </p:cNvSpPr>
            <p:nvPr/>
          </p:nvSpPr>
          <p:spPr bwMode="auto">
            <a:xfrm>
              <a:off x="10643861" y="4259731"/>
              <a:ext cx="792886" cy="2804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1" name="Rectangle 337"/>
            <p:cNvSpPr>
              <a:spLocks noChangeArrowheads="1"/>
            </p:cNvSpPr>
            <p:nvPr/>
          </p:nvSpPr>
          <p:spPr bwMode="auto">
            <a:xfrm>
              <a:off x="10643861" y="4317366"/>
              <a:ext cx="792886"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2" name="Rectangle 338"/>
            <p:cNvSpPr>
              <a:spLocks noChangeArrowheads="1"/>
            </p:cNvSpPr>
            <p:nvPr/>
          </p:nvSpPr>
          <p:spPr bwMode="auto">
            <a:xfrm>
              <a:off x="10643861" y="3834470"/>
              <a:ext cx="792886" cy="14642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3" name="Freeform 339"/>
            <p:cNvSpPr>
              <a:spLocks/>
            </p:cNvSpPr>
            <p:nvPr/>
          </p:nvSpPr>
          <p:spPr bwMode="auto">
            <a:xfrm>
              <a:off x="11318359" y="4295559"/>
              <a:ext cx="278836" cy="292854"/>
            </a:xfrm>
            <a:custGeom>
              <a:avLst/>
              <a:gdLst>
                <a:gd name="T0" fmla="*/ 38 w 38"/>
                <a:gd name="T1" fmla="*/ 2 h 40"/>
                <a:gd name="T2" fmla="*/ 6 w 38"/>
                <a:gd name="T3" fmla="*/ 40 h 40"/>
                <a:gd name="T4" fmla="*/ 0 w 38"/>
                <a:gd name="T5" fmla="*/ 0 h 40"/>
                <a:gd name="T6" fmla="*/ 38 w 38"/>
                <a:gd name="T7" fmla="*/ 2 h 40"/>
              </a:gdLst>
              <a:ahLst/>
              <a:cxnLst>
                <a:cxn ang="0">
                  <a:pos x="T0" y="T1"/>
                </a:cxn>
                <a:cxn ang="0">
                  <a:pos x="T2" y="T3"/>
                </a:cxn>
                <a:cxn ang="0">
                  <a:pos x="T4" y="T5"/>
                </a:cxn>
                <a:cxn ang="0">
                  <a:pos x="T6" y="T7"/>
                </a:cxn>
              </a:cxnLst>
              <a:rect l="0" t="0" r="r" b="b"/>
              <a:pathLst>
                <a:path w="38" h="40">
                  <a:moveTo>
                    <a:pt x="38" y="2"/>
                  </a:moveTo>
                  <a:cubicBezTo>
                    <a:pt x="6" y="40"/>
                    <a:pt x="6" y="40"/>
                    <a:pt x="6" y="40"/>
                  </a:cubicBezTo>
                  <a:cubicBezTo>
                    <a:pt x="9" y="27"/>
                    <a:pt x="8" y="13"/>
                    <a:pt x="0" y="0"/>
                  </a:cubicBezTo>
                  <a:cubicBezTo>
                    <a:pt x="12" y="9"/>
                    <a:pt x="25" y="8"/>
                    <a:pt x="38" y="2"/>
                  </a:cubicBezTo>
                  <a:close/>
                </a:path>
              </a:pathLst>
            </a:custGeom>
            <a:solidFill>
              <a:srgbClr val="E8E7E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4" name="Oval 340"/>
            <p:cNvSpPr>
              <a:spLocks noChangeArrowheads="1"/>
            </p:cNvSpPr>
            <p:nvPr/>
          </p:nvSpPr>
          <p:spPr bwMode="auto">
            <a:xfrm>
              <a:off x="9771530" y="3775275"/>
              <a:ext cx="668268" cy="666710"/>
            </a:xfrm>
            <a:prstGeom prst="ellipse">
              <a:avLst/>
            </a:prstGeom>
            <a:solidFill>
              <a:srgbClr val="B7D5F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5" name="Freeform 341"/>
            <p:cNvSpPr>
              <a:spLocks/>
            </p:cNvSpPr>
            <p:nvPr/>
          </p:nvSpPr>
          <p:spPr bwMode="auto">
            <a:xfrm>
              <a:off x="10101770" y="4105514"/>
              <a:ext cx="300643" cy="285067"/>
            </a:xfrm>
            <a:custGeom>
              <a:avLst/>
              <a:gdLst>
                <a:gd name="T0" fmla="*/ 26 w 41"/>
                <a:gd name="T1" fmla="*/ 39 h 39"/>
                <a:gd name="T2" fmla="*/ 41 w 41"/>
                <a:gd name="T3" fmla="*/ 21 h 39"/>
                <a:gd name="T4" fmla="*/ 0 w 41"/>
                <a:gd name="T5" fmla="*/ 0 h 39"/>
                <a:gd name="T6" fmla="*/ 26 w 41"/>
                <a:gd name="T7" fmla="*/ 39 h 39"/>
              </a:gdLst>
              <a:ahLst/>
              <a:cxnLst>
                <a:cxn ang="0">
                  <a:pos x="T0" y="T1"/>
                </a:cxn>
                <a:cxn ang="0">
                  <a:pos x="T2" y="T3"/>
                </a:cxn>
                <a:cxn ang="0">
                  <a:pos x="T4" y="T5"/>
                </a:cxn>
                <a:cxn ang="0">
                  <a:pos x="T6" y="T7"/>
                </a:cxn>
              </a:cxnLst>
              <a:rect l="0" t="0" r="r" b="b"/>
              <a:pathLst>
                <a:path w="41" h="39">
                  <a:moveTo>
                    <a:pt x="26" y="39"/>
                  </a:moveTo>
                  <a:cubicBezTo>
                    <a:pt x="32" y="34"/>
                    <a:pt x="38" y="28"/>
                    <a:pt x="41" y="21"/>
                  </a:cubicBezTo>
                  <a:cubicBezTo>
                    <a:pt x="0" y="0"/>
                    <a:pt x="0" y="0"/>
                    <a:pt x="0" y="0"/>
                  </a:cubicBezTo>
                  <a:lnTo>
                    <a:pt x="26" y="39"/>
                  </a:ln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6" name="Freeform 342"/>
            <p:cNvSpPr>
              <a:spLocks/>
            </p:cNvSpPr>
            <p:nvPr/>
          </p:nvSpPr>
          <p:spPr bwMode="auto">
            <a:xfrm>
              <a:off x="10101770" y="3842259"/>
              <a:ext cx="338028" cy="417472"/>
            </a:xfrm>
            <a:custGeom>
              <a:avLst/>
              <a:gdLst>
                <a:gd name="T0" fmla="*/ 41 w 46"/>
                <a:gd name="T1" fmla="*/ 57 h 57"/>
                <a:gd name="T2" fmla="*/ 46 w 46"/>
                <a:gd name="T3" fmla="*/ 36 h 57"/>
                <a:gd name="T4" fmla="*/ 29 w 46"/>
                <a:gd name="T5" fmla="*/ 0 h 57"/>
                <a:gd name="T6" fmla="*/ 0 w 46"/>
                <a:gd name="T7" fmla="*/ 36 h 57"/>
                <a:gd name="T8" fmla="*/ 41 w 46"/>
                <a:gd name="T9" fmla="*/ 57 h 57"/>
              </a:gdLst>
              <a:ahLst/>
              <a:cxnLst>
                <a:cxn ang="0">
                  <a:pos x="T0" y="T1"/>
                </a:cxn>
                <a:cxn ang="0">
                  <a:pos x="T2" y="T3"/>
                </a:cxn>
                <a:cxn ang="0">
                  <a:pos x="T4" y="T5"/>
                </a:cxn>
                <a:cxn ang="0">
                  <a:pos x="T6" y="T7"/>
                </a:cxn>
                <a:cxn ang="0">
                  <a:pos x="T8" y="T9"/>
                </a:cxn>
              </a:cxnLst>
              <a:rect l="0" t="0" r="r" b="b"/>
              <a:pathLst>
                <a:path w="46" h="57">
                  <a:moveTo>
                    <a:pt x="41" y="57"/>
                  </a:moveTo>
                  <a:cubicBezTo>
                    <a:pt x="44" y="51"/>
                    <a:pt x="46" y="44"/>
                    <a:pt x="46" y="36"/>
                  </a:cubicBezTo>
                  <a:cubicBezTo>
                    <a:pt x="46" y="22"/>
                    <a:pt x="39" y="9"/>
                    <a:pt x="29" y="0"/>
                  </a:cubicBezTo>
                  <a:cubicBezTo>
                    <a:pt x="0" y="36"/>
                    <a:pt x="0" y="36"/>
                    <a:pt x="0" y="36"/>
                  </a:cubicBezTo>
                  <a:lnTo>
                    <a:pt x="41" y="57"/>
                  </a:lnTo>
                  <a:close/>
                </a:path>
              </a:pathLst>
            </a:custGeom>
            <a:solidFill>
              <a:srgbClr val="5D8C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7" name="Freeform 343"/>
            <p:cNvSpPr>
              <a:spLocks/>
            </p:cNvSpPr>
            <p:nvPr/>
          </p:nvSpPr>
          <p:spPr bwMode="auto">
            <a:xfrm>
              <a:off x="10101770" y="3775275"/>
              <a:ext cx="213410" cy="330239"/>
            </a:xfrm>
            <a:custGeom>
              <a:avLst/>
              <a:gdLst>
                <a:gd name="T0" fmla="*/ 29 w 29"/>
                <a:gd name="T1" fmla="*/ 9 h 45"/>
                <a:gd name="T2" fmla="*/ 0 w 29"/>
                <a:gd name="T3" fmla="*/ 0 h 45"/>
                <a:gd name="T4" fmla="*/ 0 w 29"/>
                <a:gd name="T5" fmla="*/ 45 h 45"/>
                <a:gd name="T6" fmla="*/ 29 w 29"/>
                <a:gd name="T7" fmla="*/ 9 h 45"/>
              </a:gdLst>
              <a:ahLst/>
              <a:cxnLst>
                <a:cxn ang="0">
                  <a:pos x="T0" y="T1"/>
                </a:cxn>
                <a:cxn ang="0">
                  <a:pos x="T2" y="T3"/>
                </a:cxn>
                <a:cxn ang="0">
                  <a:pos x="T4" y="T5"/>
                </a:cxn>
                <a:cxn ang="0">
                  <a:pos x="T6" y="T7"/>
                </a:cxn>
              </a:cxnLst>
              <a:rect l="0" t="0" r="r" b="b"/>
              <a:pathLst>
                <a:path w="29" h="45">
                  <a:moveTo>
                    <a:pt x="29" y="9"/>
                  </a:moveTo>
                  <a:cubicBezTo>
                    <a:pt x="21" y="3"/>
                    <a:pt x="11" y="0"/>
                    <a:pt x="0" y="0"/>
                  </a:cubicBezTo>
                  <a:cubicBezTo>
                    <a:pt x="0" y="45"/>
                    <a:pt x="0" y="45"/>
                    <a:pt x="0" y="45"/>
                  </a:cubicBezTo>
                  <a:lnTo>
                    <a:pt x="29" y="9"/>
                  </a:lnTo>
                  <a:close/>
                </a:path>
              </a:pathLst>
            </a:custGeom>
            <a:solidFill>
              <a:srgbClr val="7BA4C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8" name="Freeform 344"/>
            <p:cNvSpPr>
              <a:spLocks/>
            </p:cNvSpPr>
            <p:nvPr/>
          </p:nvSpPr>
          <p:spPr bwMode="auto">
            <a:xfrm>
              <a:off x="9868109" y="3775275"/>
              <a:ext cx="233661" cy="330239"/>
            </a:xfrm>
            <a:custGeom>
              <a:avLst/>
              <a:gdLst>
                <a:gd name="T0" fmla="*/ 32 w 32"/>
                <a:gd name="T1" fmla="*/ 0 h 45"/>
                <a:gd name="T2" fmla="*/ 32 w 32"/>
                <a:gd name="T3" fmla="*/ 45 h 45"/>
                <a:gd name="T4" fmla="*/ 0 w 32"/>
                <a:gd name="T5" fmla="*/ 13 h 45"/>
                <a:gd name="T6" fmla="*/ 32 w 32"/>
                <a:gd name="T7" fmla="*/ 0 h 45"/>
              </a:gdLst>
              <a:ahLst/>
              <a:cxnLst>
                <a:cxn ang="0">
                  <a:pos x="T0" y="T1"/>
                </a:cxn>
                <a:cxn ang="0">
                  <a:pos x="T2" y="T3"/>
                </a:cxn>
                <a:cxn ang="0">
                  <a:pos x="T4" y="T5"/>
                </a:cxn>
                <a:cxn ang="0">
                  <a:pos x="T6" y="T7"/>
                </a:cxn>
              </a:cxnLst>
              <a:rect l="0" t="0" r="r" b="b"/>
              <a:pathLst>
                <a:path w="32" h="45">
                  <a:moveTo>
                    <a:pt x="32" y="0"/>
                  </a:moveTo>
                  <a:cubicBezTo>
                    <a:pt x="32" y="45"/>
                    <a:pt x="32" y="45"/>
                    <a:pt x="32" y="45"/>
                  </a:cubicBezTo>
                  <a:cubicBezTo>
                    <a:pt x="0" y="13"/>
                    <a:pt x="0" y="13"/>
                    <a:pt x="0" y="13"/>
                  </a:cubicBezTo>
                  <a:cubicBezTo>
                    <a:pt x="8" y="5"/>
                    <a:pt x="20" y="0"/>
                    <a:pt x="32" y="0"/>
                  </a:cubicBezTo>
                  <a:close/>
                </a:path>
              </a:pathLst>
            </a:custGeom>
            <a:solidFill>
              <a:srgbClr val="99BDD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9" name="Rectangle 345"/>
            <p:cNvSpPr>
              <a:spLocks noChangeArrowheads="1"/>
            </p:cNvSpPr>
            <p:nvPr/>
          </p:nvSpPr>
          <p:spPr bwMode="auto">
            <a:xfrm>
              <a:off x="10643861" y="3541616"/>
              <a:ext cx="792886" cy="35829"/>
            </a:xfrm>
            <a:prstGeom prst="rect">
              <a:avLst/>
            </a:prstGeom>
            <a:solidFill>
              <a:srgbClr val="FC8D2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0" name="Rectangle 346"/>
            <p:cNvSpPr>
              <a:spLocks noChangeArrowheads="1"/>
            </p:cNvSpPr>
            <p:nvPr/>
          </p:nvSpPr>
          <p:spPr bwMode="auto">
            <a:xfrm>
              <a:off x="11296550" y="2728479"/>
              <a:ext cx="140197" cy="813137"/>
            </a:xfrm>
            <a:prstGeom prst="rect">
              <a:avLst/>
            </a:prstGeom>
            <a:solidFill>
              <a:srgbClr val="3F73A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1" name="Rectangle 347"/>
            <p:cNvSpPr>
              <a:spLocks noChangeArrowheads="1"/>
            </p:cNvSpPr>
            <p:nvPr/>
          </p:nvSpPr>
          <p:spPr bwMode="auto">
            <a:xfrm>
              <a:off x="11128315" y="3035352"/>
              <a:ext cx="146428" cy="506264"/>
            </a:xfrm>
            <a:prstGeom prst="rect">
              <a:avLst/>
            </a:prstGeom>
            <a:solidFill>
              <a:srgbClr val="5D8CB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2" name="Rectangle 348"/>
            <p:cNvSpPr>
              <a:spLocks noChangeArrowheads="1"/>
            </p:cNvSpPr>
            <p:nvPr/>
          </p:nvSpPr>
          <p:spPr bwMode="auto">
            <a:xfrm>
              <a:off x="10967869" y="3205146"/>
              <a:ext cx="138639" cy="336470"/>
            </a:xfrm>
            <a:prstGeom prst="rect">
              <a:avLst/>
            </a:prstGeom>
            <a:solidFill>
              <a:srgbClr val="7BA4C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3" name="Rectangle 349"/>
            <p:cNvSpPr>
              <a:spLocks noChangeArrowheads="1"/>
            </p:cNvSpPr>
            <p:nvPr/>
          </p:nvSpPr>
          <p:spPr bwMode="auto">
            <a:xfrm>
              <a:off x="10805865" y="3050931"/>
              <a:ext cx="138639" cy="490687"/>
            </a:xfrm>
            <a:prstGeom prst="rect">
              <a:avLst/>
            </a:prstGeom>
            <a:solidFill>
              <a:srgbClr val="99BD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4" name="Rectangle 350"/>
            <p:cNvSpPr>
              <a:spLocks noChangeArrowheads="1"/>
            </p:cNvSpPr>
            <p:nvPr/>
          </p:nvSpPr>
          <p:spPr bwMode="auto">
            <a:xfrm>
              <a:off x="10643861" y="3189568"/>
              <a:ext cx="140197" cy="352049"/>
            </a:xfrm>
            <a:prstGeom prst="rect">
              <a:avLst/>
            </a:prstGeom>
            <a:solidFill>
              <a:srgbClr val="B7D5F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5" name="Freeform 378"/>
            <p:cNvSpPr>
              <a:spLocks/>
            </p:cNvSpPr>
            <p:nvPr/>
          </p:nvSpPr>
          <p:spPr bwMode="auto">
            <a:xfrm>
              <a:off x="9787107" y="3571212"/>
              <a:ext cx="182255" cy="182255"/>
            </a:xfrm>
            <a:custGeom>
              <a:avLst/>
              <a:gdLst>
                <a:gd name="T0" fmla="*/ 0 w 117"/>
                <a:gd name="T1" fmla="*/ 42 h 117"/>
                <a:gd name="T2" fmla="*/ 75 w 117"/>
                <a:gd name="T3" fmla="*/ 117 h 117"/>
                <a:gd name="T4" fmla="*/ 117 w 117"/>
                <a:gd name="T5" fmla="*/ 75 h 117"/>
                <a:gd name="T6" fmla="*/ 42 w 117"/>
                <a:gd name="T7" fmla="*/ 0 h 117"/>
                <a:gd name="T8" fmla="*/ 0 w 117"/>
                <a:gd name="T9" fmla="*/ 42 h 117"/>
              </a:gdLst>
              <a:ahLst/>
              <a:cxnLst>
                <a:cxn ang="0">
                  <a:pos x="T0" y="T1"/>
                </a:cxn>
                <a:cxn ang="0">
                  <a:pos x="T2" y="T3"/>
                </a:cxn>
                <a:cxn ang="0">
                  <a:pos x="T4" y="T5"/>
                </a:cxn>
                <a:cxn ang="0">
                  <a:pos x="T6" y="T7"/>
                </a:cxn>
                <a:cxn ang="0">
                  <a:pos x="T8" y="T9"/>
                </a:cxn>
              </a:cxnLst>
              <a:rect l="0" t="0" r="r" b="b"/>
              <a:pathLst>
                <a:path w="117" h="117">
                  <a:moveTo>
                    <a:pt x="0" y="42"/>
                  </a:moveTo>
                  <a:lnTo>
                    <a:pt x="75" y="117"/>
                  </a:lnTo>
                  <a:lnTo>
                    <a:pt x="117" y="75"/>
                  </a:lnTo>
                  <a:lnTo>
                    <a:pt x="42" y="0"/>
                  </a:lnTo>
                  <a:lnTo>
                    <a:pt x="0" y="4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pic>
          <p:nvPicPr>
            <p:cNvPr id="146" name="图片 14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750850" y="3765477"/>
              <a:ext cx="717415" cy="709220"/>
            </a:xfrm>
            <a:prstGeom prst="rect">
              <a:avLst/>
            </a:prstGeom>
          </p:spPr>
        </p:pic>
      </p:grpSp>
      <p:sp>
        <p:nvSpPr>
          <p:cNvPr id="147" name="矩形 146"/>
          <p:cNvSpPr/>
          <p:nvPr/>
        </p:nvSpPr>
        <p:spPr>
          <a:xfrm>
            <a:off x="2451868" y="3072604"/>
            <a:ext cx="7510075" cy="2031325"/>
          </a:xfrm>
          <a:prstGeom prst="rect">
            <a:avLst/>
          </a:prstGeom>
        </p:spPr>
        <p:txBody>
          <a:bodyPr wrap="square">
            <a:spAutoFit/>
          </a:bodyPr>
          <a:lstStyle/>
          <a:p>
            <a:pPr marL="457200" indent="-457200">
              <a:lnSpc>
                <a:spcPct val="150000"/>
              </a:lnSpc>
              <a:buFont typeface="Wingdings" pitchFamily="2" charset="2"/>
              <a:buChar char="l"/>
            </a:pPr>
            <a:r>
              <a:rPr lang="zh-CN" altLang="en-US" sz="2800" dirty="0" smtClean="0">
                <a:sym typeface="Wingdings" pitchFamily="2" charset="2"/>
              </a:rPr>
              <a:t>程序：</a:t>
            </a:r>
            <a:endParaRPr lang="en-US" altLang="zh-CN" sz="2800" dirty="0" smtClean="0">
              <a:sym typeface="Wingdings" pitchFamily="2" charset="2"/>
            </a:endParaRPr>
          </a:p>
          <a:p>
            <a:pPr marL="457200" indent="-457200">
              <a:lnSpc>
                <a:spcPct val="150000"/>
              </a:lnSpc>
            </a:pPr>
            <a:r>
              <a:rPr lang="en-US" altLang="zh-CN" sz="2800" dirty="0" smtClean="0">
                <a:sym typeface="Wingdings" pitchFamily="2" charset="2"/>
              </a:rPr>
              <a:t>      </a:t>
            </a:r>
            <a:r>
              <a:rPr lang="zh-CN" altLang="en-US" sz="2800" dirty="0" smtClean="0">
                <a:sym typeface="Wingdings" pitchFamily="2" charset="2"/>
              </a:rPr>
              <a:t>公开材料：由工会相关工作人员</a:t>
            </a:r>
            <a:r>
              <a:rPr lang="zh-CN" altLang="en-US" sz="2800" dirty="0" smtClean="0">
                <a:solidFill>
                  <a:srgbClr val="D50601"/>
                </a:solidFill>
                <a:sym typeface="Wingdings" pitchFamily="2" charset="2"/>
              </a:rPr>
              <a:t>出具</a:t>
            </a:r>
            <a:r>
              <a:rPr lang="zh-CN" altLang="en-US" sz="2800" dirty="0" smtClean="0">
                <a:sym typeface="Wingdings" pitchFamily="2" charset="2"/>
              </a:rPr>
              <a:t>、本级工会委员会</a:t>
            </a:r>
            <a:r>
              <a:rPr lang="zh-CN" altLang="en-US" sz="2800" dirty="0" smtClean="0">
                <a:solidFill>
                  <a:srgbClr val="D50601"/>
                </a:solidFill>
                <a:sym typeface="Wingdings" pitchFamily="2" charset="2"/>
              </a:rPr>
              <a:t>审核</a:t>
            </a:r>
            <a:r>
              <a:rPr lang="zh-CN" altLang="en-US" sz="2800" dirty="0" smtClean="0">
                <a:sym typeface="Wingdings" pitchFamily="2" charset="2"/>
              </a:rPr>
              <a:t>，工会主席签字</a:t>
            </a:r>
            <a:r>
              <a:rPr lang="zh-CN" altLang="en-US" sz="2800" dirty="0" smtClean="0">
                <a:solidFill>
                  <a:srgbClr val="D50601"/>
                </a:solidFill>
                <a:sym typeface="Wingdings" pitchFamily="2" charset="2"/>
              </a:rPr>
              <a:t>确认。</a:t>
            </a:r>
            <a:endParaRPr lang="en-US" altLang="zh-CN" sz="2800" dirty="0" smtClean="0">
              <a:solidFill>
                <a:srgbClr val="D50601"/>
              </a:solidFill>
              <a:sym typeface="Wingdings" pitchFamily="2" charset="2"/>
            </a:endParaRPr>
          </a:p>
        </p:txBody>
      </p:sp>
    </p:spTree>
    <p:extLst>
      <p:ext uri="{BB962C8B-B14F-4D97-AF65-F5344CB8AC3E}">
        <p14:creationId xmlns="" xmlns:p14="http://schemas.microsoft.com/office/powerpoint/2010/main" val="2434798896"/>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1115357" y="333450"/>
            <a:ext cx="8148201" cy="584775"/>
          </a:xfrm>
          <a:prstGeom prst="rect">
            <a:avLst/>
          </a:prstGeom>
        </p:spPr>
        <p:txBody>
          <a:bodyPr wrap="square">
            <a:spAutoFit/>
          </a:bodyPr>
          <a:lstStyle/>
          <a:p>
            <a:pPr>
              <a:spcBef>
                <a:spcPct val="20000"/>
              </a:spcBef>
            </a:pPr>
            <a:r>
              <a:rPr lang="zh-CN" altLang="en-US" sz="3200" b="1" dirty="0" smtClean="0">
                <a:gradFill>
                  <a:gsLst>
                    <a:gs pos="70000">
                      <a:schemeClr val="accent6">
                        <a:lumMod val="75000"/>
                      </a:schemeClr>
                    </a:gs>
                    <a:gs pos="24000">
                      <a:schemeClr val="accent2">
                        <a:lumMod val="20000"/>
                        <a:lumOff val="80000"/>
                      </a:schemeClr>
                    </a:gs>
                    <a:gs pos="0">
                      <a:schemeClr val="accent2">
                        <a:lumMod val="40000"/>
                        <a:lumOff val="60000"/>
                      </a:schemeClr>
                    </a:gs>
                    <a:gs pos="50000">
                      <a:srgbClr val="FFC000"/>
                    </a:gs>
                    <a:gs pos="82000">
                      <a:srgbClr val="FFC000"/>
                    </a:gs>
                  </a:gsLst>
                  <a:lin ang="5400000" scaled="0"/>
                </a:gradFill>
                <a:latin typeface="微软雅黑" panose="020B0503020204020204" pitchFamily="34" charset="-122"/>
                <a:ea typeface="微软雅黑" panose="020B0503020204020204" pitchFamily="34" charset="-122"/>
              </a:rPr>
              <a:t>解读实施意见</a:t>
            </a:r>
            <a:endParaRPr lang="zh-CN" altLang="zh-CN" sz="3200" b="1" dirty="0">
              <a:gradFill>
                <a:gsLst>
                  <a:gs pos="70000">
                    <a:schemeClr val="accent6">
                      <a:lumMod val="75000"/>
                    </a:schemeClr>
                  </a:gs>
                  <a:gs pos="24000">
                    <a:schemeClr val="accent2">
                      <a:lumMod val="20000"/>
                      <a:lumOff val="80000"/>
                    </a:schemeClr>
                  </a:gs>
                  <a:gs pos="0">
                    <a:schemeClr val="accent2">
                      <a:lumMod val="40000"/>
                      <a:lumOff val="60000"/>
                    </a:schemeClr>
                  </a:gs>
                  <a:gs pos="50000">
                    <a:srgbClr val="FFC000"/>
                  </a:gs>
                  <a:gs pos="82000">
                    <a:srgbClr val="FFC000"/>
                  </a:gs>
                </a:gsLst>
                <a:lin ang="5400000" scaled="0"/>
              </a:gradFill>
              <a:latin typeface="微软雅黑" panose="020B0503020204020204" pitchFamily="34" charset="-122"/>
              <a:ea typeface="微软雅黑" panose="020B0503020204020204" pitchFamily="34" charset="-122"/>
            </a:endParaRPr>
          </a:p>
        </p:txBody>
      </p:sp>
      <p:pic>
        <p:nvPicPr>
          <p:cNvPr id="37" name="图片 3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77617" y="354587"/>
            <a:ext cx="605021" cy="598107"/>
          </a:xfrm>
          <a:prstGeom prst="rect">
            <a:avLst/>
          </a:prstGeom>
        </p:spPr>
      </p:pic>
      <p:grpSp>
        <p:nvGrpSpPr>
          <p:cNvPr id="34" name="组合 33"/>
          <p:cNvGrpSpPr/>
          <p:nvPr/>
        </p:nvGrpSpPr>
        <p:grpSpPr>
          <a:xfrm>
            <a:off x="298562" y="2267001"/>
            <a:ext cx="11593288" cy="4269322"/>
            <a:chOff x="1203411" y="2333795"/>
            <a:chExt cx="4332200" cy="2572274"/>
          </a:xfrm>
        </p:grpSpPr>
        <p:sp>
          <p:nvSpPr>
            <p:cNvPr id="38" name="Rectangle 128"/>
            <p:cNvSpPr>
              <a:spLocks noChangeArrowheads="1"/>
            </p:cNvSpPr>
            <p:nvPr/>
          </p:nvSpPr>
          <p:spPr bwMode="auto">
            <a:xfrm>
              <a:off x="1279908" y="2381462"/>
              <a:ext cx="4188574" cy="2432277"/>
            </a:xfrm>
            <a:prstGeom prst="rect">
              <a:avLst/>
            </a:prstGeom>
            <a:solidFill>
              <a:schemeClr val="bg2">
                <a:lumMod val="95000"/>
              </a:schemeClr>
            </a:solidFill>
            <a:ln>
              <a:noFill/>
            </a:ln>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39" name="Rectangle 129"/>
            <p:cNvSpPr>
              <a:spLocks noChangeArrowheads="1"/>
            </p:cNvSpPr>
            <p:nvPr/>
          </p:nvSpPr>
          <p:spPr bwMode="auto">
            <a:xfrm>
              <a:off x="1264297" y="4779999"/>
              <a:ext cx="4204185" cy="6507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51" name="Rectangle 130"/>
            <p:cNvSpPr>
              <a:spLocks noChangeArrowheads="1"/>
            </p:cNvSpPr>
            <p:nvPr/>
          </p:nvSpPr>
          <p:spPr bwMode="auto">
            <a:xfrm>
              <a:off x="1203411" y="4840999"/>
              <a:ext cx="4332200" cy="65070"/>
            </a:xfrm>
            <a:prstGeom prst="rect">
              <a:avLst/>
            </a:prstGeom>
            <a:solidFill>
              <a:srgbClr val="0005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52" name="Rectangle 131"/>
            <p:cNvSpPr>
              <a:spLocks noChangeArrowheads="1"/>
            </p:cNvSpPr>
            <p:nvPr/>
          </p:nvSpPr>
          <p:spPr bwMode="auto">
            <a:xfrm>
              <a:off x="1264297" y="2388226"/>
              <a:ext cx="4204185" cy="6507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53" name="Rectangle 132"/>
            <p:cNvSpPr>
              <a:spLocks noChangeArrowheads="1"/>
            </p:cNvSpPr>
            <p:nvPr/>
          </p:nvSpPr>
          <p:spPr bwMode="auto">
            <a:xfrm>
              <a:off x="1203411" y="2333795"/>
              <a:ext cx="4332200" cy="65070"/>
            </a:xfrm>
            <a:prstGeom prst="rect">
              <a:avLst/>
            </a:prstGeom>
            <a:solidFill>
              <a:srgbClr val="0005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grpSp>
      <p:grpSp>
        <p:nvGrpSpPr>
          <p:cNvPr id="54" name="组合 53"/>
          <p:cNvGrpSpPr/>
          <p:nvPr/>
        </p:nvGrpSpPr>
        <p:grpSpPr>
          <a:xfrm>
            <a:off x="2198356" y="1629594"/>
            <a:ext cx="7425242" cy="477144"/>
            <a:chOff x="537538" y="1065876"/>
            <a:chExt cx="3681676" cy="357905"/>
          </a:xfrm>
        </p:grpSpPr>
        <p:sp>
          <p:nvSpPr>
            <p:cNvPr id="55" name="TextBox 32"/>
            <p:cNvSpPr txBox="1"/>
            <p:nvPr/>
          </p:nvSpPr>
          <p:spPr>
            <a:xfrm>
              <a:off x="2807065" y="1108317"/>
              <a:ext cx="1412149" cy="315464"/>
            </a:xfrm>
            <a:prstGeom prst="rect">
              <a:avLst/>
            </a:prstGeom>
            <a:noFill/>
          </p:spPr>
          <p:txBody>
            <a:bodyPr wrap="square" rtlCol="0">
              <a:spAutoFit/>
            </a:bodyPr>
            <a:lstStyle/>
            <a:p>
              <a:endParaRPr lang="zh-CN" altLang="en-US" sz="2133" b="1" dirty="0">
                <a:solidFill>
                  <a:schemeClr val="tx1">
                    <a:lumMod val="65000"/>
                    <a:lumOff val="35000"/>
                  </a:schemeClr>
                </a:solidFill>
              </a:endParaRPr>
            </a:p>
          </p:txBody>
        </p:sp>
        <p:sp>
          <p:nvSpPr>
            <p:cNvPr id="56" name="Rectangle 42"/>
            <p:cNvSpPr/>
            <p:nvPr/>
          </p:nvSpPr>
          <p:spPr>
            <a:xfrm>
              <a:off x="537538" y="1065876"/>
              <a:ext cx="3681676" cy="295144"/>
            </a:xfrm>
            <a:prstGeom prst="rect">
              <a:avLst/>
            </a:prstGeom>
            <a:noFill/>
            <a:ln w="12700" cap="flat" cmpd="sng" algn="ctr">
              <a:noFill/>
              <a:prstDash val="solid"/>
            </a:ln>
            <a:effectLst/>
          </p:spPr>
          <p:txBody>
            <a:bodyPr lIns="121904" tIns="0" rIns="121904" bIns="0" rtlCol="0" anchor="t"/>
            <a:lstStyle/>
            <a:p>
              <a:pPr algn="ctr"/>
              <a:r>
                <a:rPr lang="zh-CN" altLang="zh-CN" sz="3600" b="1" dirty="0" smtClean="0">
                  <a:solidFill>
                    <a:srgbClr val="C00000"/>
                  </a:solidFill>
                </a:rPr>
                <a:t>（</a:t>
              </a:r>
              <a:r>
                <a:rPr lang="zh-CN" altLang="en-US" sz="3600" b="1" dirty="0" smtClean="0">
                  <a:solidFill>
                    <a:srgbClr val="C00000"/>
                  </a:solidFill>
                </a:rPr>
                <a:t>四</a:t>
              </a:r>
              <a:r>
                <a:rPr lang="zh-CN" altLang="zh-CN" sz="3600" b="1" dirty="0" smtClean="0">
                  <a:solidFill>
                    <a:srgbClr val="C00000"/>
                  </a:solidFill>
                </a:rPr>
                <a:t>）</a:t>
              </a:r>
              <a:r>
                <a:rPr lang="zh-CN" altLang="zh-CN" sz="3600" b="1" dirty="0">
                  <a:solidFill>
                    <a:srgbClr val="C00000"/>
                  </a:solidFill>
                </a:rPr>
                <a:t>注重三方面监督要求</a:t>
              </a:r>
              <a:endParaRPr lang="zh-CN" altLang="en-US" sz="3600" b="1" dirty="0">
                <a:solidFill>
                  <a:srgbClr val="C00000"/>
                </a:solidFill>
              </a:endParaRPr>
            </a:p>
          </p:txBody>
        </p:sp>
      </p:grpSp>
      <p:grpSp>
        <p:nvGrpSpPr>
          <p:cNvPr id="58" name="组合 57"/>
          <p:cNvGrpSpPr/>
          <p:nvPr/>
        </p:nvGrpSpPr>
        <p:grpSpPr>
          <a:xfrm>
            <a:off x="541311" y="2568033"/>
            <a:ext cx="1958070" cy="3836696"/>
            <a:chOff x="8181085" y="2568033"/>
            <a:chExt cx="2148115" cy="3836696"/>
          </a:xfrm>
        </p:grpSpPr>
        <p:sp>
          <p:nvSpPr>
            <p:cNvPr id="59" name="Freeform 351"/>
            <p:cNvSpPr>
              <a:spLocks/>
            </p:cNvSpPr>
            <p:nvPr/>
          </p:nvSpPr>
          <p:spPr bwMode="auto">
            <a:xfrm>
              <a:off x="8570519" y="2568033"/>
              <a:ext cx="747712" cy="1456481"/>
            </a:xfrm>
            <a:custGeom>
              <a:avLst/>
              <a:gdLst>
                <a:gd name="T0" fmla="*/ 94 w 102"/>
                <a:gd name="T1" fmla="*/ 77 h 199"/>
                <a:gd name="T2" fmla="*/ 52 w 102"/>
                <a:gd name="T3" fmla="*/ 199 h 199"/>
                <a:gd name="T4" fmla="*/ 5 w 102"/>
                <a:gd name="T5" fmla="*/ 83 h 199"/>
                <a:gd name="T6" fmla="*/ 68 w 102"/>
                <a:gd name="T7" fmla="*/ 18 h 199"/>
                <a:gd name="T8" fmla="*/ 94 w 102"/>
                <a:gd name="T9" fmla="*/ 77 h 199"/>
              </a:gdLst>
              <a:ahLst/>
              <a:cxnLst>
                <a:cxn ang="0">
                  <a:pos x="T0" y="T1"/>
                </a:cxn>
                <a:cxn ang="0">
                  <a:pos x="T2" y="T3"/>
                </a:cxn>
                <a:cxn ang="0">
                  <a:pos x="T4" y="T5"/>
                </a:cxn>
                <a:cxn ang="0">
                  <a:pos x="T6" y="T7"/>
                </a:cxn>
                <a:cxn ang="0">
                  <a:pos x="T8" y="T9"/>
                </a:cxn>
              </a:cxnLst>
              <a:rect l="0" t="0" r="r" b="b"/>
              <a:pathLst>
                <a:path w="102" h="199">
                  <a:moveTo>
                    <a:pt x="94" y="77"/>
                  </a:moveTo>
                  <a:cubicBezTo>
                    <a:pt x="84" y="121"/>
                    <a:pt x="66" y="199"/>
                    <a:pt x="52" y="199"/>
                  </a:cubicBezTo>
                  <a:cubicBezTo>
                    <a:pt x="38" y="199"/>
                    <a:pt x="10" y="115"/>
                    <a:pt x="5" y="83"/>
                  </a:cubicBezTo>
                  <a:cubicBezTo>
                    <a:pt x="0" y="55"/>
                    <a:pt x="9" y="0"/>
                    <a:pt x="68" y="18"/>
                  </a:cubicBezTo>
                  <a:cubicBezTo>
                    <a:pt x="88" y="17"/>
                    <a:pt x="102" y="39"/>
                    <a:pt x="94" y="77"/>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0" name="Freeform 352"/>
            <p:cNvSpPr>
              <a:spLocks/>
            </p:cNvSpPr>
            <p:nvPr/>
          </p:nvSpPr>
          <p:spPr bwMode="auto">
            <a:xfrm>
              <a:off x="8240280" y="4479370"/>
              <a:ext cx="176024" cy="197834"/>
            </a:xfrm>
            <a:custGeom>
              <a:avLst/>
              <a:gdLst>
                <a:gd name="T0" fmla="*/ 0 w 113"/>
                <a:gd name="T1" fmla="*/ 98 h 127"/>
                <a:gd name="T2" fmla="*/ 70 w 113"/>
                <a:gd name="T3" fmla="*/ 127 h 127"/>
                <a:gd name="T4" fmla="*/ 113 w 113"/>
                <a:gd name="T5" fmla="*/ 33 h 127"/>
                <a:gd name="T6" fmla="*/ 47 w 113"/>
                <a:gd name="T7" fmla="*/ 0 h 127"/>
                <a:gd name="T8" fmla="*/ 0 w 113"/>
                <a:gd name="T9" fmla="*/ 98 h 127"/>
              </a:gdLst>
              <a:ahLst/>
              <a:cxnLst>
                <a:cxn ang="0">
                  <a:pos x="T0" y="T1"/>
                </a:cxn>
                <a:cxn ang="0">
                  <a:pos x="T2" y="T3"/>
                </a:cxn>
                <a:cxn ang="0">
                  <a:pos x="T4" y="T5"/>
                </a:cxn>
                <a:cxn ang="0">
                  <a:pos x="T6" y="T7"/>
                </a:cxn>
                <a:cxn ang="0">
                  <a:pos x="T8" y="T9"/>
                </a:cxn>
              </a:cxnLst>
              <a:rect l="0" t="0" r="r" b="b"/>
              <a:pathLst>
                <a:path w="113" h="127">
                  <a:moveTo>
                    <a:pt x="0" y="98"/>
                  </a:moveTo>
                  <a:lnTo>
                    <a:pt x="70" y="127"/>
                  </a:lnTo>
                  <a:lnTo>
                    <a:pt x="113" y="33"/>
                  </a:lnTo>
                  <a:lnTo>
                    <a:pt x="47" y="0"/>
                  </a:lnTo>
                  <a:lnTo>
                    <a:pt x="0" y="98"/>
                  </a:ln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1" name="Freeform 353"/>
            <p:cNvSpPr>
              <a:spLocks/>
            </p:cNvSpPr>
            <p:nvPr/>
          </p:nvSpPr>
          <p:spPr bwMode="auto">
            <a:xfrm>
              <a:off x="8210681" y="4530776"/>
              <a:ext cx="183813" cy="233661"/>
            </a:xfrm>
            <a:custGeom>
              <a:avLst/>
              <a:gdLst>
                <a:gd name="T0" fmla="*/ 25 w 25"/>
                <a:gd name="T1" fmla="*/ 4 h 32"/>
                <a:gd name="T2" fmla="*/ 10 w 25"/>
                <a:gd name="T3" fmla="*/ 0 h 32"/>
                <a:gd name="T4" fmla="*/ 7 w 25"/>
                <a:gd name="T5" fmla="*/ 12 h 32"/>
                <a:gd name="T6" fmla="*/ 0 w 25"/>
                <a:gd name="T7" fmla="*/ 23 h 32"/>
                <a:gd name="T8" fmla="*/ 17 w 25"/>
                <a:gd name="T9" fmla="*/ 32 h 32"/>
                <a:gd name="T10" fmla="*/ 25 w 25"/>
                <a:gd name="T11" fmla="*/ 4 h 32"/>
              </a:gdLst>
              <a:ahLst/>
              <a:cxnLst>
                <a:cxn ang="0">
                  <a:pos x="T0" y="T1"/>
                </a:cxn>
                <a:cxn ang="0">
                  <a:pos x="T2" y="T3"/>
                </a:cxn>
                <a:cxn ang="0">
                  <a:pos x="T4" y="T5"/>
                </a:cxn>
                <a:cxn ang="0">
                  <a:pos x="T6" y="T7"/>
                </a:cxn>
                <a:cxn ang="0">
                  <a:pos x="T8" y="T9"/>
                </a:cxn>
                <a:cxn ang="0">
                  <a:pos x="T10" y="T11"/>
                </a:cxn>
              </a:cxnLst>
              <a:rect l="0" t="0" r="r" b="b"/>
              <a:pathLst>
                <a:path w="25" h="32">
                  <a:moveTo>
                    <a:pt x="25" y="4"/>
                  </a:moveTo>
                  <a:cubicBezTo>
                    <a:pt x="10" y="0"/>
                    <a:pt x="10" y="0"/>
                    <a:pt x="10" y="0"/>
                  </a:cubicBezTo>
                  <a:cubicBezTo>
                    <a:pt x="7" y="12"/>
                    <a:pt x="7" y="12"/>
                    <a:pt x="7" y="12"/>
                  </a:cubicBezTo>
                  <a:cubicBezTo>
                    <a:pt x="0" y="23"/>
                    <a:pt x="0" y="23"/>
                    <a:pt x="0" y="23"/>
                  </a:cubicBezTo>
                  <a:cubicBezTo>
                    <a:pt x="6" y="26"/>
                    <a:pt x="17" y="23"/>
                    <a:pt x="17" y="32"/>
                  </a:cubicBezTo>
                  <a:lnTo>
                    <a:pt x="25" y="4"/>
                  </a:ln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2" name="Freeform 354"/>
            <p:cNvSpPr>
              <a:spLocks/>
            </p:cNvSpPr>
            <p:nvPr/>
          </p:nvSpPr>
          <p:spPr bwMode="auto">
            <a:xfrm>
              <a:off x="8181085" y="4537007"/>
              <a:ext cx="213410" cy="330239"/>
            </a:xfrm>
            <a:custGeom>
              <a:avLst/>
              <a:gdLst>
                <a:gd name="T0" fmla="*/ 2 w 29"/>
                <a:gd name="T1" fmla="*/ 27 h 45"/>
                <a:gd name="T2" fmla="*/ 12 w 29"/>
                <a:gd name="T3" fmla="*/ 5 h 45"/>
                <a:gd name="T4" fmla="*/ 16 w 29"/>
                <a:gd name="T5" fmla="*/ 3 h 45"/>
                <a:gd name="T6" fmla="*/ 16 w 29"/>
                <a:gd name="T7" fmla="*/ 3 h 45"/>
                <a:gd name="T8" fmla="*/ 16 w 29"/>
                <a:gd name="T9" fmla="*/ 4 h 45"/>
                <a:gd name="T10" fmla="*/ 17 w 29"/>
                <a:gd name="T11" fmla="*/ 2 h 45"/>
                <a:gd name="T12" fmla="*/ 22 w 29"/>
                <a:gd name="T13" fmla="*/ 0 h 45"/>
                <a:gd name="T14" fmla="*/ 22 w 29"/>
                <a:gd name="T15" fmla="*/ 0 h 45"/>
                <a:gd name="T16" fmla="*/ 24 w 29"/>
                <a:gd name="T17" fmla="*/ 3 h 45"/>
                <a:gd name="T18" fmla="*/ 26 w 29"/>
                <a:gd name="T19" fmla="*/ 4 h 45"/>
                <a:gd name="T20" fmla="*/ 26 w 29"/>
                <a:gd name="T21" fmla="*/ 4 h 45"/>
                <a:gd name="T22" fmla="*/ 28 w 29"/>
                <a:gd name="T23" fmla="*/ 9 h 45"/>
                <a:gd name="T24" fmla="*/ 16 w 29"/>
                <a:gd name="T25" fmla="*/ 32 h 45"/>
                <a:gd name="T26" fmla="*/ 12 w 29"/>
                <a:gd name="T27" fmla="*/ 42 h 45"/>
                <a:gd name="T28" fmla="*/ 7 w 29"/>
                <a:gd name="T29" fmla="*/ 44 h 45"/>
                <a:gd name="T30" fmla="*/ 7 w 29"/>
                <a:gd name="T31" fmla="*/ 44 h 45"/>
                <a:gd name="T32" fmla="*/ 6 w 29"/>
                <a:gd name="T33" fmla="*/ 38 h 45"/>
                <a:gd name="T34" fmla="*/ 2 w 29"/>
                <a:gd name="T35"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5">
                  <a:moveTo>
                    <a:pt x="2" y="27"/>
                  </a:moveTo>
                  <a:cubicBezTo>
                    <a:pt x="12" y="5"/>
                    <a:pt x="12" y="5"/>
                    <a:pt x="12" y="5"/>
                  </a:cubicBezTo>
                  <a:cubicBezTo>
                    <a:pt x="12" y="3"/>
                    <a:pt x="14" y="3"/>
                    <a:pt x="16" y="3"/>
                  </a:cubicBezTo>
                  <a:cubicBezTo>
                    <a:pt x="16" y="3"/>
                    <a:pt x="16" y="3"/>
                    <a:pt x="16" y="3"/>
                  </a:cubicBezTo>
                  <a:cubicBezTo>
                    <a:pt x="16" y="4"/>
                    <a:pt x="16" y="4"/>
                    <a:pt x="16" y="4"/>
                  </a:cubicBezTo>
                  <a:cubicBezTo>
                    <a:pt x="17" y="2"/>
                    <a:pt x="17" y="2"/>
                    <a:pt x="17" y="2"/>
                  </a:cubicBezTo>
                  <a:cubicBezTo>
                    <a:pt x="18" y="0"/>
                    <a:pt x="20" y="0"/>
                    <a:pt x="22" y="0"/>
                  </a:cubicBezTo>
                  <a:cubicBezTo>
                    <a:pt x="22" y="0"/>
                    <a:pt x="22" y="0"/>
                    <a:pt x="22" y="0"/>
                  </a:cubicBezTo>
                  <a:cubicBezTo>
                    <a:pt x="23" y="1"/>
                    <a:pt x="24" y="2"/>
                    <a:pt x="24" y="3"/>
                  </a:cubicBezTo>
                  <a:cubicBezTo>
                    <a:pt x="25" y="3"/>
                    <a:pt x="26" y="3"/>
                    <a:pt x="26" y="4"/>
                  </a:cubicBezTo>
                  <a:cubicBezTo>
                    <a:pt x="26" y="4"/>
                    <a:pt x="26" y="4"/>
                    <a:pt x="26" y="4"/>
                  </a:cubicBezTo>
                  <a:cubicBezTo>
                    <a:pt x="28" y="5"/>
                    <a:pt x="29" y="7"/>
                    <a:pt x="28" y="9"/>
                  </a:cubicBezTo>
                  <a:cubicBezTo>
                    <a:pt x="16" y="32"/>
                    <a:pt x="16" y="32"/>
                    <a:pt x="16" y="32"/>
                  </a:cubicBezTo>
                  <a:cubicBezTo>
                    <a:pt x="12" y="42"/>
                    <a:pt x="12" y="42"/>
                    <a:pt x="12" y="42"/>
                  </a:cubicBezTo>
                  <a:cubicBezTo>
                    <a:pt x="11" y="44"/>
                    <a:pt x="9" y="45"/>
                    <a:pt x="7" y="44"/>
                  </a:cubicBezTo>
                  <a:cubicBezTo>
                    <a:pt x="7" y="44"/>
                    <a:pt x="7" y="44"/>
                    <a:pt x="7" y="44"/>
                  </a:cubicBezTo>
                  <a:cubicBezTo>
                    <a:pt x="5" y="43"/>
                    <a:pt x="5" y="40"/>
                    <a:pt x="6" y="38"/>
                  </a:cubicBezTo>
                  <a:cubicBezTo>
                    <a:pt x="6" y="36"/>
                    <a:pt x="0" y="31"/>
                    <a:pt x="2" y="27"/>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3" name="Freeform 355"/>
            <p:cNvSpPr>
              <a:spLocks/>
            </p:cNvSpPr>
            <p:nvPr/>
          </p:nvSpPr>
          <p:spPr bwMode="auto">
            <a:xfrm>
              <a:off x="8218471" y="4764437"/>
              <a:ext cx="73215" cy="183813"/>
            </a:xfrm>
            <a:custGeom>
              <a:avLst/>
              <a:gdLst>
                <a:gd name="T0" fmla="*/ 3 w 10"/>
                <a:gd name="T1" fmla="*/ 25 h 25"/>
                <a:gd name="T2" fmla="*/ 3 w 10"/>
                <a:gd name="T3" fmla="*/ 25 h 25"/>
                <a:gd name="T4" fmla="*/ 0 w 10"/>
                <a:gd name="T5" fmla="*/ 22 h 25"/>
                <a:gd name="T6" fmla="*/ 5 w 10"/>
                <a:gd name="T7" fmla="*/ 0 h 25"/>
                <a:gd name="T8" fmla="*/ 5 w 10"/>
                <a:gd name="T9" fmla="*/ 0 h 25"/>
                <a:gd name="T10" fmla="*/ 10 w 10"/>
                <a:gd name="T11" fmla="*/ 3 h 25"/>
                <a:gd name="T12" fmla="*/ 6 w 10"/>
                <a:gd name="T13" fmla="*/ 23 h 25"/>
                <a:gd name="T14" fmla="*/ 3 w 10"/>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5">
                  <a:moveTo>
                    <a:pt x="3" y="25"/>
                  </a:moveTo>
                  <a:cubicBezTo>
                    <a:pt x="3" y="25"/>
                    <a:pt x="3" y="25"/>
                    <a:pt x="3" y="25"/>
                  </a:cubicBezTo>
                  <a:cubicBezTo>
                    <a:pt x="1" y="25"/>
                    <a:pt x="0" y="23"/>
                    <a:pt x="0" y="22"/>
                  </a:cubicBezTo>
                  <a:cubicBezTo>
                    <a:pt x="5" y="0"/>
                    <a:pt x="5" y="0"/>
                    <a:pt x="5" y="0"/>
                  </a:cubicBezTo>
                  <a:cubicBezTo>
                    <a:pt x="5" y="0"/>
                    <a:pt x="5" y="0"/>
                    <a:pt x="5" y="0"/>
                  </a:cubicBezTo>
                  <a:cubicBezTo>
                    <a:pt x="10" y="3"/>
                    <a:pt x="10" y="3"/>
                    <a:pt x="10" y="3"/>
                  </a:cubicBezTo>
                  <a:cubicBezTo>
                    <a:pt x="6" y="23"/>
                    <a:pt x="6" y="23"/>
                    <a:pt x="6" y="23"/>
                  </a:cubicBezTo>
                  <a:cubicBezTo>
                    <a:pt x="5" y="24"/>
                    <a:pt x="4" y="25"/>
                    <a:pt x="3" y="25"/>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4" name="Freeform 356"/>
            <p:cNvSpPr>
              <a:spLocks/>
            </p:cNvSpPr>
            <p:nvPr/>
          </p:nvSpPr>
          <p:spPr bwMode="auto">
            <a:xfrm>
              <a:off x="8269876" y="4580623"/>
              <a:ext cx="109042" cy="257026"/>
            </a:xfrm>
            <a:custGeom>
              <a:avLst/>
              <a:gdLst>
                <a:gd name="T0" fmla="*/ 10 w 15"/>
                <a:gd name="T1" fmla="*/ 35 h 35"/>
                <a:gd name="T2" fmla="*/ 10 w 15"/>
                <a:gd name="T3" fmla="*/ 35 h 35"/>
                <a:gd name="T4" fmla="*/ 8 w 15"/>
                <a:gd name="T5" fmla="*/ 32 h 35"/>
                <a:gd name="T6" fmla="*/ 9 w 15"/>
                <a:gd name="T7" fmla="*/ 24 h 35"/>
                <a:gd name="T8" fmla="*/ 4 w 15"/>
                <a:gd name="T9" fmla="*/ 24 h 35"/>
                <a:gd name="T10" fmla="*/ 0 w 15"/>
                <a:gd name="T11" fmla="*/ 6 h 35"/>
                <a:gd name="T12" fmla="*/ 9 w 15"/>
                <a:gd name="T13" fmla="*/ 0 h 35"/>
                <a:gd name="T14" fmla="*/ 12 w 15"/>
                <a:gd name="T15" fmla="*/ 8 h 35"/>
                <a:gd name="T16" fmla="*/ 15 w 15"/>
                <a:gd name="T17" fmla="*/ 15 h 35"/>
                <a:gd name="T18" fmla="*/ 14 w 15"/>
                <a:gd name="T19" fmla="*/ 33 h 35"/>
                <a:gd name="T20" fmla="*/ 10 w 15"/>
                <a:gd name="T2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5">
                  <a:moveTo>
                    <a:pt x="10" y="35"/>
                  </a:moveTo>
                  <a:cubicBezTo>
                    <a:pt x="10" y="35"/>
                    <a:pt x="10" y="35"/>
                    <a:pt x="10" y="35"/>
                  </a:cubicBezTo>
                  <a:cubicBezTo>
                    <a:pt x="9" y="35"/>
                    <a:pt x="8" y="34"/>
                    <a:pt x="8" y="32"/>
                  </a:cubicBezTo>
                  <a:cubicBezTo>
                    <a:pt x="9" y="24"/>
                    <a:pt x="9" y="24"/>
                    <a:pt x="9" y="24"/>
                  </a:cubicBezTo>
                  <a:cubicBezTo>
                    <a:pt x="9" y="20"/>
                    <a:pt x="6" y="21"/>
                    <a:pt x="4" y="24"/>
                  </a:cubicBezTo>
                  <a:cubicBezTo>
                    <a:pt x="0" y="6"/>
                    <a:pt x="0" y="6"/>
                    <a:pt x="0" y="6"/>
                  </a:cubicBezTo>
                  <a:cubicBezTo>
                    <a:pt x="9" y="0"/>
                    <a:pt x="9" y="0"/>
                    <a:pt x="9" y="0"/>
                  </a:cubicBezTo>
                  <a:cubicBezTo>
                    <a:pt x="12" y="8"/>
                    <a:pt x="12" y="8"/>
                    <a:pt x="12" y="8"/>
                  </a:cubicBezTo>
                  <a:cubicBezTo>
                    <a:pt x="15" y="8"/>
                    <a:pt x="15" y="13"/>
                    <a:pt x="15" y="15"/>
                  </a:cubicBezTo>
                  <a:cubicBezTo>
                    <a:pt x="14" y="33"/>
                    <a:pt x="14" y="33"/>
                    <a:pt x="14" y="33"/>
                  </a:cubicBezTo>
                  <a:cubicBezTo>
                    <a:pt x="13" y="34"/>
                    <a:pt x="12" y="35"/>
                    <a:pt x="10" y="35"/>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5" name="Freeform 357"/>
            <p:cNvSpPr>
              <a:spLocks/>
            </p:cNvSpPr>
            <p:nvPr/>
          </p:nvSpPr>
          <p:spPr bwMode="auto">
            <a:xfrm>
              <a:off x="8202894" y="4734838"/>
              <a:ext cx="51406" cy="183813"/>
            </a:xfrm>
            <a:custGeom>
              <a:avLst/>
              <a:gdLst>
                <a:gd name="T0" fmla="*/ 5 w 7"/>
                <a:gd name="T1" fmla="*/ 25 h 25"/>
                <a:gd name="T2" fmla="*/ 5 w 7"/>
                <a:gd name="T3" fmla="*/ 25 h 25"/>
                <a:gd name="T4" fmla="*/ 2 w 7"/>
                <a:gd name="T5" fmla="*/ 22 h 25"/>
                <a:gd name="T6" fmla="*/ 0 w 7"/>
                <a:gd name="T7" fmla="*/ 0 h 25"/>
                <a:gd name="T8" fmla="*/ 0 w 7"/>
                <a:gd name="T9" fmla="*/ 0 h 25"/>
                <a:gd name="T10" fmla="*/ 5 w 7"/>
                <a:gd name="T11" fmla="*/ 1 h 25"/>
                <a:gd name="T12" fmla="*/ 7 w 7"/>
                <a:gd name="T13" fmla="*/ 22 h 25"/>
                <a:gd name="T14" fmla="*/ 5 w 7"/>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5">
                  <a:moveTo>
                    <a:pt x="5" y="25"/>
                  </a:moveTo>
                  <a:cubicBezTo>
                    <a:pt x="5" y="25"/>
                    <a:pt x="5" y="25"/>
                    <a:pt x="5" y="25"/>
                  </a:cubicBezTo>
                  <a:cubicBezTo>
                    <a:pt x="3" y="25"/>
                    <a:pt x="2" y="24"/>
                    <a:pt x="2" y="22"/>
                  </a:cubicBezTo>
                  <a:cubicBezTo>
                    <a:pt x="0" y="0"/>
                    <a:pt x="0" y="0"/>
                    <a:pt x="0" y="0"/>
                  </a:cubicBezTo>
                  <a:cubicBezTo>
                    <a:pt x="0" y="0"/>
                    <a:pt x="0" y="0"/>
                    <a:pt x="0" y="0"/>
                  </a:cubicBezTo>
                  <a:cubicBezTo>
                    <a:pt x="5" y="1"/>
                    <a:pt x="5" y="1"/>
                    <a:pt x="5" y="1"/>
                  </a:cubicBezTo>
                  <a:cubicBezTo>
                    <a:pt x="7" y="22"/>
                    <a:pt x="7" y="22"/>
                    <a:pt x="7" y="22"/>
                  </a:cubicBezTo>
                  <a:cubicBezTo>
                    <a:pt x="7" y="23"/>
                    <a:pt x="6" y="24"/>
                    <a:pt x="5" y="25"/>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6" name="Freeform 358"/>
            <p:cNvSpPr>
              <a:spLocks/>
            </p:cNvSpPr>
            <p:nvPr/>
          </p:nvSpPr>
          <p:spPr bwMode="auto">
            <a:xfrm>
              <a:off x="8196663" y="4756647"/>
              <a:ext cx="87233" cy="162004"/>
            </a:xfrm>
            <a:custGeom>
              <a:avLst/>
              <a:gdLst>
                <a:gd name="T0" fmla="*/ 10 w 12"/>
                <a:gd name="T1" fmla="*/ 22 h 22"/>
                <a:gd name="T2" fmla="*/ 10 w 12"/>
                <a:gd name="T3" fmla="*/ 22 h 22"/>
                <a:gd name="T4" fmla="*/ 6 w 12"/>
                <a:gd name="T5" fmla="*/ 20 h 22"/>
                <a:gd name="T6" fmla="*/ 0 w 12"/>
                <a:gd name="T7" fmla="*/ 0 h 22"/>
                <a:gd name="T8" fmla="*/ 5 w 12"/>
                <a:gd name="T9" fmla="*/ 4 h 22"/>
                <a:gd name="T10" fmla="*/ 11 w 12"/>
                <a:gd name="T11" fmla="*/ 19 h 22"/>
                <a:gd name="T12" fmla="*/ 10 w 12"/>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12" h="22">
                  <a:moveTo>
                    <a:pt x="10" y="22"/>
                  </a:moveTo>
                  <a:cubicBezTo>
                    <a:pt x="10" y="22"/>
                    <a:pt x="10" y="22"/>
                    <a:pt x="10" y="22"/>
                  </a:cubicBezTo>
                  <a:cubicBezTo>
                    <a:pt x="8" y="22"/>
                    <a:pt x="7" y="22"/>
                    <a:pt x="6" y="20"/>
                  </a:cubicBezTo>
                  <a:cubicBezTo>
                    <a:pt x="0" y="0"/>
                    <a:pt x="0" y="0"/>
                    <a:pt x="0" y="0"/>
                  </a:cubicBezTo>
                  <a:cubicBezTo>
                    <a:pt x="5" y="4"/>
                    <a:pt x="5" y="4"/>
                    <a:pt x="5" y="4"/>
                  </a:cubicBezTo>
                  <a:cubicBezTo>
                    <a:pt x="11" y="19"/>
                    <a:pt x="11" y="19"/>
                    <a:pt x="11" y="19"/>
                  </a:cubicBezTo>
                  <a:cubicBezTo>
                    <a:pt x="12" y="20"/>
                    <a:pt x="11" y="21"/>
                    <a:pt x="10" y="22"/>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7" name="Freeform 359"/>
            <p:cNvSpPr>
              <a:spLocks/>
            </p:cNvSpPr>
            <p:nvPr/>
          </p:nvSpPr>
          <p:spPr bwMode="auto">
            <a:xfrm>
              <a:off x="8224702" y="4610220"/>
              <a:ext cx="169793" cy="88791"/>
            </a:xfrm>
            <a:custGeom>
              <a:avLst/>
              <a:gdLst>
                <a:gd name="T0" fmla="*/ 0 w 109"/>
                <a:gd name="T1" fmla="*/ 28 h 57"/>
                <a:gd name="T2" fmla="*/ 104 w 109"/>
                <a:gd name="T3" fmla="*/ 57 h 57"/>
                <a:gd name="T4" fmla="*/ 109 w 109"/>
                <a:gd name="T5" fmla="*/ 28 h 57"/>
                <a:gd name="T6" fmla="*/ 5 w 109"/>
                <a:gd name="T7" fmla="*/ 0 h 57"/>
                <a:gd name="T8" fmla="*/ 0 w 109"/>
                <a:gd name="T9" fmla="*/ 28 h 57"/>
              </a:gdLst>
              <a:ahLst/>
              <a:cxnLst>
                <a:cxn ang="0">
                  <a:pos x="T0" y="T1"/>
                </a:cxn>
                <a:cxn ang="0">
                  <a:pos x="T2" y="T3"/>
                </a:cxn>
                <a:cxn ang="0">
                  <a:pos x="T4" y="T5"/>
                </a:cxn>
                <a:cxn ang="0">
                  <a:pos x="T6" y="T7"/>
                </a:cxn>
                <a:cxn ang="0">
                  <a:pos x="T8" y="T9"/>
                </a:cxn>
              </a:cxnLst>
              <a:rect l="0" t="0" r="r" b="b"/>
              <a:pathLst>
                <a:path w="109" h="57">
                  <a:moveTo>
                    <a:pt x="0" y="28"/>
                  </a:moveTo>
                  <a:lnTo>
                    <a:pt x="104" y="57"/>
                  </a:lnTo>
                  <a:lnTo>
                    <a:pt x="109" y="28"/>
                  </a:lnTo>
                  <a:lnTo>
                    <a:pt x="5" y="0"/>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8" name="Freeform 360"/>
            <p:cNvSpPr>
              <a:spLocks/>
            </p:cNvSpPr>
            <p:nvPr/>
          </p:nvSpPr>
          <p:spPr bwMode="auto">
            <a:xfrm>
              <a:off x="8218471" y="3468403"/>
              <a:ext cx="563900" cy="1193224"/>
            </a:xfrm>
            <a:custGeom>
              <a:avLst/>
              <a:gdLst>
                <a:gd name="T0" fmla="*/ 77 w 77"/>
                <a:gd name="T1" fmla="*/ 6 h 163"/>
                <a:gd name="T2" fmla="*/ 51 w 77"/>
                <a:gd name="T3" fmla="*/ 0 h 163"/>
                <a:gd name="T4" fmla="*/ 0 w 77"/>
                <a:gd name="T5" fmla="*/ 156 h 163"/>
                <a:gd name="T6" fmla="*/ 0 w 77"/>
                <a:gd name="T7" fmla="*/ 156 h 163"/>
                <a:gd name="T8" fmla="*/ 26 w 77"/>
                <a:gd name="T9" fmla="*/ 163 h 163"/>
                <a:gd name="T10" fmla="*/ 26 w 77"/>
                <a:gd name="T11" fmla="*/ 162 h 163"/>
                <a:gd name="T12" fmla="*/ 77 w 77"/>
                <a:gd name="T13" fmla="*/ 6 h 163"/>
                <a:gd name="T14" fmla="*/ 77 w 77"/>
                <a:gd name="T15" fmla="*/ 6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63">
                  <a:moveTo>
                    <a:pt x="77" y="6"/>
                  </a:moveTo>
                  <a:cubicBezTo>
                    <a:pt x="51" y="0"/>
                    <a:pt x="51" y="0"/>
                    <a:pt x="51" y="0"/>
                  </a:cubicBezTo>
                  <a:cubicBezTo>
                    <a:pt x="51" y="0"/>
                    <a:pt x="3" y="145"/>
                    <a:pt x="0" y="156"/>
                  </a:cubicBezTo>
                  <a:cubicBezTo>
                    <a:pt x="0" y="156"/>
                    <a:pt x="0" y="156"/>
                    <a:pt x="0" y="156"/>
                  </a:cubicBezTo>
                  <a:cubicBezTo>
                    <a:pt x="26" y="163"/>
                    <a:pt x="26" y="163"/>
                    <a:pt x="26" y="163"/>
                  </a:cubicBezTo>
                  <a:cubicBezTo>
                    <a:pt x="26" y="163"/>
                    <a:pt x="26" y="162"/>
                    <a:pt x="26" y="162"/>
                  </a:cubicBezTo>
                  <a:cubicBezTo>
                    <a:pt x="77" y="6"/>
                    <a:pt x="77" y="6"/>
                    <a:pt x="77" y="6"/>
                  </a:cubicBezTo>
                  <a:cubicBezTo>
                    <a:pt x="77" y="6"/>
                    <a:pt x="77" y="6"/>
                    <a:pt x="77" y="6"/>
                  </a:cubicBez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9" name="Freeform 361"/>
            <p:cNvSpPr>
              <a:spLocks/>
            </p:cNvSpPr>
            <p:nvPr/>
          </p:nvSpPr>
          <p:spPr bwMode="auto">
            <a:xfrm>
              <a:off x="8562730" y="4603989"/>
              <a:ext cx="373856" cy="1719737"/>
            </a:xfrm>
            <a:custGeom>
              <a:avLst/>
              <a:gdLst>
                <a:gd name="T0" fmla="*/ 17 w 51"/>
                <a:gd name="T1" fmla="*/ 0 h 235"/>
                <a:gd name="T2" fmla="*/ 44 w 51"/>
                <a:gd name="T3" fmla="*/ 0 h 235"/>
                <a:gd name="T4" fmla="*/ 50 w 51"/>
                <a:gd name="T5" fmla="*/ 7 h 235"/>
                <a:gd name="T6" fmla="*/ 45 w 51"/>
                <a:gd name="T7" fmla="*/ 118 h 235"/>
                <a:gd name="T8" fmla="*/ 42 w 51"/>
                <a:gd name="T9" fmla="*/ 187 h 235"/>
                <a:gd name="T10" fmla="*/ 44 w 51"/>
                <a:gd name="T11" fmla="*/ 210 h 235"/>
                <a:gd name="T12" fmla="*/ 17 w 51"/>
                <a:gd name="T13" fmla="*/ 232 h 235"/>
                <a:gd name="T14" fmla="*/ 3 w 51"/>
                <a:gd name="T15" fmla="*/ 228 h 235"/>
                <a:gd name="T16" fmla="*/ 19 w 51"/>
                <a:gd name="T17" fmla="*/ 207 h 235"/>
                <a:gd name="T18" fmla="*/ 17 w 51"/>
                <a:gd name="T19" fmla="*/ 114 h 235"/>
                <a:gd name="T20" fmla="*/ 10 w 51"/>
                <a:gd name="T21" fmla="*/ 7 h 235"/>
                <a:gd name="T22" fmla="*/ 17 w 51"/>
                <a:gd name="T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235">
                  <a:moveTo>
                    <a:pt x="17" y="0"/>
                  </a:moveTo>
                  <a:cubicBezTo>
                    <a:pt x="44" y="0"/>
                    <a:pt x="44" y="0"/>
                    <a:pt x="44" y="0"/>
                  </a:cubicBezTo>
                  <a:cubicBezTo>
                    <a:pt x="47" y="0"/>
                    <a:pt x="51" y="3"/>
                    <a:pt x="50" y="7"/>
                  </a:cubicBezTo>
                  <a:cubicBezTo>
                    <a:pt x="49" y="46"/>
                    <a:pt x="51" y="78"/>
                    <a:pt x="45" y="118"/>
                  </a:cubicBezTo>
                  <a:cubicBezTo>
                    <a:pt x="43" y="136"/>
                    <a:pt x="44" y="160"/>
                    <a:pt x="42" y="187"/>
                  </a:cubicBezTo>
                  <a:cubicBezTo>
                    <a:pt x="40" y="201"/>
                    <a:pt x="45" y="207"/>
                    <a:pt x="44" y="210"/>
                  </a:cubicBezTo>
                  <a:cubicBezTo>
                    <a:pt x="43" y="213"/>
                    <a:pt x="28" y="235"/>
                    <a:pt x="17" y="232"/>
                  </a:cubicBezTo>
                  <a:cubicBezTo>
                    <a:pt x="3" y="228"/>
                    <a:pt x="3" y="228"/>
                    <a:pt x="3" y="228"/>
                  </a:cubicBezTo>
                  <a:cubicBezTo>
                    <a:pt x="0" y="227"/>
                    <a:pt x="18" y="210"/>
                    <a:pt x="19" y="207"/>
                  </a:cubicBezTo>
                  <a:cubicBezTo>
                    <a:pt x="27" y="172"/>
                    <a:pt x="21" y="146"/>
                    <a:pt x="17" y="114"/>
                  </a:cubicBezTo>
                  <a:cubicBezTo>
                    <a:pt x="14" y="80"/>
                    <a:pt x="10" y="41"/>
                    <a:pt x="10" y="7"/>
                  </a:cubicBezTo>
                  <a:cubicBezTo>
                    <a:pt x="10" y="3"/>
                    <a:pt x="13" y="0"/>
                    <a:pt x="17" y="0"/>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0" name="Freeform 362"/>
            <p:cNvSpPr>
              <a:spLocks/>
            </p:cNvSpPr>
            <p:nvPr/>
          </p:nvSpPr>
          <p:spPr bwMode="auto">
            <a:xfrm>
              <a:off x="8473939" y="6082277"/>
              <a:ext cx="454858" cy="322452"/>
            </a:xfrm>
            <a:custGeom>
              <a:avLst/>
              <a:gdLst>
                <a:gd name="T0" fmla="*/ 55 w 62"/>
                <a:gd name="T1" fmla="*/ 0 h 44"/>
                <a:gd name="T2" fmla="*/ 62 w 62"/>
                <a:gd name="T3" fmla="*/ 19 h 44"/>
                <a:gd name="T4" fmla="*/ 58 w 62"/>
                <a:gd name="T5" fmla="*/ 27 h 44"/>
                <a:gd name="T6" fmla="*/ 53 w 62"/>
                <a:gd name="T7" fmla="*/ 27 h 44"/>
                <a:gd name="T8" fmla="*/ 42 w 62"/>
                <a:gd name="T9" fmla="*/ 34 h 44"/>
                <a:gd name="T10" fmla="*/ 25 w 62"/>
                <a:gd name="T11" fmla="*/ 42 h 44"/>
                <a:gd name="T12" fmla="*/ 9 w 62"/>
                <a:gd name="T13" fmla="*/ 40 h 44"/>
                <a:gd name="T14" fmla="*/ 26 w 62"/>
                <a:gd name="T15" fmla="*/ 11 h 44"/>
                <a:gd name="T16" fmla="*/ 23 w 62"/>
                <a:gd name="T17" fmla="*/ 26 h 44"/>
                <a:gd name="T18" fmla="*/ 55 w 62"/>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44">
                  <a:moveTo>
                    <a:pt x="55" y="0"/>
                  </a:moveTo>
                  <a:cubicBezTo>
                    <a:pt x="58" y="3"/>
                    <a:pt x="62" y="14"/>
                    <a:pt x="62" y="19"/>
                  </a:cubicBezTo>
                  <a:cubicBezTo>
                    <a:pt x="61" y="25"/>
                    <a:pt x="61" y="25"/>
                    <a:pt x="58" y="27"/>
                  </a:cubicBezTo>
                  <a:cubicBezTo>
                    <a:pt x="55" y="29"/>
                    <a:pt x="54" y="29"/>
                    <a:pt x="53" y="27"/>
                  </a:cubicBezTo>
                  <a:cubicBezTo>
                    <a:pt x="52" y="26"/>
                    <a:pt x="45" y="32"/>
                    <a:pt x="42" y="34"/>
                  </a:cubicBezTo>
                  <a:cubicBezTo>
                    <a:pt x="38" y="36"/>
                    <a:pt x="34" y="40"/>
                    <a:pt x="25" y="42"/>
                  </a:cubicBezTo>
                  <a:cubicBezTo>
                    <a:pt x="19" y="43"/>
                    <a:pt x="12" y="44"/>
                    <a:pt x="9" y="40"/>
                  </a:cubicBezTo>
                  <a:cubicBezTo>
                    <a:pt x="0" y="31"/>
                    <a:pt x="18" y="21"/>
                    <a:pt x="26" y="11"/>
                  </a:cubicBezTo>
                  <a:cubicBezTo>
                    <a:pt x="22" y="19"/>
                    <a:pt x="12" y="25"/>
                    <a:pt x="23" y="26"/>
                  </a:cubicBezTo>
                  <a:cubicBezTo>
                    <a:pt x="42" y="26"/>
                    <a:pt x="54" y="13"/>
                    <a:pt x="55"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1" name="Freeform 363"/>
            <p:cNvSpPr>
              <a:spLocks/>
            </p:cNvSpPr>
            <p:nvPr/>
          </p:nvSpPr>
          <p:spPr bwMode="auto">
            <a:xfrm>
              <a:off x="8958393" y="4603989"/>
              <a:ext cx="373856" cy="1719737"/>
            </a:xfrm>
            <a:custGeom>
              <a:avLst/>
              <a:gdLst>
                <a:gd name="T0" fmla="*/ 34 w 51"/>
                <a:gd name="T1" fmla="*/ 0 h 235"/>
                <a:gd name="T2" fmla="*/ 7 w 51"/>
                <a:gd name="T3" fmla="*/ 0 h 235"/>
                <a:gd name="T4" fmla="*/ 0 w 51"/>
                <a:gd name="T5" fmla="*/ 7 h 235"/>
                <a:gd name="T6" fmla="*/ 6 w 51"/>
                <a:gd name="T7" fmla="*/ 118 h 235"/>
                <a:gd name="T8" fmla="*/ 9 w 51"/>
                <a:gd name="T9" fmla="*/ 187 h 235"/>
                <a:gd name="T10" fmla="*/ 7 w 51"/>
                <a:gd name="T11" fmla="*/ 210 h 235"/>
                <a:gd name="T12" fmla="*/ 34 w 51"/>
                <a:gd name="T13" fmla="*/ 232 h 235"/>
                <a:gd name="T14" fmla="*/ 48 w 51"/>
                <a:gd name="T15" fmla="*/ 228 h 235"/>
                <a:gd name="T16" fmla="*/ 32 w 51"/>
                <a:gd name="T17" fmla="*/ 207 h 235"/>
                <a:gd name="T18" fmla="*/ 33 w 51"/>
                <a:gd name="T19" fmla="*/ 114 h 235"/>
                <a:gd name="T20" fmla="*/ 41 w 51"/>
                <a:gd name="T21" fmla="*/ 7 h 235"/>
                <a:gd name="T22" fmla="*/ 34 w 51"/>
                <a:gd name="T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235">
                  <a:moveTo>
                    <a:pt x="34" y="0"/>
                  </a:moveTo>
                  <a:cubicBezTo>
                    <a:pt x="7" y="0"/>
                    <a:pt x="7" y="0"/>
                    <a:pt x="7" y="0"/>
                  </a:cubicBezTo>
                  <a:cubicBezTo>
                    <a:pt x="3" y="0"/>
                    <a:pt x="0" y="3"/>
                    <a:pt x="0" y="7"/>
                  </a:cubicBezTo>
                  <a:cubicBezTo>
                    <a:pt x="1" y="46"/>
                    <a:pt x="0" y="78"/>
                    <a:pt x="6" y="118"/>
                  </a:cubicBezTo>
                  <a:cubicBezTo>
                    <a:pt x="8" y="136"/>
                    <a:pt x="7" y="160"/>
                    <a:pt x="9" y="187"/>
                  </a:cubicBezTo>
                  <a:cubicBezTo>
                    <a:pt x="11" y="201"/>
                    <a:pt x="6" y="207"/>
                    <a:pt x="7" y="210"/>
                  </a:cubicBezTo>
                  <a:cubicBezTo>
                    <a:pt x="8" y="213"/>
                    <a:pt x="23" y="235"/>
                    <a:pt x="34" y="232"/>
                  </a:cubicBezTo>
                  <a:cubicBezTo>
                    <a:pt x="48" y="228"/>
                    <a:pt x="48" y="228"/>
                    <a:pt x="48" y="228"/>
                  </a:cubicBezTo>
                  <a:cubicBezTo>
                    <a:pt x="51" y="227"/>
                    <a:pt x="33" y="210"/>
                    <a:pt x="32" y="207"/>
                  </a:cubicBezTo>
                  <a:cubicBezTo>
                    <a:pt x="24" y="172"/>
                    <a:pt x="30" y="146"/>
                    <a:pt x="33" y="114"/>
                  </a:cubicBezTo>
                  <a:cubicBezTo>
                    <a:pt x="37" y="80"/>
                    <a:pt x="41" y="41"/>
                    <a:pt x="41" y="7"/>
                  </a:cubicBezTo>
                  <a:cubicBezTo>
                    <a:pt x="41" y="3"/>
                    <a:pt x="38" y="0"/>
                    <a:pt x="34" y="0"/>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5" name="Freeform 364"/>
            <p:cNvSpPr>
              <a:spLocks/>
            </p:cNvSpPr>
            <p:nvPr/>
          </p:nvSpPr>
          <p:spPr bwMode="auto">
            <a:xfrm>
              <a:off x="8966182" y="6082277"/>
              <a:ext cx="447071" cy="322452"/>
            </a:xfrm>
            <a:custGeom>
              <a:avLst/>
              <a:gdLst>
                <a:gd name="T0" fmla="*/ 7 w 61"/>
                <a:gd name="T1" fmla="*/ 0 h 44"/>
                <a:gd name="T2" fmla="*/ 0 w 61"/>
                <a:gd name="T3" fmla="*/ 19 h 44"/>
                <a:gd name="T4" fmla="*/ 4 w 61"/>
                <a:gd name="T5" fmla="*/ 27 h 44"/>
                <a:gd name="T6" fmla="*/ 9 w 61"/>
                <a:gd name="T7" fmla="*/ 27 h 44"/>
                <a:gd name="T8" fmla="*/ 20 w 61"/>
                <a:gd name="T9" fmla="*/ 34 h 44"/>
                <a:gd name="T10" fmla="*/ 37 w 61"/>
                <a:gd name="T11" fmla="*/ 42 h 44"/>
                <a:gd name="T12" fmla="*/ 53 w 61"/>
                <a:gd name="T13" fmla="*/ 40 h 44"/>
                <a:gd name="T14" fmla="*/ 36 w 61"/>
                <a:gd name="T15" fmla="*/ 11 h 44"/>
                <a:gd name="T16" fmla="*/ 39 w 61"/>
                <a:gd name="T17" fmla="*/ 26 h 44"/>
                <a:gd name="T18" fmla="*/ 7 w 61"/>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44">
                  <a:moveTo>
                    <a:pt x="7" y="0"/>
                  </a:moveTo>
                  <a:cubicBezTo>
                    <a:pt x="4" y="3"/>
                    <a:pt x="0" y="14"/>
                    <a:pt x="0" y="19"/>
                  </a:cubicBezTo>
                  <a:cubicBezTo>
                    <a:pt x="1" y="25"/>
                    <a:pt x="1" y="25"/>
                    <a:pt x="4" y="27"/>
                  </a:cubicBezTo>
                  <a:cubicBezTo>
                    <a:pt x="7" y="29"/>
                    <a:pt x="8" y="29"/>
                    <a:pt x="9" y="27"/>
                  </a:cubicBezTo>
                  <a:cubicBezTo>
                    <a:pt x="10" y="26"/>
                    <a:pt x="17" y="32"/>
                    <a:pt x="20" y="34"/>
                  </a:cubicBezTo>
                  <a:cubicBezTo>
                    <a:pt x="23" y="36"/>
                    <a:pt x="28" y="40"/>
                    <a:pt x="37" y="42"/>
                  </a:cubicBezTo>
                  <a:cubicBezTo>
                    <a:pt x="43" y="43"/>
                    <a:pt x="50" y="44"/>
                    <a:pt x="53" y="40"/>
                  </a:cubicBezTo>
                  <a:cubicBezTo>
                    <a:pt x="61" y="31"/>
                    <a:pt x="44" y="21"/>
                    <a:pt x="36" y="11"/>
                  </a:cubicBezTo>
                  <a:cubicBezTo>
                    <a:pt x="40" y="19"/>
                    <a:pt x="50" y="25"/>
                    <a:pt x="39" y="26"/>
                  </a:cubicBezTo>
                  <a:cubicBezTo>
                    <a:pt x="20" y="26"/>
                    <a:pt x="7" y="13"/>
                    <a:pt x="7"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6" name="Freeform 365"/>
            <p:cNvSpPr>
              <a:spLocks/>
            </p:cNvSpPr>
            <p:nvPr/>
          </p:nvSpPr>
          <p:spPr bwMode="auto">
            <a:xfrm>
              <a:off x="8519113" y="4222346"/>
              <a:ext cx="850523" cy="989162"/>
            </a:xfrm>
            <a:custGeom>
              <a:avLst/>
              <a:gdLst>
                <a:gd name="T0" fmla="*/ 21 w 116"/>
                <a:gd name="T1" fmla="*/ 0 h 135"/>
                <a:gd name="T2" fmla="*/ 16 w 116"/>
                <a:gd name="T3" fmla="*/ 131 h 135"/>
                <a:gd name="T4" fmla="*/ 101 w 116"/>
                <a:gd name="T5" fmla="*/ 131 h 135"/>
                <a:gd name="T6" fmla="*/ 96 w 116"/>
                <a:gd name="T7" fmla="*/ 0 h 135"/>
                <a:gd name="T8" fmla="*/ 21 w 116"/>
                <a:gd name="T9" fmla="*/ 0 h 135"/>
              </a:gdLst>
              <a:ahLst/>
              <a:cxnLst>
                <a:cxn ang="0">
                  <a:pos x="T0" y="T1"/>
                </a:cxn>
                <a:cxn ang="0">
                  <a:pos x="T2" y="T3"/>
                </a:cxn>
                <a:cxn ang="0">
                  <a:pos x="T4" y="T5"/>
                </a:cxn>
                <a:cxn ang="0">
                  <a:pos x="T6" y="T7"/>
                </a:cxn>
                <a:cxn ang="0">
                  <a:pos x="T8" y="T9"/>
                </a:cxn>
              </a:cxnLst>
              <a:rect l="0" t="0" r="r" b="b"/>
              <a:pathLst>
                <a:path w="116" h="135">
                  <a:moveTo>
                    <a:pt x="21" y="0"/>
                  </a:moveTo>
                  <a:cubicBezTo>
                    <a:pt x="15" y="16"/>
                    <a:pt x="0" y="65"/>
                    <a:pt x="16" y="131"/>
                  </a:cubicBezTo>
                  <a:cubicBezTo>
                    <a:pt x="20" y="135"/>
                    <a:pt x="99" y="135"/>
                    <a:pt x="101" y="131"/>
                  </a:cubicBezTo>
                  <a:cubicBezTo>
                    <a:pt x="116" y="67"/>
                    <a:pt x="103" y="14"/>
                    <a:pt x="96" y="0"/>
                  </a:cubicBezTo>
                  <a:lnTo>
                    <a:pt x="21" y="0"/>
                  </a:ln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7" name="Freeform 366"/>
            <p:cNvSpPr>
              <a:spLocks/>
            </p:cNvSpPr>
            <p:nvPr/>
          </p:nvSpPr>
          <p:spPr bwMode="auto">
            <a:xfrm>
              <a:off x="9998958" y="3292379"/>
              <a:ext cx="169793" cy="190044"/>
            </a:xfrm>
            <a:custGeom>
              <a:avLst/>
              <a:gdLst>
                <a:gd name="T0" fmla="*/ 22 w 23"/>
                <a:gd name="T1" fmla="*/ 1 h 26"/>
                <a:gd name="T2" fmla="*/ 22 w 23"/>
                <a:gd name="T3" fmla="*/ 1 h 26"/>
                <a:gd name="T4" fmla="*/ 22 w 23"/>
                <a:gd name="T5" fmla="*/ 5 h 26"/>
                <a:gd name="T6" fmla="*/ 6 w 23"/>
                <a:gd name="T7" fmla="*/ 25 h 26"/>
                <a:gd name="T8" fmla="*/ 1 w 23"/>
                <a:gd name="T9" fmla="*/ 25 h 26"/>
                <a:gd name="T10" fmla="*/ 1 w 23"/>
                <a:gd name="T11" fmla="*/ 25 h 26"/>
                <a:gd name="T12" fmla="*/ 1 w 23"/>
                <a:gd name="T13" fmla="*/ 21 h 26"/>
                <a:gd name="T14" fmla="*/ 17 w 23"/>
                <a:gd name="T15" fmla="*/ 2 h 26"/>
                <a:gd name="T16" fmla="*/ 22 w 23"/>
                <a:gd name="T17"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6">
                  <a:moveTo>
                    <a:pt x="22" y="1"/>
                  </a:moveTo>
                  <a:cubicBezTo>
                    <a:pt x="22" y="1"/>
                    <a:pt x="22" y="1"/>
                    <a:pt x="22" y="1"/>
                  </a:cubicBezTo>
                  <a:cubicBezTo>
                    <a:pt x="23" y="2"/>
                    <a:pt x="23" y="4"/>
                    <a:pt x="22" y="5"/>
                  </a:cubicBezTo>
                  <a:cubicBezTo>
                    <a:pt x="6" y="25"/>
                    <a:pt x="6" y="25"/>
                    <a:pt x="6" y="25"/>
                  </a:cubicBezTo>
                  <a:cubicBezTo>
                    <a:pt x="5" y="26"/>
                    <a:pt x="3" y="26"/>
                    <a:pt x="1" y="25"/>
                  </a:cubicBezTo>
                  <a:cubicBezTo>
                    <a:pt x="1" y="25"/>
                    <a:pt x="1" y="25"/>
                    <a:pt x="1" y="25"/>
                  </a:cubicBezTo>
                  <a:cubicBezTo>
                    <a:pt x="0" y="24"/>
                    <a:pt x="0" y="22"/>
                    <a:pt x="1" y="21"/>
                  </a:cubicBezTo>
                  <a:cubicBezTo>
                    <a:pt x="17" y="2"/>
                    <a:pt x="17" y="2"/>
                    <a:pt x="17" y="2"/>
                  </a:cubicBezTo>
                  <a:cubicBezTo>
                    <a:pt x="18" y="0"/>
                    <a:pt x="20" y="0"/>
                    <a:pt x="22" y="1"/>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8" name="Freeform 367"/>
            <p:cNvSpPr>
              <a:spLocks/>
            </p:cNvSpPr>
            <p:nvPr/>
          </p:nvSpPr>
          <p:spPr bwMode="auto">
            <a:xfrm>
              <a:off x="9868109" y="3395188"/>
              <a:ext cx="263257" cy="285067"/>
            </a:xfrm>
            <a:custGeom>
              <a:avLst/>
              <a:gdLst>
                <a:gd name="T0" fmla="*/ 0 w 36"/>
                <a:gd name="T1" fmla="*/ 30 h 39"/>
                <a:gd name="T2" fmla="*/ 11 w 36"/>
                <a:gd name="T3" fmla="*/ 39 h 39"/>
                <a:gd name="T4" fmla="*/ 22 w 36"/>
                <a:gd name="T5" fmla="*/ 31 h 39"/>
                <a:gd name="T6" fmla="*/ 36 w 36"/>
                <a:gd name="T7" fmla="*/ 4 h 39"/>
                <a:gd name="T8" fmla="*/ 26 w 36"/>
                <a:gd name="T9" fmla="*/ 0 h 39"/>
                <a:gd name="T10" fmla="*/ 6 w 36"/>
                <a:gd name="T11" fmla="*/ 13 h 39"/>
                <a:gd name="T12" fmla="*/ 0 w 36"/>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36" h="39">
                  <a:moveTo>
                    <a:pt x="0" y="30"/>
                  </a:moveTo>
                  <a:cubicBezTo>
                    <a:pt x="11" y="39"/>
                    <a:pt x="11" y="39"/>
                    <a:pt x="11" y="39"/>
                  </a:cubicBezTo>
                  <a:cubicBezTo>
                    <a:pt x="22" y="31"/>
                    <a:pt x="22" y="31"/>
                    <a:pt x="22" y="31"/>
                  </a:cubicBezTo>
                  <a:cubicBezTo>
                    <a:pt x="28" y="27"/>
                    <a:pt x="33" y="11"/>
                    <a:pt x="36" y="4"/>
                  </a:cubicBezTo>
                  <a:cubicBezTo>
                    <a:pt x="26" y="0"/>
                    <a:pt x="26" y="0"/>
                    <a:pt x="26" y="0"/>
                  </a:cubicBezTo>
                  <a:cubicBezTo>
                    <a:pt x="6" y="13"/>
                    <a:pt x="6" y="13"/>
                    <a:pt x="6" y="13"/>
                  </a:cubicBezTo>
                  <a:lnTo>
                    <a:pt x="0" y="30"/>
                  </a:lnTo>
                  <a:close/>
                </a:path>
              </a:pathLst>
            </a:custGeom>
            <a:solidFill>
              <a:srgbClr val="D1A88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9" name="Freeform 368"/>
            <p:cNvSpPr>
              <a:spLocks/>
            </p:cNvSpPr>
            <p:nvPr/>
          </p:nvSpPr>
          <p:spPr bwMode="auto">
            <a:xfrm>
              <a:off x="9889918" y="2736268"/>
              <a:ext cx="439282" cy="1032778"/>
            </a:xfrm>
            <a:custGeom>
              <a:avLst/>
              <a:gdLst>
                <a:gd name="T0" fmla="*/ 273 w 282"/>
                <a:gd name="T1" fmla="*/ 0 h 663"/>
                <a:gd name="T2" fmla="*/ 282 w 282"/>
                <a:gd name="T3" fmla="*/ 4 h 663"/>
                <a:gd name="T4" fmla="*/ 28 w 282"/>
                <a:gd name="T5" fmla="*/ 663 h 663"/>
                <a:gd name="T6" fmla="*/ 0 w 282"/>
                <a:gd name="T7" fmla="*/ 653 h 663"/>
                <a:gd name="T8" fmla="*/ 273 w 282"/>
                <a:gd name="T9" fmla="*/ 0 h 663"/>
              </a:gdLst>
              <a:ahLst/>
              <a:cxnLst>
                <a:cxn ang="0">
                  <a:pos x="T0" y="T1"/>
                </a:cxn>
                <a:cxn ang="0">
                  <a:pos x="T2" y="T3"/>
                </a:cxn>
                <a:cxn ang="0">
                  <a:pos x="T4" y="T5"/>
                </a:cxn>
                <a:cxn ang="0">
                  <a:pos x="T6" y="T7"/>
                </a:cxn>
                <a:cxn ang="0">
                  <a:pos x="T8" y="T9"/>
                </a:cxn>
              </a:cxnLst>
              <a:rect l="0" t="0" r="r" b="b"/>
              <a:pathLst>
                <a:path w="282" h="663">
                  <a:moveTo>
                    <a:pt x="273" y="0"/>
                  </a:moveTo>
                  <a:lnTo>
                    <a:pt x="282" y="4"/>
                  </a:lnTo>
                  <a:lnTo>
                    <a:pt x="28" y="663"/>
                  </a:lnTo>
                  <a:lnTo>
                    <a:pt x="0" y="653"/>
                  </a:lnTo>
                  <a:lnTo>
                    <a:pt x="273" y="0"/>
                  </a:ln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0" name="Freeform 369"/>
            <p:cNvSpPr>
              <a:spLocks/>
            </p:cNvSpPr>
            <p:nvPr/>
          </p:nvSpPr>
          <p:spPr bwMode="auto">
            <a:xfrm>
              <a:off x="9903938" y="3343785"/>
              <a:ext cx="146428" cy="190044"/>
            </a:xfrm>
            <a:custGeom>
              <a:avLst/>
              <a:gdLst>
                <a:gd name="T0" fmla="*/ 1 w 20"/>
                <a:gd name="T1" fmla="*/ 24 h 26"/>
                <a:gd name="T2" fmla="*/ 3 w 20"/>
                <a:gd name="T3" fmla="*/ 26 h 26"/>
                <a:gd name="T4" fmla="*/ 5 w 20"/>
                <a:gd name="T5" fmla="*/ 24 h 26"/>
                <a:gd name="T6" fmla="*/ 19 w 20"/>
                <a:gd name="T7" fmla="*/ 9 h 26"/>
                <a:gd name="T8" fmla="*/ 20 w 20"/>
                <a:gd name="T9" fmla="*/ 4 h 26"/>
                <a:gd name="T10" fmla="*/ 17 w 20"/>
                <a:gd name="T11" fmla="*/ 1 h 26"/>
                <a:gd name="T12" fmla="*/ 1 w 20"/>
                <a:gd name="T13" fmla="*/ 18 h 26"/>
                <a:gd name="T14" fmla="*/ 1 w 20"/>
                <a:gd name="T15" fmla="*/ 24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6">
                  <a:moveTo>
                    <a:pt x="1" y="24"/>
                  </a:moveTo>
                  <a:cubicBezTo>
                    <a:pt x="3" y="26"/>
                    <a:pt x="3" y="26"/>
                    <a:pt x="3" y="26"/>
                  </a:cubicBezTo>
                  <a:cubicBezTo>
                    <a:pt x="5" y="24"/>
                    <a:pt x="5" y="24"/>
                    <a:pt x="5" y="24"/>
                  </a:cubicBezTo>
                  <a:cubicBezTo>
                    <a:pt x="19" y="9"/>
                    <a:pt x="19" y="9"/>
                    <a:pt x="19" y="9"/>
                  </a:cubicBezTo>
                  <a:cubicBezTo>
                    <a:pt x="20" y="7"/>
                    <a:pt x="20" y="6"/>
                    <a:pt x="20" y="4"/>
                  </a:cubicBezTo>
                  <a:cubicBezTo>
                    <a:pt x="20" y="3"/>
                    <a:pt x="18" y="0"/>
                    <a:pt x="17" y="1"/>
                  </a:cubicBezTo>
                  <a:cubicBezTo>
                    <a:pt x="1" y="18"/>
                    <a:pt x="1" y="18"/>
                    <a:pt x="1" y="18"/>
                  </a:cubicBezTo>
                  <a:cubicBezTo>
                    <a:pt x="0" y="20"/>
                    <a:pt x="0" y="23"/>
                    <a:pt x="1" y="24"/>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1" name="Freeform 370"/>
            <p:cNvSpPr>
              <a:spLocks/>
            </p:cNvSpPr>
            <p:nvPr/>
          </p:nvSpPr>
          <p:spPr bwMode="auto">
            <a:xfrm>
              <a:off x="10006747" y="3351572"/>
              <a:ext cx="29598" cy="35829"/>
            </a:xfrm>
            <a:custGeom>
              <a:avLst/>
              <a:gdLst>
                <a:gd name="T0" fmla="*/ 4 w 4"/>
                <a:gd name="T1" fmla="*/ 0 h 5"/>
                <a:gd name="T2" fmla="*/ 3 w 4"/>
                <a:gd name="T3" fmla="*/ 0 h 5"/>
                <a:gd name="T4" fmla="*/ 0 w 4"/>
                <a:gd name="T5" fmla="*/ 4 h 5"/>
                <a:gd name="T6" fmla="*/ 4 w 4"/>
                <a:gd name="T7" fmla="*/ 1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cubicBezTo>
                    <a:pt x="4" y="0"/>
                    <a:pt x="3" y="0"/>
                    <a:pt x="3" y="0"/>
                  </a:cubicBezTo>
                  <a:cubicBezTo>
                    <a:pt x="0" y="4"/>
                    <a:pt x="0" y="4"/>
                    <a:pt x="0" y="4"/>
                  </a:cubicBezTo>
                  <a:cubicBezTo>
                    <a:pt x="2" y="5"/>
                    <a:pt x="3" y="3"/>
                    <a:pt x="4" y="1"/>
                  </a:cubicBezTo>
                  <a:cubicBezTo>
                    <a:pt x="4" y="1"/>
                    <a:pt x="4" y="1"/>
                    <a:pt x="4" y="0"/>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2" name="Freeform 371"/>
            <p:cNvSpPr>
              <a:spLocks/>
            </p:cNvSpPr>
            <p:nvPr/>
          </p:nvSpPr>
          <p:spPr bwMode="auto">
            <a:xfrm>
              <a:off x="9998958" y="3526038"/>
              <a:ext cx="81002" cy="59195"/>
            </a:xfrm>
            <a:custGeom>
              <a:avLst/>
              <a:gdLst>
                <a:gd name="T0" fmla="*/ 10 w 11"/>
                <a:gd name="T1" fmla="*/ 2 h 8"/>
                <a:gd name="T2" fmla="*/ 10 w 11"/>
                <a:gd name="T3" fmla="*/ 2 h 8"/>
                <a:gd name="T4" fmla="*/ 10 w 11"/>
                <a:gd name="T5" fmla="*/ 5 h 8"/>
                <a:gd name="T6" fmla="*/ 5 w 11"/>
                <a:gd name="T7" fmla="*/ 8 h 8"/>
                <a:gd name="T8" fmla="*/ 1 w 11"/>
                <a:gd name="T9" fmla="*/ 7 h 8"/>
                <a:gd name="T10" fmla="*/ 1 w 11"/>
                <a:gd name="T11" fmla="*/ 7 h 8"/>
                <a:gd name="T12" fmla="*/ 2 w 11"/>
                <a:gd name="T13" fmla="*/ 3 h 8"/>
                <a:gd name="T14" fmla="*/ 6 w 11"/>
                <a:gd name="T15" fmla="*/ 1 h 8"/>
                <a:gd name="T16" fmla="*/ 10 w 11"/>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8">
                  <a:moveTo>
                    <a:pt x="10" y="2"/>
                  </a:moveTo>
                  <a:cubicBezTo>
                    <a:pt x="10" y="2"/>
                    <a:pt x="10" y="2"/>
                    <a:pt x="10" y="2"/>
                  </a:cubicBezTo>
                  <a:cubicBezTo>
                    <a:pt x="11" y="3"/>
                    <a:pt x="11" y="5"/>
                    <a:pt x="10" y="5"/>
                  </a:cubicBezTo>
                  <a:cubicBezTo>
                    <a:pt x="5" y="8"/>
                    <a:pt x="5" y="8"/>
                    <a:pt x="5" y="8"/>
                  </a:cubicBezTo>
                  <a:cubicBezTo>
                    <a:pt x="4" y="8"/>
                    <a:pt x="2" y="8"/>
                    <a:pt x="1" y="7"/>
                  </a:cubicBezTo>
                  <a:cubicBezTo>
                    <a:pt x="1" y="7"/>
                    <a:pt x="1" y="7"/>
                    <a:pt x="1" y="7"/>
                  </a:cubicBezTo>
                  <a:cubicBezTo>
                    <a:pt x="0" y="5"/>
                    <a:pt x="1" y="4"/>
                    <a:pt x="2" y="3"/>
                  </a:cubicBezTo>
                  <a:cubicBezTo>
                    <a:pt x="6" y="1"/>
                    <a:pt x="6" y="1"/>
                    <a:pt x="6" y="1"/>
                  </a:cubicBezTo>
                  <a:cubicBezTo>
                    <a:pt x="8" y="0"/>
                    <a:pt x="10" y="1"/>
                    <a:pt x="10" y="2"/>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3" name="Freeform 372"/>
            <p:cNvSpPr>
              <a:spLocks/>
            </p:cNvSpPr>
            <p:nvPr/>
          </p:nvSpPr>
          <p:spPr bwMode="auto">
            <a:xfrm>
              <a:off x="10020768" y="3460614"/>
              <a:ext cx="88791" cy="65426"/>
            </a:xfrm>
            <a:custGeom>
              <a:avLst/>
              <a:gdLst>
                <a:gd name="T0" fmla="*/ 11 w 12"/>
                <a:gd name="T1" fmla="*/ 2 h 9"/>
                <a:gd name="T2" fmla="*/ 11 w 12"/>
                <a:gd name="T3" fmla="*/ 2 h 9"/>
                <a:gd name="T4" fmla="*/ 10 w 12"/>
                <a:gd name="T5" fmla="*/ 6 h 9"/>
                <a:gd name="T6" fmla="*/ 6 w 12"/>
                <a:gd name="T7" fmla="*/ 8 h 9"/>
                <a:gd name="T8" fmla="*/ 1 w 12"/>
                <a:gd name="T9" fmla="*/ 7 h 9"/>
                <a:gd name="T10" fmla="*/ 1 w 12"/>
                <a:gd name="T11" fmla="*/ 7 h 9"/>
                <a:gd name="T12" fmla="*/ 2 w 12"/>
                <a:gd name="T13" fmla="*/ 3 h 9"/>
                <a:gd name="T14" fmla="*/ 6 w 12"/>
                <a:gd name="T15" fmla="*/ 1 h 9"/>
                <a:gd name="T16" fmla="*/ 11 w 12"/>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11" y="2"/>
                  </a:moveTo>
                  <a:cubicBezTo>
                    <a:pt x="11" y="2"/>
                    <a:pt x="11" y="2"/>
                    <a:pt x="11" y="2"/>
                  </a:cubicBezTo>
                  <a:cubicBezTo>
                    <a:pt x="12" y="3"/>
                    <a:pt x="12" y="5"/>
                    <a:pt x="10" y="6"/>
                  </a:cubicBezTo>
                  <a:cubicBezTo>
                    <a:pt x="6" y="8"/>
                    <a:pt x="6" y="8"/>
                    <a:pt x="6" y="8"/>
                  </a:cubicBezTo>
                  <a:cubicBezTo>
                    <a:pt x="4" y="9"/>
                    <a:pt x="2" y="9"/>
                    <a:pt x="1" y="7"/>
                  </a:cubicBezTo>
                  <a:cubicBezTo>
                    <a:pt x="1" y="7"/>
                    <a:pt x="1" y="7"/>
                    <a:pt x="1" y="7"/>
                  </a:cubicBezTo>
                  <a:cubicBezTo>
                    <a:pt x="0" y="6"/>
                    <a:pt x="1" y="4"/>
                    <a:pt x="2" y="3"/>
                  </a:cubicBezTo>
                  <a:cubicBezTo>
                    <a:pt x="6" y="1"/>
                    <a:pt x="6" y="1"/>
                    <a:pt x="6" y="1"/>
                  </a:cubicBezTo>
                  <a:cubicBezTo>
                    <a:pt x="8" y="0"/>
                    <a:pt x="10" y="1"/>
                    <a:pt x="11" y="2"/>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4" name="Freeform 373"/>
            <p:cNvSpPr>
              <a:spLocks/>
            </p:cNvSpPr>
            <p:nvPr/>
          </p:nvSpPr>
          <p:spPr bwMode="auto">
            <a:xfrm>
              <a:off x="10028557" y="3482421"/>
              <a:ext cx="43617" cy="43617"/>
            </a:xfrm>
            <a:custGeom>
              <a:avLst/>
              <a:gdLst>
                <a:gd name="T0" fmla="*/ 6 w 6"/>
                <a:gd name="T1" fmla="*/ 1 h 6"/>
                <a:gd name="T2" fmla="*/ 6 w 6"/>
                <a:gd name="T3" fmla="*/ 1 h 6"/>
                <a:gd name="T4" fmla="*/ 5 w 6"/>
                <a:gd name="T5" fmla="*/ 5 h 6"/>
                <a:gd name="T6" fmla="*/ 4 w 6"/>
                <a:gd name="T7" fmla="*/ 5 h 6"/>
                <a:gd name="T8" fmla="*/ 1 w 6"/>
                <a:gd name="T9" fmla="*/ 4 h 6"/>
                <a:gd name="T10" fmla="*/ 1 w 6"/>
                <a:gd name="T11" fmla="*/ 4 h 6"/>
                <a:gd name="T12" fmla="*/ 1 w 6"/>
                <a:gd name="T13" fmla="*/ 1 h 6"/>
                <a:gd name="T14" fmla="*/ 2 w 6"/>
                <a:gd name="T15" fmla="*/ 0 h 6"/>
                <a:gd name="T16" fmla="*/ 6 w 6"/>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6" y="1"/>
                  </a:moveTo>
                  <a:cubicBezTo>
                    <a:pt x="6" y="1"/>
                    <a:pt x="6" y="1"/>
                    <a:pt x="6" y="1"/>
                  </a:cubicBezTo>
                  <a:cubicBezTo>
                    <a:pt x="6" y="3"/>
                    <a:pt x="6" y="4"/>
                    <a:pt x="5" y="5"/>
                  </a:cubicBezTo>
                  <a:cubicBezTo>
                    <a:pt x="4" y="5"/>
                    <a:pt x="4" y="5"/>
                    <a:pt x="4" y="5"/>
                  </a:cubicBezTo>
                  <a:cubicBezTo>
                    <a:pt x="3" y="6"/>
                    <a:pt x="2" y="5"/>
                    <a:pt x="1" y="4"/>
                  </a:cubicBezTo>
                  <a:cubicBezTo>
                    <a:pt x="1" y="4"/>
                    <a:pt x="1" y="4"/>
                    <a:pt x="1" y="4"/>
                  </a:cubicBezTo>
                  <a:cubicBezTo>
                    <a:pt x="0" y="3"/>
                    <a:pt x="0" y="1"/>
                    <a:pt x="1" y="1"/>
                  </a:cubicBezTo>
                  <a:cubicBezTo>
                    <a:pt x="2" y="0"/>
                    <a:pt x="2" y="0"/>
                    <a:pt x="2" y="0"/>
                  </a:cubicBezTo>
                  <a:cubicBezTo>
                    <a:pt x="3" y="0"/>
                    <a:pt x="5" y="0"/>
                    <a:pt x="6" y="1"/>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5" name="Freeform 374"/>
            <p:cNvSpPr>
              <a:spLocks/>
            </p:cNvSpPr>
            <p:nvPr/>
          </p:nvSpPr>
          <p:spPr bwMode="auto">
            <a:xfrm>
              <a:off x="10006747" y="3541616"/>
              <a:ext cx="43617" cy="43617"/>
            </a:xfrm>
            <a:custGeom>
              <a:avLst/>
              <a:gdLst>
                <a:gd name="T0" fmla="*/ 5 w 6"/>
                <a:gd name="T1" fmla="*/ 2 h 6"/>
                <a:gd name="T2" fmla="*/ 5 w 6"/>
                <a:gd name="T3" fmla="*/ 2 h 6"/>
                <a:gd name="T4" fmla="*/ 5 w 6"/>
                <a:gd name="T5" fmla="*/ 5 h 6"/>
                <a:gd name="T6" fmla="*/ 4 w 6"/>
                <a:gd name="T7" fmla="*/ 5 h 6"/>
                <a:gd name="T8" fmla="*/ 1 w 6"/>
                <a:gd name="T9" fmla="*/ 4 h 6"/>
                <a:gd name="T10" fmla="*/ 1 w 6"/>
                <a:gd name="T11" fmla="*/ 4 h 6"/>
                <a:gd name="T12" fmla="*/ 1 w 6"/>
                <a:gd name="T13" fmla="*/ 1 h 6"/>
                <a:gd name="T14" fmla="*/ 2 w 6"/>
                <a:gd name="T15" fmla="*/ 1 h 6"/>
                <a:gd name="T16" fmla="*/ 5 w 6"/>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5" y="2"/>
                  </a:moveTo>
                  <a:cubicBezTo>
                    <a:pt x="5" y="2"/>
                    <a:pt x="5" y="2"/>
                    <a:pt x="5" y="2"/>
                  </a:cubicBezTo>
                  <a:cubicBezTo>
                    <a:pt x="6" y="3"/>
                    <a:pt x="6" y="4"/>
                    <a:pt x="5" y="5"/>
                  </a:cubicBezTo>
                  <a:cubicBezTo>
                    <a:pt x="4" y="5"/>
                    <a:pt x="4" y="5"/>
                    <a:pt x="4" y="5"/>
                  </a:cubicBezTo>
                  <a:cubicBezTo>
                    <a:pt x="3" y="6"/>
                    <a:pt x="2" y="5"/>
                    <a:pt x="1" y="4"/>
                  </a:cubicBezTo>
                  <a:cubicBezTo>
                    <a:pt x="1" y="4"/>
                    <a:pt x="1" y="4"/>
                    <a:pt x="1" y="4"/>
                  </a:cubicBezTo>
                  <a:cubicBezTo>
                    <a:pt x="0" y="3"/>
                    <a:pt x="0" y="2"/>
                    <a:pt x="1" y="1"/>
                  </a:cubicBezTo>
                  <a:cubicBezTo>
                    <a:pt x="2" y="1"/>
                    <a:pt x="2" y="1"/>
                    <a:pt x="2" y="1"/>
                  </a:cubicBezTo>
                  <a:cubicBezTo>
                    <a:pt x="3" y="0"/>
                    <a:pt x="4" y="1"/>
                    <a:pt x="5" y="2"/>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6" name="Freeform 375"/>
            <p:cNvSpPr>
              <a:spLocks/>
            </p:cNvSpPr>
            <p:nvPr/>
          </p:nvSpPr>
          <p:spPr bwMode="auto">
            <a:xfrm>
              <a:off x="10050364" y="3395188"/>
              <a:ext cx="88791" cy="65426"/>
            </a:xfrm>
            <a:custGeom>
              <a:avLst/>
              <a:gdLst>
                <a:gd name="T0" fmla="*/ 11 w 12"/>
                <a:gd name="T1" fmla="*/ 2 h 9"/>
                <a:gd name="T2" fmla="*/ 11 w 12"/>
                <a:gd name="T3" fmla="*/ 2 h 9"/>
                <a:gd name="T4" fmla="*/ 10 w 12"/>
                <a:gd name="T5" fmla="*/ 6 h 9"/>
                <a:gd name="T6" fmla="*/ 5 w 12"/>
                <a:gd name="T7" fmla="*/ 8 h 9"/>
                <a:gd name="T8" fmla="*/ 1 w 12"/>
                <a:gd name="T9" fmla="*/ 7 h 9"/>
                <a:gd name="T10" fmla="*/ 1 w 12"/>
                <a:gd name="T11" fmla="*/ 7 h 9"/>
                <a:gd name="T12" fmla="*/ 2 w 12"/>
                <a:gd name="T13" fmla="*/ 3 h 9"/>
                <a:gd name="T14" fmla="*/ 6 w 12"/>
                <a:gd name="T15" fmla="*/ 0 h 9"/>
                <a:gd name="T16" fmla="*/ 11 w 12"/>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11" y="2"/>
                  </a:moveTo>
                  <a:cubicBezTo>
                    <a:pt x="11" y="2"/>
                    <a:pt x="11" y="2"/>
                    <a:pt x="11" y="2"/>
                  </a:cubicBezTo>
                  <a:cubicBezTo>
                    <a:pt x="12" y="3"/>
                    <a:pt x="11" y="5"/>
                    <a:pt x="10" y="6"/>
                  </a:cubicBezTo>
                  <a:cubicBezTo>
                    <a:pt x="5" y="8"/>
                    <a:pt x="5" y="8"/>
                    <a:pt x="5" y="8"/>
                  </a:cubicBezTo>
                  <a:cubicBezTo>
                    <a:pt x="4" y="9"/>
                    <a:pt x="2" y="8"/>
                    <a:pt x="1" y="7"/>
                  </a:cubicBezTo>
                  <a:cubicBezTo>
                    <a:pt x="1" y="7"/>
                    <a:pt x="1" y="7"/>
                    <a:pt x="1" y="7"/>
                  </a:cubicBezTo>
                  <a:cubicBezTo>
                    <a:pt x="0" y="5"/>
                    <a:pt x="0" y="4"/>
                    <a:pt x="2" y="3"/>
                  </a:cubicBezTo>
                  <a:cubicBezTo>
                    <a:pt x="6" y="0"/>
                    <a:pt x="6" y="0"/>
                    <a:pt x="6" y="0"/>
                  </a:cubicBezTo>
                  <a:cubicBezTo>
                    <a:pt x="7" y="0"/>
                    <a:pt x="10" y="0"/>
                    <a:pt x="11" y="2"/>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7" name="Freeform 376"/>
            <p:cNvSpPr>
              <a:spLocks/>
            </p:cNvSpPr>
            <p:nvPr/>
          </p:nvSpPr>
          <p:spPr bwMode="auto">
            <a:xfrm>
              <a:off x="10050364" y="3409208"/>
              <a:ext cx="51406" cy="43617"/>
            </a:xfrm>
            <a:custGeom>
              <a:avLst/>
              <a:gdLst>
                <a:gd name="T0" fmla="*/ 6 w 7"/>
                <a:gd name="T1" fmla="*/ 2 h 6"/>
                <a:gd name="T2" fmla="*/ 6 w 7"/>
                <a:gd name="T3" fmla="*/ 2 h 6"/>
                <a:gd name="T4" fmla="*/ 5 w 7"/>
                <a:gd name="T5" fmla="*/ 5 h 6"/>
                <a:gd name="T6" fmla="*/ 5 w 7"/>
                <a:gd name="T7" fmla="*/ 5 h 6"/>
                <a:gd name="T8" fmla="*/ 1 w 7"/>
                <a:gd name="T9" fmla="*/ 5 h 6"/>
                <a:gd name="T10" fmla="*/ 1 w 7"/>
                <a:gd name="T11" fmla="*/ 5 h 6"/>
                <a:gd name="T12" fmla="*/ 2 w 7"/>
                <a:gd name="T13" fmla="*/ 1 h 6"/>
                <a:gd name="T14" fmla="*/ 2 w 7"/>
                <a:gd name="T15" fmla="*/ 1 h 6"/>
                <a:gd name="T16" fmla="*/ 6 w 7"/>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6" y="2"/>
                  </a:moveTo>
                  <a:cubicBezTo>
                    <a:pt x="6" y="2"/>
                    <a:pt x="6" y="2"/>
                    <a:pt x="6" y="2"/>
                  </a:cubicBezTo>
                  <a:cubicBezTo>
                    <a:pt x="7" y="3"/>
                    <a:pt x="7" y="5"/>
                    <a:pt x="5" y="5"/>
                  </a:cubicBezTo>
                  <a:cubicBezTo>
                    <a:pt x="5" y="5"/>
                    <a:pt x="5" y="5"/>
                    <a:pt x="5" y="5"/>
                  </a:cubicBezTo>
                  <a:cubicBezTo>
                    <a:pt x="4" y="6"/>
                    <a:pt x="2" y="6"/>
                    <a:pt x="1" y="5"/>
                  </a:cubicBezTo>
                  <a:cubicBezTo>
                    <a:pt x="1" y="5"/>
                    <a:pt x="1" y="5"/>
                    <a:pt x="1" y="5"/>
                  </a:cubicBezTo>
                  <a:cubicBezTo>
                    <a:pt x="0" y="3"/>
                    <a:pt x="1" y="2"/>
                    <a:pt x="2" y="1"/>
                  </a:cubicBezTo>
                  <a:cubicBezTo>
                    <a:pt x="2" y="1"/>
                    <a:pt x="2" y="1"/>
                    <a:pt x="2" y="1"/>
                  </a:cubicBezTo>
                  <a:cubicBezTo>
                    <a:pt x="3" y="0"/>
                    <a:pt x="5" y="1"/>
                    <a:pt x="6" y="2"/>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8" name="Freeform 377"/>
            <p:cNvSpPr>
              <a:spLocks/>
            </p:cNvSpPr>
            <p:nvPr/>
          </p:nvSpPr>
          <p:spPr bwMode="auto">
            <a:xfrm>
              <a:off x="9868109" y="3468403"/>
              <a:ext cx="146428" cy="190044"/>
            </a:xfrm>
            <a:custGeom>
              <a:avLst/>
              <a:gdLst>
                <a:gd name="T0" fmla="*/ 0 w 20"/>
                <a:gd name="T1" fmla="*/ 20 h 26"/>
                <a:gd name="T2" fmla="*/ 8 w 20"/>
                <a:gd name="T3" fmla="*/ 26 h 26"/>
                <a:gd name="T4" fmla="*/ 14 w 20"/>
                <a:gd name="T5" fmla="*/ 2 h 26"/>
                <a:gd name="T6" fmla="*/ 11 w 20"/>
                <a:gd name="T7" fmla="*/ 0 h 26"/>
                <a:gd name="T8" fmla="*/ 6 w 20"/>
                <a:gd name="T9" fmla="*/ 3 h 26"/>
                <a:gd name="T10" fmla="*/ 0 w 20"/>
                <a:gd name="T11" fmla="*/ 20 h 26"/>
              </a:gdLst>
              <a:ahLst/>
              <a:cxnLst>
                <a:cxn ang="0">
                  <a:pos x="T0" y="T1"/>
                </a:cxn>
                <a:cxn ang="0">
                  <a:pos x="T2" y="T3"/>
                </a:cxn>
                <a:cxn ang="0">
                  <a:pos x="T4" y="T5"/>
                </a:cxn>
                <a:cxn ang="0">
                  <a:pos x="T6" y="T7"/>
                </a:cxn>
                <a:cxn ang="0">
                  <a:pos x="T8" y="T9"/>
                </a:cxn>
                <a:cxn ang="0">
                  <a:pos x="T10" y="T11"/>
                </a:cxn>
              </a:cxnLst>
              <a:rect l="0" t="0" r="r" b="b"/>
              <a:pathLst>
                <a:path w="20" h="26">
                  <a:moveTo>
                    <a:pt x="0" y="20"/>
                  </a:moveTo>
                  <a:cubicBezTo>
                    <a:pt x="8" y="26"/>
                    <a:pt x="8" y="26"/>
                    <a:pt x="8" y="26"/>
                  </a:cubicBezTo>
                  <a:cubicBezTo>
                    <a:pt x="13" y="20"/>
                    <a:pt x="20" y="9"/>
                    <a:pt x="14" y="2"/>
                  </a:cubicBezTo>
                  <a:cubicBezTo>
                    <a:pt x="13" y="1"/>
                    <a:pt x="12" y="1"/>
                    <a:pt x="11" y="0"/>
                  </a:cubicBezTo>
                  <a:cubicBezTo>
                    <a:pt x="6" y="3"/>
                    <a:pt x="6" y="3"/>
                    <a:pt x="6" y="3"/>
                  </a:cubicBezTo>
                  <a:lnTo>
                    <a:pt x="0" y="20"/>
                  </a:ln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9" name="Freeform 379"/>
            <p:cNvSpPr>
              <a:spLocks/>
            </p:cNvSpPr>
            <p:nvPr/>
          </p:nvSpPr>
          <p:spPr bwMode="auto">
            <a:xfrm>
              <a:off x="9148437" y="3468403"/>
              <a:ext cx="806906" cy="585707"/>
            </a:xfrm>
            <a:custGeom>
              <a:avLst/>
              <a:gdLst>
                <a:gd name="T0" fmla="*/ 0 w 110"/>
                <a:gd name="T1" fmla="*/ 14 h 80"/>
                <a:gd name="T2" fmla="*/ 22 w 110"/>
                <a:gd name="T3" fmla="*/ 0 h 80"/>
                <a:gd name="T4" fmla="*/ 65 w 110"/>
                <a:gd name="T5" fmla="*/ 43 h 80"/>
                <a:gd name="T6" fmla="*/ 92 w 110"/>
                <a:gd name="T7" fmla="*/ 16 h 80"/>
                <a:gd name="T8" fmla="*/ 92 w 110"/>
                <a:gd name="T9" fmla="*/ 16 h 80"/>
                <a:gd name="T10" fmla="*/ 110 w 110"/>
                <a:gd name="T11" fmla="*/ 34 h 80"/>
                <a:gd name="T12" fmla="*/ 110 w 110"/>
                <a:gd name="T13" fmla="*/ 34 h 80"/>
                <a:gd name="T14" fmla="*/ 75 w 110"/>
                <a:gd name="T15" fmla="*/ 71 h 80"/>
                <a:gd name="T16" fmla="*/ 57 w 110"/>
                <a:gd name="T17" fmla="*/ 71 h 80"/>
                <a:gd name="T18" fmla="*/ 0 w 110"/>
                <a:gd name="T19"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0">
                  <a:moveTo>
                    <a:pt x="0" y="14"/>
                  </a:moveTo>
                  <a:cubicBezTo>
                    <a:pt x="22" y="0"/>
                    <a:pt x="22" y="0"/>
                    <a:pt x="22" y="0"/>
                  </a:cubicBezTo>
                  <a:cubicBezTo>
                    <a:pt x="65" y="43"/>
                    <a:pt x="65" y="43"/>
                    <a:pt x="65" y="43"/>
                  </a:cubicBezTo>
                  <a:cubicBezTo>
                    <a:pt x="92" y="16"/>
                    <a:pt x="92" y="16"/>
                    <a:pt x="92" y="16"/>
                  </a:cubicBezTo>
                  <a:cubicBezTo>
                    <a:pt x="92" y="16"/>
                    <a:pt x="92" y="16"/>
                    <a:pt x="92" y="16"/>
                  </a:cubicBezTo>
                  <a:cubicBezTo>
                    <a:pt x="110" y="34"/>
                    <a:pt x="110" y="34"/>
                    <a:pt x="110" y="34"/>
                  </a:cubicBezTo>
                  <a:cubicBezTo>
                    <a:pt x="110" y="34"/>
                    <a:pt x="110" y="34"/>
                    <a:pt x="110" y="34"/>
                  </a:cubicBezTo>
                  <a:cubicBezTo>
                    <a:pt x="75" y="71"/>
                    <a:pt x="75" y="71"/>
                    <a:pt x="75" y="71"/>
                  </a:cubicBezTo>
                  <a:cubicBezTo>
                    <a:pt x="67" y="80"/>
                    <a:pt x="60" y="74"/>
                    <a:pt x="57" y="71"/>
                  </a:cubicBezTo>
                  <a:cubicBezTo>
                    <a:pt x="52" y="66"/>
                    <a:pt x="0" y="14"/>
                    <a:pt x="0" y="14"/>
                  </a:cubicBez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0" name="Freeform 380"/>
            <p:cNvSpPr>
              <a:spLocks/>
            </p:cNvSpPr>
            <p:nvPr/>
          </p:nvSpPr>
          <p:spPr bwMode="auto">
            <a:xfrm>
              <a:off x="8554941" y="3329764"/>
              <a:ext cx="791328" cy="1236841"/>
            </a:xfrm>
            <a:custGeom>
              <a:avLst/>
              <a:gdLst>
                <a:gd name="T0" fmla="*/ 6 w 108"/>
                <a:gd name="T1" fmla="*/ 152 h 169"/>
                <a:gd name="T2" fmla="*/ 11 w 108"/>
                <a:gd name="T3" fmla="*/ 133 h 169"/>
                <a:gd name="T4" fmla="*/ 9 w 108"/>
                <a:gd name="T5" fmla="*/ 78 h 169"/>
                <a:gd name="T6" fmla="*/ 5 w 108"/>
                <a:gd name="T7" fmla="*/ 19 h 169"/>
                <a:gd name="T8" fmla="*/ 41 w 108"/>
                <a:gd name="T9" fmla="*/ 1 h 169"/>
                <a:gd name="T10" fmla="*/ 54 w 108"/>
                <a:gd name="T11" fmla="*/ 5 h 169"/>
                <a:gd name="T12" fmla="*/ 66 w 108"/>
                <a:gd name="T13" fmla="*/ 0 h 169"/>
                <a:gd name="T14" fmla="*/ 103 w 108"/>
                <a:gd name="T15" fmla="*/ 19 h 169"/>
                <a:gd name="T16" fmla="*/ 99 w 108"/>
                <a:gd name="T17" fmla="*/ 78 h 169"/>
                <a:gd name="T18" fmla="*/ 95 w 108"/>
                <a:gd name="T19" fmla="*/ 132 h 169"/>
                <a:gd name="T20" fmla="*/ 102 w 108"/>
                <a:gd name="T21" fmla="*/ 152 h 169"/>
                <a:gd name="T22" fmla="*/ 6 w 108"/>
                <a:gd name="T23" fmla="*/ 1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169">
                  <a:moveTo>
                    <a:pt x="6" y="152"/>
                  </a:moveTo>
                  <a:cubicBezTo>
                    <a:pt x="7" y="145"/>
                    <a:pt x="9" y="139"/>
                    <a:pt x="11" y="133"/>
                  </a:cubicBezTo>
                  <a:cubicBezTo>
                    <a:pt x="23" y="106"/>
                    <a:pt x="19" y="102"/>
                    <a:pt x="9" y="78"/>
                  </a:cubicBezTo>
                  <a:cubicBezTo>
                    <a:pt x="0" y="57"/>
                    <a:pt x="18" y="45"/>
                    <a:pt x="5" y="19"/>
                  </a:cubicBezTo>
                  <a:cubicBezTo>
                    <a:pt x="17" y="11"/>
                    <a:pt x="32" y="8"/>
                    <a:pt x="41" y="1"/>
                  </a:cubicBezTo>
                  <a:cubicBezTo>
                    <a:pt x="46" y="4"/>
                    <a:pt x="49" y="5"/>
                    <a:pt x="54" y="5"/>
                  </a:cubicBezTo>
                  <a:cubicBezTo>
                    <a:pt x="59" y="5"/>
                    <a:pt x="62" y="4"/>
                    <a:pt x="66" y="0"/>
                  </a:cubicBezTo>
                  <a:cubicBezTo>
                    <a:pt x="73" y="6"/>
                    <a:pt x="91" y="11"/>
                    <a:pt x="103" y="19"/>
                  </a:cubicBezTo>
                  <a:cubicBezTo>
                    <a:pt x="90" y="46"/>
                    <a:pt x="108" y="50"/>
                    <a:pt x="99" y="78"/>
                  </a:cubicBezTo>
                  <a:cubicBezTo>
                    <a:pt x="92" y="101"/>
                    <a:pt x="79" y="100"/>
                    <a:pt x="95" y="132"/>
                  </a:cubicBezTo>
                  <a:cubicBezTo>
                    <a:pt x="98" y="138"/>
                    <a:pt x="100" y="145"/>
                    <a:pt x="102" y="152"/>
                  </a:cubicBezTo>
                  <a:cubicBezTo>
                    <a:pt x="80" y="169"/>
                    <a:pt x="24" y="166"/>
                    <a:pt x="6" y="152"/>
                  </a:cubicBez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1" name="Freeform 381"/>
            <p:cNvSpPr>
              <a:spLocks/>
            </p:cNvSpPr>
            <p:nvPr/>
          </p:nvSpPr>
          <p:spPr bwMode="auto">
            <a:xfrm>
              <a:off x="8768351" y="3329764"/>
              <a:ext cx="358279" cy="724346"/>
            </a:xfrm>
            <a:custGeom>
              <a:avLst/>
              <a:gdLst>
                <a:gd name="T0" fmla="*/ 4 w 230"/>
                <a:gd name="T1" fmla="*/ 32 h 465"/>
                <a:gd name="T2" fmla="*/ 0 w 230"/>
                <a:gd name="T3" fmla="*/ 169 h 465"/>
                <a:gd name="T4" fmla="*/ 117 w 230"/>
                <a:gd name="T5" fmla="*/ 465 h 465"/>
                <a:gd name="T6" fmla="*/ 230 w 230"/>
                <a:gd name="T7" fmla="*/ 169 h 465"/>
                <a:gd name="T8" fmla="*/ 226 w 230"/>
                <a:gd name="T9" fmla="*/ 28 h 465"/>
                <a:gd name="T10" fmla="*/ 174 w 230"/>
                <a:gd name="T11" fmla="*/ 0 h 465"/>
                <a:gd name="T12" fmla="*/ 56 w 230"/>
                <a:gd name="T13" fmla="*/ 4 h 465"/>
                <a:gd name="T14" fmla="*/ 4 w 230"/>
                <a:gd name="T15" fmla="*/ 32 h 4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465">
                  <a:moveTo>
                    <a:pt x="4" y="32"/>
                  </a:moveTo>
                  <a:lnTo>
                    <a:pt x="0" y="169"/>
                  </a:lnTo>
                  <a:lnTo>
                    <a:pt x="117" y="465"/>
                  </a:lnTo>
                  <a:lnTo>
                    <a:pt x="230" y="169"/>
                  </a:lnTo>
                  <a:lnTo>
                    <a:pt x="226" y="28"/>
                  </a:lnTo>
                  <a:lnTo>
                    <a:pt x="174" y="0"/>
                  </a:lnTo>
                  <a:lnTo>
                    <a:pt x="56" y="4"/>
                  </a:lnTo>
                  <a:lnTo>
                    <a:pt x="4" y="3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2" name="Rectangle 382"/>
            <p:cNvSpPr>
              <a:spLocks noChangeArrowheads="1"/>
            </p:cNvSpPr>
            <p:nvPr/>
          </p:nvSpPr>
          <p:spPr bwMode="auto">
            <a:xfrm>
              <a:off x="8855584" y="3254993"/>
              <a:ext cx="183813" cy="191603"/>
            </a:xfrm>
            <a:prstGeom prst="rect">
              <a:avLst/>
            </a:prstGeom>
            <a:solidFill>
              <a:srgbClr val="D1A88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3" name="Freeform 383"/>
            <p:cNvSpPr>
              <a:spLocks/>
            </p:cNvSpPr>
            <p:nvPr/>
          </p:nvSpPr>
          <p:spPr bwMode="auto">
            <a:xfrm>
              <a:off x="8665539" y="2677075"/>
              <a:ext cx="563900" cy="688519"/>
            </a:xfrm>
            <a:custGeom>
              <a:avLst/>
              <a:gdLst>
                <a:gd name="T0" fmla="*/ 39 w 77"/>
                <a:gd name="T1" fmla="*/ 94 h 94"/>
                <a:gd name="T2" fmla="*/ 69 w 77"/>
                <a:gd name="T3" fmla="*/ 63 h 94"/>
                <a:gd name="T4" fmla="*/ 70 w 77"/>
                <a:gd name="T5" fmla="*/ 64 h 94"/>
                <a:gd name="T6" fmla="*/ 76 w 77"/>
                <a:gd name="T7" fmla="*/ 53 h 94"/>
                <a:gd name="T8" fmla="*/ 74 w 77"/>
                <a:gd name="T9" fmla="*/ 41 h 94"/>
                <a:gd name="T10" fmla="*/ 73 w 77"/>
                <a:gd name="T11" fmla="*/ 41 h 94"/>
                <a:gd name="T12" fmla="*/ 39 w 77"/>
                <a:gd name="T13" fmla="*/ 0 h 94"/>
                <a:gd name="T14" fmla="*/ 5 w 77"/>
                <a:gd name="T15" fmla="*/ 42 h 94"/>
                <a:gd name="T16" fmla="*/ 4 w 77"/>
                <a:gd name="T17" fmla="*/ 41 h 94"/>
                <a:gd name="T18" fmla="*/ 1 w 77"/>
                <a:gd name="T19" fmla="*/ 53 h 94"/>
                <a:gd name="T20" fmla="*/ 8 w 77"/>
                <a:gd name="T21" fmla="*/ 64 h 94"/>
                <a:gd name="T22" fmla="*/ 9 w 77"/>
                <a:gd name="T23" fmla="*/ 63 h 94"/>
                <a:gd name="T24" fmla="*/ 39 w 77"/>
                <a:gd name="T25"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94">
                  <a:moveTo>
                    <a:pt x="39" y="94"/>
                  </a:moveTo>
                  <a:cubicBezTo>
                    <a:pt x="51" y="94"/>
                    <a:pt x="63" y="80"/>
                    <a:pt x="69" y="63"/>
                  </a:cubicBezTo>
                  <a:cubicBezTo>
                    <a:pt x="69" y="63"/>
                    <a:pt x="69" y="63"/>
                    <a:pt x="70" y="64"/>
                  </a:cubicBezTo>
                  <a:cubicBezTo>
                    <a:pt x="72" y="64"/>
                    <a:pt x="75" y="59"/>
                    <a:pt x="76" y="53"/>
                  </a:cubicBezTo>
                  <a:cubicBezTo>
                    <a:pt x="77" y="47"/>
                    <a:pt x="76" y="42"/>
                    <a:pt x="74" y="41"/>
                  </a:cubicBezTo>
                  <a:cubicBezTo>
                    <a:pt x="73" y="41"/>
                    <a:pt x="73" y="41"/>
                    <a:pt x="73" y="41"/>
                  </a:cubicBezTo>
                  <a:cubicBezTo>
                    <a:pt x="74" y="20"/>
                    <a:pt x="65" y="0"/>
                    <a:pt x="39" y="0"/>
                  </a:cubicBezTo>
                  <a:cubicBezTo>
                    <a:pt x="12" y="0"/>
                    <a:pt x="4" y="20"/>
                    <a:pt x="5" y="42"/>
                  </a:cubicBezTo>
                  <a:cubicBezTo>
                    <a:pt x="4" y="41"/>
                    <a:pt x="4" y="41"/>
                    <a:pt x="4" y="41"/>
                  </a:cubicBezTo>
                  <a:cubicBezTo>
                    <a:pt x="1" y="42"/>
                    <a:pt x="0" y="47"/>
                    <a:pt x="1" y="53"/>
                  </a:cubicBezTo>
                  <a:cubicBezTo>
                    <a:pt x="2" y="59"/>
                    <a:pt x="5" y="64"/>
                    <a:pt x="8" y="64"/>
                  </a:cubicBezTo>
                  <a:cubicBezTo>
                    <a:pt x="8" y="63"/>
                    <a:pt x="9" y="63"/>
                    <a:pt x="9" y="63"/>
                  </a:cubicBezTo>
                  <a:cubicBezTo>
                    <a:pt x="15" y="80"/>
                    <a:pt x="26" y="94"/>
                    <a:pt x="39" y="94"/>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4" name="Freeform 384"/>
            <p:cNvSpPr>
              <a:spLocks/>
            </p:cNvSpPr>
            <p:nvPr/>
          </p:nvSpPr>
          <p:spPr bwMode="auto">
            <a:xfrm>
              <a:off x="8906989" y="3431018"/>
              <a:ext cx="88791" cy="132408"/>
            </a:xfrm>
            <a:custGeom>
              <a:avLst/>
              <a:gdLst>
                <a:gd name="T0" fmla="*/ 10 w 12"/>
                <a:gd name="T1" fmla="*/ 18 h 18"/>
                <a:gd name="T2" fmla="*/ 12 w 12"/>
                <a:gd name="T3" fmla="*/ 14 h 18"/>
                <a:gd name="T4" fmla="*/ 6 w 12"/>
                <a:gd name="T5" fmla="*/ 0 h 18"/>
                <a:gd name="T6" fmla="*/ 0 w 12"/>
                <a:gd name="T7" fmla="*/ 14 h 18"/>
                <a:gd name="T8" fmla="*/ 2 w 12"/>
                <a:gd name="T9" fmla="*/ 18 h 18"/>
                <a:gd name="T10" fmla="*/ 10 w 12"/>
                <a:gd name="T11" fmla="*/ 18 h 18"/>
              </a:gdLst>
              <a:ahLst/>
              <a:cxnLst>
                <a:cxn ang="0">
                  <a:pos x="T0" y="T1"/>
                </a:cxn>
                <a:cxn ang="0">
                  <a:pos x="T2" y="T3"/>
                </a:cxn>
                <a:cxn ang="0">
                  <a:pos x="T4" y="T5"/>
                </a:cxn>
                <a:cxn ang="0">
                  <a:pos x="T6" y="T7"/>
                </a:cxn>
                <a:cxn ang="0">
                  <a:pos x="T8" y="T9"/>
                </a:cxn>
                <a:cxn ang="0">
                  <a:pos x="T10" y="T11"/>
                </a:cxn>
              </a:cxnLst>
              <a:rect l="0" t="0" r="r" b="b"/>
              <a:pathLst>
                <a:path w="12" h="18">
                  <a:moveTo>
                    <a:pt x="10" y="18"/>
                  </a:moveTo>
                  <a:cubicBezTo>
                    <a:pt x="12" y="14"/>
                    <a:pt x="12" y="14"/>
                    <a:pt x="12" y="14"/>
                  </a:cubicBezTo>
                  <a:cubicBezTo>
                    <a:pt x="6" y="0"/>
                    <a:pt x="6" y="0"/>
                    <a:pt x="6" y="0"/>
                  </a:cubicBezTo>
                  <a:cubicBezTo>
                    <a:pt x="0" y="14"/>
                    <a:pt x="0" y="14"/>
                    <a:pt x="0" y="14"/>
                  </a:cubicBezTo>
                  <a:cubicBezTo>
                    <a:pt x="2" y="18"/>
                    <a:pt x="2" y="18"/>
                    <a:pt x="2" y="18"/>
                  </a:cubicBezTo>
                  <a:cubicBezTo>
                    <a:pt x="5" y="18"/>
                    <a:pt x="7" y="18"/>
                    <a:pt x="10" y="18"/>
                  </a:cubicBezTo>
                  <a:close/>
                </a:path>
              </a:pathLst>
            </a:custGeom>
            <a:solidFill>
              <a:srgbClr val="FC8D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5" name="Freeform 385"/>
            <p:cNvSpPr>
              <a:spLocks/>
            </p:cNvSpPr>
            <p:nvPr/>
          </p:nvSpPr>
          <p:spPr bwMode="auto">
            <a:xfrm>
              <a:off x="8804178" y="3335995"/>
              <a:ext cx="146428" cy="271046"/>
            </a:xfrm>
            <a:custGeom>
              <a:avLst/>
              <a:gdLst>
                <a:gd name="T0" fmla="*/ 33 w 94"/>
                <a:gd name="T1" fmla="*/ 0 h 174"/>
                <a:gd name="T2" fmla="*/ 94 w 94"/>
                <a:gd name="T3" fmla="*/ 61 h 174"/>
                <a:gd name="T4" fmla="*/ 52 w 94"/>
                <a:gd name="T5" fmla="*/ 174 h 174"/>
                <a:gd name="T6" fmla="*/ 0 w 94"/>
                <a:gd name="T7" fmla="*/ 19 h 174"/>
                <a:gd name="T8" fmla="*/ 33 w 94"/>
                <a:gd name="T9" fmla="*/ 0 h 174"/>
              </a:gdLst>
              <a:ahLst/>
              <a:cxnLst>
                <a:cxn ang="0">
                  <a:pos x="T0" y="T1"/>
                </a:cxn>
                <a:cxn ang="0">
                  <a:pos x="T2" y="T3"/>
                </a:cxn>
                <a:cxn ang="0">
                  <a:pos x="T4" y="T5"/>
                </a:cxn>
                <a:cxn ang="0">
                  <a:pos x="T6" y="T7"/>
                </a:cxn>
                <a:cxn ang="0">
                  <a:pos x="T8" y="T9"/>
                </a:cxn>
              </a:cxnLst>
              <a:rect l="0" t="0" r="r" b="b"/>
              <a:pathLst>
                <a:path w="94" h="174">
                  <a:moveTo>
                    <a:pt x="33" y="0"/>
                  </a:moveTo>
                  <a:lnTo>
                    <a:pt x="94" y="61"/>
                  </a:lnTo>
                  <a:lnTo>
                    <a:pt x="52" y="174"/>
                  </a:lnTo>
                  <a:lnTo>
                    <a:pt x="0" y="19"/>
                  </a:lnTo>
                  <a:lnTo>
                    <a:pt x="33" y="0"/>
                  </a:ln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6" name="Freeform 386"/>
            <p:cNvSpPr>
              <a:spLocks/>
            </p:cNvSpPr>
            <p:nvPr/>
          </p:nvSpPr>
          <p:spPr bwMode="auto">
            <a:xfrm>
              <a:off x="8671770" y="3365592"/>
              <a:ext cx="278836" cy="688519"/>
            </a:xfrm>
            <a:custGeom>
              <a:avLst/>
              <a:gdLst>
                <a:gd name="T0" fmla="*/ 85 w 179"/>
                <a:gd name="T1" fmla="*/ 0 h 442"/>
                <a:gd name="T2" fmla="*/ 179 w 179"/>
                <a:gd name="T3" fmla="*/ 442 h 442"/>
                <a:gd name="T4" fmla="*/ 24 w 179"/>
                <a:gd name="T5" fmla="*/ 197 h 442"/>
                <a:gd name="T6" fmla="*/ 48 w 179"/>
                <a:gd name="T7" fmla="*/ 155 h 442"/>
                <a:gd name="T8" fmla="*/ 0 w 179"/>
                <a:gd name="T9" fmla="*/ 122 h 442"/>
                <a:gd name="T10" fmla="*/ 62 w 179"/>
                <a:gd name="T11" fmla="*/ 14 h 442"/>
                <a:gd name="T12" fmla="*/ 85 w 179"/>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79" h="442">
                  <a:moveTo>
                    <a:pt x="85" y="0"/>
                  </a:moveTo>
                  <a:lnTo>
                    <a:pt x="179" y="442"/>
                  </a:lnTo>
                  <a:lnTo>
                    <a:pt x="24" y="197"/>
                  </a:lnTo>
                  <a:lnTo>
                    <a:pt x="48" y="155"/>
                  </a:lnTo>
                  <a:lnTo>
                    <a:pt x="0" y="122"/>
                  </a:lnTo>
                  <a:lnTo>
                    <a:pt x="62" y="14"/>
                  </a:lnTo>
                  <a:lnTo>
                    <a:pt x="85" y="0"/>
                  </a:ln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7" name="Freeform 387"/>
            <p:cNvSpPr>
              <a:spLocks/>
            </p:cNvSpPr>
            <p:nvPr/>
          </p:nvSpPr>
          <p:spPr bwMode="auto">
            <a:xfrm>
              <a:off x="8950606" y="3329764"/>
              <a:ext cx="146428" cy="277277"/>
            </a:xfrm>
            <a:custGeom>
              <a:avLst/>
              <a:gdLst>
                <a:gd name="T0" fmla="*/ 57 w 94"/>
                <a:gd name="T1" fmla="*/ 0 h 178"/>
                <a:gd name="T2" fmla="*/ 0 w 94"/>
                <a:gd name="T3" fmla="*/ 65 h 178"/>
                <a:gd name="T4" fmla="*/ 43 w 94"/>
                <a:gd name="T5" fmla="*/ 178 h 178"/>
                <a:gd name="T6" fmla="*/ 94 w 94"/>
                <a:gd name="T7" fmla="*/ 23 h 178"/>
                <a:gd name="T8" fmla="*/ 57 w 94"/>
                <a:gd name="T9" fmla="*/ 0 h 178"/>
              </a:gdLst>
              <a:ahLst/>
              <a:cxnLst>
                <a:cxn ang="0">
                  <a:pos x="T0" y="T1"/>
                </a:cxn>
                <a:cxn ang="0">
                  <a:pos x="T2" y="T3"/>
                </a:cxn>
                <a:cxn ang="0">
                  <a:pos x="T4" y="T5"/>
                </a:cxn>
                <a:cxn ang="0">
                  <a:pos x="T6" y="T7"/>
                </a:cxn>
                <a:cxn ang="0">
                  <a:pos x="T8" y="T9"/>
                </a:cxn>
              </a:cxnLst>
              <a:rect l="0" t="0" r="r" b="b"/>
              <a:pathLst>
                <a:path w="94" h="178">
                  <a:moveTo>
                    <a:pt x="57" y="0"/>
                  </a:moveTo>
                  <a:lnTo>
                    <a:pt x="0" y="65"/>
                  </a:lnTo>
                  <a:lnTo>
                    <a:pt x="43" y="178"/>
                  </a:lnTo>
                  <a:lnTo>
                    <a:pt x="94" y="23"/>
                  </a:lnTo>
                  <a:lnTo>
                    <a:pt x="57" y="0"/>
                  </a:ln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8" name="Freeform 388"/>
            <p:cNvSpPr>
              <a:spLocks/>
            </p:cNvSpPr>
            <p:nvPr/>
          </p:nvSpPr>
          <p:spPr bwMode="auto">
            <a:xfrm>
              <a:off x="8892969" y="3622618"/>
              <a:ext cx="116831" cy="431492"/>
            </a:xfrm>
            <a:custGeom>
              <a:avLst/>
              <a:gdLst>
                <a:gd name="T0" fmla="*/ 18 w 75"/>
                <a:gd name="T1" fmla="*/ 0 h 277"/>
                <a:gd name="T2" fmla="*/ 56 w 75"/>
                <a:gd name="T3" fmla="*/ 0 h 277"/>
                <a:gd name="T4" fmla="*/ 75 w 75"/>
                <a:gd name="T5" fmla="*/ 188 h 277"/>
                <a:gd name="T6" fmla="*/ 37 w 75"/>
                <a:gd name="T7" fmla="*/ 277 h 277"/>
                <a:gd name="T8" fmla="*/ 0 w 75"/>
                <a:gd name="T9" fmla="*/ 188 h 277"/>
                <a:gd name="T10" fmla="*/ 18 w 75"/>
                <a:gd name="T11" fmla="*/ 0 h 277"/>
              </a:gdLst>
              <a:ahLst/>
              <a:cxnLst>
                <a:cxn ang="0">
                  <a:pos x="T0" y="T1"/>
                </a:cxn>
                <a:cxn ang="0">
                  <a:pos x="T2" y="T3"/>
                </a:cxn>
                <a:cxn ang="0">
                  <a:pos x="T4" y="T5"/>
                </a:cxn>
                <a:cxn ang="0">
                  <a:pos x="T6" y="T7"/>
                </a:cxn>
                <a:cxn ang="0">
                  <a:pos x="T8" y="T9"/>
                </a:cxn>
                <a:cxn ang="0">
                  <a:pos x="T10" y="T11"/>
                </a:cxn>
              </a:cxnLst>
              <a:rect l="0" t="0" r="r" b="b"/>
              <a:pathLst>
                <a:path w="75" h="277">
                  <a:moveTo>
                    <a:pt x="18" y="0"/>
                  </a:moveTo>
                  <a:lnTo>
                    <a:pt x="56" y="0"/>
                  </a:lnTo>
                  <a:lnTo>
                    <a:pt x="75" y="188"/>
                  </a:lnTo>
                  <a:lnTo>
                    <a:pt x="37" y="277"/>
                  </a:lnTo>
                  <a:lnTo>
                    <a:pt x="0" y="188"/>
                  </a:lnTo>
                  <a:lnTo>
                    <a:pt x="18" y="0"/>
                  </a:lnTo>
                  <a:close/>
                </a:path>
              </a:pathLst>
            </a:custGeom>
            <a:solidFill>
              <a:srgbClr val="FC8D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9" name="Freeform 389"/>
            <p:cNvSpPr>
              <a:spLocks/>
            </p:cNvSpPr>
            <p:nvPr/>
          </p:nvSpPr>
          <p:spPr bwMode="auto">
            <a:xfrm>
              <a:off x="8804178" y="3335995"/>
              <a:ext cx="146428" cy="227430"/>
            </a:xfrm>
            <a:custGeom>
              <a:avLst/>
              <a:gdLst>
                <a:gd name="T0" fmla="*/ 33 w 94"/>
                <a:gd name="T1" fmla="*/ 0 h 146"/>
                <a:gd name="T2" fmla="*/ 94 w 94"/>
                <a:gd name="T3" fmla="*/ 61 h 146"/>
                <a:gd name="T4" fmla="*/ 52 w 94"/>
                <a:gd name="T5" fmla="*/ 146 h 146"/>
                <a:gd name="T6" fmla="*/ 0 w 94"/>
                <a:gd name="T7" fmla="*/ 19 h 146"/>
                <a:gd name="T8" fmla="*/ 33 w 94"/>
                <a:gd name="T9" fmla="*/ 0 h 146"/>
              </a:gdLst>
              <a:ahLst/>
              <a:cxnLst>
                <a:cxn ang="0">
                  <a:pos x="T0" y="T1"/>
                </a:cxn>
                <a:cxn ang="0">
                  <a:pos x="T2" y="T3"/>
                </a:cxn>
                <a:cxn ang="0">
                  <a:pos x="T4" y="T5"/>
                </a:cxn>
                <a:cxn ang="0">
                  <a:pos x="T6" y="T7"/>
                </a:cxn>
                <a:cxn ang="0">
                  <a:pos x="T8" y="T9"/>
                </a:cxn>
              </a:cxnLst>
              <a:rect l="0" t="0" r="r" b="b"/>
              <a:pathLst>
                <a:path w="94" h="146">
                  <a:moveTo>
                    <a:pt x="33" y="0"/>
                  </a:moveTo>
                  <a:lnTo>
                    <a:pt x="94" y="61"/>
                  </a:lnTo>
                  <a:lnTo>
                    <a:pt x="52" y="146"/>
                  </a:lnTo>
                  <a:lnTo>
                    <a:pt x="0" y="19"/>
                  </a:lnTo>
                  <a:lnTo>
                    <a:pt x="33"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0" name="Freeform 390"/>
            <p:cNvSpPr>
              <a:spLocks/>
            </p:cNvSpPr>
            <p:nvPr/>
          </p:nvSpPr>
          <p:spPr bwMode="auto">
            <a:xfrm>
              <a:off x="8701369" y="3365592"/>
              <a:ext cx="249237" cy="688519"/>
            </a:xfrm>
            <a:custGeom>
              <a:avLst/>
              <a:gdLst>
                <a:gd name="T0" fmla="*/ 66 w 160"/>
                <a:gd name="T1" fmla="*/ 0 h 442"/>
                <a:gd name="T2" fmla="*/ 160 w 160"/>
                <a:gd name="T3" fmla="*/ 442 h 442"/>
                <a:gd name="T4" fmla="*/ 19 w 160"/>
                <a:gd name="T5" fmla="*/ 179 h 442"/>
                <a:gd name="T6" fmla="*/ 43 w 160"/>
                <a:gd name="T7" fmla="*/ 146 h 442"/>
                <a:gd name="T8" fmla="*/ 0 w 160"/>
                <a:gd name="T9" fmla="*/ 113 h 442"/>
                <a:gd name="T10" fmla="*/ 43 w 160"/>
                <a:gd name="T11" fmla="*/ 14 h 442"/>
                <a:gd name="T12" fmla="*/ 66 w 160"/>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60" h="442">
                  <a:moveTo>
                    <a:pt x="66" y="0"/>
                  </a:moveTo>
                  <a:lnTo>
                    <a:pt x="160" y="442"/>
                  </a:lnTo>
                  <a:lnTo>
                    <a:pt x="19" y="179"/>
                  </a:lnTo>
                  <a:lnTo>
                    <a:pt x="43" y="146"/>
                  </a:lnTo>
                  <a:lnTo>
                    <a:pt x="0" y="113"/>
                  </a:lnTo>
                  <a:lnTo>
                    <a:pt x="43" y="14"/>
                  </a:lnTo>
                  <a:lnTo>
                    <a:pt x="66" y="0"/>
                  </a:ln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1" name="Freeform 391"/>
            <p:cNvSpPr>
              <a:spLocks/>
            </p:cNvSpPr>
            <p:nvPr/>
          </p:nvSpPr>
          <p:spPr bwMode="auto">
            <a:xfrm>
              <a:off x="8950606" y="3365592"/>
              <a:ext cx="271046" cy="688519"/>
            </a:xfrm>
            <a:custGeom>
              <a:avLst/>
              <a:gdLst>
                <a:gd name="T0" fmla="*/ 94 w 174"/>
                <a:gd name="T1" fmla="*/ 0 h 442"/>
                <a:gd name="T2" fmla="*/ 0 w 174"/>
                <a:gd name="T3" fmla="*/ 442 h 442"/>
                <a:gd name="T4" fmla="*/ 151 w 174"/>
                <a:gd name="T5" fmla="*/ 197 h 442"/>
                <a:gd name="T6" fmla="*/ 132 w 174"/>
                <a:gd name="T7" fmla="*/ 155 h 442"/>
                <a:gd name="T8" fmla="*/ 174 w 174"/>
                <a:gd name="T9" fmla="*/ 122 h 442"/>
                <a:gd name="T10" fmla="*/ 127 w 174"/>
                <a:gd name="T11" fmla="*/ 14 h 442"/>
                <a:gd name="T12" fmla="*/ 94 w 174"/>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74" h="442">
                  <a:moveTo>
                    <a:pt x="94" y="0"/>
                  </a:moveTo>
                  <a:lnTo>
                    <a:pt x="0" y="442"/>
                  </a:lnTo>
                  <a:lnTo>
                    <a:pt x="151" y="197"/>
                  </a:lnTo>
                  <a:lnTo>
                    <a:pt x="132" y="155"/>
                  </a:lnTo>
                  <a:lnTo>
                    <a:pt x="174" y="122"/>
                  </a:lnTo>
                  <a:lnTo>
                    <a:pt x="127" y="14"/>
                  </a:lnTo>
                  <a:lnTo>
                    <a:pt x="94" y="0"/>
                  </a:ln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2" name="Freeform 392"/>
            <p:cNvSpPr>
              <a:spLocks/>
            </p:cNvSpPr>
            <p:nvPr/>
          </p:nvSpPr>
          <p:spPr bwMode="auto">
            <a:xfrm>
              <a:off x="8950606" y="3365592"/>
              <a:ext cx="249237" cy="688519"/>
            </a:xfrm>
            <a:custGeom>
              <a:avLst/>
              <a:gdLst>
                <a:gd name="T0" fmla="*/ 94 w 160"/>
                <a:gd name="T1" fmla="*/ 0 h 442"/>
                <a:gd name="T2" fmla="*/ 0 w 160"/>
                <a:gd name="T3" fmla="*/ 442 h 442"/>
                <a:gd name="T4" fmla="*/ 137 w 160"/>
                <a:gd name="T5" fmla="*/ 179 h 442"/>
                <a:gd name="T6" fmla="*/ 113 w 160"/>
                <a:gd name="T7" fmla="*/ 146 h 442"/>
                <a:gd name="T8" fmla="*/ 160 w 160"/>
                <a:gd name="T9" fmla="*/ 113 h 442"/>
                <a:gd name="T10" fmla="*/ 127 w 160"/>
                <a:gd name="T11" fmla="*/ 14 h 442"/>
                <a:gd name="T12" fmla="*/ 94 w 160"/>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60" h="442">
                  <a:moveTo>
                    <a:pt x="94" y="0"/>
                  </a:moveTo>
                  <a:lnTo>
                    <a:pt x="0" y="442"/>
                  </a:lnTo>
                  <a:lnTo>
                    <a:pt x="137" y="179"/>
                  </a:lnTo>
                  <a:lnTo>
                    <a:pt x="113" y="146"/>
                  </a:lnTo>
                  <a:lnTo>
                    <a:pt x="160" y="113"/>
                  </a:lnTo>
                  <a:lnTo>
                    <a:pt x="127" y="14"/>
                  </a:lnTo>
                  <a:lnTo>
                    <a:pt x="94" y="0"/>
                  </a:ln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3" name="Freeform 393"/>
            <p:cNvSpPr>
              <a:spLocks/>
            </p:cNvSpPr>
            <p:nvPr/>
          </p:nvSpPr>
          <p:spPr bwMode="auto">
            <a:xfrm>
              <a:off x="8950606" y="3329764"/>
              <a:ext cx="146428" cy="233661"/>
            </a:xfrm>
            <a:custGeom>
              <a:avLst/>
              <a:gdLst>
                <a:gd name="T0" fmla="*/ 57 w 94"/>
                <a:gd name="T1" fmla="*/ 0 h 150"/>
                <a:gd name="T2" fmla="*/ 0 w 94"/>
                <a:gd name="T3" fmla="*/ 65 h 150"/>
                <a:gd name="T4" fmla="*/ 43 w 94"/>
                <a:gd name="T5" fmla="*/ 150 h 150"/>
                <a:gd name="T6" fmla="*/ 94 w 94"/>
                <a:gd name="T7" fmla="*/ 23 h 150"/>
                <a:gd name="T8" fmla="*/ 57 w 94"/>
                <a:gd name="T9" fmla="*/ 0 h 150"/>
              </a:gdLst>
              <a:ahLst/>
              <a:cxnLst>
                <a:cxn ang="0">
                  <a:pos x="T0" y="T1"/>
                </a:cxn>
                <a:cxn ang="0">
                  <a:pos x="T2" y="T3"/>
                </a:cxn>
                <a:cxn ang="0">
                  <a:pos x="T4" y="T5"/>
                </a:cxn>
                <a:cxn ang="0">
                  <a:pos x="T6" y="T7"/>
                </a:cxn>
                <a:cxn ang="0">
                  <a:pos x="T8" y="T9"/>
                </a:cxn>
              </a:cxnLst>
              <a:rect l="0" t="0" r="r" b="b"/>
              <a:pathLst>
                <a:path w="94" h="150">
                  <a:moveTo>
                    <a:pt x="57" y="0"/>
                  </a:moveTo>
                  <a:lnTo>
                    <a:pt x="0" y="65"/>
                  </a:lnTo>
                  <a:lnTo>
                    <a:pt x="43" y="150"/>
                  </a:lnTo>
                  <a:lnTo>
                    <a:pt x="94" y="23"/>
                  </a:lnTo>
                  <a:lnTo>
                    <a:pt x="5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4" name="Freeform 394"/>
            <p:cNvSpPr>
              <a:spLocks/>
            </p:cNvSpPr>
            <p:nvPr/>
          </p:nvSpPr>
          <p:spPr bwMode="auto">
            <a:xfrm>
              <a:off x="8906989" y="3555636"/>
              <a:ext cx="88791" cy="73215"/>
            </a:xfrm>
            <a:custGeom>
              <a:avLst/>
              <a:gdLst>
                <a:gd name="T0" fmla="*/ 2 w 12"/>
                <a:gd name="T1" fmla="*/ 0 h 10"/>
                <a:gd name="T2" fmla="*/ 10 w 12"/>
                <a:gd name="T3" fmla="*/ 0 h 10"/>
                <a:gd name="T4" fmla="*/ 10 w 12"/>
                <a:gd name="T5" fmla="*/ 10 h 10"/>
                <a:gd name="T6" fmla="*/ 2 w 12"/>
                <a:gd name="T7" fmla="*/ 10 h 10"/>
                <a:gd name="T8" fmla="*/ 2 w 12"/>
                <a:gd name="T9" fmla="*/ 0 h 10"/>
              </a:gdLst>
              <a:ahLst/>
              <a:cxnLst>
                <a:cxn ang="0">
                  <a:pos x="T0" y="T1"/>
                </a:cxn>
                <a:cxn ang="0">
                  <a:pos x="T2" y="T3"/>
                </a:cxn>
                <a:cxn ang="0">
                  <a:pos x="T4" y="T5"/>
                </a:cxn>
                <a:cxn ang="0">
                  <a:pos x="T6" y="T7"/>
                </a:cxn>
                <a:cxn ang="0">
                  <a:pos x="T8" y="T9"/>
                </a:cxn>
              </a:cxnLst>
              <a:rect l="0" t="0" r="r" b="b"/>
              <a:pathLst>
                <a:path w="12" h="10">
                  <a:moveTo>
                    <a:pt x="2" y="0"/>
                  </a:moveTo>
                  <a:cubicBezTo>
                    <a:pt x="10" y="0"/>
                    <a:pt x="10" y="0"/>
                    <a:pt x="10" y="0"/>
                  </a:cubicBezTo>
                  <a:cubicBezTo>
                    <a:pt x="12" y="4"/>
                    <a:pt x="12" y="7"/>
                    <a:pt x="10" y="10"/>
                  </a:cubicBezTo>
                  <a:cubicBezTo>
                    <a:pt x="2" y="10"/>
                    <a:pt x="2" y="10"/>
                    <a:pt x="2" y="10"/>
                  </a:cubicBezTo>
                  <a:cubicBezTo>
                    <a:pt x="0" y="7"/>
                    <a:pt x="0" y="4"/>
                    <a:pt x="2" y="0"/>
                  </a:cubicBezTo>
                  <a:close/>
                </a:path>
              </a:pathLst>
            </a:custGeom>
            <a:solidFill>
              <a:srgbClr val="FC8D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5" name="Freeform 395"/>
            <p:cNvSpPr>
              <a:spLocks/>
            </p:cNvSpPr>
            <p:nvPr/>
          </p:nvSpPr>
          <p:spPr bwMode="auto">
            <a:xfrm>
              <a:off x="8936586" y="4046321"/>
              <a:ext cx="35829" cy="484456"/>
            </a:xfrm>
            <a:custGeom>
              <a:avLst/>
              <a:gdLst>
                <a:gd name="T0" fmla="*/ 2 w 5"/>
                <a:gd name="T1" fmla="*/ 66 h 66"/>
                <a:gd name="T2" fmla="*/ 2 w 5"/>
                <a:gd name="T3" fmla="*/ 0 h 66"/>
                <a:gd name="T4" fmla="*/ 2 w 5"/>
                <a:gd name="T5" fmla="*/ 66 h 66"/>
              </a:gdLst>
              <a:ahLst/>
              <a:cxnLst>
                <a:cxn ang="0">
                  <a:pos x="T0" y="T1"/>
                </a:cxn>
                <a:cxn ang="0">
                  <a:pos x="T2" y="T3"/>
                </a:cxn>
                <a:cxn ang="0">
                  <a:pos x="T4" y="T5"/>
                </a:cxn>
              </a:cxnLst>
              <a:rect l="0" t="0" r="r" b="b"/>
              <a:pathLst>
                <a:path w="5" h="66">
                  <a:moveTo>
                    <a:pt x="2" y="66"/>
                  </a:moveTo>
                  <a:cubicBezTo>
                    <a:pt x="0" y="37"/>
                    <a:pt x="0" y="34"/>
                    <a:pt x="2" y="0"/>
                  </a:cubicBezTo>
                  <a:cubicBezTo>
                    <a:pt x="5" y="34"/>
                    <a:pt x="5" y="37"/>
                    <a:pt x="2" y="66"/>
                  </a:cubicBez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6" name="Freeform 396"/>
            <p:cNvSpPr>
              <a:spLocks/>
            </p:cNvSpPr>
            <p:nvPr/>
          </p:nvSpPr>
          <p:spPr bwMode="auto">
            <a:xfrm>
              <a:off x="9148437" y="3007314"/>
              <a:ext cx="81002" cy="138639"/>
            </a:xfrm>
            <a:custGeom>
              <a:avLst/>
              <a:gdLst>
                <a:gd name="T0" fmla="*/ 8 w 11"/>
                <a:gd name="T1" fmla="*/ 0 h 19"/>
                <a:gd name="T2" fmla="*/ 10 w 11"/>
                <a:gd name="T3" fmla="*/ 10 h 19"/>
                <a:gd name="T4" fmla="*/ 4 w 11"/>
                <a:gd name="T5" fmla="*/ 18 h 19"/>
                <a:gd name="T6" fmla="*/ 1 w 11"/>
                <a:gd name="T7" fmla="*/ 8 h 19"/>
                <a:gd name="T8" fmla="*/ 8 w 11"/>
                <a:gd name="T9" fmla="*/ 0 h 19"/>
              </a:gdLst>
              <a:ahLst/>
              <a:cxnLst>
                <a:cxn ang="0">
                  <a:pos x="T0" y="T1"/>
                </a:cxn>
                <a:cxn ang="0">
                  <a:pos x="T2" y="T3"/>
                </a:cxn>
                <a:cxn ang="0">
                  <a:pos x="T4" y="T5"/>
                </a:cxn>
                <a:cxn ang="0">
                  <a:pos x="T6" y="T7"/>
                </a:cxn>
                <a:cxn ang="0">
                  <a:pos x="T8" y="T9"/>
                </a:cxn>
              </a:cxnLst>
              <a:rect l="0" t="0" r="r" b="b"/>
              <a:pathLst>
                <a:path w="11" h="19">
                  <a:moveTo>
                    <a:pt x="8" y="0"/>
                  </a:moveTo>
                  <a:cubicBezTo>
                    <a:pt x="10" y="1"/>
                    <a:pt x="11" y="5"/>
                    <a:pt x="10" y="10"/>
                  </a:cubicBezTo>
                  <a:cubicBezTo>
                    <a:pt x="9" y="15"/>
                    <a:pt x="6" y="19"/>
                    <a:pt x="4" y="18"/>
                  </a:cubicBezTo>
                  <a:cubicBezTo>
                    <a:pt x="1" y="18"/>
                    <a:pt x="0" y="13"/>
                    <a:pt x="1" y="8"/>
                  </a:cubicBezTo>
                  <a:cubicBezTo>
                    <a:pt x="2" y="3"/>
                    <a:pt x="5" y="0"/>
                    <a:pt x="8" y="0"/>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7" name="Freeform 397"/>
            <p:cNvSpPr>
              <a:spLocks/>
            </p:cNvSpPr>
            <p:nvPr/>
          </p:nvSpPr>
          <p:spPr bwMode="auto">
            <a:xfrm>
              <a:off x="9889918" y="3628849"/>
              <a:ext cx="87233" cy="140197"/>
            </a:xfrm>
            <a:custGeom>
              <a:avLst/>
              <a:gdLst>
                <a:gd name="T0" fmla="*/ 12 w 12"/>
                <a:gd name="T1" fmla="*/ 4 h 19"/>
                <a:gd name="T2" fmla="*/ 6 w 12"/>
                <a:gd name="T3" fmla="*/ 19 h 19"/>
                <a:gd name="T4" fmla="*/ 0 w 12"/>
                <a:gd name="T5" fmla="*/ 17 h 19"/>
                <a:gd name="T6" fmla="*/ 6 w 12"/>
                <a:gd name="T7" fmla="*/ 1 h 19"/>
                <a:gd name="T8" fmla="*/ 9 w 12"/>
                <a:gd name="T9" fmla="*/ 0 h 19"/>
                <a:gd name="T10" fmla="*/ 12 w 12"/>
                <a:gd name="T11" fmla="*/ 4 h 19"/>
              </a:gdLst>
              <a:ahLst/>
              <a:cxnLst>
                <a:cxn ang="0">
                  <a:pos x="T0" y="T1"/>
                </a:cxn>
                <a:cxn ang="0">
                  <a:pos x="T2" y="T3"/>
                </a:cxn>
                <a:cxn ang="0">
                  <a:pos x="T4" y="T5"/>
                </a:cxn>
                <a:cxn ang="0">
                  <a:pos x="T6" y="T7"/>
                </a:cxn>
                <a:cxn ang="0">
                  <a:pos x="T8" y="T9"/>
                </a:cxn>
                <a:cxn ang="0">
                  <a:pos x="T10" y="T11"/>
                </a:cxn>
              </a:cxnLst>
              <a:rect l="0" t="0" r="r" b="b"/>
              <a:pathLst>
                <a:path w="12" h="19">
                  <a:moveTo>
                    <a:pt x="12" y="4"/>
                  </a:moveTo>
                  <a:cubicBezTo>
                    <a:pt x="6" y="19"/>
                    <a:pt x="6" y="19"/>
                    <a:pt x="6" y="19"/>
                  </a:cubicBezTo>
                  <a:cubicBezTo>
                    <a:pt x="0" y="17"/>
                    <a:pt x="0" y="17"/>
                    <a:pt x="0" y="17"/>
                  </a:cubicBezTo>
                  <a:cubicBezTo>
                    <a:pt x="6" y="1"/>
                    <a:pt x="6" y="1"/>
                    <a:pt x="6" y="1"/>
                  </a:cubicBezTo>
                  <a:cubicBezTo>
                    <a:pt x="8" y="1"/>
                    <a:pt x="8" y="0"/>
                    <a:pt x="9" y="0"/>
                  </a:cubicBezTo>
                  <a:lnTo>
                    <a:pt x="12" y="4"/>
                  </a:ln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8" name="Freeform 398"/>
            <p:cNvSpPr>
              <a:spLocks/>
            </p:cNvSpPr>
            <p:nvPr/>
          </p:nvSpPr>
          <p:spPr bwMode="auto">
            <a:xfrm>
              <a:off x="8687349" y="2677075"/>
              <a:ext cx="528073" cy="381645"/>
            </a:xfrm>
            <a:custGeom>
              <a:avLst/>
              <a:gdLst>
                <a:gd name="T0" fmla="*/ 70 w 72"/>
                <a:gd name="T1" fmla="*/ 41 h 52"/>
                <a:gd name="T2" fmla="*/ 36 w 72"/>
                <a:gd name="T3" fmla="*/ 0 h 52"/>
                <a:gd name="T4" fmla="*/ 1 w 72"/>
                <a:gd name="T5" fmla="*/ 42 h 52"/>
                <a:gd name="T6" fmla="*/ 6 w 72"/>
                <a:gd name="T7" fmla="*/ 51 h 52"/>
                <a:gd name="T8" fmla="*/ 9 w 72"/>
                <a:gd name="T9" fmla="*/ 47 h 52"/>
                <a:gd name="T10" fmla="*/ 20 w 72"/>
                <a:gd name="T11" fmla="*/ 20 h 52"/>
                <a:gd name="T12" fmla="*/ 36 w 72"/>
                <a:gd name="T13" fmla="*/ 24 h 52"/>
                <a:gd name="T14" fmla="*/ 52 w 72"/>
                <a:gd name="T15" fmla="*/ 20 h 52"/>
                <a:gd name="T16" fmla="*/ 62 w 72"/>
                <a:gd name="T17" fmla="*/ 47 h 52"/>
                <a:gd name="T18" fmla="*/ 65 w 72"/>
                <a:gd name="T19" fmla="*/ 51 h 52"/>
                <a:gd name="T20" fmla="*/ 70 w 72"/>
                <a:gd name="T21"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52">
                  <a:moveTo>
                    <a:pt x="70" y="41"/>
                  </a:moveTo>
                  <a:cubicBezTo>
                    <a:pt x="72" y="20"/>
                    <a:pt x="63" y="0"/>
                    <a:pt x="36" y="0"/>
                  </a:cubicBezTo>
                  <a:cubicBezTo>
                    <a:pt x="9" y="0"/>
                    <a:pt x="0" y="20"/>
                    <a:pt x="1" y="42"/>
                  </a:cubicBezTo>
                  <a:cubicBezTo>
                    <a:pt x="3" y="42"/>
                    <a:pt x="5" y="46"/>
                    <a:pt x="6" y="51"/>
                  </a:cubicBezTo>
                  <a:cubicBezTo>
                    <a:pt x="8" y="52"/>
                    <a:pt x="9" y="52"/>
                    <a:pt x="9" y="47"/>
                  </a:cubicBezTo>
                  <a:cubicBezTo>
                    <a:pt x="9" y="34"/>
                    <a:pt x="11" y="23"/>
                    <a:pt x="20" y="20"/>
                  </a:cubicBezTo>
                  <a:cubicBezTo>
                    <a:pt x="28" y="18"/>
                    <a:pt x="29" y="24"/>
                    <a:pt x="36" y="24"/>
                  </a:cubicBezTo>
                  <a:cubicBezTo>
                    <a:pt x="42" y="24"/>
                    <a:pt x="44" y="18"/>
                    <a:pt x="52" y="20"/>
                  </a:cubicBezTo>
                  <a:cubicBezTo>
                    <a:pt x="60" y="23"/>
                    <a:pt x="62" y="34"/>
                    <a:pt x="62" y="47"/>
                  </a:cubicBezTo>
                  <a:cubicBezTo>
                    <a:pt x="62" y="51"/>
                    <a:pt x="63" y="52"/>
                    <a:pt x="65" y="51"/>
                  </a:cubicBezTo>
                  <a:cubicBezTo>
                    <a:pt x="66" y="46"/>
                    <a:pt x="68" y="42"/>
                    <a:pt x="70" y="41"/>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9" name="Freeform 399"/>
            <p:cNvSpPr>
              <a:spLocks/>
            </p:cNvSpPr>
            <p:nvPr/>
          </p:nvSpPr>
          <p:spPr bwMode="auto">
            <a:xfrm>
              <a:off x="8899200" y="2728479"/>
              <a:ext cx="243006" cy="330239"/>
            </a:xfrm>
            <a:custGeom>
              <a:avLst/>
              <a:gdLst>
                <a:gd name="T0" fmla="*/ 31 w 33"/>
                <a:gd name="T1" fmla="*/ 0 h 45"/>
                <a:gd name="T2" fmla="*/ 0 w 33"/>
                <a:gd name="T3" fmla="*/ 45 h 45"/>
                <a:gd name="T4" fmla="*/ 13 w 33"/>
                <a:gd name="T5" fmla="*/ 9 h 45"/>
                <a:gd name="T6" fmla="*/ 31 w 33"/>
                <a:gd name="T7" fmla="*/ 0 h 45"/>
              </a:gdLst>
              <a:ahLst/>
              <a:cxnLst>
                <a:cxn ang="0">
                  <a:pos x="T0" y="T1"/>
                </a:cxn>
                <a:cxn ang="0">
                  <a:pos x="T2" y="T3"/>
                </a:cxn>
                <a:cxn ang="0">
                  <a:pos x="T4" y="T5"/>
                </a:cxn>
                <a:cxn ang="0">
                  <a:pos x="T6" y="T7"/>
                </a:cxn>
              </a:cxnLst>
              <a:rect l="0" t="0" r="r" b="b"/>
              <a:pathLst>
                <a:path w="33" h="45">
                  <a:moveTo>
                    <a:pt x="31" y="0"/>
                  </a:moveTo>
                  <a:cubicBezTo>
                    <a:pt x="33" y="13"/>
                    <a:pt x="14" y="39"/>
                    <a:pt x="0" y="45"/>
                  </a:cubicBezTo>
                  <a:cubicBezTo>
                    <a:pt x="9" y="40"/>
                    <a:pt x="15" y="22"/>
                    <a:pt x="13" y="9"/>
                  </a:cubicBezTo>
                  <a:cubicBezTo>
                    <a:pt x="12" y="6"/>
                    <a:pt x="33" y="3"/>
                    <a:pt x="31"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0" name="Freeform 400"/>
            <p:cNvSpPr>
              <a:spLocks/>
            </p:cNvSpPr>
            <p:nvPr/>
          </p:nvSpPr>
          <p:spPr bwMode="auto">
            <a:xfrm>
              <a:off x="8606346" y="2669286"/>
              <a:ext cx="462647" cy="454858"/>
            </a:xfrm>
            <a:custGeom>
              <a:avLst/>
              <a:gdLst>
                <a:gd name="T0" fmla="*/ 62 w 63"/>
                <a:gd name="T1" fmla="*/ 10 h 62"/>
                <a:gd name="T2" fmla="*/ 5 w 63"/>
                <a:gd name="T3" fmla="*/ 62 h 62"/>
                <a:gd name="T4" fmla="*/ 42 w 63"/>
                <a:gd name="T5" fmla="*/ 13 h 62"/>
                <a:gd name="T6" fmla="*/ 62 w 63"/>
                <a:gd name="T7" fmla="*/ 10 h 62"/>
              </a:gdLst>
              <a:ahLst/>
              <a:cxnLst>
                <a:cxn ang="0">
                  <a:pos x="T0" y="T1"/>
                </a:cxn>
                <a:cxn ang="0">
                  <a:pos x="T2" y="T3"/>
                </a:cxn>
                <a:cxn ang="0">
                  <a:pos x="T4" y="T5"/>
                </a:cxn>
                <a:cxn ang="0">
                  <a:pos x="T6" y="T7"/>
                </a:cxn>
              </a:cxnLst>
              <a:rect l="0" t="0" r="r" b="b"/>
              <a:pathLst>
                <a:path w="63" h="62">
                  <a:moveTo>
                    <a:pt x="62" y="10"/>
                  </a:moveTo>
                  <a:cubicBezTo>
                    <a:pt x="61" y="22"/>
                    <a:pt x="20" y="59"/>
                    <a:pt x="5" y="62"/>
                  </a:cubicBezTo>
                  <a:cubicBezTo>
                    <a:pt x="0" y="0"/>
                    <a:pt x="38" y="25"/>
                    <a:pt x="42" y="13"/>
                  </a:cubicBezTo>
                  <a:cubicBezTo>
                    <a:pt x="43" y="10"/>
                    <a:pt x="63" y="13"/>
                    <a:pt x="62" y="1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1" name="Freeform 401"/>
            <p:cNvSpPr>
              <a:spLocks/>
            </p:cNvSpPr>
            <p:nvPr/>
          </p:nvSpPr>
          <p:spPr bwMode="auto">
            <a:xfrm>
              <a:off x="8980202" y="2684862"/>
              <a:ext cx="292854" cy="447071"/>
            </a:xfrm>
            <a:custGeom>
              <a:avLst/>
              <a:gdLst>
                <a:gd name="T0" fmla="*/ 1 w 40"/>
                <a:gd name="T1" fmla="*/ 0 h 61"/>
                <a:gd name="T2" fmla="*/ 34 w 40"/>
                <a:gd name="T3" fmla="*/ 61 h 61"/>
                <a:gd name="T4" fmla="*/ 20 w 40"/>
                <a:gd name="T5" fmla="*/ 7 h 61"/>
                <a:gd name="T6" fmla="*/ 1 w 40"/>
                <a:gd name="T7" fmla="*/ 0 h 61"/>
              </a:gdLst>
              <a:ahLst/>
              <a:cxnLst>
                <a:cxn ang="0">
                  <a:pos x="T0" y="T1"/>
                </a:cxn>
                <a:cxn ang="0">
                  <a:pos x="T2" y="T3"/>
                </a:cxn>
                <a:cxn ang="0">
                  <a:pos x="T4" y="T5"/>
                </a:cxn>
                <a:cxn ang="0">
                  <a:pos x="T6" y="T7"/>
                </a:cxn>
              </a:cxnLst>
              <a:rect l="0" t="0" r="r" b="b"/>
              <a:pathLst>
                <a:path w="40" h="61">
                  <a:moveTo>
                    <a:pt x="1" y="0"/>
                  </a:moveTo>
                  <a:cubicBezTo>
                    <a:pt x="0" y="13"/>
                    <a:pt x="20" y="56"/>
                    <a:pt x="34" y="61"/>
                  </a:cubicBezTo>
                  <a:cubicBezTo>
                    <a:pt x="40" y="17"/>
                    <a:pt x="28" y="11"/>
                    <a:pt x="20" y="7"/>
                  </a:cubicBezTo>
                  <a:cubicBezTo>
                    <a:pt x="18" y="6"/>
                    <a:pt x="0" y="3"/>
                    <a:pt x="1"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grpSp>
      <p:grpSp>
        <p:nvGrpSpPr>
          <p:cNvPr id="112" name="组合 111"/>
          <p:cNvGrpSpPr/>
          <p:nvPr/>
        </p:nvGrpSpPr>
        <p:grpSpPr>
          <a:xfrm>
            <a:off x="10301839" y="3857328"/>
            <a:ext cx="1313709" cy="2576997"/>
            <a:chOff x="9500484" y="2134984"/>
            <a:chExt cx="2191731" cy="4299342"/>
          </a:xfrm>
        </p:grpSpPr>
        <p:sp>
          <p:nvSpPr>
            <p:cNvPr id="113" name="Rectangle 319"/>
            <p:cNvSpPr>
              <a:spLocks noChangeArrowheads="1"/>
            </p:cNvSpPr>
            <p:nvPr/>
          </p:nvSpPr>
          <p:spPr bwMode="auto">
            <a:xfrm>
              <a:off x="9551890" y="2186388"/>
              <a:ext cx="2096709" cy="245343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4" name="Rectangle 320"/>
            <p:cNvSpPr>
              <a:spLocks noChangeArrowheads="1"/>
            </p:cNvSpPr>
            <p:nvPr/>
          </p:nvSpPr>
          <p:spPr bwMode="auto">
            <a:xfrm>
              <a:off x="9727914" y="3145951"/>
              <a:ext cx="791328"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5" name="Rectangle 321"/>
            <p:cNvSpPr>
              <a:spLocks noChangeArrowheads="1"/>
            </p:cNvSpPr>
            <p:nvPr/>
          </p:nvSpPr>
          <p:spPr bwMode="auto">
            <a:xfrm>
              <a:off x="9727914" y="3211377"/>
              <a:ext cx="791328" cy="21809"/>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6" name="Rectangle 322"/>
            <p:cNvSpPr>
              <a:spLocks noChangeArrowheads="1"/>
            </p:cNvSpPr>
            <p:nvPr/>
          </p:nvSpPr>
          <p:spPr bwMode="auto">
            <a:xfrm>
              <a:off x="9727914" y="3270570"/>
              <a:ext cx="791328"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7" name="Rectangle 323"/>
            <p:cNvSpPr>
              <a:spLocks noChangeArrowheads="1"/>
            </p:cNvSpPr>
            <p:nvPr/>
          </p:nvSpPr>
          <p:spPr bwMode="auto">
            <a:xfrm>
              <a:off x="9727914" y="3329764"/>
              <a:ext cx="791328" cy="2804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8" name="Rectangle 324"/>
            <p:cNvSpPr>
              <a:spLocks noChangeArrowheads="1"/>
            </p:cNvSpPr>
            <p:nvPr/>
          </p:nvSpPr>
          <p:spPr bwMode="auto">
            <a:xfrm>
              <a:off x="9727914" y="3395188"/>
              <a:ext cx="791328" cy="21809"/>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9" name="Rectangle 325"/>
            <p:cNvSpPr>
              <a:spLocks noChangeArrowheads="1"/>
            </p:cNvSpPr>
            <p:nvPr/>
          </p:nvSpPr>
          <p:spPr bwMode="auto">
            <a:xfrm>
              <a:off x="9727914" y="2904503"/>
              <a:ext cx="791328" cy="14642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0" name="Freeform 326"/>
            <p:cNvSpPr>
              <a:spLocks/>
            </p:cNvSpPr>
            <p:nvPr/>
          </p:nvSpPr>
          <p:spPr bwMode="auto">
            <a:xfrm>
              <a:off x="10548838" y="4588412"/>
              <a:ext cx="95022" cy="1377036"/>
            </a:xfrm>
            <a:custGeom>
              <a:avLst/>
              <a:gdLst>
                <a:gd name="T0" fmla="*/ 0 w 13"/>
                <a:gd name="T1" fmla="*/ 182 h 188"/>
                <a:gd name="T2" fmla="*/ 0 w 13"/>
                <a:gd name="T3" fmla="*/ 7 h 188"/>
                <a:gd name="T4" fmla="*/ 7 w 13"/>
                <a:gd name="T5" fmla="*/ 0 h 188"/>
                <a:gd name="T6" fmla="*/ 7 w 13"/>
                <a:gd name="T7" fmla="*/ 0 h 188"/>
                <a:gd name="T8" fmla="*/ 13 w 13"/>
                <a:gd name="T9" fmla="*/ 7 h 188"/>
                <a:gd name="T10" fmla="*/ 13 w 13"/>
                <a:gd name="T11" fmla="*/ 182 h 188"/>
                <a:gd name="T12" fmla="*/ 7 w 13"/>
                <a:gd name="T13" fmla="*/ 188 h 188"/>
                <a:gd name="T14" fmla="*/ 7 w 13"/>
                <a:gd name="T15" fmla="*/ 188 h 188"/>
                <a:gd name="T16" fmla="*/ 0 w 13"/>
                <a:gd name="T17" fmla="*/ 18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88">
                  <a:moveTo>
                    <a:pt x="0" y="182"/>
                  </a:moveTo>
                  <a:cubicBezTo>
                    <a:pt x="0" y="7"/>
                    <a:pt x="0" y="7"/>
                    <a:pt x="0" y="7"/>
                  </a:cubicBezTo>
                  <a:cubicBezTo>
                    <a:pt x="0" y="3"/>
                    <a:pt x="3" y="0"/>
                    <a:pt x="7" y="0"/>
                  </a:cubicBezTo>
                  <a:cubicBezTo>
                    <a:pt x="7" y="0"/>
                    <a:pt x="7" y="0"/>
                    <a:pt x="7" y="0"/>
                  </a:cubicBezTo>
                  <a:cubicBezTo>
                    <a:pt x="10" y="0"/>
                    <a:pt x="13" y="3"/>
                    <a:pt x="13" y="7"/>
                  </a:cubicBezTo>
                  <a:cubicBezTo>
                    <a:pt x="13" y="182"/>
                    <a:pt x="13" y="182"/>
                    <a:pt x="13" y="182"/>
                  </a:cubicBezTo>
                  <a:cubicBezTo>
                    <a:pt x="13" y="185"/>
                    <a:pt x="10" y="188"/>
                    <a:pt x="7" y="188"/>
                  </a:cubicBezTo>
                  <a:cubicBezTo>
                    <a:pt x="7" y="188"/>
                    <a:pt x="7" y="188"/>
                    <a:pt x="7" y="188"/>
                  </a:cubicBezTo>
                  <a:cubicBezTo>
                    <a:pt x="3" y="188"/>
                    <a:pt x="0" y="185"/>
                    <a:pt x="0" y="182"/>
                  </a:cubicBez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1" name="Freeform 327"/>
            <p:cNvSpPr>
              <a:spLocks noEditPoints="1"/>
            </p:cNvSpPr>
            <p:nvPr/>
          </p:nvSpPr>
          <p:spPr bwMode="auto">
            <a:xfrm>
              <a:off x="9500484" y="2134984"/>
              <a:ext cx="2191731" cy="2556240"/>
            </a:xfrm>
            <a:custGeom>
              <a:avLst/>
              <a:gdLst>
                <a:gd name="T0" fmla="*/ 706 w 1407"/>
                <a:gd name="T1" fmla="*/ 0 h 1641"/>
                <a:gd name="T2" fmla="*/ 1379 w 1407"/>
                <a:gd name="T3" fmla="*/ 0 h 1641"/>
                <a:gd name="T4" fmla="*/ 1407 w 1407"/>
                <a:gd name="T5" fmla="*/ 0 h 1641"/>
                <a:gd name="T6" fmla="*/ 1407 w 1407"/>
                <a:gd name="T7" fmla="*/ 33 h 1641"/>
                <a:gd name="T8" fmla="*/ 1407 w 1407"/>
                <a:gd name="T9" fmla="*/ 1608 h 1641"/>
                <a:gd name="T10" fmla="*/ 1407 w 1407"/>
                <a:gd name="T11" fmla="*/ 1641 h 1641"/>
                <a:gd name="T12" fmla="*/ 1379 w 1407"/>
                <a:gd name="T13" fmla="*/ 1641 h 1641"/>
                <a:gd name="T14" fmla="*/ 706 w 1407"/>
                <a:gd name="T15" fmla="*/ 1641 h 1641"/>
                <a:gd name="T16" fmla="*/ 706 w 1407"/>
                <a:gd name="T17" fmla="*/ 1575 h 1641"/>
                <a:gd name="T18" fmla="*/ 1346 w 1407"/>
                <a:gd name="T19" fmla="*/ 1575 h 1641"/>
                <a:gd name="T20" fmla="*/ 1346 w 1407"/>
                <a:gd name="T21" fmla="*/ 61 h 1641"/>
                <a:gd name="T22" fmla="*/ 706 w 1407"/>
                <a:gd name="T23" fmla="*/ 61 h 1641"/>
                <a:gd name="T24" fmla="*/ 706 w 1407"/>
                <a:gd name="T25" fmla="*/ 0 h 1641"/>
                <a:gd name="T26" fmla="*/ 33 w 1407"/>
                <a:gd name="T27" fmla="*/ 0 h 1641"/>
                <a:gd name="T28" fmla="*/ 706 w 1407"/>
                <a:gd name="T29" fmla="*/ 0 h 1641"/>
                <a:gd name="T30" fmla="*/ 706 w 1407"/>
                <a:gd name="T31" fmla="*/ 61 h 1641"/>
                <a:gd name="T32" fmla="*/ 61 w 1407"/>
                <a:gd name="T33" fmla="*/ 61 h 1641"/>
                <a:gd name="T34" fmla="*/ 61 w 1407"/>
                <a:gd name="T35" fmla="*/ 1575 h 1641"/>
                <a:gd name="T36" fmla="*/ 706 w 1407"/>
                <a:gd name="T37" fmla="*/ 1575 h 1641"/>
                <a:gd name="T38" fmla="*/ 706 w 1407"/>
                <a:gd name="T39" fmla="*/ 1641 h 1641"/>
                <a:gd name="T40" fmla="*/ 33 w 1407"/>
                <a:gd name="T41" fmla="*/ 1641 h 1641"/>
                <a:gd name="T42" fmla="*/ 0 w 1407"/>
                <a:gd name="T43" fmla="*/ 1641 h 1641"/>
                <a:gd name="T44" fmla="*/ 0 w 1407"/>
                <a:gd name="T45" fmla="*/ 1608 h 1641"/>
                <a:gd name="T46" fmla="*/ 0 w 1407"/>
                <a:gd name="T47" fmla="*/ 33 h 1641"/>
                <a:gd name="T48" fmla="*/ 0 w 1407"/>
                <a:gd name="T49" fmla="*/ 0 h 1641"/>
                <a:gd name="T50" fmla="*/ 33 w 1407"/>
                <a:gd name="T51" fmla="*/ 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7" h="1641">
                  <a:moveTo>
                    <a:pt x="706" y="0"/>
                  </a:moveTo>
                  <a:lnTo>
                    <a:pt x="1379" y="0"/>
                  </a:lnTo>
                  <a:lnTo>
                    <a:pt x="1407" y="0"/>
                  </a:lnTo>
                  <a:lnTo>
                    <a:pt x="1407" y="33"/>
                  </a:lnTo>
                  <a:lnTo>
                    <a:pt x="1407" y="1608"/>
                  </a:lnTo>
                  <a:lnTo>
                    <a:pt x="1407" y="1641"/>
                  </a:lnTo>
                  <a:lnTo>
                    <a:pt x="1379" y="1641"/>
                  </a:lnTo>
                  <a:lnTo>
                    <a:pt x="706" y="1641"/>
                  </a:lnTo>
                  <a:lnTo>
                    <a:pt x="706" y="1575"/>
                  </a:lnTo>
                  <a:lnTo>
                    <a:pt x="1346" y="1575"/>
                  </a:lnTo>
                  <a:lnTo>
                    <a:pt x="1346" y="61"/>
                  </a:lnTo>
                  <a:lnTo>
                    <a:pt x="706" y="61"/>
                  </a:lnTo>
                  <a:lnTo>
                    <a:pt x="706" y="0"/>
                  </a:lnTo>
                  <a:close/>
                  <a:moveTo>
                    <a:pt x="33" y="0"/>
                  </a:moveTo>
                  <a:lnTo>
                    <a:pt x="706" y="0"/>
                  </a:lnTo>
                  <a:lnTo>
                    <a:pt x="706" y="61"/>
                  </a:lnTo>
                  <a:lnTo>
                    <a:pt x="61" y="61"/>
                  </a:lnTo>
                  <a:lnTo>
                    <a:pt x="61" y="1575"/>
                  </a:lnTo>
                  <a:lnTo>
                    <a:pt x="706" y="1575"/>
                  </a:lnTo>
                  <a:lnTo>
                    <a:pt x="706" y="1641"/>
                  </a:lnTo>
                  <a:lnTo>
                    <a:pt x="33" y="1641"/>
                  </a:lnTo>
                  <a:lnTo>
                    <a:pt x="0" y="1641"/>
                  </a:lnTo>
                  <a:lnTo>
                    <a:pt x="0" y="1608"/>
                  </a:lnTo>
                  <a:lnTo>
                    <a:pt x="0" y="33"/>
                  </a:lnTo>
                  <a:lnTo>
                    <a:pt x="0" y="0"/>
                  </a:lnTo>
                  <a:lnTo>
                    <a:pt x="33" y="0"/>
                  </a:ln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2" name="Rectangle 328"/>
            <p:cNvSpPr>
              <a:spLocks noChangeArrowheads="1"/>
            </p:cNvSpPr>
            <p:nvPr/>
          </p:nvSpPr>
          <p:spPr bwMode="auto">
            <a:xfrm>
              <a:off x="9551890" y="2186388"/>
              <a:ext cx="2096709" cy="381645"/>
            </a:xfrm>
            <a:prstGeom prst="rect">
              <a:avLst/>
            </a:prstGeom>
            <a:solidFill>
              <a:srgbClr val="C5D0D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3" name="Freeform 329"/>
            <p:cNvSpPr>
              <a:spLocks/>
            </p:cNvSpPr>
            <p:nvPr/>
          </p:nvSpPr>
          <p:spPr bwMode="auto">
            <a:xfrm>
              <a:off x="9771530" y="4691222"/>
              <a:ext cx="646460" cy="1743104"/>
            </a:xfrm>
            <a:custGeom>
              <a:avLst/>
              <a:gdLst>
                <a:gd name="T0" fmla="*/ 3 w 88"/>
                <a:gd name="T1" fmla="*/ 224 h 238"/>
                <a:gd name="T2" fmla="*/ 74 w 88"/>
                <a:gd name="T3" fmla="*/ 0 h 238"/>
                <a:gd name="T4" fmla="*/ 88 w 88"/>
                <a:gd name="T5" fmla="*/ 0 h 238"/>
                <a:gd name="T6" fmla="*/ 16 w 88"/>
                <a:gd name="T7" fmla="*/ 228 h 238"/>
                <a:gd name="T8" fmla="*/ 3 w 88"/>
                <a:gd name="T9" fmla="*/ 224 h 238"/>
              </a:gdLst>
              <a:ahLst/>
              <a:cxnLst>
                <a:cxn ang="0">
                  <a:pos x="T0" y="T1"/>
                </a:cxn>
                <a:cxn ang="0">
                  <a:pos x="T2" y="T3"/>
                </a:cxn>
                <a:cxn ang="0">
                  <a:pos x="T4" y="T5"/>
                </a:cxn>
                <a:cxn ang="0">
                  <a:pos x="T6" y="T7"/>
                </a:cxn>
                <a:cxn ang="0">
                  <a:pos x="T8" y="T9"/>
                </a:cxn>
              </a:cxnLst>
              <a:rect l="0" t="0" r="r" b="b"/>
              <a:pathLst>
                <a:path w="88" h="238">
                  <a:moveTo>
                    <a:pt x="3" y="224"/>
                  </a:moveTo>
                  <a:cubicBezTo>
                    <a:pt x="74" y="0"/>
                    <a:pt x="74" y="0"/>
                    <a:pt x="74" y="0"/>
                  </a:cubicBezTo>
                  <a:cubicBezTo>
                    <a:pt x="88" y="0"/>
                    <a:pt x="88" y="0"/>
                    <a:pt x="88" y="0"/>
                  </a:cubicBezTo>
                  <a:cubicBezTo>
                    <a:pt x="16" y="228"/>
                    <a:pt x="16" y="228"/>
                    <a:pt x="16" y="228"/>
                  </a:cubicBezTo>
                  <a:cubicBezTo>
                    <a:pt x="13" y="238"/>
                    <a:pt x="0" y="236"/>
                    <a:pt x="3" y="224"/>
                  </a:cubicBez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4" name="Freeform 330"/>
            <p:cNvSpPr>
              <a:spLocks/>
            </p:cNvSpPr>
            <p:nvPr/>
          </p:nvSpPr>
          <p:spPr bwMode="auto">
            <a:xfrm>
              <a:off x="10776268" y="4691222"/>
              <a:ext cx="644902" cy="1735315"/>
            </a:xfrm>
            <a:custGeom>
              <a:avLst/>
              <a:gdLst>
                <a:gd name="T0" fmla="*/ 85 w 88"/>
                <a:gd name="T1" fmla="*/ 224 h 237"/>
                <a:gd name="T2" fmla="*/ 14 w 88"/>
                <a:gd name="T3" fmla="*/ 0 h 237"/>
                <a:gd name="T4" fmla="*/ 0 w 88"/>
                <a:gd name="T5" fmla="*/ 0 h 237"/>
                <a:gd name="T6" fmla="*/ 72 w 88"/>
                <a:gd name="T7" fmla="*/ 228 h 237"/>
                <a:gd name="T8" fmla="*/ 85 w 88"/>
                <a:gd name="T9" fmla="*/ 224 h 237"/>
              </a:gdLst>
              <a:ahLst/>
              <a:cxnLst>
                <a:cxn ang="0">
                  <a:pos x="T0" y="T1"/>
                </a:cxn>
                <a:cxn ang="0">
                  <a:pos x="T2" y="T3"/>
                </a:cxn>
                <a:cxn ang="0">
                  <a:pos x="T4" y="T5"/>
                </a:cxn>
                <a:cxn ang="0">
                  <a:pos x="T6" y="T7"/>
                </a:cxn>
                <a:cxn ang="0">
                  <a:pos x="T8" y="T9"/>
                </a:cxn>
              </a:cxnLst>
              <a:rect l="0" t="0" r="r" b="b"/>
              <a:pathLst>
                <a:path w="88" h="237">
                  <a:moveTo>
                    <a:pt x="85" y="224"/>
                  </a:moveTo>
                  <a:cubicBezTo>
                    <a:pt x="14" y="0"/>
                    <a:pt x="14" y="0"/>
                    <a:pt x="14" y="0"/>
                  </a:cubicBezTo>
                  <a:cubicBezTo>
                    <a:pt x="0" y="0"/>
                    <a:pt x="0" y="0"/>
                    <a:pt x="0" y="0"/>
                  </a:cubicBezTo>
                  <a:cubicBezTo>
                    <a:pt x="72" y="228"/>
                    <a:pt x="72" y="228"/>
                    <a:pt x="72" y="228"/>
                  </a:cubicBezTo>
                  <a:cubicBezTo>
                    <a:pt x="75" y="237"/>
                    <a:pt x="88" y="234"/>
                    <a:pt x="85" y="224"/>
                  </a:cubicBez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5" name="Rectangle 331"/>
            <p:cNvSpPr>
              <a:spLocks noChangeArrowheads="1"/>
            </p:cNvSpPr>
            <p:nvPr/>
          </p:nvSpPr>
          <p:spPr bwMode="auto">
            <a:xfrm>
              <a:off x="10117346" y="5466974"/>
              <a:ext cx="967352" cy="95022"/>
            </a:xfrm>
            <a:prstGeom prst="rect">
              <a:avLst/>
            </a:prstGeom>
            <a:solidFill>
              <a:srgbClr val="C5D0D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6" name="Freeform 332"/>
            <p:cNvSpPr>
              <a:spLocks/>
            </p:cNvSpPr>
            <p:nvPr/>
          </p:nvSpPr>
          <p:spPr bwMode="auto">
            <a:xfrm>
              <a:off x="11363532" y="4309579"/>
              <a:ext cx="233661" cy="278836"/>
            </a:xfrm>
            <a:custGeom>
              <a:avLst/>
              <a:gdLst>
                <a:gd name="T0" fmla="*/ 150 w 150"/>
                <a:gd name="T1" fmla="*/ 0 h 179"/>
                <a:gd name="T2" fmla="*/ 0 w 150"/>
                <a:gd name="T3" fmla="*/ 179 h 179"/>
                <a:gd name="T4" fmla="*/ 150 w 150"/>
                <a:gd name="T5" fmla="*/ 179 h 179"/>
                <a:gd name="T6" fmla="*/ 150 w 150"/>
                <a:gd name="T7" fmla="*/ 0 h 179"/>
              </a:gdLst>
              <a:ahLst/>
              <a:cxnLst>
                <a:cxn ang="0">
                  <a:pos x="T0" y="T1"/>
                </a:cxn>
                <a:cxn ang="0">
                  <a:pos x="T2" y="T3"/>
                </a:cxn>
                <a:cxn ang="0">
                  <a:pos x="T4" y="T5"/>
                </a:cxn>
                <a:cxn ang="0">
                  <a:pos x="T6" y="T7"/>
                </a:cxn>
              </a:cxnLst>
              <a:rect l="0" t="0" r="r" b="b"/>
              <a:pathLst>
                <a:path w="150" h="179">
                  <a:moveTo>
                    <a:pt x="150" y="0"/>
                  </a:moveTo>
                  <a:lnTo>
                    <a:pt x="0" y="179"/>
                  </a:lnTo>
                  <a:lnTo>
                    <a:pt x="150" y="179"/>
                  </a:lnTo>
                  <a:lnTo>
                    <a:pt x="150" y="0"/>
                  </a:lnTo>
                  <a:close/>
                </a:path>
              </a:pathLst>
            </a:custGeom>
            <a:solidFill>
              <a:srgbClr val="A8B8C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7" name="Rectangle 333"/>
            <p:cNvSpPr>
              <a:spLocks noChangeArrowheads="1"/>
            </p:cNvSpPr>
            <p:nvPr/>
          </p:nvSpPr>
          <p:spPr bwMode="auto">
            <a:xfrm>
              <a:off x="10643861" y="4075918"/>
              <a:ext cx="792886"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8" name="Rectangle 334"/>
            <p:cNvSpPr>
              <a:spLocks noChangeArrowheads="1"/>
            </p:cNvSpPr>
            <p:nvPr/>
          </p:nvSpPr>
          <p:spPr bwMode="auto">
            <a:xfrm>
              <a:off x="10643861" y="4141344"/>
              <a:ext cx="792886" cy="21809"/>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9" name="Rectangle 335"/>
            <p:cNvSpPr>
              <a:spLocks noChangeArrowheads="1"/>
            </p:cNvSpPr>
            <p:nvPr/>
          </p:nvSpPr>
          <p:spPr bwMode="auto">
            <a:xfrm>
              <a:off x="10643861" y="4200536"/>
              <a:ext cx="792886"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0" name="Rectangle 336"/>
            <p:cNvSpPr>
              <a:spLocks noChangeArrowheads="1"/>
            </p:cNvSpPr>
            <p:nvPr/>
          </p:nvSpPr>
          <p:spPr bwMode="auto">
            <a:xfrm>
              <a:off x="10643861" y="4259731"/>
              <a:ext cx="792886" cy="2804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1" name="Rectangle 337"/>
            <p:cNvSpPr>
              <a:spLocks noChangeArrowheads="1"/>
            </p:cNvSpPr>
            <p:nvPr/>
          </p:nvSpPr>
          <p:spPr bwMode="auto">
            <a:xfrm>
              <a:off x="10643861" y="4317366"/>
              <a:ext cx="792886"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2" name="Rectangle 338"/>
            <p:cNvSpPr>
              <a:spLocks noChangeArrowheads="1"/>
            </p:cNvSpPr>
            <p:nvPr/>
          </p:nvSpPr>
          <p:spPr bwMode="auto">
            <a:xfrm>
              <a:off x="10643861" y="3834470"/>
              <a:ext cx="792886" cy="14642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3" name="Freeform 339"/>
            <p:cNvSpPr>
              <a:spLocks/>
            </p:cNvSpPr>
            <p:nvPr/>
          </p:nvSpPr>
          <p:spPr bwMode="auto">
            <a:xfrm>
              <a:off x="11318359" y="4295559"/>
              <a:ext cx="278836" cy="292854"/>
            </a:xfrm>
            <a:custGeom>
              <a:avLst/>
              <a:gdLst>
                <a:gd name="T0" fmla="*/ 38 w 38"/>
                <a:gd name="T1" fmla="*/ 2 h 40"/>
                <a:gd name="T2" fmla="*/ 6 w 38"/>
                <a:gd name="T3" fmla="*/ 40 h 40"/>
                <a:gd name="T4" fmla="*/ 0 w 38"/>
                <a:gd name="T5" fmla="*/ 0 h 40"/>
                <a:gd name="T6" fmla="*/ 38 w 38"/>
                <a:gd name="T7" fmla="*/ 2 h 40"/>
              </a:gdLst>
              <a:ahLst/>
              <a:cxnLst>
                <a:cxn ang="0">
                  <a:pos x="T0" y="T1"/>
                </a:cxn>
                <a:cxn ang="0">
                  <a:pos x="T2" y="T3"/>
                </a:cxn>
                <a:cxn ang="0">
                  <a:pos x="T4" y="T5"/>
                </a:cxn>
                <a:cxn ang="0">
                  <a:pos x="T6" y="T7"/>
                </a:cxn>
              </a:cxnLst>
              <a:rect l="0" t="0" r="r" b="b"/>
              <a:pathLst>
                <a:path w="38" h="40">
                  <a:moveTo>
                    <a:pt x="38" y="2"/>
                  </a:moveTo>
                  <a:cubicBezTo>
                    <a:pt x="6" y="40"/>
                    <a:pt x="6" y="40"/>
                    <a:pt x="6" y="40"/>
                  </a:cubicBezTo>
                  <a:cubicBezTo>
                    <a:pt x="9" y="27"/>
                    <a:pt x="8" y="13"/>
                    <a:pt x="0" y="0"/>
                  </a:cubicBezTo>
                  <a:cubicBezTo>
                    <a:pt x="12" y="9"/>
                    <a:pt x="25" y="8"/>
                    <a:pt x="38" y="2"/>
                  </a:cubicBezTo>
                  <a:close/>
                </a:path>
              </a:pathLst>
            </a:custGeom>
            <a:solidFill>
              <a:srgbClr val="E8E7E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4" name="Oval 340"/>
            <p:cNvSpPr>
              <a:spLocks noChangeArrowheads="1"/>
            </p:cNvSpPr>
            <p:nvPr/>
          </p:nvSpPr>
          <p:spPr bwMode="auto">
            <a:xfrm>
              <a:off x="9771530" y="3775275"/>
              <a:ext cx="668268" cy="666710"/>
            </a:xfrm>
            <a:prstGeom prst="ellipse">
              <a:avLst/>
            </a:prstGeom>
            <a:solidFill>
              <a:srgbClr val="B7D5F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5" name="Freeform 341"/>
            <p:cNvSpPr>
              <a:spLocks/>
            </p:cNvSpPr>
            <p:nvPr/>
          </p:nvSpPr>
          <p:spPr bwMode="auto">
            <a:xfrm>
              <a:off x="10101770" y="4105514"/>
              <a:ext cx="300643" cy="285067"/>
            </a:xfrm>
            <a:custGeom>
              <a:avLst/>
              <a:gdLst>
                <a:gd name="T0" fmla="*/ 26 w 41"/>
                <a:gd name="T1" fmla="*/ 39 h 39"/>
                <a:gd name="T2" fmla="*/ 41 w 41"/>
                <a:gd name="T3" fmla="*/ 21 h 39"/>
                <a:gd name="T4" fmla="*/ 0 w 41"/>
                <a:gd name="T5" fmla="*/ 0 h 39"/>
                <a:gd name="T6" fmla="*/ 26 w 41"/>
                <a:gd name="T7" fmla="*/ 39 h 39"/>
              </a:gdLst>
              <a:ahLst/>
              <a:cxnLst>
                <a:cxn ang="0">
                  <a:pos x="T0" y="T1"/>
                </a:cxn>
                <a:cxn ang="0">
                  <a:pos x="T2" y="T3"/>
                </a:cxn>
                <a:cxn ang="0">
                  <a:pos x="T4" y="T5"/>
                </a:cxn>
                <a:cxn ang="0">
                  <a:pos x="T6" y="T7"/>
                </a:cxn>
              </a:cxnLst>
              <a:rect l="0" t="0" r="r" b="b"/>
              <a:pathLst>
                <a:path w="41" h="39">
                  <a:moveTo>
                    <a:pt x="26" y="39"/>
                  </a:moveTo>
                  <a:cubicBezTo>
                    <a:pt x="32" y="34"/>
                    <a:pt x="38" y="28"/>
                    <a:pt x="41" y="21"/>
                  </a:cubicBezTo>
                  <a:cubicBezTo>
                    <a:pt x="0" y="0"/>
                    <a:pt x="0" y="0"/>
                    <a:pt x="0" y="0"/>
                  </a:cubicBezTo>
                  <a:lnTo>
                    <a:pt x="26" y="39"/>
                  </a:ln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6" name="Freeform 342"/>
            <p:cNvSpPr>
              <a:spLocks/>
            </p:cNvSpPr>
            <p:nvPr/>
          </p:nvSpPr>
          <p:spPr bwMode="auto">
            <a:xfrm>
              <a:off x="10101770" y="3842259"/>
              <a:ext cx="338028" cy="417472"/>
            </a:xfrm>
            <a:custGeom>
              <a:avLst/>
              <a:gdLst>
                <a:gd name="T0" fmla="*/ 41 w 46"/>
                <a:gd name="T1" fmla="*/ 57 h 57"/>
                <a:gd name="T2" fmla="*/ 46 w 46"/>
                <a:gd name="T3" fmla="*/ 36 h 57"/>
                <a:gd name="T4" fmla="*/ 29 w 46"/>
                <a:gd name="T5" fmla="*/ 0 h 57"/>
                <a:gd name="T6" fmla="*/ 0 w 46"/>
                <a:gd name="T7" fmla="*/ 36 h 57"/>
                <a:gd name="T8" fmla="*/ 41 w 46"/>
                <a:gd name="T9" fmla="*/ 57 h 57"/>
              </a:gdLst>
              <a:ahLst/>
              <a:cxnLst>
                <a:cxn ang="0">
                  <a:pos x="T0" y="T1"/>
                </a:cxn>
                <a:cxn ang="0">
                  <a:pos x="T2" y="T3"/>
                </a:cxn>
                <a:cxn ang="0">
                  <a:pos x="T4" y="T5"/>
                </a:cxn>
                <a:cxn ang="0">
                  <a:pos x="T6" y="T7"/>
                </a:cxn>
                <a:cxn ang="0">
                  <a:pos x="T8" y="T9"/>
                </a:cxn>
              </a:cxnLst>
              <a:rect l="0" t="0" r="r" b="b"/>
              <a:pathLst>
                <a:path w="46" h="57">
                  <a:moveTo>
                    <a:pt x="41" y="57"/>
                  </a:moveTo>
                  <a:cubicBezTo>
                    <a:pt x="44" y="51"/>
                    <a:pt x="46" y="44"/>
                    <a:pt x="46" y="36"/>
                  </a:cubicBezTo>
                  <a:cubicBezTo>
                    <a:pt x="46" y="22"/>
                    <a:pt x="39" y="9"/>
                    <a:pt x="29" y="0"/>
                  </a:cubicBezTo>
                  <a:cubicBezTo>
                    <a:pt x="0" y="36"/>
                    <a:pt x="0" y="36"/>
                    <a:pt x="0" y="36"/>
                  </a:cubicBezTo>
                  <a:lnTo>
                    <a:pt x="41" y="57"/>
                  </a:lnTo>
                  <a:close/>
                </a:path>
              </a:pathLst>
            </a:custGeom>
            <a:solidFill>
              <a:srgbClr val="5D8C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7" name="Freeform 343"/>
            <p:cNvSpPr>
              <a:spLocks/>
            </p:cNvSpPr>
            <p:nvPr/>
          </p:nvSpPr>
          <p:spPr bwMode="auto">
            <a:xfrm>
              <a:off x="10101770" y="3775275"/>
              <a:ext cx="213410" cy="330239"/>
            </a:xfrm>
            <a:custGeom>
              <a:avLst/>
              <a:gdLst>
                <a:gd name="T0" fmla="*/ 29 w 29"/>
                <a:gd name="T1" fmla="*/ 9 h 45"/>
                <a:gd name="T2" fmla="*/ 0 w 29"/>
                <a:gd name="T3" fmla="*/ 0 h 45"/>
                <a:gd name="T4" fmla="*/ 0 w 29"/>
                <a:gd name="T5" fmla="*/ 45 h 45"/>
                <a:gd name="T6" fmla="*/ 29 w 29"/>
                <a:gd name="T7" fmla="*/ 9 h 45"/>
              </a:gdLst>
              <a:ahLst/>
              <a:cxnLst>
                <a:cxn ang="0">
                  <a:pos x="T0" y="T1"/>
                </a:cxn>
                <a:cxn ang="0">
                  <a:pos x="T2" y="T3"/>
                </a:cxn>
                <a:cxn ang="0">
                  <a:pos x="T4" y="T5"/>
                </a:cxn>
                <a:cxn ang="0">
                  <a:pos x="T6" y="T7"/>
                </a:cxn>
              </a:cxnLst>
              <a:rect l="0" t="0" r="r" b="b"/>
              <a:pathLst>
                <a:path w="29" h="45">
                  <a:moveTo>
                    <a:pt x="29" y="9"/>
                  </a:moveTo>
                  <a:cubicBezTo>
                    <a:pt x="21" y="3"/>
                    <a:pt x="11" y="0"/>
                    <a:pt x="0" y="0"/>
                  </a:cubicBezTo>
                  <a:cubicBezTo>
                    <a:pt x="0" y="45"/>
                    <a:pt x="0" y="45"/>
                    <a:pt x="0" y="45"/>
                  </a:cubicBezTo>
                  <a:lnTo>
                    <a:pt x="29" y="9"/>
                  </a:lnTo>
                  <a:close/>
                </a:path>
              </a:pathLst>
            </a:custGeom>
            <a:solidFill>
              <a:srgbClr val="7BA4C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8" name="Freeform 344"/>
            <p:cNvSpPr>
              <a:spLocks/>
            </p:cNvSpPr>
            <p:nvPr/>
          </p:nvSpPr>
          <p:spPr bwMode="auto">
            <a:xfrm>
              <a:off x="9868109" y="3775275"/>
              <a:ext cx="233661" cy="330239"/>
            </a:xfrm>
            <a:custGeom>
              <a:avLst/>
              <a:gdLst>
                <a:gd name="T0" fmla="*/ 32 w 32"/>
                <a:gd name="T1" fmla="*/ 0 h 45"/>
                <a:gd name="T2" fmla="*/ 32 w 32"/>
                <a:gd name="T3" fmla="*/ 45 h 45"/>
                <a:gd name="T4" fmla="*/ 0 w 32"/>
                <a:gd name="T5" fmla="*/ 13 h 45"/>
                <a:gd name="T6" fmla="*/ 32 w 32"/>
                <a:gd name="T7" fmla="*/ 0 h 45"/>
              </a:gdLst>
              <a:ahLst/>
              <a:cxnLst>
                <a:cxn ang="0">
                  <a:pos x="T0" y="T1"/>
                </a:cxn>
                <a:cxn ang="0">
                  <a:pos x="T2" y="T3"/>
                </a:cxn>
                <a:cxn ang="0">
                  <a:pos x="T4" y="T5"/>
                </a:cxn>
                <a:cxn ang="0">
                  <a:pos x="T6" y="T7"/>
                </a:cxn>
              </a:cxnLst>
              <a:rect l="0" t="0" r="r" b="b"/>
              <a:pathLst>
                <a:path w="32" h="45">
                  <a:moveTo>
                    <a:pt x="32" y="0"/>
                  </a:moveTo>
                  <a:cubicBezTo>
                    <a:pt x="32" y="45"/>
                    <a:pt x="32" y="45"/>
                    <a:pt x="32" y="45"/>
                  </a:cubicBezTo>
                  <a:cubicBezTo>
                    <a:pt x="0" y="13"/>
                    <a:pt x="0" y="13"/>
                    <a:pt x="0" y="13"/>
                  </a:cubicBezTo>
                  <a:cubicBezTo>
                    <a:pt x="8" y="5"/>
                    <a:pt x="20" y="0"/>
                    <a:pt x="32" y="0"/>
                  </a:cubicBezTo>
                  <a:close/>
                </a:path>
              </a:pathLst>
            </a:custGeom>
            <a:solidFill>
              <a:srgbClr val="99BDD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9" name="Rectangle 345"/>
            <p:cNvSpPr>
              <a:spLocks noChangeArrowheads="1"/>
            </p:cNvSpPr>
            <p:nvPr/>
          </p:nvSpPr>
          <p:spPr bwMode="auto">
            <a:xfrm>
              <a:off x="10643861" y="3541616"/>
              <a:ext cx="792886" cy="35829"/>
            </a:xfrm>
            <a:prstGeom prst="rect">
              <a:avLst/>
            </a:prstGeom>
            <a:solidFill>
              <a:srgbClr val="FC8D2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0" name="Rectangle 346"/>
            <p:cNvSpPr>
              <a:spLocks noChangeArrowheads="1"/>
            </p:cNvSpPr>
            <p:nvPr/>
          </p:nvSpPr>
          <p:spPr bwMode="auto">
            <a:xfrm>
              <a:off x="11296550" y="2728479"/>
              <a:ext cx="140197" cy="813137"/>
            </a:xfrm>
            <a:prstGeom prst="rect">
              <a:avLst/>
            </a:prstGeom>
            <a:solidFill>
              <a:srgbClr val="3F73A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1" name="Rectangle 347"/>
            <p:cNvSpPr>
              <a:spLocks noChangeArrowheads="1"/>
            </p:cNvSpPr>
            <p:nvPr/>
          </p:nvSpPr>
          <p:spPr bwMode="auto">
            <a:xfrm>
              <a:off x="11128315" y="3035352"/>
              <a:ext cx="146428" cy="506264"/>
            </a:xfrm>
            <a:prstGeom prst="rect">
              <a:avLst/>
            </a:prstGeom>
            <a:solidFill>
              <a:srgbClr val="5D8CB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2" name="Rectangle 348"/>
            <p:cNvSpPr>
              <a:spLocks noChangeArrowheads="1"/>
            </p:cNvSpPr>
            <p:nvPr/>
          </p:nvSpPr>
          <p:spPr bwMode="auto">
            <a:xfrm>
              <a:off x="10967869" y="3205146"/>
              <a:ext cx="138639" cy="336470"/>
            </a:xfrm>
            <a:prstGeom prst="rect">
              <a:avLst/>
            </a:prstGeom>
            <a:solidFill>
              <a:srgbClr val="7BA4C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3" name="Rectangle 349"/>
            <p:cNvSpPr>
              <a:spLocks noChangeArrowheads="1"/>
            </p:cNvSpPr>
            <p:nvPr/>
          </p:nvSpPr>
          <p:spPr bwMode="auto">
            <a:xfrm>
              <a:off x="10805865" y="3050931"/>
              <a:ext cx="138639" cy="490687"/>
            </a:xfrm>
            <a:prstGeom prst="rect">
              <a:avLst/>
            </a:prstGeom>
            <a:solidFill>
              <a:srgbClr val="99BD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4" name="Rectangle 350"/>
            <p:cNvSpPr>
              <a:spLocks noChangeArrowheads="1"/>
            </p:cNvSpPr>
            <p:nvPr/>
          </p:nvSpPr>
          <p:spPr bwMode="auto">
            <a:xfrm>
              <a:off x="10643861" y="3189568"/>
              <a:ext cx="140197" cy="352049"/>
            </a:xfrm>
            <a:prstGeom prst="rect">
              <a:avLst/>
            </a:prstGeom>
            <a:solidFill>
              <a:srgbClr val="B7D5F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5" name="Freeform 378"/>
            <p:cNvSpPr>
              <a:spLocks/>
            </p:cNvSpPr>
            <p:nvPr/>
          </p:nvSpPr>
          <p:spPr bwMode="auto">
            <a:xfrm>
              <a:off x="9787107" y="3571212"/>
              <a:ext cx="182255" cy="182255"/>
            </a:xfrm>
            <a:custGeom>
              <a:avLst/>
              <a:gdLst>
                <a:gd name="T0" fmla="*/ 0 w 117"/>
                <a:gd name="T1" fmla="*/ 42 h 117"/>
                <a:gd name="T2" fmla="*/ 75 w 117"/>
                <a:gd name="T3" fmla="*/ 117 h 117"/>
                <a:gd name="T4" fmla="*/ 117 w 117"/>
                <a:gd name="T5" fmla="*/ 75 h 117"/>
                <a:gd name="T6" fmla="*/ 42 w 117"/>
                <a:gd name="T7" fmla="*/ 0 h 117"/>
                <a:gd name="T8" fmla="*/ 0 w 117"/>
                <a:gd name="T9" fmla="*/ 42 h 117"/>
              </a:gdLst>
              <a:ahLst/>
              <a:cxnLst>
                <a:cxn ang="0">
                  <a:pos x="T0" y="T1"/>
                </a:cxn>
                <a:cxn ang="0">
                  <a:pos x="T2" y="T3"/>
                </a:cxn>
                <a:cxn ang="0">
                  <a:pos x="T4" y="T5"/>
                </a:cxn>
                <a:cxn ang="0">
                  <a:pos x="T6" y="T7"/>
                </a:cxn>
                <a:cxn ang="0">
                  <a:pos x="T8" y="T9"/>
                </a:cxn>
              </a:cxnLst>
              <a:rect l="0" t="0" r="r" b="b"/>
              <a:pathLst>
                <a:path w="117" h="117">
                  <a:moveTo>
                    <a:pt x="0" y="42"/>
                  </a:moveTo>
                  <a:lnTo>
                    <a:pt x="75" y="117"/>
                  </a:lnTo>
                  <a:lnTo>
                    <a:pt x="117" y="75"/>
                  </a:lnTo>
                  <a:lnTo>
                    <a:pt x="42" y="0"/>
                  </a:lnTo>
                  <a:lnTo>
                    <a:pt x="0" y="4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pic>
          <p:nvPicPr>
            <p:cNvPr id="146" name="图片 14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750850" y="3765477"/>
              <a:ext cx="717415" cy="709220"/>
            </a:xfrm>
            <a:prstGeom prst="rect">
              <a:avLst/>
            </a:prstGeom>
          </p:spPr>
        </p:pic>
      </p:grpSp>
      <p:sp>
        <p:nvSpPr>
          <p:cNvPr id="148" name="矩形 147"/>
          <p:cNvSpPr/>
          <p:nvPr/>
        </p:nvSpPr>
        <p:spPr>
          <a:xfrm>
            <a:off x="2499381" y="2637706"/>
            <a:ext cx="7628273" cy="3545586"/>
          </a:xfrm>
          <a:prstGeom prst="rect">
            <a:avLst/>
          </a:prstGeom>
        </p:spPr>
        <p:txBody>
          <a:bodyPr wrap="square">
            <a:spAutoFit/>
          </a:bodyPr>
          <a:lstStyle/>
          <a:p>
            <a:pPr marL="457200" lvl="0" indent="-457200" defTabSz="914400" fontAlgn="base">
              <a:lnSpc>
                <a:spcPct val="110000"/>
              </a:lnSpc>
              <a:spcBef>
                <a:spcPct val="0"/>
              </a:spcBef>
              <a:spcAft>
                <a:spcPct val="0"/>
              </a:spcAft>
              <a:buFont typeface="Wingdings" pitchFamily="2" charset="2"/>
              <a:buChar char="Ø"/>
            </a:pPr>
            <a:r>
              <a:rPr lang="zh-CN" altLang="en-US" sz="2800" dirty="0" smtClean="0">
                <a:latin typeface="+mn-ea"/>
                <a:cs typeface="Courier New" pitchFamily="49" charset="0"/>
              </a:rPr>
              <a:t>一是：</a:t>
            </a:r>
            <a:r>
              <a:rPr lang="zh-CN" altLang="zh-CN" sz="2800" dirty="0" smtClean="0">
                <a:latin typeface="+mn-ea"/>
                <a:cs typeface="Courier New" pitchFamily="49" charset="0"/>
              </a:rPr>
              <a:t>基层</a:t>
            </a:r>
            <a:r>
              <a:rPr lang="zh-CN" altLang="zh-CN" sz="2800" dirty="0">
                <a:latin typeface="+mn-ea"/>
                <a:cs typeface="Courier New" pitchFamily="49" charset="0"/>
              </a:rPr>
              <a:t>工会要及时以适当方式听取职工会员对监督事项的</a:t>
            </a:r>
            <a:r>
              <a:rPr lang="zh-CN" altLang="zh-CN" sz="2800" b="1" dirty="0">
                <a:solidFill>
                  <a:srgbClr val="C00000"/>
                </a:solidFill>
                <a:latin typeface="+mn-ea"/>
                <a:cs typeface="Courier New" pitchFamily="49" charset="0"/>
              </a:rPr>
              <a:t>反映和意见</a:t>
            </a:r>
            <a:r>
              <a:rPr lang="zh-CN" altLang="zh-CN" sz="2800" dirty="0" smtClean="0">
                <a:latin typeface="+mn-ea"/>
                <a:cs typeface="Courier New" pitchFamily="49" charset="0"/>
              </a:rPr>
              <a:t>。</a:t>
            </a:r>
            <a:r>
              <a:rPr lang="zh-CN" altLang="en-US" sz="2800" dirty="0" smtClean="0">
                <a:latin typeface="+mn-ea"/>
                <a:cs typeface="Courier New" pitchFamily="49" charset="0"/>
              </a:rPr>
              <a:t>材料</a:t>
            </a:r>
            <a:r>
              <a:rPr lang="zh-CN" altLang="en-US" sz="2800" dirty="0" smtClean="0">
                <a:solidFill>
                  <a:srgbClr val="FF0000"/>
                </a:solidFill>
                <a:latin typeface="+mn-ea"/>
                <a:cs typeface="Courier New" pitchFamily="49" charset="0"/>
              </a:rPr>
              <a:t>保存备查。</a:t>
            </a:r>
            <a:endParaRPr lang="en-US" altLang="zh-CN" sz="2800" dirty="0" smtClean="0">
              <a:solidFill>
                <a:srgbClr val="FF0000"/>
              </a:solidFill>
              <a:latin typeface="+mn-ea"/>
              <a:cs typeface="Courier New" pitchFamily="49" charset="0"/>
            </a:endParaRPr>
          </a:p>
          <a:p>
            <a:pPr marL="457200" lvl="0" indent="-457200" defTabSz="914400" fontAlgn="base">
              <a:lnSpc>
                <a:spcPct val="110000"/>
              </a:lnSpc>
              <a:spcBef>
                <a:spcPct val="0"/>
              </a:spcBef>
              <a:spcAft>
                <a:spcPct val="0"/>
              </a:spcAft>
              <a:buFont typeface="Wingdings" pitchFamily="2" charset="2"/>
              <a:buChar char="Ø"/>
            </a:pPr>
            <a:endParaRPr lang="en-US" altLang="zh-CN" sz="2800" dirty="0">
              <a:latin typeface="+mn-ea"/>
              <a:cs typeface="Courier New" pitchFamily="49" charset="0"/>
            </a:endParaRPr>
          </a:p>
          <a:p>
            <a:pPr marL="457200" indent="-457200" defTabSz="914400" fontAlgn="base">
              <a:lnSpc>
                <a:spcPct val="110000"/>
              </a:lnSpc>
              <a:spcBef>
                <a:spcPct val="0"/>
              </a:spcBef>
              <a:spcAft>
                <a:spcPct val="0"/>
              </a:spcAft>
              <a:buFont typeface="Wingdings" pitchFamily="2" charset="2"/>
              <a:buChar char="Ø"/>
            </a:pPr>
            <a:r>
              <a:rPr lang="zh-CN" altLang="en-US" sz="2800" dirty="0" smtClean="0">
                <a:latin typeface="+mn-ea"/>
                <a:cs typeface="Courier New" pitchFamily="49" charset="0"/>
              </a:rPr>
              <a:t>二是：</a:t>
            </a:r>
            <a:r>
              <a:rPr lang="zh-CN" altLang="zh-CN" sz="2800" dirty="0" smtClean="0">
                <a:latin typeface="+mn-ea"/>
                <a:cs typeface="Courier New" pitchFamily="49" charset="0"/>
              </a:rPr>
              <a:t>基层</a:t>
            </a:r>
            <a:r>
              <a:rPr lang="zh-CN" altLang="zh-CN" sz="2800" dirty="0">
                <a:latin typeface="+mn-ea"/>
                <a:cs typeface="Courier New" pitchFamily="49" charset="0"/>
              </a:rPr>
              <a:t>工会职工会员监督中属于制度修订、一事一议等</a:t>
            </a:r>
            <a:r>
              <a:rPr lang="zh-CN" altLang="zh-CN" sz="2800" b="1" dirty="0">
                <a:solidFill>
                  <a:srgbClr val="C00000"/>
                </a:solidFill>
                <a:latin typeface="+mn-ea"/>
                <a:cs typeface="Courier New" pitchFamily="49" charset="0"/>
              </a:rPr>
              <a:t>重要事项的内容</a:t>
            </a:r>
            <a:r>
              <a:rPr lang="zh-CN" altLang="zh-CN" sz="2800" dirty="0">
                <a:latin typeface="+mn-ea"/>
                <a:cs typeface="Courier New" pitchFamily="49" charset="0"/>
              </a:rPr>
              <a:t>，要</a:t>
            </a:r>
            <a:r>
              <a:rPr lang="zh-CN" altLang="zh-CN" sz="2800" b="1" dirty="0">
                <a:solidFill>
                  <a:srgbClr val="C00000"/>
                </a:solidFill>
                <a:latin typeface="+mn-ea"/>
                <a:cs typeface="Courier New" pitchFamily="49" charset="0"/>
              </a:rPr>
              <a:t>随时公开</a:t>
            </a:r>
            <a:r>
              <a:rPr lang="zh-CN" altLang="zh-CN" sz="2800" dirty="0">
                <a:latin typeface="+mn-ea"/>
                <a:cs typeface="Courier New" pitchFamily="49" charset="0"/>
              </a:rPr>
              <a:t>。公开期限至少为</a:t>
            </a:r>
            <a:r>
              <a:rPr lang="zh-CN" altLang="zh-CN" sz="2800" b="1" dirty="0">
                <a:solidFill>
                  <a:srgbClr val="C00000"/>
                </a:solidFill>
                <a:latin typeface="+mn-ea"/>
                <a:cs typeface="Courier New" pitchFamily="49" charset="0"/>
              </a:rPr>
              <a:t>五个工作日</a:t>
            </a:r>
            <a:r>
              <a:rPr lang="zh-CN" altLang="zh-CN" sz="2800" dirty="0">
                <a:latin typeface="+mn-ea"/>
                <a:cs typeface="Courier New" pitchFamily="49" charset="0"/>
              </a:rPr>
              <a:t>。</a:t>
            </a:r>
            <a:endParaRPr lang="en-US" altLang="zh-CN" sz="2800" dirty="0">
              <a:latin typeface="+mn-ea"/>
              <a:cs typeface="Courier New" pitchFamily="49" charset="0"/>
            </a:endParaRPr>
          </a:p>
          <a:p>
            <a:pPr marL="457200" indent="-457200" defTabSz="914400" fontAlgn="base">
              <a:lnSpc>
                <a:spcPct val="110000"/>
              </a:lnSpc>
              <a:spcBef>
                <a:spcPct val="0"/>
              </a:spcBef>
              <a:spcAft>
                <a:spcPct val="0"/>
              </a:spcAft>
              <a:buFont typeface="Wingdings" pitchFamily="2" charset="2"/>
              <a:buChar char="Ø"/>
            </a:pPr>
            <a:endParaRPr lang="en-US" altLang="zh-CN" sz="800" dirty="0">
              <a:latin typeface="+mn-ea"/>
              <a:cs typeface="Courier New" pitchFamily="49" charset="0"/>
            </a:endParaRPr>
          </a:p>
        </p:txBody>
      </p:sp>
    </p:spTree>
    <p:extLst>
      <p:ext uri="{BB962C8B-B14F-4D97-AF65-F5344CB8AC3E}">
        <p14:creationId xmlns="" xmlns:p14="http://schemas.microsoft.com/office/powerpoint/2010/main" val="1428008276"/>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1115357" y="333450"/>
            <a:ext cx="8148201" cy="584775"/>
          </a:xfrm>
          <a:prstGeom prst="rect">
            <a:avLst/>
          </a:prstGeom>
        </p:spPr>
        <p:txBody>
          <a:bodyPr wrap="square">
            <a:spAutoFit/>
          </a:bodyPr>
          <a:lstStyle/>
          <a:p>
            <a:pPr>
              <a:spcBef>
                <a:spcPct val="20000"/>
              </a:spcBef>
            </a:pPr>
            <a:r>
              <a:rPr lang="zh-CN" altLang="en-US" sz="3200" b="1" dirty="0" smtClean="0">
                <a:gradFill>
                  <a:gsLst>
                    <a:gs pos="70000">
                      <a:schemeClr val="accent6">
                        <a:lumMod val="75000"/>
                      </a:schemeClr>
                    </a:gs>
                    <a:gs pos="24000">
                      <a:schemeClr val="accent2">
                        <a:lumMod val="20000"/>
                        <a:lumOff val="80000"/>
                      </a:schemeClr>
                    </a:gs>
                    <a:gs pos="0">
                      <a:schemeClr val="accent2">
                        <a:lumMod val="40000"/>
                        <a:lumOff val="60000"/>
                      </a:schemeClr>
                    </a:gs>
                    <a:gs pos="50000">
                      <a:srgbClr val="FFC000"/>
                    </a:gs>
                    <a:gs pos="82000">
                      <a:srgbClr val="FFC000"/>
                    </a:gs>
                  </a:gsLst>
                  <a:lin ang="5400000" scaled="0"/>
                </a:gradFill>
                <a:latin typeface="微软雅黑" panose="020B0503020204020204" pitchFamily="34" charset="-122"/>
                <a:ea typeface="微软雅黑" panose="020B0503020204020204" pitchFamily="34" charset="-122"/>
              </a:rPr>
              <a:t>解读实施意见</a:t>
            </a:r>
            <a:endParaRPr lang="zh-CN" altLang="zh-CN" sz="3200" b="1" dirty="0">
              <a:gradFill>
                <a:gsLst>
                  <a:gs pos="70000">
                    <a:schemeClr val="accent6">
                      <a:lumMod val="75000"/>
                    </a:schemeClr>
                  </a:gs>
                  <a:gs pos="24000">
                    <a:schemeClr val="accent2">
                      <a:lumMod val="20000"/>
                      <a:lumOff val="80000"/>
                    </a:schemeClr>
                  </a:gs>
                  <a:gs pos="0">
                    <a:schemeClr val="accent2">
                      <a:lumMod val="40000"/>
                      <a:lumOff val="60000"/>
                    </a:schemeClr>
                  </a:gs>
                  <a:gs pos="50000">
                    <a:srgbClr val="FFC000"/>
                  </a:gs>
                  <a:gs pos="82000">
                    <a:srgbClr val="FFC000"/>
                  </a:gs>
                </a:gsLst>
                <a:lin ang="5400000" scaled="0"/>
              </a:gradFill>
              <a:latin typeface="微软雅黑" panose="020B0503020204020204" pitchFamily="34" charset="-122"/>
              <a:ea typeface="微软雅黑" panose="020B0503020204020204" pitchFamily="34" charset="-122"/>
            </a:endParaRPr>
          </a:p>
        </p:txBody>
      </p:sp>
      <p:pic>
        <p:nvPicPr>
          <p:cNvPr id="37" name="图片 3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77617" y="354587"/>
            <a:ext cx="605021" cy="598107"/>
          </a:xfrm>
          <a:prstGeom prst="rect">
            <a:avLst/>
          </a:prstGeom>
        </p:spPr>
      </p:pic>
      <p:grpSp>
        <p:nvGrpSpPr>
          <p:cNvPr id="2" name="组合 33"/>
          <p:cNvGrpSpPr/>
          <p:nvPr/>
        </p:nvGrpSpPr>
        <p:grpSpPr>
          <a:xfrm>
            <a:off x="298562" y="2267001"/>
            <a:ext cx="11593288" cy="4269322"/>
            <a:chOff x="1203411" y="2333795"/>
            <a:chExt cx="4332200" cy="2572274"/>
          </a:xfrm>
        </p:grpSpPr>
        <p:sp>
          <p:nvSpPr>
            <p:cNvPr id="38" name="Rectangle 128"/>
            <p:cNvSpPr>
              <a:spLocks noChangeArrowheads="1"/>
            </p:cNvSpPr>
            <p:nvPr/>
          </p:nvSpPr>
          <p:spPr bwMode="auto">
            <a:xfrm>
              <a:off x="1279908" y="2381462"/>
              <a:ext cx="4188574" cy="2432277"/>
            </a:xfrm>
            <a:prstGeom prst="rect">
              <a:avLst/>
            </a:prstGeom>
            <a:solidFill>
              <a:schemeClr val="bg2">
                <a:lumMod val="95000"/>
              </a:schemeClr>
            </a:solidFill>
            <a:ln>
              <a:noFill/>
            </a:ln>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39" name="Rectangle 129"/>
            <p:cNvSpPr>
              <a:spLocks noChangeArrowheads="1"/>
            </p:cNvSpPr>
            <p:nvPr/>
          </p:nvSpPr>
          <p:spPr bwMode="auto">
            <a:xfrm>
              <a:off x="1264297" y="4779999"/>
              <a:ext cx="4204185" cy="6507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51" name="Rectangle 130"/>
            <p:cNvSpPr>
              <a:spLocks noChangeArrowheads="1"/>
            </p:cNvSpPr>
            <p:nvPr/>
          </p:nvSpPr>
          <p:spPr bwMode="auto">
            <a:xfrm>
              <a:off x="1203411" y="4840999"/>
              <a:ext cx="4332200" cy="65070"/>
            </a:xfrm>
            <a:prstGeom prst="rect">
              <a:avLst/>
            </a:prstGeom>
            <a:solidFill>
              <a:srgbClr val="0005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52" name="Rectangle 131"/>
            <p:cNvSpPr>
              <a:spLocks noChangeArrowheads="1"/>
            </p:cNvSpPr>
            <p:nvPr/>
          </p:nvSpPr>
          <p:spPr bwMode="auto">
            <a:xfrm>
              <a:off x="1264297" y="2388226"/>
              <a:ext cx="4204185" cy="6507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53" name="Rectangle 132"/>
            <p:cNvSpPr>
              <a:spLocks noChangeArrowheads="1"/>
            </p:cNvSpPr>
            <p:nvPr/>
          </p:nvSpPr>
          <p:spPr bwMode="auto">
            <a:xfrm>
              <a:off x="1203411" y="2333795"/>
              <a:ext cx="4332200" cy="65070"/>
            </a:xfrm>
            <a:prstGeom prst="rect">
              <a:avLst/>
            </a:prstGeom>
            <a:solidFill>
              <a:srgbClr val="0005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grpSp>
      <p:grpSp>
        <p:nvGrpSpPr>
          <p:cNvPr id="3" name="组合 53"/>
          <p:cNvGrpSpPr/>
          <p:nvPr/>
        </p:nvGrpSpPr>
        <p:grpSpPr>
          <a:xfrm>
            <a:off x="2198356" y="1629594"/>
            <a:ext cx="7425242" cy="477144"/>
            <a:chOff x="537538" y="1065876"/>
            <a:chExt cx="3681676" cy="357905"/>
          </a:xfrm>
        </p:grpSpPr>
        <p:sp>
          <p:nvSpPr>
            <p:cNvPr id="55" name="TextBox 32"/>
            <p:cNvSpPr txBox="1"/>
            <p:nvPr/>
          </p:nvSpPr>
          <p:spPr>
            <a:xfrm>
              <a:off x="2807065" y="1108317"/>
              <a:ext cx="1412149" cy="315464"/>
            </a:xfrm>
            <a:prstGeom prst="rect">
              <a:avLst/>
            </a:prstGeom>
            <a:noFill/>
          </p:spPr>
          <p:txBody>
            <a:bodyPr wrap="square" rtlCol="0">
              <a:spAutoFit/>
            </a:bodyPr>
            <a:lstStyle/>
            <a:p>
              <a:endParaRPr lang="zh-CN" altLang="en-US" sz="2133" b="1" dirty="0">
                <a:solidFill>
                  <a:schemeClr val="tx1">
                    <a:lumMod val="65000"/>
                    <a:lumOff val="35000"/>
                  </a:schemeClr>
                </a:solidFill>
              </a:endParaRPr>
            </a:p>
          </p:txBody>
        </p:sp>
        <p:sp>
          <p:nvSpPr>
            <p:cNvPr id="56" name="Rectangle 42"/>
            <p:cNvSpPr/>
            <p:nvPr/>
          </p:nvSpPr>
          <p:spPr>
            <a:xfrm>
              <a:off x="537538" y="1065876"/>
              <a:ext cx="3681676" cy="295144"/>
            </a:xfrm>
            <a:prstGeom prst="rect">
              <a:avLst/>
            </a:prstGeom>
            <a:noFill/>
            <a:ln w="12700" cap="flat" cmpd="sng" algn="ctr">
              <a:noFill/>
              <a:prstDash val="solid"/>
            </a:ln>
            <a:effectLst/>
          </p:spPr>
          <p:txBody>
            <a:bodyPr lIns="121904" tIns="0" rIns="121904" bIns="0" rtlCol="0" anchor="t"/>
            <a:lstStyle/>
            <a:p>
              <a:pPr algn="ctr"/>
              <a:r>
                <a:rPr lang="zh-CN" altLang="zh-CN" sz="3600" b="1" dirty="0" smtClean="0">
                  <a:solidFill>
                    <a:srgbClr val="C00000"/>
                  </a:solidFill>
                </a:rPr>
                <a:t>（</a:t>
              </a:r>
              <a:r>
                <a:rPr lang="zh-CN" altLang="en-US" sz="3600" b="1" dirty="0" smtClean="0">
                  <a:solidFill>
                    <a:srgbClr val="C00000"/>
                  </a:solidFill>
                </a:rPr>
                <a:t>四</a:t>
              </a:r>
              <a:r>
                <a:rPr lang="zh-CN" altLang="zh-CN" sz="3600" b="1" dirty="0" smtClean="0">
                  <a:solidFill>
                    <a:srgbClr val="C00000"/>
                  </a:solidFill>
                </a:rPr>
                <a:t>）</a:t>
              </a:r>
              <a:r>
                <a:rPr lang="zh-CN" altLang="zh-CN" sz="3600" b="1" dirty="0">
                  <a:solidFill>
                    <a:srgbClr val="C00000"/>
                  </a:solidFill>
                </a:rPr>
                <a:t>注重三方面监督要求</a:t>
              </a:r>
              <a:endParaRPr lang="zh-CN" altLang="en-US" sz="3600" b="1" dirty="0">
                <a:solidFill>
                  <a:srgbClr val="C00000"/>
                </a:solidFill>
              </a:endParaRPr>
            </a:p>
          </p:txBody>
        </p:sp>
      </p:grpSp>
      <p:grpSp>
        <p:nvGrpSpPr>
          <p:cNvPr id="4" name="组合 57"/>
          <p:cNvGrpSpPr/>
          <p:nvPr/>
        </p:nvGrpSpPr>
        <p:grpSpPr>
          <a:xfrm>
            <a:off x="541311" y="2568033"/>
            <a:ext cx="1958070" cy="3836696"/>
            <a:chOff x="8181085" y="2568033"/>
            <a:chExt cx="2148115" cy="3836696"/>
          </a:xfrm>
        </p:grpSpPr>
        <p:sp>
          <p:nvSpPr>
            <p:cNvPr id="59" name="Freeform 351"/>
            <p:cNvSpPr>
              <a:spLocks/>
            </p:cNvSpPr>
            <p:nvPr/>
          </p:nvSpPr>
          <p:spPr bwMode="auto">
            <a:xfrm>
              <a:off x="8570519" y="2568033"/>
              <a:ext cx="747712" cy="1456481"/>
            </a:xfrm>
            <a:custGeom>
              <a:avLst/>
              <a:gdLst>
                <a:gd name="T0" fmla="*/ 94 w 102"/>
                <a:gd name="T1" fmla="*/ 77 h 199"/>
                <a:gd name="T2" fmla="*/ 52 w 102"/>
                <a:gd name="T3" fmla="*/ 199 h 199"/>
                <a:gd name="T4" fmla="*/ 5 w 102"/>
                <a:gd name="T5" fmla="*/ 83 h 199"/>
                <a:gd name="T6" fmla="*/ 68 w 102"/>
                <a:gd name="T7" fmla="*/ 18 h 199"/>
                <a:gd name="T8" fmla="*/ 94 w 102"/>
                <a:gd name="T9" fmla="*/ 77 h 199"/>
              </a:gdLst>
              <a:ahLst/>
              <a:cxnLst>
                <a:cxn ang="0">
                  <a:pos x="T0" y="T1"/>
                </a:cxn>
                <a:cxn ang="0">
                  <a:pos x="T2" y="T3"/>
                </a:cxn>
                <a:cxn ang="0">
                  <a:pos x="T4" y="T5"/>
                </a:cxn>
                <a:cxn ang="0">
                  <a:pos x="T6" y="T7"/>
                </a:cxn>
                <a:cxn ang="0">
                  <a:pos x="T8" y="T9"/>
                </a:cxn>
              </a:cxnLst>
              <a:rect l="0" t="0" r="r" b="b"/>
              <a:pathLst>
                <a:path w="102" h="199">
                  <a:moveTo>
                    <a:pt x="94" y="77"/>
                  </a:moveTo>
                  <a:cubicBezTo>
                    <a:pt x="84" y="121"/>
                    <a:pt x="66" y="199"/>
                    <a:pt x="52" y="199"/>
                  </a:cubicBezTo>
                  <a:cubicBezTo>
                    <a:pt x="38" y="199"/>
                    <a:pt x="10" y="115"/>
                    <a:pt x="5" y="83"/>
                  </a:cubicBezTo>
                  <a:cubicBezTo>
                    <a:pt x="0" y="55"/>
                    <a:pt x="9" y="0"/>
                    <a:pt x="68" y="18"/>
                  </a:cubicBezTo>
                  <a:cubicBezTo>
                    <a:pt x="88" y="17"/>
                    <a:pt x="102" y="39"/>
                    <a:pt x="94" y="77"/>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0" name="Freeform 352"/>
            <p:cNvSpPr>
              <a:spLocks/>
            </p:cNvSpPr>
            <p:nvPr/>
          </p:nvSpPr>
          <p:spPr bwMode="auto">
            <a:xfrm>
              <a:off x="8240280" y="4479370"/>
              <a:ext cx="176024" cy="197834"/>
            </a:xfrm>
            <a:custGeom>
              <a:avLst/>
              <a:gdLst>
                <a:gd name="T0" fmla="*/ 0 w 113"/>
                <a:gd name="T1" fmla="*/ 98 h 127"/>
                <a:gd name="T2" fmla="*/ 70 w 113"/>
                <a:gd name="T3" fmla="*/ 127 h 127"/>
                <a:gd name="T4" fmla="*/ 113 w 113"/>
                <a:gd name="T5" fmla="*/ 33 h 127"/>
                <a:gd name="T6" fmla="*/ 47 w 113"/>
                <a:gd name="T7" fmla="*/ 0 h 127"/>
                <a:gd name="T8" fmla="*/ 0 w 113"/>
                <a:gd name="T9" fmla="*/ 98 h 127"/>
              </a:gdLst>
              <a:ahLst/>
              <a:cxnLst>
                <a:cxn ang="0">
                  <a:pos x="T0" y="T1"/>
                </a:cxn>
                <a:cxn ang="0">
                  <a:pos x="T2" y="T3"/>
                </a:cxn>
                <a:cxn ang="0">
                  <a:pos x="T4" y="T5"/>
                </a:cxn>
                <a:cxn ang="0">
                  <a:pos x="T6" y="T7"/>
                </a:cxn>
                <a:cxn ang="0">
                  <a:pos x="T8" y="T9"/>
                </a:cxn>
              </a:cxnLst>
              <a:rect l="0" t="0" r="r" b="b"/>
              <a:pathLst>
                <a:path w="113" h="127">
                  <a:moveTo>
                    <a:pt x="0" y="98"/>
                  </a:moveTo>
                  <a:lnTo>
                    <a:pt x="70" y="127"/>
                  </a:lnTo>
                  <a:lnTo>
                    <a:pt x="113" y="33"/>
                  </a:lnTo>
                  <a:lnTo>
                    <a:pt x="47" y="0"/>
                  </a:lnTo>
                  <a:lnTo>
                    <a:pt x="0" y="98"/>
                  </a:ln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1" name="Freeform 353"/>
            <p:cNvSpPr>
              <a:spLocks/>
            </p:cNvSpPr>
            <p:nvPr/>
          </p:nvSpPr>
          <p:spPr bwMode="auto">
            <a:xfrm>
              <a:off x="8210681" y="4530776"/>
              <a:ext cx="183813" cy="233661"/>
            </a:xfrm>
            <a:custGeom>
              <a:avLst/>
              <a:gdLst>
                <a:gd name="T0" fmla="*/ 25 w 25"/>
                <a:gd name="T1" fmla="*/ 4 h 32"/>
                <a:gd name="T2" fmla="*/ 10 w 25"/>
                <a:gd name="T3" fmla="*/ 0 h 32"/>
                <a:gd name="T4" fmla="*/ 7 w 25"/>
                <a:gd name="T5" fmla="*/ 12 h 32"/>
                <a:gd name="T6" fmla="*/ 0 w 25"/>
                <a:gd name="T7" fmla="*/ 23 h 32"/>
                <a:gd name="T8" fmla="*/ 17 w 25"/>
                <a:gd name="T9" fmla="*/ 32 h 32"/>
                <a:gd name="T10" fmla="*/ 25 w 25"/>
                <a:gd name="T11" fmla="*/ 4 h 32"/>
              </a:gdLst>
              <a:ahLst/>
              <a:cxnLst>
                <a:cxn ang="0">
                  <a:pos x="T0" y="T1"/>
                </a:cxn>
                <a:cxn ang="0">
                  <a:pos x="T2" y="T3"/>
                </a:cxn>
                <a:cxn ang="0">
                  <a:pos x="T4" y="T5"/>
                </a:cxn>
                <a:cxn ang="0">
                  <a:pos x="T6" y="T7"/>
                </a:cxn>
                <a:cxn ang="0">
                  <a:pos x="T8" y="T9"/>
                </a:cxn>
                <a:cxn ang="0">
                  <a:pos x="T10" y="T11"/>
                </a:cxn>
              </a:cxnLst>
              <a:rect l="0" t="0" r="r" b="b"/>
              <a:pathLst>
                <a:path w="25" h="32">
                  <a:moveTo>
                    <a:pt x="25" y="4"/>
                  </a:moveTo>
                  <a:cubicBezTo>
                    <a:pt x="10" y="0"/>
                    <a:pt x="10" y="0"/>
                    <a:pt x="10" y="0"/>
                  </a:cubicBezTo>
                  <a:cubicBezTo>
                    <a:pt x="7" y="12"/>
                    <a:pt x="7" y="12"/>
                    <a:pt x="7" y="12"/>
                  </a:cubicBezTo>
                  <a:cubicBezTo>
                    <a:pt x="0" y="23"/>
                    <a:pt x="0" y="23"/>
                    <a:pt x="0" y="23"/>
                  </a:cubicBezTo>
                  <a:cubicBezTo>
                    <a:pt x="6" y="26"/>
                    <a:pt x="17" y="23"/>
                    <a:pt x="17" y="32"/>
                  </a:cubicBezTo>
                  <a:lnTo>
                    <a:pt x="25" y="4"/>
                  </a:ln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2" name="Freeform 354"/>
            <p:cNvSpPr>
              <a:spLocks/>
            </p:cNvSpPr>
            <p:nvPr/>
          </p:nvSpPr>
          <p:spPr bwMode="auto">
            <a:xfrm>
              <a:off x="8181085" y="4537007"/>
              <a:ext cx="213410" cy="330239"/>
            </a:xfrm>
            <a:custGeom>
              <a:avLst/>
              <a:gdLst>
                <a:gd name="T0" fmla="*/ 2 w 29"/>
                <a:gd name="T1" fmla="*/ 27 h 45"/>
                <a:gd name="T2" fmla="*/ 12 w 29"/>
                <a:gd name="T3" fmla="*/ 5 h 45"/>
                <a:gd name="T4" fmla="*/ 16 w 29"/>
                <a:gd name="T5" fmla="*/ 3 h 45"/>
                <a:gd name="T6" fmla="*/ 16 w 29"/>
                <a:gd name="T7" fmla="*/ 3 h 45"/>
                <a:gd name="T8" fmla="*/ 16 w 29"/>
                <a:gd name="T9" fmla="*/ 4 h 45"/>
                <a:gd name="T10" fmla="*/ 17 w 29"/>
                <a:gd name="T11" fmla="*/ 2 h 45"/>
                <a:gd name="T12" fmla="*/ 22 w 29"/>
                <a:gd name="T13" fmla="*/ 0 h 45"/>
                <a:gd name="T14" fmla="*/ 22 w 29"/>
                <a:gd name="T15" fmla="*/ 0 h 45"/>
                <a:gd name="T16" fmla="*/ 24 w 29"/>
                <a:gd name="T17" fmla="*/ 3 h 45"/>
                <a:gd name="T18" fmla="*/ 26 w 29"/>
                <a:gd name="T19" fmla="*/ 4 h 45"/>
                <a:gd name="T20" fmla="*/ 26 w 29"/>
                <a:gd name="T21" fmla="*/ 4 h 45"/>
                <a:gd name="T22" fmla="*/ 28 w 29"/>
                <a:gd name="T23" fmla="*/ 9 h 45"/>
                <a:gd name="T24" fmla="*/ 16 w 29"/>
                <a:gd name="T25" fmla="*/ 32 h 45"/>
                <a:gd name="T26" fmla="*/ 12 w 29"/>
                <a:gd name="T27" fmla="*/ 42 h 45"/>
                <a:gd name="T28" fmla="*/ 7 w 29"/>
                <a:gd name="T29" fmla="*/ 44 h 45"/>
                <a:gd name="T30" fmla="*/ 7 w 29"/>
                <a:gd name="T31" fmla="*/ 44 h 45"/>
                <a:gd name="T32" fmla="*/ 6 w 29"/>
                <a:gd name="T33" fmla="*/ 38 h 45"/>
                <a:gd name="T34" fmla="*/ 2 w 29"/>
                <a:gd name="T35"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5">
                  <a:moveTo>
                    <a:pt x="2" y="27"/>
                  </a:moveTo>
                  <a:cubicBezTo>
                    <a:pt x="12" y="5"/>
                    <a:pt x="12" y="5"/>
                    <a:pt x="12" y="5"/>
                  </a:cubicBezTo>
                  <a:cubicBezTo>
                    <a:pt x="12" y="3"/>
                    <a:pt x="14" y="3"/>
                    <a:pt x="16" y="3"/>
                  </a:cubicBezTo>
                  <a:cubicBezTo>
                    <a:pt x="16" y="3"/>
                    <a:pt x="16" y="3"/>
                    <a:pt x="16" y="3"/>
                  </a:cubicBezTo>
                  <a:cubicBezTo>
                    <a:pt x="16" y="4"/>
                    <a:pt x="16" y="4"/>
                    <a:pt x="16" y="4"/>
                  </a:cubicBezTo>
                  <a:cubicBezTo>
                    <a:pt x="17" y="2"/>
                    <a:pt x="17" y="2"/>
                    <a:pt x="17" y="2"/>
                  </a:cubicBezTo>
                  <a:cubicBezTo>
                    <a:pt x="18" y="0"/>
                    <a:pt x="20" y="0"/>
                    <a:pt x="22" y="0"/>
                  </a:cubicBezTo>
                  <a:cubicBezTo>
                    <a:pt x="22" y="0"/>
                    <a:pt x="22" y="0"/>
                    <a:pt x="22" y="0"/>
                  </a:cubicBezTo>
                  <a:cubicBezTo>
                    <a:pt x="23" y="1"/>
                    <a:pt x="24" y="2"/>
                    <a:pt x="24" y="3"/>
                  </a:cubicBezTo>
                  <a:cubicBezTo>
                    <a:pt x="25" y="3"/>
                    <a:pt x="26" y="3"/>
                    <a:pt x="26" y="4"/>
                  </a:cubicBezTo>
                  <a:cubicBezTo>
                    <a:pt x="26" y="4"/>
                    <a:pt x="26" y="4"/>
                    <a:pt x="26" y="4"/>
                  </a:cubicBezTo>
                  <a:cubicBezTo>
                    <a:pt x="28" y="5"/>
                    <a:pt x="29" y="7"/>
                    <a:pt x="28" y="9"/>
                  </a:cubicBezTo>
                  <a:cubicBezTo>
                    <a:pt x="16" y="32"/>
                    <a:pt x="16" y="32"/>
                    <a:pt x="16" y="32"/>
                  </a:cubicBezTo>
                  <a:cubicBezTo>
                    <a:pt x="12" y="42"/>
                    <a:pt x="12" y="42"/>
                    <a:pt x="12" y="42"/>
                  </a:cubicBezTo>
                  <a:cubicBezTo>
                    <a:pt x="11" y="44"/>
                    <a:pt x="9" y="45"/>
                    <a:pt x="7" y="44"/>
                  </a:cubicBezTo>
                  <a:cubicBezTo>
                    <a:pt x="7" y="44"/>
                    <a:pt x="7" y="44"/>
                    <a:pt x="7" y="44"/>
                  </a:cubicBezTo>
                  <a:cubicBezTo>
                    <a:pt x="5" y="43"/>
                    <a:pt x="5" y="40"/>
                    <a:pt x="6" y="38"/>
                  </a:cubicBezTo>
                  <a:cubicBezTo>
                    <a:pt x="6" y="36"/>
                    <a:pt x="0" y="31"/>
                    <a:pt x="2" y="27"/>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3" name="Freeform 355"/>
            <p:cNvSpPr>
              <a:spLocks/>
            </p:cNvSpPr>
            <p:nvPr/>
          </p:nvSpPr>
          <p:spPr bwMode="auto">
            <a:xfrm>
              <a:off x="8218471" y="4764437"/>
              <a:ext cx="73215" cy="183813"/>
            </a:xfrm>
            <a:custGeom>
              <a:avLst/>
              <a:gdLst>
                <a:gd name="T0" fmla="*/ 3 w 10"/>
                <a:gd name="T1" fmla="*/ 25 h 25"/>
                <a:gd name="T2" fmla="*/ 3 w 10"/>
                <a:gd name="T3" fmla="*/ 25 h 25"/>
                <a:gd name="T4" fmla="*/ 0 w 10"/>
                <a:gd name="T5" fmla="*/ 22 h 25"/>
                <a:gd name="T6" fmla="*/ 5 w 10"/>
                <a:gd name="T7" fmla="*/ 0 h 25"/>
                <a:gd name="T8" fmla="*/ 5 w 10"/>
                <a:gd name="T9" fmla="*/ 0 h 25"/>
                <a:gd name="T10" fmla="*/ 10 w 10"/>
                <a:gd name="T11" fmla="*/ 3 h 25"/>
                <a:gd name="T12" fmla="*/ 6 w 10"/>
                <a:gd name="T13" fmla="*/ 23 h 25"/>
                <a:gd name="T14" fmla="*/ 3 w 10"/>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5">
                  <a:moveTo>
                    <a:pt x="3" y="25"/>
                  </a:moveTo>
                  <a:cubicBezTo>
                    <a:pt x="3" y="25"/>
                    <a:pt x="3" y="25"/>
                    <a:pt x="3" y="25"/>
                  </a:cubicBezTo>
                  <a:cubicBezTo>
                    <a:pt x="1" y="25"/>
                    <a:pt x="0" y="23"/>
                    <a:pt x="0" y="22"/>
                  </a:cubicBezTo>
                  <a:cubicBezTo>
                    <a:pt x="5" y="0"/>
                    <a:pt x="5" y="0"/>
                    <a:pt x="5" y="0"/>
                  </a:cubicBezTo>
                  <a:cubicBezTo>
                    <a:pt x="5" y="0"/>
                    <a:pt x="5" y="0"/>
                    <a:pt x="5" y="0"/>
                  </a:cubicBezTo>
                  <a:cubicBezTo>
                    <a:pt x="10" y="3"/>
                    <a:pt x="10" y="3"/>
                    <a:pt x="10" y="3"/>
                  </a:cubicBezTo>
                  <a:cubicBezTo>
                    <a:pt x="6" y="23"/>
                    <a:pt x="6" y="23"/>
                    <a:pt x="6" y="23"/>
                  </a:cubicBezTo>
                  <a:cubicBezTo>
                    <a:pt x="5" y="24"/>
                    <a:pt x="4" y="25"/>
                    <a:pt x="3" y="25"/>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4" name="Freeform 356"/>
            <p:cNvSpPr>
              <a:spLocks/>
            </p:cNvSpPr>
            <p:nvPr/>
          </p:nvSpPr>
          <p:spPr bwMode="auto">
            <a:xfrm>
              <a:off x="8269876" y="4580623"/>
              <a:ext cx="109042" cy="257026"/>
            </a:xfrm>
            <a:custGeom>
              <a:avLst/>
              <a:gdLst>
                <a:gd name="T0" fmla="*/ 10 w 15"/>
                <a:gd name="T1" fmla="*/ 35 h 35"/>
                <a:gd name="T2" fmla="*/ 10 w 15"/>
                <a:gd name="T3" fmla="*/ 35 h 35"/>
                <a:gd name="T4" fmla="*/ 8 w 15"/>
                <a:gd name="T5" fmla="*/ 32 h 35"/>
                <a:gd name="T6" fmla="*/ 9 w 15"/>
                <a:gd name="T7" fmla="*/ 24 h 35"/>
                <a:gd name="T8" fmla="*/ 4 w 15"/>
                <a:gd name="T9" fmla="*/ 24 h 35"/>
                <a:gd name="T10" fmla="*/ 0 w 15"/>
                <a:gd name="T11" fmla="*/ 6 h 35"/>
                <a:gd name="T12" fmla="*/ 9 w 15"/>
                <a:gd name="T13" fmla="*/ 0 h 35"/>
                <a:gd name="T14" fmla="*/ 12 w 15"/>
                <a:gd name="T15" fmla="*/ 8 h 35"/>
                <a:gd name="T16" fmla="*/ 15 w 15"/>
                <a:gd name="T17" fmla="*/ 15 h 35"/>
                <a:gd name="T18" fmla="*/ 14 w 15"/>
                <a:gd name="T19" fmla="*/ 33 h 35"/>
                <a:gd name="T20" fmla="*/ 10 w 15"/>
                <a:gd name="T2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5">
                  <a:moveTo>
                    <a:pt x="10" y="35"/>
                  </a:moveTo>
                  <a:cubicBezTo>
                    <a:pt x="10" y="35"/>
                    <a:pt x="10" y="35"/>
                    <a:pt x="10" y="35"/>
                  </a:cubicBezTo>
                  <a:cubicBezTo>
                    <a:pt x="9" y="35"/>
                    <a:pt x="8" y="34"/>
                    <a:pt x="8" y="32"/>
                  </a:cubicBezTo>
                  <a:cubicBezTo>
                    <a:pt x="9" y="24"/>
                    <a:pt x="9" y="24"/>
                    <a:pt x="9" y="24"/>
                  </a:cubicBezTo>
                  <a:cubicBezTo>
                    <a:pt x="9" y="20"/>
                    <a:pt x="6" y="21"/>
                    <a:pt x="4" y="24"/>
                  </a:cubicBezTo>
                  <a:cubicBezTo>
                    <a:pt x="0" y="6"/>
                    <a:pt x="0" y="6"/>
                    <a:pt x="0" y="6"/>
                  </a:cubicBezTo>
                  <a:cubicBezTo>
                    <a:pt x="9" y="0"/>
                    <a:pt x="9" y="0"/>
                    <a:pt x="9" y="0"/>
                  </a:cubicBezTo>
                  <a:cubicBezTo>
                    <a:pt x="12" y="8"/>
                    <a:pt x="12" y="8"/>
                    <a:pt x="12" y="8"/>
                  </a:cubicBezTo>
                  <a:cubicBezTo>
                    <a:pt x="15" y="8"/>
                    <a:pt x="15" y="13"/>
                    <a:pt x="15" y="15"/>
                  </a:cubicBezTo>
                  <a:cubicBezTo>
                    <a:pt x="14" y="33"/>
                    <a:pt x="14" y="33"/>
                    <a:pt x="14" y="33"/>
                  </a:cubicBezTo>
                  <a:cubicBezTo>
                    <a:pt x="13" y="34"/>
                    <a:pt x="12" y="35"/>
                    <a:pt x="10" y="35"/>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5" name="Freeform 357"/>
            <p:cNvSpPr>
              <a:spLocks/>
            </p:cNvSpPr>
            <p:nvPr/>
          </p:nvSpPr>
          <p:spPr bwMode="auto">
            <a:xfrm>
              <a:off x="8202894" y="4734838"/>
              <a:ext cx="51406" cy="183813"/>
            </a:xfrm>
            <a:custGeom>
              <a:avLst/>
              <a:gdLst>
                <a:gd name="T0" fmla="*/ 5 w 7"/>
                <a:gd name="T1" fmla="*/ 25 h 25"/>
                <a:gd name="T2" fmla="*/ 5 w 7"/>
                <a:gd name="T3" fmla="*/ 25 h 25"/>
                <a:gd name="T4" fmla="*/ 2 w 7"/>
                <a:gd name="T5" fmla="*/ 22 h 25"/>
                <a:gd name="T6" fmla="*/ 0 w 7"/>
                <a:gd name="T7" fmla="*/ 0 h 25"/>
                <a:gd name="T8" fmla="*/ 0 w 7"/>
                <a:gd name="T9" fmla="*/ 0 h 25"/>
                <a:gd name="T10" fmla="*/ 5 w 7"/>
                <a:gd name="T11" fmla="*/ 1 h 25"/>
                <a:gd name="T12" fmla="*/ 7 w 7"/>
                <a:gd name="T13" fmla="*/ 22 h 25"/>
                <a:gd name="T14" fmla="*/ 5 w 7"/>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5">
                  <a:moveTo>
                    <a:pt x="5" y="25"/>
                  </a:moveTo>
                  <a:cubicBezTo>
                    <a:pt x="5" y="25"/>
                    <a:pt x="5" y="25"/>
                    <a:pt x="5" y="25"/>
                  </a:cubicBezTo>
                  <a:cubicBezTo>
                    <a:pt x="3" y="25"/>
                    <a:pt x="2" y="24"/>
                    <a:pt x="2" y="22"/>
                  </a:cubicBezTo>
                  <a:cubicBezTo>
                    <a:pt x="0" y="0"/>
                    <a:pt x="0" y="0"/>
                    <a:pt x="0" y="0"/>
                  </a:cubicBezTo>
                  <a:cubicBezTo>
                    <a:pt x="0" y="0"/>
                    <a:pt x="0" y="0"/>
                    <a:pt x="0" y="0"/>
                  </a:cubicBezTo>
                  <a:cubicBezTo>
                    <a:pt x="5" y="1"/>
                    <a:pt x="5" y="1"/>
                    <a:pt x="5" y="1"/>
                  </a:cubicBezTo>
                  <a:cubicBezTo>
                    <a:pt x="7" y="22"/>
                    <a:pt x="7" y="22"/>
                    <a:pt x="7" y="22"/>
                  </a:cubicBezTo>
                  <a:cubicBezTo>
                    <a:pt x="7" y="23"/>
                    <a:pt x="6" y="24"/>
                    <a:pt x="5" y="25"/>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6" name="Freeform 358"/>
            <p:cNvSpPr>
              <a:spLocks/>
            </p:cNvSpPr>
            <p:nvPr/>
          </p:nvSpPr>
          <p:spPr bwMode="auto">
            <a:xfrm>
              <a:off x="8196663" y="4756647"/>
              <a:ext cx="87233" cy="162004"/>
            </a:xfrm>
            <a:custGeom>
              <a:avLst/>
              <a:gdLst>
                <a:gd name="T0" fmla="*/ 10 w 12"/>
                <a:gd name="T1" fmla="*/ 22 h 22"/>
                <a:gd name="T2" fmla="*/ 10 w 12"/>
                <a:gd name="T3" fmla="*/ 22 h 22"/>
                <a:gd name="T4" fmla="*/ 6 w 12"/>
                <a:gd name="T5" fmla="*/ 20 h 22"/>
                <a:gd name="T6" fmla="*/ 0 w 12"/>
                <a:gd name="T7" fmla="*/ 0 h 22"/>
                <a:gd name="T8" fmla="*/ 5 w 12"/>
                <a:gd name="T9" fmla="*/ 4 h 22"/>
                <a:gd name="T10" fmla="*/ 11 w 12"/>
                <a:gd name="T11" fmla="*/ 19 h 22"/>
                <a:gd name="T12" fmla="*/ 10 w 12"/>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12" h="22">
                  <a:moveTo>
                    <a:pt x="10" y="22"/>
                  </a:moveTo>
                  <a:cubicBezTo>
                    <a:pt x="10" y="22"/>
                    <a:pt x="10" y="22"/>
                    <a:pt x="10" y="22"/>
                  </a:cubicBezTo>
                  <a:cubicBezTo>
                    <a:pt x="8" y="22"/>
                    <a:pt x="7" y="22"/>
                    <a:pt x="6" y="20"/>
                  </a:cubicBezTo>
                  <a:cubicBezTo>
                    <a:pt x="0" y="0"/>
                    <a:pt x="0" y="0"/>
                    <a:pt x="0" y="0"/>
                  </a:cubicBezTo>
                  <a:cubicBezTo>
                    <a:pt x="5" y="4"/>
                    <a:pt x="5" y="4"/>
                    <a:pt x="5" y="4"/>
                  </a:cubicBezTo>
                  <a:cubicBezTo>
                    <a:pt x="11" y="19"/>
                    <a:pt x="11" y="19"/>
                    <a:pt x="11" y="19"/>
                  </a:cubicBezTo>
                  <a:cubicBezTo>
                    <a:pt x="12" y="20"/>
                    <a:pt x="11" y="21"/>
                    <a:pt x="10" y="22"/>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7" name="Freeform 359"/>
            <p:cNvSpPr>
              <a:spLocks/>
            </p:cNvSpPr>
            <p:nvPr/>
          </p:nvSpPr>
          <p:spPr bwMode="auto">
            <a:xfrm>
              <a:off x="8224702" y="4610220"/>
              <a:ext cx="169793" cy="88791"/>
            </a:xfrm>
            <a:custGeom>
              <a:avLst/>
              <a:gdLst>
                <a:gd name="T0" fmla="*/ 0 w 109"/>
                <a:gd name="T1" fmla="*/ 28 h 57"/>
                <a:gd name="T2" fmla="*/ 104 w 109"/>
                <a:gd name="T3" fmla="*/ 57 h 57"/>
                <a:gd name="T4" fmla="*/ 109 w 109"/>
                <a:gd name="T5" fmla="*/ 28 h 57"/>
                <a:gd name="T6" fmla="*/ 5 w 109"/>
                <a:gd name="T7" fmla="*/ 0 h 57"/>
                <a:gd name="T8" fmla="*/ 0 w 109"/>
                <a:gd name="T9" fmla="*/ 28 h 57"/>
              </a:gdLst>
              <a:ahLst/>
              <a:cxnLst>
                <a:cxn ang="0">
                  <a:pos x="T0" y="T1"/>
                </a:cxn>
                <a:cxn ang="0">
                  <a:pos x="T2" y="T3"/>
                </a:cxn>
                <a:cxn ang="0">
                  <a:pos x="T4" y="T5"/>
                </a:cxn>
                <a:cxn ang="0">
                  <a:pos x="T6" y="T7"/>
                </a:cxn>
                <a:cxn ang="0">
                  <a:pos x="T8" y="T9"/>
                </a:cxn>
              </a:cxnLst>
              <a:rect l="0" t="0" r="r" b="b"/>
              <a:pathLst>
                <a:path w="109" h="57">
                  <a:moveTo>
                    <a:pt x="0" y="28"/>
                  </a:moveTo>
                  <a:lnTo>
                    <a:pt x="104" y="57"/>
                  </a:lnTo>
                  <a:lnTo>
                    <a:pt x="109" y="28"/>
                  </a:lnTo>
                  <a:lnTo>
                    <a:pt x="5" y="0"/>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8" name="Freeform 360"/>
            <p:cNvSpPr>
              <a:spLocks/>
            </p:cNvSpPr>
            <p:nvPr/>
          </p:nvSpPr>
          <p:spPr bwMode="auto">
            <a:xfrm>
              <a:off x="8218471" y="3468403"/>
              <a:ext cx="563900" cy="1193224"/>
            </a:xfrm>
            <a:custGeom>
              <a:avLst/>
              <a:gdLst>
                <a:gd name="T0" fmla="*/ 77 w 77"/>
                <a:gd name="T1" fmla="*/ 6 h 163"/>
                <a:gd name="T2" fmla="*/ 51 w 77"/>
                <a:gd name="T3" fmla="*/ 0 h 163"/>
                <a:gd name="T4" fmla="*/ 0 w 77"/>
                <a:gd name="T5" fmla="*/ 156 h 163"/>
                <a:gd name="T6" fmla="*/ 0 w 77"/>
                <a:gd name="T7" fmla="*/ 156 h 163"/>
                <a:gd name="T8" fmla="*/ 26 w 77"/>
                <a:gd name="T9" fmla="*/ 163 h 163"/>
                <a:gd name="T10" fmla="*/ 26 w 77"/>
                <a:gd name="T11" fmla="*/ 162 h 163"/>
                <a:gd name="T12" fmla="*/ 77 w 77"/>
                <a:gd name="T13" fmla="*/ 6 h 163"/>
                <a:gd name="T14" fmla="*/ 77 w 77"/>
                <a:gd name="T15" fmla="*/ 6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63">
                  <a:moveTo>
                    <a:pt x="77" y="6"/>
                  </a:moveTo>
                  <a:cubicBezTo>
                    <a:pt x="51" y="0"/>
                    <a:pt x="51" y="0"/>
                    <a:pt x="51" y="0"/>
                  </a:cubicBezTo>
                  <a:cubicBezTo>
                    <a:pt x="51" y="0"/>
                    <a:pt x="3" y="145"/>
                    <a:pt x="0" y="156"/>
                  </a:cubicBezTo>
                  <a:cubicBezTo>
                    <a:pt x="0" y="156"/>
                    <a:pt x="0" y="156"/>
                    <a:pt x="0" y="156"/>
                  </a:cubicBezTo>
                  <a:cubicBezTo>
                    <a:pt x="26" y="163"/>
                    <a:pt x="26" y="163"/>
                    <a:pt x="26" y="163"/>
                  </a:cubicBezTo>
                  <a:cubicBezTo>
                    <a:pt x="26" y="163"/>
                    <a:pt x="26" y="162"/>
                    <a:pt x="26" y="162"/>
                  </a:cubicBezTo>
                  <a:cubicBezTo>
                    <a:pt x="77" y="6"/>
                    <a:pt x="77" y="6"/>
                    <a:pt x="77" y="6"/>
                  </a:cubicBezTo>
                  <a:cubicBezTo>
                    <a:pt x="77" y="6"/>
                    <a:pt x="77" y="6"/>
                    <a:pt x="77" y="6"/>
                  </a:cubicBez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9" name="Freeform 361"/>
            <p:cNvSpPr>
              <a:spLocks/>
            </p:cNvSpPr>
            <p:nvPr/>
          </p:nvSpPr>
          <p:spPr bwMode="auto">
            <a:xfrm>
              <a:off x="8562730" y="4603989"/>
              <a:ext cx="373856" cy="1719737"/>
            </a:xfrm>
            <a:custGeom>
              <a:avLst/>
              <a:gdLst>
                <a:gd name="T0" fmla="*/ 17 w 51"/>
                <a:gd name="T1" fmla="*/ 0 h 235"/>
                <a:gd name="T2" fmla="*/ 44 w 51"/>
                <a:gd name="T3" fmla="*/ 0 h 235"/>
                <a:gd name="T4" fmla="*/ 50 w 51"/>
                <a:gd name="T5" fmla="*/ 7 h 235"/>
                <a:gd name="T6" fmla="*/ 45 w 51"/>
                <a:gd name="T7" fmla="*/ 118 h 235"/>
                <a:gd name="T8" fmla="*/ 42 w 51"/>
                <a:gd name="T9" fmla="*/ 187 h 235"/>
                <a:gd name="T10" fmla="*/ 44 w 51"/>
                <a:gd name="T11" fmla="*/ 210 h 235"/>
                <a:gd name="T12" fmla="*/ 17 w 51"/>
                <a:gd name="T13" fmla="*/ 232 h 235"/>
                <a:gd name="T14" fmla="*/ 3 w 51"/>
                <a:gd name="T15" fmla="*/ 228 h 235"/>
                <a:gd name="T16" fmla="*/ 19 w 51"/>
                <a:gd name="T17" fmla="*/ 207 h 235"/>
                <a:gd name="T18" fmla="*/ 17 w 51"/>
                <a:gd name="T19" fmla="*/ 114 h 235"/>
                <a:gd name="T20" fmla="*/ 10 w 51"/>
                <a:gd name="T21" fmla="*/ 7 h 235"/>
                <a:gd name="T22" fmla="*/ 17 w 51"/>
                <a:gd name="T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235">
                  <a:moveTo>
                    <a:pt x="17" y="0"/>
                  </a:moveTo>
                  <a:cubicBezTo>
                    <a:pt x="44" y="0"/>
                    <a:pt x="44" y="0"/>
                    <a:pt x="44" y="0"/>
                  </a:cubicBezTo>
                  <a:cubicBezTo>
                    <a:pt x="47" y="0"/>
                    <a:pt x="51" y="3"/>
                    <a:pt x="50" y="7"/>
                  </a:cubicBezTo>
                  <a:cubicBezTo>
                    <a:pt x="49" y="46"/>
                    <a:pt x="51" y="78"/>
                    <a:pt x="45" y="118"/>
                  </a:cubicBezTo>
                  <a:cubicBezTo>
                    <a:pt x="43" y="136"/>
                    <a:pt x="44" y="160"/>
                    <a:pt x="42" y="187"/>
                  </a:cubicBezTo>
                  <a:cubicBezTo>
                    <a:pt x="40" y="201"/>
                    <a:pt x="45" y="207"/>
                    <a:pt x="44" y="210"/>
                  </a:cubicBezTo>
                  <a:cubicBezTo>
                    <a:pt x="43" y="213"/>
                    <a:pt x="28" y="235"/>
                    <a:pt x="17" y="232"/>
                  </a:cubicBezTo>
                  <a:cubicBezTo>
                    <a:pt x="3" y="228"/>
                    <a:pt x="3" y="228"/>
                    <a:pt x="3" y="228"/>
                  </a:cubicBezTo>
                  <a:cubicBezTo>
                    <a:pt x="0" y="227"/>
                    <a:pt x="18" y="210"/>
                    <a:pt x="19" y="207"/>
                  </a:cubicBezTo>
                  <a:cubicBezTo>
                    <a:pt x="27" y="172"/>
                    <a:pt x="21" y="146"/>
                    <a:pt x="17" y="114"/>
                  </a:cubicBezTo>
                  <a:cubicBezTo>
                    <a:pt x="14" y="80"/>
                    <a:pt x="10" y="41"/>
                    <a:pt x="10" y="7"/>
                  </a:cubicBezTo>
                  <a:cubicBezTo>
                    <a:pt x="10" y="3"/>
                    <a:pt x="13" y="0"/>
                    <a:pt x="17" y="0"/>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0" name="Freeform 362"/>
            <p:cNvSpPr>
              <a:spLocks/>
            </p:cNvSpPr>
            <p:nvPr/>
          </p:nvSpPr>
          <p:spPr bwMode="auto">
            <a:xfrm>
              <a:off x="8473939" y="6082277"/>
              <a:ext cx="454858" cy="322452"/>
            </a:xfrm>
            <a:custGeom>
              <a:avLst/>
              <a:gdLst>
                <a:gd name="T0" fmla="*/ 55 w 62"/>
                <a:gd name="T1" fmla="*/ 0 h 44"/>
                <a:gd name="T2" fmla="*/ 62 w 62"/>
                <a:gd name="T3" fmla="*/ 19 h 44"/>
                <a:gd name="T4" fmla="*/ 58 w 62"/>
                <a:gd name="T5" fmla="*/ 27 h 44"/>
                <a:gd name="T6" fmla="*/ 53 w 62"/>
                <a:gd name="T7" fmla="*/ 27 h 44"/>
                <a:gd name="T8" fmla="*/ 42 w 62"/>
                <a:gd name="T9" fmla="*/ 34 h 44"/>
                <a:gd name="T10" fmla="*/ 25 w 62"/>
                <a:gd name="T11" fmla="*/ 42 h 44"/>
                <a:gd name="T12" fmla="*/ 9 w 62"/>
                <a:gd name="T13" fmla="*/ 40 h 44"/>
                <a:gd name="T14" fmla="*/ 26 w 62"/>
                <a:gd name="T15" fmla="*/ 11 h 44"/>
                <a:gd name="T16" fmla="*/ 23 w 62"/>
                <a:gd name="T17" fmla="*/ 26 h 44"/>
                <a:gd name="T18" fmla="*/ 55 w 62"/>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44">
                  <a:moveTo>
                    <a:pt x="55" y="0"/>
                  </a:moveTo>
                  <a:cubicBezTo>
                    <a:pt x="58" y="3"/>
                    <a:pt x="62" y="14"/>
                    <a:pt x="62" y="19"/>
                  </a:cubicBezTo>
                  <a:cubicBezTo>
                    <a:pt x="61" y="25"/>
                    <a:pt x="61" y="25"/>
                    <a:pt x="58" y="27"/>
                  </a:cubicBezTo>
                  <a:cubicBezTo>
                    <a:pt x="55" y="29"/>
                    <a:pt x="54" y="29"/>
                    <a:pt x="53" y="27"/>
                  </a:cubicBezTo>
                  <a:cubicBezTo>
                    <a:pt x="52" y="26"/>
                    <a:pt x="45" y="32"/>
                    <a:pt x="42" y="34"/>
                  </a:cubicBezTo>
                  <a:cubicBezTo>
                    <a:pt x="38" y="36"/>
                    <a:pt x="34" y="40"/>
                    <a:pt x="25" y="42"/>
                  </a:cubicBezTo>
                  <a:cubicBezTo>
                    <a:pt x="19" y="43"/>
                    <a:pt x="12" y="44"/>
                    <a:pt x="9" y="40"/>
                  </a:cubicBezTo>
                  <a:cubicBezTo>
                    <a:pt x="0" y="31"/>
                    <a:pt x="18" y="21"/>
                    <a:pt x="26" y="11"/>
                  </a:cubicBezTo>
                  <a:cubicBezTo>
                    <a:pt x="22" y="19"/>
                    <a:pt x="12" y="25"/>
                    <a:pt x="23" y="26"/>
                  </a:cubicBezTo>
                  <a:cubicBezTo>
                    <a:pt x="42" y="26"/>
                    <a:pt x="54" y="13"/>
                    <a:pt x="55"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1" name="Freeform 363"/>
            <p:cNvSpPr>
              <a:spLocks/>
            </p:cNvSpPr>
            <p:nvPr/>
          </p:nvSpPr>
          <p:spPr bwMode="auto">
            <a:xfrm>
              <a:off x="8958393" y="4603989"/>
              <a:ext cx="373856" cy="1719737"/>
            </a:xfrm>
            <a:custGeom>
              <a:avLst/>
              <a:gdLst>
                <a:gd name="T0" fmla="*/ 34 w 51"/>
                <a:gd name="T1" fmla="*/ 0 h 235"/>
                <a:gd name="T2" fmla="*/ 7 w 51"/>
                <a:gd name="T3" fmla="*/ 0 h 235"/>
                <a:gd name="T4" fmla="*/ 0 w 51"/>
                <a:gd name="T5" fmla="*/ 7 h 235"/>
                <a:gd name="T6" fmla="*/ 6 w 51"/>
                <a:gd name="T7" fmla="*/ 118 h 235"/>
                <a:gd name="T8" fmla="*/ 9 w 51"/>
                <a:gd name="T9" fmla="*/ 187 h 235"/>
                <a:gd name="T10" fmla="*/ 7 w 51"/>
                <a:gd name="T11" fmla="*/ 210 h 235"/>
                <a:gd name="T12" fmla="*/ 34 w 51"/>
                <a:gd name="T13" fmla="*/ 232 h 235"/>
                <a:gd name="T14" fmla="*/ 48 w 51"/>
                <a:gd name="T15" fmla="*/ 228 h 235"/>
                <a:gd name="T16" fmla="*/ 32 w 51"/>
                <a:gd name="T17" fmla="*/ 207 h 235"/>
                <a:gd name="T18" fmla="*/ 33 w 51"/>
                <a:gd name="T19" fmla="*/ 114 h 235"/>
                <a:gd name="T20" fmla="*/ 41 w 51"/>
                <a:gd name="T21" fmla="*/ 7 h 235"/>
                <a:gd name="T22" fmla="*/ 34 w 51"/>
                <a:gd name="T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235">
                  <a:moveTo>
                    <a:pt x="34" y="0"/>
                  </a:moveTo>
                  <a:cubicBezTo>
                    <a:pt x="7" y="0"/>
                    <a:pt x="7" y="0"/>
                    <a:pt x="7" y="0"/>
                  </a:cubicBezTo>
                  <a:cubicBezTo>
                    <a:pt x="3" y="0"/>
                    <a:pt x="0" y="3"/>
                    <a:pt x="0" y="7"/>
                  </a:cubicBezTo>
                  <a:cubicBezTo>
                    <a:pt x="1" y="46"/>
                    <a:pt x="0" y="78"/>
                    <a:pt x="6" y="118"/>
                  </a:cubicBezTo>
                  <a:cubicBezTo>
                    <a:pt x="8" y="136"/>
                    <a:pt x="7" y="160"/>
                    <a:pt x="9" y="187"/>
                  </a:cubicBezTo>
                  <a:cubicBezTo>
                    <a:pt x="11" y="201"/>
                    <a:pt x="6" y="207"/>
                    <a:pt x="7" y="210"/>
                  </a:cubicBezTo>
                  <a:cubicBezTo>
                    <a:pt x="8" y="213"/>
                    <a:pt x="23" y="235"/>
                    <a:pt x="34" y="232"/>
                  </a:cubicBezTo>
                  <a:cubicBezTo>
                    <a:pt x="48" y="228"/>
                    <a:pt x="48" y="228"/>
                    <a:pt x="48" y="228"/>
                  </a:cubicBezTo>
                  <a:cubicBezTo>
                    <a:pt x="51" y="227"/>
                    <a:pt x="33" y="210"/>
                    <a:pt x="32" y="207"/>
                  </a:cubicBezTo>
                  <a:cubicBezTo>
                    <a:pt x="24" y="172"/>
                    <a:pt x="30" y="146"/>
                    <a:pt x="33" y="114"/>
                  </a:cubicBezTo>
                  <a:cubicBezTo>
                    <a:pt x="37" y="80"/>
                    <a:pt x="41" y="41"/>
                    <a:pt x="41" y="7"/>
                  </a:cubicBezTo>
                  <a:cubicBezTo>
                    <a:pt x="41" y="3"/>
                    <a:pt x="38" y="0"/>
                    <a:pt x="34" y="0"/>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5" name="Freeform 364"/>
            <p:cNvSpPr>
              <a:spLocks/>
            </p:cNvSpPr>
            <p:nvPr/>
          </p:nvSpPr>
          <p:spPr bwMode="auto">
            <a:xfrm>
              <a:off x="8966182" y="6082277"/>
              <a:ext cx="447071" cy="322452"/>
            </a:xfrm>
            <a:custGeom>
              <a:avLst/>
              <a:gdLst>
                <a:gd name="T0" fmla="*/ 7 w 61"/>
                <a:gd name="T1" fmla="*/ 0 h 44"/>
                <a:gd name="T2" fmla="*/ 0 w 61"/>
                <a:gd name="T3" fmla="*/ 19 h 44"/>
                <a:gd name="T4" fmla="*/ 4 w 61"/>
                <a:gd name="T5" fmla="*/ 27 h 44"/>
                <a:gd name="T6" fmla="*/ 9 w 61"/>
                <a:gd name="T7" fmla="*/ 27 h 44"/>
                <a:gd name="T8" fmla="*/ 20 w 61"/>
                <a:gd name="T9" fmla="*/ 34 h 44"/>
                <a:gd name="T10" fmla="*/ 37 w 61"/>
                <a:gd name="T11" fmla="*/ 42 h 44"/>
                <a:gd name="T12" fmla="*/ 53 w 61"/>
                <a:gd name="T13" fmla="*/ 40 h 44"/>
                <a:gd name="T14" fmla="*/ 36 w 61"/>
                <a:gd name="T15" fmla="*/ 11 h 44"/>
                <a:gd name="T16" fmla="*/ 39 w 61"/>
                <a:gd name="T17" fmla="*/ 26 h 44"/>
                <a:gd name="T18" fmla="*/ 7 w 61"/>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44">
                  <a:moveTo>
                    <a:pt x="7" y="0"/>
                  </a:moveTo>
                  <a:cubicBezTo>
                    <a:pt x="4" y="3"/>
                    <a:pt x="0" y="14"/>
                    <a:pt x="0" y="19"/>
                  </a:cubicBezTo>
                  <a:cubicBezTo>
                    <a:pt x="1" y="25"/>
                    <a:pt x="1" y="25"/>
                    <a:pt x="4" y="27"/>
                  </a:cubicBezTo>
                  <a:cubicBezTo>
                    <a:pt x="7" y="29"/>
                    <a:pt x="8" y="29"/>
                    <a:pt x="9" y="27"/>
                  </a:cubicBezTo>
                  <a:cubicBezTo>
                    <a:pt x="10" y="26"/>
                    <a:pt x="17" y="32"/>
                    <a:pt x="20" y="34"/>
                  </a:cubicBezTo>
                  <a:cubicBezTo>
                    <a:pt x="23" y="36"/>
                    <a:pt x="28" y="40"/>
                    <a:pt x="37" y="42"/>
                  </a:cubicBezTo>
                  <a:cubicBezTo>
                    <a:pt x="43" y="43"/>
                    <a:pt x="50" y="44"/>
                    <a:pt x="53" y="40"/>
                  </a:cubicBezTo>
                  <a:cubicBezTo>
                    <a:pt x="61" y="31"/>
                    <a:pt x="44" y="21"/>
                    <a:pt x="36" y="11"/>
                  </a:cubicBezTo>
                  <a:cubicBezTo>
                    <a:pt x="40" y="19"/>
                    <a:pt x="50" y="25"/>
                    <a:pt x="39" y="26"/>
                  </a:cubicBezTo>
                  <a:cubicBezTo>
                    <a:pt x="20" y="26"/>
                    <a:pt x="7" y="13"/>
                    <a:pt x="7"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6" name="Freeform 365"/>
            <p:cNvSpPr>
              <a:spLocks/>
            </p:cNvSpPr>
            <p:nvPr/>
          </p:nvSpPr>
          <p:spPr bwMode="auto">
            <a:xfrm>
              <a:off x="8519113" y="4222346"/>
              <a:ext cx="850523" cy="989162"/>
            </a:xfrm>
            <a:custGeom>
              <a:avLst/>
              <a:gdLst>
                <a:gd name="T0" fmla="*/ 21 w 116"/>
                <a:gd name="T1" fmla="*/ 0 h 135"/>
                <a:gd name="T2" fmla="*/ 16 w 116"/>
                <a:gd name="T3" fmla="*/ 131 h 135"/>
                <a:gd name="T4" fmla="*/ 101 w 116"/>
                <a:gd name="T5" fmla="*/ 131 h 135"/>
                <a:gd name="T6" fmla="*/ 96 w 116"/>
                <a:gd name="T7" fmla="*/ 0 h 135"/>
                <a:gd name="T8" fmla="*/ 21 w 116"/>
                <a:gd name="T9" fmla="*/ 0 h 135"/>
              </a:gdLst>
              <a:ahLst/>
              <a:cxnLst>
                <a:cxn ang="0">
                  <a:pos x="T0" y="T1"/>
                </a:cxn>
                <a:cxn ang="0">
                  <a:pos x="T2" y="T3"/>
                </a:cxn>
                <a:cxn ang="0">
                  <a:pos x="T4" y="T5"/>
                </a:cxn>
                <a:cxn ang="0">
                  <a:pos x="T6" y="T7"/>
                </a:cxn>
                <a:cxn ang="0">
                  <a:pos x="T8" y="T9"/>
                </a:cxn>
              </a:cxnLst>
              <a:rect l="0" t="0" r="r" b="b"/>
              <a:pathLst>
                <a:path w="116" h="135">
                  <a:moveTo>
                    <a:pt x="21" y="0"/>
                  </a:moveTo>
                  <a:cubicBezTo>
                    <a:pt x="15" y="16"/>
                    <a:pt x="0" y="65"/>
                    <a:pt x="16" y="131"/>
                  </a:cubicBezTo>
                  <a:cubicBezTo>
                    <a:pt x="20" y="135"/>
                    <a:pt x="99" y="135"/>
                    <a:pt x="101" y="131"/>
                  </a:cubicBezTo>
                  <a:cubicBezTo>
                    <a:pt x="116" y="67"/>
                    <a:pt x="103" y="14"/>
                    <a:pt x="96" y="0"/>
                  </a:cubicBezTo>
                  <a:lnTo>
                    <a:pt x="21" y="0"/>
                  </a:ln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7" name="Freeform 366"/>
            <p:cNvSpPr>
              <a:spLocks/>
            </p:cNvSpPr>
            <p:nvPr/>
          </p:nvSpPr>
          <p:spPr bwMode="auto">
            <a:xfrm>
              <a:off x="9998958" y="3292379"/>
              <a:ext cx="169793" cy="190044"/>
            </a:xfrm>
            <a:custGeom>
              <a:avLst/>
              <a:gdLst>
                <a:gd name="T0" fmla="*/ 22 w 23"/>
                <a:gd name="T1" fmla="*/ 1 h 26"/>
                <a:gd name="T2" fmla="*/ 22 w 23"/>
                <a:gd name="T3" fmla="*/ 1 h 26"/>
                <a:gd name="T4" fmla="*/ 22 w 23"/>
                <a:gd name="T5" fmla="*/ 5 h 26"/>
                <a:gd name="T6" fmla="*/ 6 w 23"/>
                <a:gd name="T7" fmla="*/ 25 h 26"/>
                <a:gd name="T8" fmla="*/ 1 w 23"/>
                <a:gd name="T9" fmla="*/ 25 h 26"/>
                <a:gd name="T10" fmla="*/ 1 w 23"/>
                <a:gd name="T11" fmla="*/ 25 h 26"/>
                <a:gd name="T12" fmla="*/ 1 w 23"/>
                <a:gd name="T13" fmla="*/ 21 h 26"/>
                <a:gd name="T14" fmla="*/ 17 w 23"/>
                <a:gd name="T15" fmla="*/ 2 h 26"/>
                <a:gd name="T16" fmla="*/ 22 w 23"/>
                <a:gd name="T17"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6">
                  <a:moveTo>
                    <a:pt x="22" y="1"/>
                  </a:moveTo>
                  <a:cubicBezTo>
                    <a:pt x="22" y="1"/>
                    <a:pt x="22" y="1"/>
                    <a:pt x="22" y="1"/>
                  </a:cubicBezTo>
                  <a:cubicBezTo>
                    <a:pt x="23" y="2"/>
                    <a:pt x="23" y="4"/>
                    <a:pt x="22" y="5"/>
                  </a:cubicBezTo>
                  <a:cubicBezTo>
                    <a:pt x="6" y="25"/>
                    <a:pt x="6" y="25"/>
                    <a:pt x="6" y="25"/>
                  </a:cubicBezTo>
                  <a:cubicBezTo>
                    <a:pt x="5" y="26"/>
                    <a:pt x="3" y="26"/>
                    <a:pt x="1" y="25"/>
                  </a:cubicBezTo>
                  <a:cubicBezTo>
                    <a:pt x="1" y="25"/>
                    <a:pt x="1" y="25"/>
                    <a:pt x="1" y="25"/>
                  </a:cubicBezTo>
                  <a:cubicBezTo>
                    <a:pt x="0" y="24"/>
                    <a:pt x="0" y="22"/>
                    <a:pt x="1" y="21"/>
                  </a:cubicBezTo>
                  <a:cubicBezTo>
                    <a:pt x="17" y="2"/>
                    <a:pt x="17" y="2"/>
                    <a:pt x="17" y="2"/>
                  </a:cubicBezTo>
                  <a:cubicBezTo>
                    <a:pt x="18" y="0"/>
                    <a:pt x="20" y="0"/>
                    <a:pt x="22" y="1"/>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8" name="Freeform 367"/>
            <p:cNvSpPr>
              <a:spLocks/>
            </p:cNvSpPr>
            <p:nvPr/>
          </p:nvSpPr>
          <p:spPr bwMode="auto">
            <a:xfrm>
              <a:off x="9868109" y="3395188"/>
              <a:ext cx="263257" cy="285067"/>
            </a:xfrm>
            <a:custGeom>
              <a:avLst/>
              <a:gdLst>
                <a:gd name="T0" fmla="*/ 0 w 36"/>
                <a:gd name="T1" fmla="*/ 30 h 39"/>
                <a:gd name="T2" fmla="*/ 11 w 36"/>
                <a:gd name="T3" fmla="*/ 39 h 39"/>
                <a:gd name="T4" fmla="*/ 22 w 36"/>
                <a:gd name="T5" fmla="*/ 31 h 39"/>
                <a:gd name="T6" fmla="*/ 36 w 36"/>
                <a:gd name="T7" fmla="*/ 4 h 39"/>
                <a:gd name="T8" fmla="*/ 26 w 36"/>
                <a:gd name="T9" fmla="*/ 0 h 39"/>
                <a:gd name="T10" fmla="*/ 6 w 36"/>
                <a:gd name="T11" fmla="*/ 13 h 39"/>
                <a:gd name="T12" fmla="*/ 0 w 36"/>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36" h="39">
                  <a:moveTo>
                    <a:pt x="0" y="30"/>
                  </a:moveTo>
                  <a:cubicBezTo>
                    <a:pt x="11" y="39"/>
                    <a:pt x="11" y="39"/>
                    <a:pt x="11" y="39"/>
                  </a:cubicBezTo>
                  <a:cubicBezTo>
                    <a:pt x="22" y="31"/>
                    <a:pt x="22" y="31"/>
                    <a:pt x="22" y="31"/>
                  </a:cubicBezTo>
                  <a:cubicBezTo>
                    <a:pt x="28" y="27"/>
                    <a:pt x="33" y="11"/>
                    <a:pt x="36" y="4"/>
                  </a:cubicBezTo>
                  <a:cubicBezTo>
                    <a:pt x="26" y="0"/>
                    <a:pt x="26" y="0"/>
                    <a:pt x="26" y="0"/>
                  </a:cubicBezTo>
                  <a:cubicBezTo>
                    <a:pt x="6" y="13"/>
                    <a:pt x="6" y="13"/>
                    <a:pt x="6" y="13"/>
                  </a:cubicBezTo>
                  <a:lnTo>
                    <a:pt x="0" y="30"/>
                  </a:lnTo>
                  <a:close/>
                </a:path>
              </a:pathLst>
            </a:custGeom>
            <a:solidFill>
              <a:srgbClr val="D1A88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9" name="Freeform 368"/>
            <p:cNvSpPr>
              <a:spLocks/>
            </p:cNvSpPr>
            <p:nvPr/>
          </p:nvSpPr>
          <p:spPr bwMode="auto">
            <a:xfrm>
              <a:off x="9889918" y="2736268"/>
              <a:ext cx="439282" cy="1032778"/>
            </a:xfrm>
            <a:custGeom>
              <a:avLst/>
              <a:gdLst>
                <a:gd name="T0" fmla="*/ 273 w 282"/>
                <a:gd name="T1" fmla="*/ 0 h 663"/>
                <a:gd name="T2" fmla="*/ 282 w 282"/>
                <a:gd name="T3" fmla="*/ 4 h 663"/>
                <a:gd name="T4" fmla="*/ 28 w 282"/>
                <a:gd name="T5" fmla="*/ 663 h 663"/>
                <a:gd name="T6" fmla="*/ 0 w 282"/>
                <a:gd name="T7" fmla="*/ 653 h 663"/>
                <a:gd name="T8" fmla="*/ 273 w 282"/>
                <a:gd name="T9" fmla="*/ 0 h 663"/>
              </a:gdLst>
              <a:ahLst/>
              <a:cxnLst>
                <a:cxn ang="0">
                  <a:pos x="T0" y="T1"/>
                </a:cxn>
                <a:cxn ang="0">
                  <a:pos x="T2" y="T3"/>
                </a:cxn>
                <a:cxn ang="0">
                  <a:pos x="T4" y="T5"/>
                </a:cxn>
                <a:cxn ang="0">
                  <a:pos x="T6" y="T7"/>
                </a:cxn>
                <a:cxn ang="0">
                  <a:pos x="T8" y="T9"/>
                </a:cxn>
              </a:cxnLst>
              <a:rect l="0" t="0" r="r" b="b"/>
              <a:pathLst>
                <a:path w="282" h="663">
                  <a:moveTo>
                    <a:pt x="273" y="0"/>
                  </a:moveTo>
                  <a:lnTo>
                    <a:pt x="282" y="4"/>
                  </a:lnTo>
                  <a:lnTo>
                    <a:pt x="28" y="663"/>
                  </a:lnTo>
                  <a:lnTo>
                    <a:pt x="0" y="653"/>
                  </a:lnTo>
                  <a:lnTo>
                    <a:pt x="273" y="0"/>
                  </a:ln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0" name="Freeform 369"/>
            <p:cNvSpPr>
              <a:spLocks/>
            </p:cNvSpPr>
            <p:nvPr/>
          </p:nvSpPr>
          <p:spPr bwMode="auto">
            <a:xfrm>
              <a:off x="9903938" y="3343785"/>
              <a:ext cx="146428" cy="190044"/>
            </a:xfrm>
            <a:custGeom>
              <a:avLst/>
              <a:gdLst>
                <a:gd name="T0" fmla="*/ 1 w 20"/>
                <a:gd name="T1" fmla="*/ 24 h 26"/>
                <a:gd name="T2" fmla="*/ 3 w 20"/>
                <a:gd name="T3" fmla="*/ 26 h 26"/>
                <a:gd name="T4" fmla="*/ 5 w 20"/>
                <a:gd name="T5" fmla="*/ 24 h 26"/>
                <a:gd name="T6" fmla="*/ 19 w 20"/>
                <a:gd name="T7" fmla="*/ 9 h 26"/>
                <a:gd name="T8" fmla="*/ 20 w 20"/>
                <a:gd name="T9" fmla="*/ 4 h 26"/>
                <a:gd name="T10" fmla="*/ 17 w 20"/>
                <a:gd name="T11" fmla="*/ 1 h 26"/>
                <a:gd name="T12" fmla="*/ 1 w 20"/>
                <a:gd name="T13" fmla="*/ 18 h 26"/>
                <a:gd name="T14" fmla="*/ 1 w 20"/>
                <a:gd name="T15" fmla="*/ 24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6">
                  <a:moveTo>
                    <a:pt x="1" y="24"/>
                  </a:moveTo>
                  <a:cubicBezTo>
                    <a:pt x="3" y="26"/>
                    <a:pt x="3" y="26"/>
                    <a:pt x="3" y="26"/>
                  </a:cubicBezTo>
                  <a:cubicBezTo>
                    <a:pt x="5" y="24"/>
                    <a:pt x="5" y="24"/>
                    <a:pt x="5" y="24"/>
                  </a:cubicBezTo>
                  <a:cubicBezTo>
                    <a:pt x="19" y="9"/>
                    <a:pt x="19" y="9"/>
                    <a:pt x="19" y="9"/>
                  </a:cubicBezTo>
                  <a:cubicBezTo>
                    <a:pt x="20" y="7"/>
                    <a:pt x="20" y="6"/>
                    <a:pt x="20" y="4"/>
                  </a:cubicBezTo>
                  <a:cubicBezTo>
                    <a:pt x="20" y="3"/>
                    <a:pt x="18" y="0"/>
                    <a:pt x="17" y="1"/>
                  </a:cubicBezTo>
                  <a:cubicBezTo>
                    <a:pt x="1" y="18"/>
                    <a:pt x="1" y="18"/>
                    <a:pt x="1" y="18"/>
                  </a:cubicBezTo>
                  <a:cubicBezTo>
                    <a:pt x="0" y="20"/>
                    <a:pt x="0" y="23"/>
                    <a:pt x="1" y="24"/>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1" name="Freeform 370"/>
            <p:cNvSpPr>
              <a:spLocks/>
            </p:cNvSpPr>
            <p:nvPr/>
          </p:nvSpPr>
          <p:spPr bwMode="auto">
            <a:xfrm>
              <a:off x="10006747" y="3351572"/>
              <a:ext cx="29598" cy="35829"/>
            </a:xfrm>
            <a:custGeom>
              <a:avLst/>
              <a:gdLst>
                <a:gd name="T0" fmla="*/ 4 w 4"/>
                <a:gd name="T1" fmla="*/ 0 h 5"/>
                <a:gd name="T2" fmla="*/ 3 w 4"/>
                <a:gd name="T3" fmla="*/ 0 h 5"/>
                <a:gd name="T4" fmla="*/ 0 w 4"/>
                <a:gd name="T5" fmla="*/ 4 h 5"/>
                <a:gd name="T6" fmla="*/ 4 w 4"/>
                <a:gd name="T7" fmla="*/ 1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cubicBezTo>
                    <a:pt x="4" y="0"/>
                    <a:pt x="3" y="0"/>
                    <a:pt x="3" y="0"/>
                  </a:cubicBezTo>
                  <a:cubicBezTo>
                    <a:pt x="0" y="4"/>
                    <a:pt x="0" y="4"/>
                    <a:pt x="0" y="4"/>
                  </a:cubicBezTo>
                  <a:cubicBezTo>
                    <a:pt x="2" y="5"/>
                    <a:pt x="3" y="3"/>
                    <a:pt x="4" y="1"/>
                  </a:cubicBezTo>
                  <a:cubicBezTo>
                    <a:pt x="4" y="1"/>
                    <a:pt x="4" y="1"/>
                    <a:pt x="4" y="0"/>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2" name="Freeform 371"/>
            <p:cNvSpPr>
              <a:spLocks/>
            </p:cNvSpPr>
            <p:nvPr/>
          </p:nvSpPr>
          <p:spPr bwMode="auto">
            <a:xfrm>
              <a:off x="9998958" y="3526038"/>
              <a:ext cx="81002" cy="59195"/>
            </a:xfrm>
            <a:custGeom>
              <a:avLst/>
              <a:gdLst>
                <a:gd name="T0" fmla="*/ 10 w 11"/>
                <a:gd name="T1" fmla="*/ 2 h 8"/>
                <a:gd name="T2" fmla="*/ 10 w 11"/>
                <a:gd name="T3" fmla="*/ 2 h 8"/>
                <a:gd name="T4" fmla="*/ 10 w 11"/>
                <a:gd name="T5" fmla="*/ 5 h 8"/>
                <a:gd name="T6" fmla="*/ 5 w 11"/>
                <a:gd name="T7" fmla="*/ 8 h 8"/>
                <a:gd name="T8" fmla="*/ 1 w 11"/>
                <a:gd name="T9" fmla="*/ 7 h 8"/>
                <a:gd name="T10" fmla="*/ 1 w 11"/>
                <a:gd name="T11" fmla="*/ 7 h 8"/>
                <a:gd name="T12" fmla="*/ 2 w 11"/>
                <a:gd name="T13" fmla="*/ 3 h 8"/>
                <a:gd name="T14" fmla="*/ 6 w 11"/>
                <a:gd name="T15" fmla="*/ 1 h 8"/>
                <a:gd name="T16" fmla="*/ 10 w 11"/>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8">
                  <a:moveTo>
                    <a:pt x="10" y="2"/>
                  </a:moveTo>
                  <a:cubicBezTo>
                    <a:pt x="10" y="2"/>
                    <a:pt x="10" y="2"/>
                    <a:pt x="10" y="2"/>
                  </a:cubicBezTo>
                  <a:cubicBezTo>
                    <a:pt x="11" y="3"/>
                    <a:pt x="11" y="5"/>
                    <a:pt x="10" y="5"/>
                  </a:cubicBezTo>
                  <a:cubicBezTo>
                    <a:pt x="5" y="8"/>
                    <a:pt x="5" y="8"/>
                    <a:pt x="5" y="8"/>
                  </a:cubicBezTo>
                  <a:cubicBezTo>
                    <a:pt x="4" y="8"/>
                    <a:pt x="2" y="8"/>
                    <a:pt x="1" y="7"/>
                  </a:cubicBezTo>
                  <a:cubicBezTo>
                    <a:pt x="1" y="7"/>
                    <a:pt x="1" y="7"/>
                    <a:pt x="1" y="7"/>
                  </a:cubicBezTo>
                  <a:cubicBezTo>
                    <a:pt x="0" y="5"/>
                    <a:pt x="1" y="4"/>
                    <a:pt x="2" y="3"/>
                  </a:cubicBezTo>
                  <a:cubicBezTo>
                    <a:pt x="6" y="1"/>
                    <a:pt x="6" y="1"/>
                    <a:pt x="6" y="1"/>
                  </a:cubicBezTo>
                  <a:cubicBezTo>
                    <a:pt x="8" y="0"/>
                    <a:pt x="10" y="1"/>
                    <a:pt x="10" y="2"/>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3" name="Freeform 372"/>
            <p:cNvSpPr>
              <a:spLocks/>
            </p:cNvSpPr>
            <p:nvPr/>
          </p:nvSpPr>
          <p:spPr bwMode="auto">
            <a:xfrm>
              <a:off x="10020768" y="3460614"/>
              <a:ext cx="88791" cy="65426"/>
            </a:xfrm>
            <a:custGeom>
              <a:avLst/>
              <a:gdLst>
                <a:gd name="T0" fmla="*/ 11 w 12"/>
                <a:gd name="T1" fmla="*/ 2 h 9"/>
                <a:gd name="T2" fmla="*/ 11 w 12"/>
                <a:gd name="T3" fmla="*/ 2 h 9"/>
                <a:gd name="T4" fmla="*/ 10 w 12"/>
                <a:gd name="T5" fmla="*/ 6 h 9"/>
                <a:gd name="T6" fmla="*/ 6 w 12"/>
                <a:gd name="T7" fmla="*/ 8 h 9"/>
                <a:gd name="T8" fmla="*/ 1 w 12"/>
                <a:gd name="T9" fmla="*/ 7 h 9"/>
                <a:gd name="T10" fmla="*/ 1 w 12"/>
                <a:gd name="T11" fmla="*/ 7 h 9"/>
                <a:gd name="T12" fmla="*/ 2 w 12"/>
                <a:gd name="T13" fmla="*/ 3 h 9"/>
                <a:gd name="T14" fmla="*/ 6 w 12"/>
                <a:gd name="T15" fmla="*/ 1 h 9"/>
                <a:gd name="T16" fmla="*/ 11 w 12"/>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11" y="2"/>
                  </a:moveTo>
                  <a:cubicBezTo>
                    <a:pt x="11" y="2"/>
                    <a:pt x="11" y="2"/>
                    <a:pt x="11" y="2"/>
                  </a:cubicBezTo>
                  <a:cubicBezTo>
                    <a:pt x="12" y="3"/>
                    <a:pt x="12" y="5"/>
                    <a:pt x="10" y="6"/>
                  </a:cubicBezTo>
                  <a:cubicBezTo>
                    <a:pt x="6" y="8"/>
                    <a:pt x="6" y="8"/>
                    <a:pt x="6" y="8"/>
                  </a:cubicBezTo>
                  <a:cubicBezTo>
                    <a:pt x="4" y="9"/>
                    <a:pt x="2" y="9"/>
                    <a:pt x="1" y="7"/>
                  </a:cubicBezTo>
                  <a:cubicBezTo>
                    <a:pt x="1" y="7"/>
                    <a:pt x="1" y="7"/>
                    <a:pt x="1" y="7"/>
                  </a:cubicBezTo>
                  <a:cubicBezTo>
                    <a:pt x="0" y="6"/>
                    <a:pt x="1" y="4"/>
                    <a:pt x="2" y="3"/>
                  </a:cubicBezTo>
                  <a:cubicBezTo>
                    <a:pt x="6" y="1"/>
                    <a:pt x="6" y="1"/>
                    <a:pt x="6" y="1"/>
                  </a:cubicBezTo>
                  <a:cubicBezTo>
                    <a:pt x="8" y="0"/>
                    <a:pt x="10" y="1"/>
                    <a:pt x="11" y="2"/>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4" name="Freeform 373"/>
            <p:cNvSpPr>
              <a:spLocks/>
            </p:cNvSpPr>
            <p:nvPr/>
          </p:nvSpPr>
          <p:spPr bwMode="auto">
            <a:xfrm>
              <a:off x="10028557" y="3482421"/>
              <a:ext cx="43617" cy="43617"/>
            </a:xfrm>
            <a:custGeom>
              <a:avLst/>
              <a:gdLst>
                <a:gd name="T0" fmla="*/ 6 w 6"/>
                <a:gd name="T1" fmla="*/ 1 h 6"/>
                <a:gd name="T2" fmla="*/ 6 w 6"/>
                <a:gd name="T3" fmla="*/ 1 h 6"/>
                <a:gd name="T4" fmla="*/ 5 w 6"/>
                <a:gd name="T5" fmla="*/ 5 h 6"/>
                <a:gd name="T6" fmla="*/ 4 w 6"/>
                <a:gd name="T7" fmla="*/ 5 h 6"/>
                <a:gd name="T8" fmla="*/ 1 w 6"/>
                <a:gd name="T9" fmla="*/ 4 h 6"/>
                <a:gd name="T10" fmla="*/ 1 w 6"/>
                <a:gd name="T11" fmla="*/ 4 h 6"/>
                <a:gd name="T12" fmla="*/ 1 w 6"/>
                <a:gd name="T13" fmla="*/ 1 h 6"/>
                <a:gd name="T14" fmla="*/ 2 w 6"/>
                <a:gd name="T15" fmla="*/ 0 h 6"/>
                <a:gd name="T16" fmla="*/ 6 w 6"/>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6" y="1"/>
                  </a:moveTo>
                  <a:cubicBezTo>
                    <a:pt x="6" y="1"/>
                    <a:pt x="6" y="1"/>
                    <a:pt x="6" y="1"/>
                  </a:cubicBezTo>
                  <a:cubicBezTo>
                    <a:pt x="6" y="3"/>
                    <a:pt x="6" y="4"/>
                    <a:pt x="5" y="5"/>
                  </a:cubicBezTo>
                  <a:cubicBezTo>
                    <a:pt x="4" y="5"/>
                    <a:pt x="4" y="5"/>
                    <a:pt x="4" y="5"/>
                  </a:cubicBezTo>
                  <a:cubicBezTo>
                    <a:pt x="3" y="6"/>
                    <a:pt x="2" y="5"/>
                    <a:pt x="1" y="4"/>
                  </a:cubicBezTo>
                  <a:cubicBezTo>
                    <a:pt x="1" y="4"/>
                    <a:pt x="1" y="4"/>
                    <a:pt x="1" y="4"/>
                  </a:cubicBezTo>
                  <a:cubicBezTo>
                    <a:pt x="0" y="3"/>
                    <a:pt x="0" y="1"/>
                    <a:pt x="1" y="1"/>
                  </a:cubicBezTo>
                  <a:cubicBezTo>
                    <a:pt x="2" y="0"/>
                    <a:pt x="2" y="0"/>
                    <a:pt x="2" y="0"/>
                  </a:cubicBezTo>
                  <a:cubicBezTo>
                    <a:pt x="3" y="0"/>
                    <a:pt x="5" y="0"/>
                    <a:pt x="6" y="1"/>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5" name="Freeform 374"/>
            <p:cNvSpPr>
              <a:spLocks/>
            </p:cNvSpPr>
            <p:nvPr/>
          </p:nvSpPr>
          <p:spPr bwMode="auto">
            <a:xfrm>
              <a:off x="10006747" y="3541616"/>
              <a:ext cx="43617" cy="43617"/>
            </a:xfrm>
            <a:custGeom>
              <a:avLst/>
              <a:gdLst>
                <a:gd name="T0" fmla="*/ 5 w 6"/>
                <a:gd name="T1" fmla="*/ 2 h 6"/>
                <a:gd name="T2" fmla="*/ 5 w 6"/>
                <a:gd name="T3" fmla="*/ 2 h 6"/>
                <a:gd name="T4" fmla="*/ 5 w 6"/>
                <a:gd name="T5" fmla="*/ 5 h 6"/>
                <a:gd name="T6" fmla="*/ 4 w 6"/>
                <a:gd name="T7" fmla="*/ 5 h 6"/>
                <a:gd name="T8" fmla="*/ 1 w 6"/>
                <a:gd name="T9" fmla="*/ 4 h 6"/>
                <a:gd name="T10" fmla="*/ 1 w 6"/>
                <a:gd name="T11" fmla="*/ 4 h 6"/>
                <a:gd name="T12" fmla="*/ 1 w 6"/>
                <a:gd name="T13" fmla="*/ 1 h 6"/>
                <a:gd name="T14" fmla="*/ 2 w 6"/>
                <a:gd name="T15" fmla="*/ 1 h 6"/>
                <a:gd name="T16" fmla="*/ 5 w 6"/>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5" y="2"/>
                  </a:moveTo>
                  <a:cubicBezTo>
                    <a:pt x="5" y="2"/>
                    <a:pt x="5" y="2"/>
                    <a:pt x="5" y="2"/>
                  </a:cubicBezTo>
                  <a:cubicBezTo>
                    <a:pt x="6" y="3"/>
                    <a:pt x="6" y="4"/>
                    <a:pt x="5" y="5"/>
                  </a:cubicBezTo>
                  <a:cubicBezTo>
                    <a:pt x="4" y="5"/>
                    <a:pt x="4" y="5"/>
                    <a:pt x="4" y="5"/>
                  </a:cubicBezTo>
                  <a:cubicBezTo>
                    <a:pt x="3" y="6"/>
                    <a:pt x="2" y="5"/>
                    <a:pt x="1" y="4"/>
                  </a:cubicBezTo>
                  <a:cubicBezTo>
                    <a:pt x="1" y="4"/>
                    <a:pt x="1" y="4"/>
                    <a:pt x="1" y="4"/>
                  </a:cubicBezTo>
                  <a:cubicBezTo>
                    <a:pt x="0" y="3"/>
                    <a:pt x="0" y="2"/>
                    <a:pt x="1" y="1"/>
                  </a:cubicBezTo>
                  <a:cubicBezTo>
                    <a:pt x="2" y="1"/>
                    <a:pt x="2" y="1"/>
                    <a:pt x="2" y="1"/>
                  </a:cubicBezTo>
                  <a:cubicBezTo>
                    <a:pt x="3" y="0"/>
                    <a:pt x="4" y="1"/>
                    <a:pt x="5" y="2"/>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6" name="Freeform 375"/>
            <p:cNvSpPr>
              <a:spLocks/>
            </p:cNvSpPr>
            <p:nvPr/>
          </p:nvSpPr>
          <p:spPr bwMode="auto">
            <a:xfrm>
              <a:off x="10050364" y="3395188"/>
              <a:ext cx="88791" cy="65426"/>
            </a:xfrm>
            <a:custGeom>
              <a:avLst/>
              <a:gdLst>
                <a:gd name="T0" fmla="*/ 11 w 12"/>
                <a:gd name="T1" fmla="*/ 2 h 9"/>
                <a:gd name="T2" fmla="*/ 11 w 12"/>
                <a:gd name="T3" fmla="*/ 2 h 9"/>
                <a:gd name="T4" fmla="*/ 10 w 12"/>
                <a:gd name="T5" fmla="*/ 6 h 9"/>
                <a:gd name="T6" fmla="*/ 5 w 12"/>
                <a:gd name="T7" fmla="*/ 8 h 9"/>
                <a:gd name="T8" fmla="*/ 1 w 12"/>
                <a:gd name="T9" fmla="*/ 7 h 9"/>
                <a:gd name="T10" fmla="*/ 1 w 12"/>
                <a:gd name="T11" fmla="*/ 7 h 9"/>
                <a:gd name="T12" fmla="*/ 2 w 12"/>
                <a:gd name="T13" fmla="*/ 3 h 9"/>
                <a:gd name="T14" fmla="*/ 6 w 12"/>
                <a:gd name="T15" fmla="*/ 0 h 9"/>
                <a:gd name="T16" fmla="*/ 11 w 12"/>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11" y="2"/>
                  </a:moveTo>
                  <a:cubicBezTo>
                    <a:pt x="11" y="2"/>
                    <a:pt x="11" y="2"/>
                    <a:pt x="11" y="2"/>
                  </a:cubicBezTo>
                  <a:cubicBezTo>
                    <a:pt x="12" y="3"/>
                    <a:pt x="11" y="5"/>
                    <a:pt x="10" y="6"/>
                  </a:cubicBezTo>
                  <a:cubicBezTo>
                    <a:pt x="5" y="8"/>
                    <a:pt x="5" y="8"/>
                    <a:pt x="5" y="8"/>
                  </a:cubicBezTo>
                  <a:cubicBezTo>
                    <a:pt x="4" y="9"/>
                    <a:pt x="2" y="8"/>
                    <a:pt x="1" y="7"/>
                  </a:cubicBezTo>
                  <a:cubicBezTo>
                    <a:pt x="1" y="7"/>
                    <a:pt x="1" y="7"/>
                    <a:pt x="1" y="7"/>
                  </a:cubicBezTo>
                  <a:cubicBezTo>
                    <a:pt x="0" y="5"/>
                    <a:pt x="0" y="4"/>
                    <a:pt x="2" y="3"/>
                  </a:cubicBezTo>
                  <a:cubicBezTo>
                    <a:pt x="6" y="0"/>
                    <a:pt x="6" y="0"/>
                    <a:pt x="6" y="0"/>
                  </a:cubicBezTo>
                  <a:cubicBezTo>
                    <a:pt x="7" y="0"/>
                    <a:pt x="10" y="0"/>
                    <a:pt x="11" y="2"/>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7" name="Freeform 376"/>
            <p:cNvSpPr>
              <a:spLocks/>
            </p:cNvSpPr>
            <p:nvPr/>
          </p:nvSpPr>
          <p:spPr bwMode="auto">
            <a:xfrm>
              <a:off x="10050364" y="3409208"/>
              <a:ext cx="51406" cy="43617"/>
            </a:xfrm>
            <a:custGeom>
              <a:avLst/>
              <a:gdLst>
                <a:gd name="T0" fmla="*/ 6 w 7"/>
                <a:gd name="T1" fmla="*/ 2 h 6"/>
                <a:gd name="T2" fmla="*/ 6 w 7"/>
                <a:gd name="T3" fmla="*/ 2 h 6"/>
                <a:gd name="T4" fmla="*/ 5 w 7"/>
                <a:gd name="T5" fmla="*/ 5 h 6"/>
                <a:gd name="T6" fmla="*/ 5 w 7"/>
                <a:gd name="T7" fmla="*/ 5 h 6"/>
                <a:gd name="T8" fmla="*/ 1 w 7"/>
                <a:gd name="T9" fmla="*/ 5 h 6"/>
                <a:gd name="T10" fmla="*/ 1 w 7"/>
                <a:gd name="T11" fmla="*/ 5 h 6"/>
                <a:gd name="T12" fmla="*/ 2 w 7"/>
                <a:gd name="T13" fmla="*/ 1 h 6"/>
                <a:gd name="T14" fmla="*/ 2 w 7"/>
                <a:gd name="T15" fmla="*/ 1 h 6"/>
                <a:gd name="T16" fmla="*/ 6 w 7"/>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6" y="2"/>
                  </a:moveTo>
                  <a:cubicBezTo>
                    <a:pt x="6" y="2"/>
                    <a:pt x="6" y="2"/>
                    <a:pt x="6" y="2"/>
                  </a:cubicBezTo>
                  <a:cubicBezTo>
                    <a:pt x="7" y="3"/>
                    <a:pt x="7" y="5"/>
                    <a:pt x="5" y="5"/>
                  </a:cubicBezTo>
                  <a:cubicBezTo>
                    <a:pt x="5" y="5"/>
                    <a:pt x="5" y="5"/>
                    <a:pt x="5" y="5"/>
                  </a:cubicBezTo>
                  <a:cubicBezTo>
                    <a:pt x="4" y="6"/>
                    <a:pt x="2" y="6"/>
                    <a:pt x="1" y="5"/>
                  </a:cubicBezTo>
                  <a:cubicBezTo>
                    <a:pt x="1" y="5"/>
                    <a:pt x="1" y="5"/>
                    <a:pt x="1" y="5"/>
                  </a:cubicBezTo>
                  <a:cubicBezTo>
                    <a:pt x="0" y="3"/>
                    <a:pt x="1" y="2"/>
                    <a:pt x="2" y="1"/>
                  </a:cubicBezTo>
                  <a:cubicBezTo>
                    <a:pt x="2" y="1"/>
                    <a:pt x="2" y="1"/>
                    <a:pt x="2" y="1"/>
                  </a:cubicBezTo>
                  <a:cubicBezTo>
                    <a:pt x="3" y="0"/>
                    <a:pt x="5" y="1"/>
                    <a:pt x="6" y="2"/>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8" name="Freeform 377"/>
            <p:cNvSpPr>
              <a:spLocks/>
            </p:cNvSpPr>
            <p:nvPr/>
          </p:nvSpPr>
          <p:spPr bwMode="auto">
            <a:xfrm>
              <a:off x="9868109" y="3468403"/>
              <a:ext cx="146428" cy="190044"/>
            </a:xfrm>
            <a:custGeom>
              <a:avLst/>
              <a:gdLst>
                <a:gd name="T0" fmla="*/ 0 w 20"/>
                <a:gd name="T1" fmla="*/ 20 h 26"/>
                <a:gd name="T2" fmla="*/ 8 w 20"/>
                <a:gd name="T3" fmla="*/ 26 h 26"/>
                <a:gd name="T4" fmla="*/ 14 w 20"/>
                <a:gd name="T5" fmla="*/ 2 h 26"/>
                <a:gd name="T6" fmla="*/ 11 w 20"/>
                <a:gd name="T7" fmla="*/ 0 h 26"/>
                <a:gd name="T8" fmla="*/ 6 w 20"/>
                <a:gd name="T9" fmla="*/ 3 h 26"/>
                <a:gd name="T10" fmla="*/ 0 w 20"/>
                <a:gd name="T11" fmla="*/ 20 h 26"/>
              </a:gdLst>
              <a:ahLst/>
              <a:cxnLst>
                <a:cxn ang="0">
                  <a:pos x="T0" y="T1"/>
                </a:cxn>
                <a:cxn ang="0">
                  <a:pos x="T2" y="T3"/>
                </a:cxn>
                <a:cxn ang="0">
                  <a:pos x="T4" y="T5"/>
                </a:cxn>
                <a:cxn ang="0">
                  <a:pos x="T6" y="T7"/>
                </a:cxn>
                <a:cxn ang="0">
                  <a:pos x="T8" y="T9"/>
                </a:cxn>
                <a:cxn ang="0">
                  <a:pos x="T10" y="T11"/>
                </a:cxn>
              </a:cxnLst>
              <a:rect l="0" t="0" r="r" b="b"/>
              <a:pathLst>
                <a:path w="20" h="26">
                  <a:moveTo>
                    <a:pt x="0" y="20"/>
                  </a:moveTo>
                  <a:cubicBezTo>
                    <a:pt x="8" y="26"/>
                    <a:pt x="8" y="26"/>
                    <a:pt x="8" y="26"/>
                  </a:cubicBezTo>
                  <a:cubicBezTo>
                    <a:pt x="13" y="20"/>
                    <a:pt x="20" y="9"/>
                    <a:pt x="14" y="2"/>
                  </a:cubicBezTo>
                  <a:cubicBezTo>
                    <a:pt x="13" y="1"/>
                    <a:pt x="12" y="1"/>
                    <a:pt x="11" y="0"/>
                  </a:cubicBezTo>
                  <a:cubicBezTo>
                    <a:pt x="6" y="3"/>
                    <a:pt x="6" y="3"/>
                    <a:pt x="6" y="3"/>
                  </a:cubicBezTo>
                  <a:lnTo>
                    <a:pt x="0" y="20"/>
                  </a:ln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9" name="Freeform 379"/>
            <p:cNvSpPr>
              <a:spLocks/>
            </p:cNvSpPr>
            <p:nvPr/>
          </p:nvSpPr>
          <p:spPr bwMode="auto">
            <a:xfrm>
              <a:off x="9148437" y="3468403"/>
              <a:ext cx="806906" cy="585707"/>
            </a:xfrm>
            <a:custGeom>
              <a:avLst/>
              <a:gdLst>
                <a:gd name="T0" fmla="*/ 0 w 110"/>
                <a:gd name="T1" fmla="*/ 14 h 80"/>
                <a:gd name="T2" fmla="*/ 22 w 110"/>
                <a:gd name="T3" fmla="*/ 0 h 80"/>
                <a:gd name="T4" fmla="*/ 65 w 110"/>
                <a:gd name="T5" fmla="*/ 43 h 80"/>
                <a:gd name="T6" fmla="*/ 92 w 110"/>
                <a:gd name="T7" fmla="*/ 16 h 80"/>
                <a:gd name="T8" fmla="*/ 92 w 110"/>
                <a:gd name="T9" fmla="*/ 16 h 80"/>
                <a:gd name="T10" fmla="*/ 110 w 110"/>
                <a:gd name="T11" fmla="*/ 34 h 80"/>
                <a:gd name="T12" fmla="*/ 110 w 110"/>
                <a:gd name="T13" fmla="*/ 34 h 80"/>
                <a:gd name="T14" fmla="*/ 75 w 110"/>
                <a:gd name="T15" fmla="*/ 71 h 80"/>
                <a:gd name="T16" fmla="*/ 57 w 110"/>
                <a:gd name="T17" fmla="*/ 71 h 80"/>
                <a:gd name="T18" fmla="*/ 0 w 110"/>
                <a:gd name="T19"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0">
                  <a:moveTo>
                    <a:pt x="0" y="14"/>
                  </a:moveTo>
                  <a:cubicBezTo>
                    <a:pt x="22" y="0"/>
                    <a:pt x="22" y="0"/>
                    <a:pt x="22" y="0"/>
                  </a:cubicBezTo>
                  <a:cubicBezTo>
                    <a:pt x="65" y="43"/>
                    <a:pt x="65" y="43"/>
                    <a:pt x="65" y="43"/>
                  </a:cubicBezTo>
                  <a:cubicBezTo>
                    <a:pt x="92" y="16"/>
                    <a:pt x="92" y="16"/>
                    <a:pt x="92" y="16"/>
                  </a:cubicBezTo>
                  <a:cubicBezTo>
                    <a:pt x="92" y="16"/>
                    <a:pt x="92" y="16"/>
                    <a:pt x="92" y="16"/>
                  </a:cubicBezTo>
                  <a:cubicBezTo>
                    <a:pt x="110" y="34"/>
                    <a:pt x="110" y="34"/>
                    <a:pt x="110" y="34"/>
                  </a:cubicBezTo>
                  <a:cubicBezTo>
                    <a:pt x="110" y="34"/>
                    <a:pt x="110" y="34"/>
                    <a:pt x="110" y="34"/>
                  </a:cubicBezTo>
                  <a:cubicBezTo>
                    <a:pt x="75" y="71"/>
                    <a:pt x="75" y="71"/>
                    <a:pt x="75" y="71"/>
                  </a:cubicBezTo>
                  <a:cubicBezTo>
                    <a:pt x="67" y="80"/>
                    <a:pt x="60" y="74"/>
                    <a:pt x="57" y="71"/>
                  </a:cubicBezTo>
                  <a:cubicBezTo>
                    <a:pt x="52" y="66"/>
                    <a:pt x="0" y="14"/>
                    <a:pt x="0" y="14"/>
                  </a:cubicBez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0" name="Freeform 380"/>
            <p:cNvSpPr>
              <a:spLocks/>
            </p:cNvSpPr>
            <p:nvPr/>
          </p:nvSpPr>
          <p:spPr bwMode="auto">
            <a:xfrm>
              <a:off x="8554941" y="3329764"/>
              <a:ext cx="791328" cy="1236841"/>
            </a:xfrm>
            <a:custGeom>
              <a:avLst/>
              <a:gdLst>
                <a:gd name="T0" fmla="*/ 6 w 108"/>
                <a:gd name="T1" fmla="*/ 152 h 169"/>
                <a:gd name="T2" fmla="*/ 11 w 108"/>
                <a:gd name="T3" fmla="*/ 133 h 169"/>
                <a:gd name="T4" fmla="*/ 9 w 108"/>
                <a:gd name="T5" fmla="*/ 78 h 169"/>
                <a:gd name="T6" fmla="*/ 5 w 108"/>
                <a:gd name="T7" fmla="*/ 19 h 169"/>
                <a:gd name="T8" fmla="*/ 41 w 108"/>
                <a:gd name="T9" fmla="*/ 1 h 169"/>
                <a:gd name="T10" fmla="*/ 54 w 108"/>
                <a:gd name="T11" fmla="*/ 5 h 169"/>
                <a:gd name="T12" fmla="*/ 66 w 108"/>
                <a:gd name="T13" fmla="*/ 0 h 169"/>
                <a:gd name="T14" fmla="*/ 103 w 108"/>
                <a:gd name="T15" fmla="*/ 19 h 169"/>
                <a:gd name="T16" fmla="*/ 99 w 108"/>
                <a:gd name="T17" fmla="*/ 78 h 169"/>
                <a:gd name="T18" fmla="*/ 95 w 108"/>
                <a:gd name="T19" fmla="*/ 132 h 169"/>
                <a:gd name="T20" fmla="*/ 102 w 108"/>
                <a:gd name="T21" fmla="*/ 152 h 169"/>
                <a:gd name="T22" fmla="*/ 6 w 108"/>
                <a:gd name="T23" fmla="*/ 1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169">
                  <a:moveTo>
                    <a:pt x="6" y="152"/>
                  </a:moveTo>
                  <a:cubicBezTo>
                    <a:pt x="7" y="145"/>
                    <a:pt x="9" y="139"/>
                    <a:pt x="11" y="133"/>
                  </a:cubicBezTo>
                  <a:cubicBezTo>
                    <a:pt x="23" y="106"/>
                    <a:pt x="19" y="102"/>
                    <a:pt x="9" y="78"/>
                  </a:cubicBezTo>
                  <a:cubicBezTo>
                    <a:pt x="0" y="57"/>
                    <a:pt x="18" y="45"/>
                    <a:pt x="5" y="19"/>
                  </a:cubicBezTo>
                  <a:cubicBezTo>
                    <a:pt x="17" y="11"/>
                    <a:pt x="32" y="8"/>
                    <a:pt x="41" y="1"/>
                  </a:cubicBezTo>
                  <a:cubicBezTo>
                    <a:pt x="46" y="4"/>
                    <a:pt x="49" y="5"/>
                    <a:pt x="54" y="5"/>
                  </a:cubicBezTo>
                  <a:cubicBezTo>
                    <a:pt x="59" y="5"/>
                    <a:pt x="62" y="4"/>
                    <a:pt x="66" y="0"/>
                  </a:cubicBezTo>
                  <a:cubicBezTo>
                    <a:pt x="73" y="6"/>
                    <a:pt x="91" y="11"/>
                    <a:pt x="103" y="19"/>
                  </a:cubicBezTo>
                  <a:cubicBezTo>
                    <a:pt x="90" y="46"/>
                    <a:pt x="108" y="50"/>
                    <a:pt x="99" y="78"/>
                  </a:cubicBezTo>
                  <a:cubicBezTo>
                    <a:pt x="92" y="101"/>
                    <a:pt x="79" y="100"/>
                    <a:pt x="95" y="132"/>
                  </a:cubicBezTo>
                  <a:cubicBezTo>
                    <a:pt x="98" y="138"/>
                    <a:pt x="100" y="145"/>
                    <a:pt x="102" y="152"/>
                  </a:cubicBezTo>
                  <a:cubicBezTo>
                    <a:pt x="80" y="169"/>
                    <a:pt x="24" y="166"/>
                    <a:pt x="6" y="152"/>
                  </a:cubicBez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1" name="Freeform 381"/>
            <p:cNvSpPr>
              <a:spLocks/>
            </p:cNvSpPr>
            <p:nvPr/>
          </p:nvSpPr>
          <p:spPr bwMode="auto">
            <a:xfrm>
              <a:off x="8768351" y="3329764"/>
              <a:ext cx="358279" cy="724346"/>
            </a:xfrm>
            <a:custGeom>
              <a:avLst/>
              <a:gdLst>
                <a:gd name="T0" fmla="*/ 4 w 230"/>
                <a:gd name="T1" fmla="*/ 32 h 465"/>
                <a:gd name="T2" fmla="*/ 0 w 230"/>
                <a:gd name="T3" fmla="*/ 169 h 465"/>
                <a:gd name="T4" fmla="*/ 117 w 230"/>
                <a:gd name="T5" fmla="*/ 465 h 465"/>
                <a:gd name="T6" fmla="*/ 230 w 230"/>
                <a:gd name="T7" fmla="*/ 169 h 465"/>
                <a:gd name="T8" fmla="*/ 226 w 230"/>
                <a:gd name="T9" fmla="*/ 28 h 465"/>
                <a:gd name="T10" fmla="*/ 174 w 230"/>
                <a:gd name="T11" fmla="*/ 0 h 465"/>
                <a:gd name="T12" fmla="*/ 56 w 230"/>
                <a:gd name="T13" fmla="*/ 4 h 465"/>
                <a:gd name="T14" fmla="*/ 4 w 230"/>
                <a:gd name="T15" fmla="*/ 32 h 4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465">
                  <a:moveTo>
                    <a:pt x="4" y="32"/>
                  </a:moveTo>
                  <a:lnTo>
                    <a:pt x="0" y="169"/>
                  </a:lnTo>
                  <a:lnTo>
                    <a:pt x="117" y="465"/>
                  </a:lnTo>
                  <a:lnTo>
                    <a:pt x="230" y="169"/>
                  </a:lnTo>
                  <a:lnTo>
                    <a:pt x="226" y="28"/>
                  </a:lnTo>
                  <a:lnTo>
                    <a:pt x="174" y="0"/>
                  </a:lnTo>
                  <a:lnTo>
                    <a:pt x="56" y="4"/>
                  </a:lnTo>
                  <a:lnTo>
                    <a:pt x="4" y="3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2" name="Rectangle 382"/>
            <p:cNvSpPr>
              <a:spLocks noChangeArrowheads="1"/>
            </p:cNvSpPr>
            <p:nvPr/>
          </p:nvSpPr>
          <p:spPr bwMode="auto">
            <a:xfrm>
              <a:off x="8855584" y="3254993"/>
              <a:ext cx="183813" cy="191603"/>
            </a:xfrm>
            <a:prstGeom prst="rect">
              <a:avLst/>
            </a:prstGeom>
            <a:solidFill>
              <a:srgbClr val="D1A88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3" name="Freeform 383"/>
            <p:cNvSpPr>
              <a:spLocks/>
            </p:cNvSpPr>
            <p:nvPr/>
          </p:nvSpPr>
          <p:spPr bwMode="auto">
            <a:xfrm>
              <a:off x="8665539" y="2677075"/>
              <a:ext cx="563900" cy="688519"/>
            </a:xfrm>
            <a:custGeom>
              <a:avLst/>
              <a:gdLst>
                <a:gd name="T0" fmla="*/ 39 w 77"/>
                <a:gd name="T1" fmla="*/ 94 h 94"/>
                <a:gd name="T2" fmla="*/ 69 w 77"/>
                <a:gd name="T3" fmla="*/ 63 h 94"/>
                <a:gd name="T4" fmla="*/ 70 w 77"/>
                <a:gd name="T5" fmla="*/ 64 h 94"/>
                <a:gd name="T6" fmla="*/ 76 w 77"/>
                <a:gd name="T7" fmla="*/ 53 h 94"/>
                <a:gd name="T8" fmla="*/ 74 w 77"/>
                <a:gd name="T9" fmla="*/ 41 h 94"/>
                <a:gd name="T10" fmla="*/ 73 w 77"/>
                <a:gd name="T11" fmla="*/ 41 h 94"/>
                <a:gd name="T12" fmla="*/ 39 w 77"/>
                <a:gd name="T13" fmla="*/ 0 h 94"/>
                <a:gd name="T14" fmla="*/ 5 w 77"/>
                <a:gd name="T15" fmla="*/ 42 h 94"/>
                <a:gd name="T16" fmla="*/ 4 w 77"/>
                <a:gd name="T17" fmla="*/ 41 h 94"/>
                <a:gd name="T18" fmla="*/ 1 w 77"/>
                <a:gd name="T19" fmla="*/ 53 h 94"/>
                <a:gd name="T20" fmla="*/ 8 w 77"/>
                <a:gd name="T21" fmla="*/ 64 h 94"/>
                <a:gd name="T22" fmla="*/ 9 w 77"/>
                <a:gd name="T23" fmla="*/ 63 h 94"/>
                <a:gd name="T24" fmla="*/ 39 w 77"/>
                <a:gd name="T25"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94">
                  <a:moveTo>
                    <a:pt x="39" y="94"/>
                  </a:moveTo>
                  <a:cubicBezTo>
                    <a:pt x="51" y="94"/>
                    <a:pt x="63" y="80"/>
                    <a:pt x="69" y="63"/>
                  </a:cubicBezTo>
                  <a:cubicBezTo>
                    <a:pt x="69" y="63"/>
                    <a:pt x="69" y="63"/>
                    <a:pt x="70" y="64"/>
                  </a:cubicBezTo>
                  <a:cubicBezTo>
                    <a:pt x="72" y="64"/>
                    <a:pt x="75" y="59"/>
                    <a:pt x="76" y="53"/>
                  </a:cubicBezTo>
                  <a:cubicBezTo>
                    <a:pt x="77" y="47"/>
                    <a:pt x="76" y="42"/>
                    <a:pt x="74" y="41"/>
                  </a:cubicBezTo>
                  <a:cubicBezTo>
                    <a:pt x="73" y="41"/>
                    <a:pt x="73" y="41"/>
                    <a:pt x="73" y="41"/>
                  </a:cubicBezTo>
                  <a:cubicBezTo>
                    <a:pt x="74" y="20"/>
                    <a:pt x="65" y="0"/>
                    <a:pt x="39" y="0"/>
                  </a:cubicBezTo>
                  <a:cubicBezTo>
                    <a:pt x="12" y="0"/>
                    <a:pt x="4" y="20"/>
                    <a:pt x="5" y="42"/>
                  </a:cubicBezTo>
                  <a:cubicBezTo>
                    <a:pt x="4" y="41"/>
                    <a:pt x="4" y="41"/>
                    <a:pt x="4" y="41"/>
                  </a:cubicBezTo>
                  <a:cubicBezTo>
                    <a:pt x="1" y="42"/>
                    <a:pt x="0" y="47"/>
                    <a:pt x="1" y="53"/>
                  </a:cubicBezTo>
                  <a:cubicBezTo>
                    <a:pt x="2" y="59"/>
                    <a:pt x="5" y="64"/>
                    <a:pt x="8" y="64"/>
                  </a:cubicBezTo>
                  <a:cubicBezTo>
                    <a:pt x="8" y="63"/>
                    <a:pt x="9" y="63"/>
                    <a:pt x="9" y="63"/>
                  </a:cubicBezTo>
                  <a:cubicBezTo>
                    <a:pt x="15" y="80"/>
                    <a:pt x="26" y="94"/>
                    <a:pt x="39" y="94"/>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4" name="Freeform 384"/>
            <p:cNvSpPr>
              <a:spLocks/>
            </p:cNvSpPr>
            <p:nvPr/>
          </p:nvSpPr>
          <p:spPr bwMode="auto">
            <a:xfrm>
              <a:off x="8906989" y="3431018"/>
              <a:ext cx="88791" cy="132408"/>
            </a:xfrm>
            <a:custGeom>
              <a:avLst/>
              <a:gdLst>
                <a:gd name="T0" fmla="*/ 10 w 12"/>
                <a:gd name="T1" fmla="*/ 18 h 18"/>
                <a:gd name="T2" fmla="*/ 12 w 12"/>
                <a:gd name="T3" fmla="*/ 14 h 18"/>
                <a:gd name="T4" fmla="*/ 6 w 12"/>
                <a:gd name="T5" fmla="*/ 0 h 18"/>
                <a:gd name="T6" fmla="*/ 0 w 12"/>
                <a:gd name="T7" fmla="*/ 14 h 18"/>
                <a:gd name="T8" fmla="*/ 2 w 12"/>
                <a:gd name="T9" fmla="*/ 18 h 18"/>
                <a:gd name="T10" fmla="*/ 10 w 12"/>
                <a:gd name="T11" fmla="*/ 18 h 18"/>
              </a:gdLst>
              <a:ahLst/>
              <a:cxnLst>
                <a:cxn ang="0">
                  <a:pos x="T0" y="T1"/>
                </a:cxn>
                <a:cxn ang="0">
                  <a:pos x="T2" y="T3"/>
                </a:cxn>
                <a:cxn ang="0">
                  <a:pos x="T4" y="T5"/>
                </a:cxn>
                <a:cxn ang="0">
                  <a:pos x="T6" y="T7"/>
                </a:cxn>
                <a:cxn ang="0">
                  <a:pos x="T8" y="T9"/>
                </a:cxn>
                <a:cxn ang="0">
                  <a:pos x="T10" y="T11"/>
                </a:cxn>
              </a:cxnLst>
              <a:rect l="0" t="0" r="r" b="b"/>
              <a:pathLst>
                <a:path w="12" h="18">
                  <a:moveTo>
                    <a:pt x="10" y="18"/>
                  </a:moveTo>
                  <a:cubicBezTo>
                    <a:pt x="12" y="14"/>
                    <a:pt x="12" y="14"/>
                    <a:pt x="12" y="14"/>
                  </a:cubicBezTo>
                  <a:cubicBezTo>
                    <a:pt x="6" y="0"/>
                    <a:pt x="6" y="0"/>
                    <a:pt x="6" y="0"/>
                  </a:cubicBezTo>
                  <a:cubicBezTo>
                    <a:pt x="0" y="14"/>
                    <a:pt x="0" y="14"/>
                    <a:pt x="0" y="14"/>
                  </a:cubicBezTo>
                  <a:cubicBezTo>
                    <a:pt x="2" y="18"/>
                    <a:pt x="2" y="18"/>
                    <a:pt x="2" y="18"/>
                  </a:cubicBezTo>
                  <a:cubicBezTo>
                    <a:pt x="5" y="18"/>
                    <a:pt x="7" y="18"/>
                    <a:pt x="10" y="18"/>
                  </a:cubicBezTo>
                  <a:close/>
                </a:path>
              </a:pathLst>
            </a:custGeom>
            <a:solidFill>
              <a:srgbClr val="FC8D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5" name="Freeform 385"/>
            <p:cNvSpPr>
              <a:spLocks/>
            </p:cNvSpPr>
            <p:nvPr/>
          </p:nvSpPr>
          <p:spPr bwMode="auto">
            <a:xfrm>
              <a:off x="8804178" y="3335995"/>
              <a:ext cx="146428" cy="271046"/>
            </a:xfrm>
            <a:custGeom>
              <a:avLst/>
              <a:gdLst>
                <a:gd name="T0" fmla="*/ 33 w 94"/>
                <a:gd name="T1" fmla="*/ 0 h 174"/>
                <a:gd name="T2" fmla="*/ 94 w 94"/>
                <a:gd name="T3" fmla="*/ 61 h 174"/>
                <a:gd name="T4" fmla="*/ 52 w 94"/>
                <a:gd name="T5" fmla="*/ 174 h 174"/>
                <a:gd name="T6" fmla="*/ 0 w 94"/>
                <a:gd name="T7" fmla="*/ 19 h 174"/>
                <a:gd name="T8" fmla="*/ 33 w 94"/>
                <a:gd name="T9" fmla="*/ 0 h 174"/>
              </a:gdLst>
              <a:ahLst/>
              <a:cxnLst>
                <a:cxn ang="0">
                  <a:pos x="T0" y="T1"/>
                </a:cxn>
                <a:cxn ang="0">
                  <a:pos x="T2" y="T3"/>
                </a:cxn>
                <a:cxn ang="0">
                  <a:pos x="T4" y="T5"/>
                </a:cxn>
                <a:cxn ang="0">
                  <a:pos x="T6" y="T7"/>
                </a:cxn>
                <a:cxn ang="0">
                  <a:pos x="T8" y="T9"/>
                </a:cxn>
              </a:cxnLst>
              <a:rect l="0" t="0" r="r" b="b"/>
              <a:pathLst>
                <a:path w="94" h="174">
                  <a:moveTo>
                    <a:pt x="33" y="0"/>
                  </a:moveTo>
                  <a:lnTo>
                    <a:pt x="94" y="61"/>
                  </a:lnTo>
                  <a:lnTo>
                    <a:pt x="52" y="174"/>
                  </a:lnTo>
                  <a:lnTo>
                    <a:pt x="0" y="19"/>
                  </a:lnTo>
                  <a:lnTo>
                    <a:pt x="33" y="0"/>
                  </a:ln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6" name="Freeform 386"/>
            <p:cNvSpPr>
              <a:spLocks/>
            </p:cNvSpPr>
            <p:nvPr/>
          </p:nvSpPr>
          <p:spPr bwMode="auto">
            <a:xfrm>
              <a:off x="8671770" y="3365592"/>
              <a:ext cx="278836" cy="688519"/>
            </a:xfrm>
            <a:custGeom>
              <a:avLst/>
              <a:gdLst>
                <a:gd name="T0" fmla="*/ 85 w 179"/>
                <a:gd name="T1" fmla="*/ 0 h 442"/>
                <a:gd name="T2" fmla="*/ 179 w 179"/>
                <a:gd name="T3" fmla="*/ 442 h 442"/>
                <a:gd name="T4" fmla="*/ 24 w 179"/>
                <a:gd name="T5" fmla="*/ 197 h 442"/>
                <a:gd name="T6" fmla="*/ 48 w 179"/>
                <a:gd name="T7" fmla="*/ 155 h 442"/>
                <a:gd name="T8" fmla="*/ 0 w 179"/>
                <a:gd name="T9" fmla="*/ 122 h 442"/>
                <a:gd name="T10" fmla="*/ 62 w 179"/>
                <a:gd name="T11" fmla="*/ 14 h 442"/>
                <a:gd name="T12" fmla="*/ 85 w 179"/>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79" h="442">
                  <a:moveTo>
                    <a:pt x="85" y="0"/>
                  </a:moveTo>
                  <a:lnTo>
                    <a:pt x="179" y="442"/>
                  </a:lnTo>
                  <a:lnTo>
                    <a:pt x="24" y="197"/>
                  </a:lnTo>
                  <a:lnTo>
                    <a:pt x="48" y="155"/>
                  </a:lnTo>
                  <a:lnTo>
                    <a:pt x="0" y="122"/>
                  </a:lnTo>
                  <a:lnTo>
                    <a:pt x="62" y="14"/>
                  </a:lnTo>
                  <a:lnTo>
                    <a:pt x="85" y="0"/>
                  </a:ln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7" name="Freeform 387"/>
            <p:cNvSpPr>
              <a:spLocks/>
            </p:cNvSpPr>
            <p:nvPr/>
          </p:nvSpPr>
          <p:spPr bwMode="auto">
            <a:xfrm>
              <a:off x="8950606" y="3329764"/>
              <a:ext cx="146428" cy="277277"/>
            </a:xfrm>
            <a:custGeom>
              <a:avLst/>
              <a:gdLst>
                <a:gd name="T0" fmla="*/ 57 w 94"/>
                <a:gd name="T1" fmla="*/ 0 h 178"/>
                <a:gd name="T2" fmla="*/ 0 w 94"/>
                <a:gd name="T3" fmla="*/ 65 h 178"/>
                <a:gd name="T4" fmla="*/ 43 w 94"/>
                <a:gd name="T5" fmla="*/ 178 h 178"/>
                <a:gd name="T6" fmla="*/ 94 w 94"/>
                <a:gd name="T7" fmla="*/ 23 h 178"/>
                <a:gd name="T8" fmla="*/ 57 w 94"/>
                <a:gd name="T9" fmla="*/ 0 h 178"/>
              </a:gdLst>
              <a:ahLst/>
              <a:cxnLst>
                <a:cxn ang="0">
                  <a:pos x="T0" y="T1"/>
                </a:cxn>
                <a:cxn ang="0">
                  <a:pos x="T2" y="T3"/>
                </a:cxn>
                <a:cxn ang="0">
                  <a:pos x="T4" y="T5"/>
                </a:cxn>
                <a:cxn ang="0">
                  <a:pos x="T6" y="T7"/>
                </a:cxn>
                <a:cxn ang="0">
                  <a:pos x="T8" y="T9"/>
                </a:cxn>
              </a:cxnLst>
              <a:rect l="0" t="0" r="r" b="b"/>
              <a:pathLst>
                <a:path w="94" h="178">
                  <a:moveTo>
                    <a:pt x="57" y="0"/>
                  </a:moveTo>
                  <a:lnTo>
                    <a:pt x="0" y="65"/>
                  </a:lnTo>
                  <a:lnTo>
                    <a:pt x="43" y="178"/>
                  </a:lnTo>
                  <a:lnTo>
                    <a:pt x="94" y="23"/>
                  </a:lnTo>
                  <a:lnTo>
                    <a:pt x="57" y="0"/>
                  </a:ln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8" name="Freeform 388"/>
            <p:cNvSpPr>
              <a:spLocks/>
            </p:cNvSpPr>
            <p:nvPr/>
          </p:nvSpPr>
          <p:spPr bwMode="auto">
            <a:xfrm>
              <a:off x="8892969" y="3622618"/>
              <a:ext cx="116831" cy="431492"/>
            </a:xfrm>
            <a:custGeom>
              <a:avLst/>
              <a:gdLst>
                <a:gd name="T0" fmla="*/ 18 w 75"/>
                <a:gd name="T1" fmla="*/ 0 h 277"/>
                <a:gd name="T2" fmla="*/ 56 w 75"/>
                <a:gd name="T3" fmla="*/ 0 h 277"/>
                <a:gd name="T4" fmla="*/ 75 w 75"/>
                <a:gd name="T5" fmla="*/ 188 h 277"/>
                <a:gd name="T6" fmla="*/ 37 w 75"/>
                <a:gd name="T7" fmla="*/ 277 h 277"/>
                <a:gd name="T8" fmla="*/ 0 w 75"/>
                <a:gd name="T9" fmla="*/ 188 h 277"/>
                <a:gd name="T10" fmla="*/ 18 w 75"/>
                <a:gd name="T11" fmla="*/ 0 h 277"/>
              </a:gdLst>
              <a:ahLst/>
              <a:cxnLst>
                <a:cxn ang="0">
                  <a:pos x="T0" y="T1"/>
                </a:cxn>
                <a:cxn ang="0">
                  <a:pos x="T2" y="T3"/>
                </a:cxn>
                <a:cxn ang="0">
                  <a:pos x="T4" y="T5"/>
                </a:cxn>
                <a:cxn ang="0">
                  <a:pos x="T6" y="T7"/>
                </a:cxn>
                <a:cxn ang="0">
                  <a:pos x="T8" y="T9"/>
                </a:cxn>
                <a:cxn ang="0">
                  <a:pos x="T10" y="T11"/>
                </a:cxn>
              </a:cxnLst>
              <a:rect l="0" t="0" r="r" b="b"/>
              <a:pathLst>
                <a:path w="75" h="277">
                  <a:moveTo>
                    <a:pt x="18" y="0"/>
                  </a:moveTo>
                  <a:lnTo>
                    <a:pt x="56" y="0"/>
                  </a:lnTo>
                  <a:lnTo>
                    <a:pt x="75" y="188"/>
                  </a:lnTo>
                  <a:lnTo>
                    <a:pt x="37" y="277"/>
                  </a:lnTo>
                  <a:lnTo>
                    <a:pt x="0" y="188"/>
                  </a:lnTo>
                  <a:lnTo>
                    <a:pt x="18" y="0"/>
                  </a:lnTo>
                  <a:close/>
                </a:path>
              </a:pathLst>
            </a:custGeom>
            <a:solidFill>
              <a:srgbClr val="FC8D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9" name="Freeform 389"/>
            <p:cNvSpPr>
              <a:spLocks/>
            </p:cNvSpPr>
            <p:nvPr/>
          </p:nvSpPr>
          <p:spPr bwMode="auto">
            <a:xfrm>
              <a:off x="8804178" y="3335995"/>
              <a:ext cx="146428" cy="227430"/>
            </a:xfrm>
            <a:custGeom>
              <a:avLst/>
              <a:gdLst>
                <a:gd name="T0" fmla="*/ 33 w 94"/>
                <a:gd name="T1" fmla="*/ 0 h 146"/>
                <a:gd name="T2" fmla="*/ 94 w 94"/>
                <a:gd name="T3" fmla="*/ 61 h 146"/>
                <a:gd name="T4" fmla="*/ 52 w 94"/>
                <a:gd name="T5" fmla="*/ 146 h 146"/>
                <a:gd name="T6" fmla="*/ 0 w 94"/>
                <a:gd name="T7" fmla="*/ 19 h 146"/>
                <a:gd name="T8" fmla="*/ 33 w 94"/>
                <a:gd name="T9" fmla="*/ 0 h 146"/>
              </a:gdLst>
              <a:ahLst/>
              <a:cxnLst>
                <a:cxn ang="0">
                  <a:pos x="T0" y="T1"/>
                </a:cxn>
                <a:cxn ang="0">
                  <a:pos x="T2" y="T3"/>
                </a:cxn>
                <a:cxn ang="0">
                  <a:pos x="T4" y="T5"/>
                </a:cxn>
                <a:cxn ang="0">
                  <a:pos x="T6" y="T7"/>
                </a:cxn>
                <a:cxn ang="0">
                  <a:pos x="T8" y="T9"/>
                </a:cxn>
              </a:cxnLst>
              <a:rect l="0" t="0" r="r" b="b"/>
              <a:pathLst>
                <a:path w="94" h="146">
                  <a:moveTo>
                    <a:pt x="33" y="0"/>
                  </a:moveTo>
                  <a:lnTo>
                    <a:pt x="94" y="61"/>
                  </a:lnTo>
                  <a:lnTo>
                    <a:pt x="52" y="146"/>
                  </a:lnTo>
                  <a:lnTo>
                    <a:pt x="0" y="19"/>
                  </a:lnTo>
                  <a:lnTo>
                    <a:pt x="33"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0" name="Freeform 390"/>
            <p:cNvSpPr>
              <a:spLocks/>
            </p:cNvSpPr>
            <p:nvPr/>
          </p:nvSpPr>
          <p:spPr bwMode="auto">
            <a:xfrm>
              <a:off x="8701369" y="3365592"/>
              <a:ext cx="249237" cy="688519"/>
            </a:xfrm>
            <a:custGeom>
              <a:avLst/>
              <a:gdLst>
                <a:gd name="T0" fmla="*/ 66 w 160"/>
                <a:gd name="T1" fmla="*/ 0 h 442"/>
                <a:gd name="T2" fmla="*/ 160 w 160"/>
                <a:gd name="T3" fmla="*/ 442 h 442"/>
                <a:gd name="T4" fmla="*/ 19 w 160"/>
                <a:gd name="T5" fmla="*/ 179 h 442"/>
                <a:gd name="T6" fmla="*/ 43 w 160"/>
                <a:gd name="T7" fmla="*/ 146 h 442"/>
                <a:gd name="T8" fmla="*/ 0 w 160"/>
                <a:gd name="T9" fmla="*/ 113 h 442"/>
                <a:gd name="T10" fmla="*/ 43 w 160"/>
                <a:gd name="T11" fmla="*/ 14 h 442"/>
                <a:gd name="T12" fmla="*/ 66 w 160"/>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60" h="442">
                  <a:moveTo>
                    <a:pt x="66" y="0"/>
                  </a:moveTo>
                  <a:lnTo>
                    <a:pt x="160" y="442"/>
                  </a:lnTo>
                  <a:lnTo>
                    <a:pt x="19" y="179"/>
                  </a:lnTo>
                  <a:lnTo>
                    <a:pt x="43" y="146"/>
                  </a:lnTo>
                  <a:lnTo>
                    <a:pt x="0" y="113"/>
                  </a:lnTo>
                  <a:lnTo>
                    <a:pt x="43" y="14"/>
                  </a:lnTo>
                  <a:lnTo>
                    <a:pt x="66" y="0"/>
                  </a:ln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1" name="Freeform 391"/>
            <p:cNvSpPr>
              <a:spLocks/>
            </p:cNvSpPr>
            <p:nvPr/>
          </p:nvSpPr>
          <p:spPr bwMode="auto">
            <a:xfrm>
              <a:off x="8950606" y="3365592"/>
              <a:ext cx="271046" cy="688519"/>
            </a:xfrm>
            <a:custGeom>
              <a:avLst/>
              <a:gdLst>
                <a:gd name="T0" fmla="*/ 94 w 174"/>
                <a:gd name="T1" fmla="*/ 0 h 442"/>
                <a:gd name="T2" fmla="*/ 0 w 174"/>
                <a:gd name="T3" fmla="*/ 442 h 442"/>
                <a:gd name="T4" fmla="*/ 151 w 174"/>
                <a:gd name="T5" fmla="*/ 197 h 442"/>
                <a:gd name="T6" fmla="*/ 132 w 174"/>
                <a:gd name="T7" fmla="*/ 155 h 442"/>
                <a:gd name="T8" fmla="*/ 174 w 174"/>
                <a:gd name="T9" fmla="*/ 122 h 442"/>
                <a:gd name="T10" fmla="*/ 127 w 174"/>
                <a:gd name="T11" fmla="*/ 14 h 442"/>
                <a:gd name="T12" fmla="*/ 94 w 174"/>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74" h="442">
                  <a:moveTo>
                    <a:pt x="94" y="0"/>
                  </a:moveTo>
                  <a:lnTo>
                    <a:pt x="0" y="442"/>
                  </a:lnTo>
                  <a:lnTo>
                    <a:pt x="151" y="197"/>
                  </a:lnTo>
                  <a:lnTo>
                    <a:pt x="132" y="155"/>
                  </a:lnTo>
                  <a:lnTo>
                    <a:pt x="174" y="122"/>
                  </a:lnTo>
                  <a:lnTo>
                    <a:pt x="127" y="14"/>
                  </a:lnTo>
                  <a:lnTo>
                    <a:pt x="94" y="0"/>
                  </a:ln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2" name="Freeform 392"/>
            <p:cNvSpPr>
              <a:spLocks/>
            </p:cNvSpPr>
            <p:nvPr/>
          </p:nvSpPr>
          <p:spPr bwMode="auto">
            <a:xfrm>
              <a:off x="8950606" y="3365592"/>
              <a:ext cx="249237" cy="688519"/>
            </a:xfrm>
            <a:custGeom>
              <a:avLst/>
              <a:gdLst>
                <a:gd name="T0" fmla="*/ 94 w 160"/>
                <a:gd name="T1" fmla="*/ 0 h 442"/>
                <a:gd name="T2" fmla="*/ 0 w 160"/>
                <a:gd name="T3" fmla="*/ 442 h 442"/>
                <a:gd name="T4" fmla="*/ 137 w 160"/>
                <a:gd name="T5" fmla="*/ 179 h 442"/>
                <a:gd name="T6" fmla="*/ 113 w 160"/>
                <a:gd name="T7" fmla="*/ 146 h 442"/>
                <a:gd name="T8" fmla="*/ 160 w 160"/>
                <a:gd name="T9" fmla="*/ 113 h 442"/>
                <a:gd name="T10" fmla="*/ 127 w 160"/>
                <a:gd name="T11" fmla="*/ 14 h 442"/>
                <a:gd name="T12" fmla="*/ 94 w 160"/>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60" h="442">
                  <a:moveTo>
                    <a:pt x="94" y="0"/>
                  </a:moveTo>
                  <a:lnTo>
                    <a:pt x="0" y="442"/>
                  </a:lnTo>
                  <a:lnTo>
                    <a:pt x="137" y="179"/>
                  </a:lnTo>
                  <a:lnTo>
                    <a:pt x="113" y="146"/>
                  </a:lnTo>
                  <a:lnTo>
                    <a:pt x="160" y="113"/>
                  </a:lnTo>
                  <a:lnTo>
                    <a:pt x="127" y="14"/>
                  </a:lnTo>
                  <a:lnTo>
                    <a:pt x="94" y="0"/>
                  </a:ln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3" name="Freeform 393"/>
            <p:cNvSpPr>
              <a:spLocks/>
            </p:cNvSpPr>
            <p:nvPr/>
          </p:nvSpPr>
          <p:spPr bwMode="auto">
            <a:xfrm>
              <a:off x="8950606" y="3329764"/>
              <a:ext cx="146428" cy="233661"/>
            </a:xfrm>
            <a:custGeom>
              <a:avLst/>
              <a:gdLst>
                <a:gd name="T0" fmla="*/ 57 w 94"/>
                <a:gd name="T1" fmla="*/ 0 h 150"/>
                <a:gd name="T2" fmla="*/ 0 w 94"/>
                <a:gd name="T3" fmla="*/ 65 h 150"/>
                <a:gd name="T4" fmla="*/ 43 w 94"/>
                <a:gd name="T5" fmla="*/ 150 h 150"/>
                <a:gd name="T6" fmla="*/ 94 w 94"/>
                <a:gd name="T7" fmla="*/ 23 h 150"/>
                <a:gd name="T8" fmla="*/ 57 w 94"/>
                <a:gd name="T9" fmla="*/ 0 h 150"/>
              </a:gdLst>
              <a:ahLst/>
              <a:cxnLst>
                <a:cxn ang="0">
                  <a:pos x="T0" y="T1"/>
                </a:cxn>
                <a:cxn ang="0">
                  <a:pos x="T2" y="T3"/>
                </a:cxn>
                <a:cxn ang="0">
                  <a:pos x="T4" y="T5"/>
                </a:cxn>
                <a:cxn ang="0">
                  <a:pos x="T6" y="T7"/>
                </a:cxn>
                <a:cxn ang="0">
                  <a:pos x="T8" y="T9"/>
                </a:cxn>
              </a:cxnLst>
              <a:rect l="0" t="0" r="r" b="b"/>
              <a:pathLst>
                <a:path w="94" h="150">
                  <a:moveTo>
                    <a:pt x="57" y="0"/>
                  </a:moveTo>
                  <a:lnTo>
                    <a:pt x="0" y="65"/>
                  </a:lnTo>
                  <a:lnTo>
                    <a:pt x="43" y="150"/>
                  </a:lnTo>
                  <a:lnTo>
                    <a:pt x="94" y="23"/>
                  </a:lnTo>
                  <a:lnTo>
                    <a:pt x="5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4" name="Freeform 394"/>
            <p:cNvSpPr>
              <a:spLocks/>
            </p:cNvSpPr>
            <p:nvPr/>
          </p:nvSpPr>
          <p:spPr bwMode="auto">
            <a:xfrm>
              <a:off x="8906989" y="3555636"/>
              <a:ext cx="88791" cy="73215"/>
            </a:xfrm>
            <a:custGeom>
              <a:avLst/>
              <a:gdLst>
                <a:gd name="T0" fmla="*/ 2 w 12"/>
                <a:gd name="T1" fmla="*/ 0 h 10"/>
                <a:gd name="T2" fmla="*/ 10 w 12"/>
                <a:gd name="T3" fmla="*/ 0 h 10"/>
                <a:gd name="T4" fmla="*/ 10 w 12"/>
                <a:gd name="T5" fmla="*/ 10 h 10"/>
                <a:gd name="T6" fmla="*/ 2 w 12"/>
                <a:gd name="T7" fmla="*/ 10 h 10"/>
                <a:gd name="T8" fmla="*/ 2 w 12"/>
                <a:gd name="T9" fmla="*/ 0 h 10"/>
              </a:gdLst>
              <a:ahLst/>
              <a:cxnLst>
                <a:cxn ang="0">
                  <a:pos x="T0" y="T1"/>
                </a:cxn>
                <a:cxn ang="0">
                  <a:pos x="T2" y="T3"/>
                </a:cxn>
                <a:cxn ang="0">
                  <a:pos x="T4" y="T5"/>
                </a:cxn>
                <a:cxn ang="0">
                  <a:pos x="T6" y="T7"/>
                </a:cxn>
                <a:cxn ang="0">
                  <a:pos x="T8" y="T9"/>
                </a:cxn>
              </a:cxnLst>
              <a:rect l="0" t="0" r="r" b="b"/>
              <a:pathLst>
                <a:path w="12" h="10">
                  <a:moveTo>
                    <a:pt x="2" y="0"/>
                  </a:moveTo>
                  <a:cubicBezTo>
                    <a:pt x="10" y="0"/>
                    <a:pt x="10" y="0"/>
                    <a:pt x="10" y="0"/>
                  </a:cubicBezTo>
                  <a:cubicBezTo>
                    <a:pt x="12" y="4"/>
                    <a:pt x="12" y="7"/>
                    <a:pt x="10" y="10"/>
                  </a:cubicBezTo>
                  <a:cubicBezTo>
                    <a:pt x="2" y="10"/>
                    <a:pt x="2" y="10"/>
                    <a:pt x="2" y="10"/>
                  </a:cubicBezTo>
                  <a:cubicBezTo>
                    <a:pt x="0" y="7"/>
                    <a:pt x="0" y="4"/>
                    <a:pt x="2" y="0"/>
                  </a:cubicBezTo>
                  <a:close/>
                </a:path>
              </a:pathLst>
            </a:custGeom>
            <a:solidFill>
              <a:srgbClr val="FC8D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5" name="Freeform 395"/>
            <p:cNvSpPr>
              <a:spLocks/>
            </p:cNvSpPr>
            <p:nvPr/>
          </p:nvSpPr>
          <p:spPr bwMode="auto">
            <a:xfrm>
              <a:off x="8936586" y="4046321"/>
              <a:ext cx="35829" cy="484456"/>
            </a:xfrm>
            <a:custGeom>
              <a:avLst/>
              <a:gdLst>
                <a:gd name="T0" fmla="*/ 2 w 5"/>
                <a:gd name="T1" fmla="*/ 66 h 66"/>
                <a:gd name="T2" fmla="*/ 2 w 5"/>
                <a:gd name="T3" fmla="*/ 0 h 66"/>
                <a:gd name="T4" fmla="*/ 2 w 5"/>
                <a:gd name="T5" fmla="*/ 66 h 66"/>
              </a:gdLst>
              <a:ahLst/>
              <a:cxnLst>
                <a:cxn ang="0">
                  <a:pos x="T0" y="T1"/>
                </a:cxn>
                <a:cxn ang="0">
                  <a:pos x="T2" y="T3"/>
                </a:cxn>
                <a:cxn ang="0">
                  <a:pos x="T4" y="T5"/>
                </a:cxn>
              </a:cxnLst>
              <a:rect l="0" t="0" r="r" b="b"/>
              <a:pathLst>
                <a:path w="5" h="66">
                  <a:moveTo>
                    <a:pt x="2" y="66"/>
                  </a:moveTo>
                  <a:cubicBezTo>
                    <a:pt x="0" y="37"/>
                    <a:pt x="0" y="34"/>
                    <a:pt x="2" y="0"/>
                  </a:cubicBezTo>
                  <a:cubicBezTo>
                    <a:pt x="5" y="34"/>
                    <a:pt x="5" y="37"/>
                    <a:pt x="2" y="66"/>
                  </a:cubicBez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6" name="Freeform 396"/>
            <p:cNvSpPr>
              <a:spLocks/>
            </p:cNvSpPr>
            <p:nvPr/>
          </p:nvSpPr>
          <p:spPr bwMode="auto">
            <a:xfrm>
              <a:off x="9148437" y="3007314"/>
              <a:ext cx="81002" cy="138639"/>
            </a:xfrm>
            <a:custGeom>
              <a:avLst/>
              <a:gdLst>
                <a:gd name="T0" fmla="*/ 8 w 11"/>
                <a:gd name="T1" fmla="*/ 0 h 19"/>
                <a:gd name="T2" fmla="*/ 10 w 11"/>
                <a:gd name="T3" fmla="*/ 10 h 19"/>
                <a:gd name="T4" fmla="*/ 4 w 11"/>
                <a:gd name="T5" fmla="*/ 18 h 19"/>
                <a:gd name="T6" fmla="*/ 1 w 11"/>
                <a:gd name="T7" fmla="*/ 8 h 19"/>
                <a:gd name="T8" fmla="*/ 8 w 11"/>
                <a:gd name="T9" fmla="*/ 0 h 19"/>
              </a:gdLst>
              <a:ahLst/>
              <a:cxnLst>
                <a:cxn ang="0">
                  <a:pos x="T0" y="T1"/>
                </a:cxn>
                <a:cxn ang="0">
                  <a:pos x="T2" y="T3"/>
                </a:cxn>
                <a:cxn ang="0">
                  <a:pos x="T4" y="T5"/>
                </a:cxn>
                <a:cxn ang="0">
                  <a:pos x="T6" y="T7"/>
                </a:cxn>
                <a:cxn ang="0">
                  <a:pos x="T8" y="T9"/>
                </a:cxn>
              </a:cxnLst>
              <a:rect l="0" t="0" r="r" b="b"/>
              <a:pathLst>
                <a:path w="11" h="19">
                  <a:moveTo>
                    <a:pt x="8" y="0"/>
                  </a:moveTo>
                  <a:cubicBezTo>
                    <a:pt x="10" y="1"/>
                    <a:pt x="11" y="5"/>
                    <a:pt x="10" y="10"/>
                  </a:cubicBezTo>
                  <a:cubicBezTo>
                    <a:pt x="9" y="15"/>
                    <a:pt x="6" y="19"/>
                    <a:pt x="4" y="18"/>
                  </a:cubicBezTo>
                  <a:cubicBezTo>
                    <a:pt x="1" y="18"/>
                    <a:pt x="0" y="13"/>
                    <a:pt x="1" y="8"/>
                  </a:cubicBezTo>
                  <a:cubicBezTo>
                    <a:pt x="2" y="3"/>
                    <a:pt x="5" y="0"/>
                    <a:pt x="8" y="0"/>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7" name="Freeform 397"/>
            <p:cNvSpPr>
              <a:spLocks/>
            </p:cNvSpPr>
            <p:nvPr/>
          </p:nvSpPr>
          <p:spPr bwMode="auto">
            <a:xfrm>
              <a:off x="9889918" y="3628849"/>
              <a:ext cx="87233" cy="140197"/>
            </a:xfrm>
            <a:custGeom>
              <a:avLst/>
              <a:gdLst>
                <a:gd name="T0" fmla="*/ 12 w 12"/>
                <a:gd name="T1" fmla="*/ 4 h 19"/>
                <a:gd name="T2" fmla="*/ 6 w 12"/>
                <a:gd name="T3" fmla="*/ 19 h 19"/>
                <a:gd name="T4" fmla="*/ 0 w 12"/>
                <a:gd name="T5" fmla="*/ 17 h 19"/>
                <a:gd name="T6" fmla="*/ 6 w 12"/>
                <a:gd name="T7" fmla="*/ 1 h 19"/>
                <a:gd name="T8" fmla="*/ 9 w 12"/>
                <a:gd name="T9" fmla="*/ 0 h 19"/>
                <a:gd name="T10" fmla="*/ 12 w 12"/>
                <a:gd name="T11" fmla="*/ 4 h 19"/>
              </a:gdLst>
              <a:ahLst/>
              <a:cxnLst>
                <a:cxn ang="0">
                  <a:pos x="T0" y="T1"/>
                </a:cxn>
                <a:cxn ang="0">
                  <a:pos x="T2" y="T3"/>
                </a:cxn>
                <a:cxn ang="0">
                  <a:pos x="T4" y="T5"/>
                </a:cxn>
                <a:cxn ang="0">
                  <a:pos x="T6" y="T7"/>
                </a:cxn>
                <a:cxn ang="0">
                  <a:pos x="T8" y="T9"/>
                </a:cxn>
                <a:cxn ang="0">
                  <a:pos x="T10" y="T11"/>
                </a:cxn>
              </a:cxnLst>
              <a:rect l="0" t="0" r="r" b="b"/>
              <a:pathLst>
                <a:path w="12" h="19">
                  <a:moveTo>
                    <a:pt x="12" y="4"/>
                  </a:moveTo>
                  <a:cubicBezTo>
                    <a:pt x="6" y="19"/>
                    <a:pt x="6" y="19"/>
                    <a:pt x="6" y="19"/>
                  </a:cubicBezTo>
                  <a:cubicBezTo>
                    <a:pt x="0" y="17"/>
                    <a:pt x="0" y="17"/>
                    <a:pt x="0" y="17"/>
                  </a:cubicBezTo>
                  <a:cubicBezTo>
                    <a:pt x="6" y="1"/>
                    <a:pt x="6" y="1"/>
                    <a:pt x="6" y="1"/>
                  </a:cubicBezTo>
                  <a:cubicBezTo>
                    <a:pt x="8" y="1"/>
                    <a:pt x="8" y="0"/>
                    <a:pt x="9" y="0"/>
                  </a:cubicBezTo>
                  <a:lnTo>
                    <a:pt x="12" y="4"/>
                  </a:ln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8" name="Freeform 398"/>
            <p:cNvSpPr>
              <a:spLocks/>
            </p:cNvSpPr>
            <p:nvPr/>
          </p:nvSpPr>
          <p:spPr bwMode="auto">
            <a:xfrm>
              <a:off x="8687349" y="2677075"/>
              <a:ext cx="528073" cy="381645"/>
            </a:xfrm>
            <a:custGeom>
              <a:avLst/>
              <a:gdLst>
                <a:gd name="T0" fmla="*/ 70 w 72"/>
                <a:gd name="T1" fmla="*/ 41 h 52"/>
                <a:gd name="T2" fmla="*/ 36 w 72"/>
                <a:gd name="T3" fmla="*/ 0 h 52"/>
                <a:gd name="T4" fmla="*/ 1 w 72"/>
                <a:gd name="T5" fmla="*/ 42 h 52"/>
                <a:gd name="T6" fmla="*/ 6 w 72"/>
                <a:gd name="T7" fmla="*/ 51 h 52"/>
                <a:gd name="T8" fmla="*/ 9 w 72"/>
                <a:gd name="T9" fmla="*/ 47 h 52"/>
                <a:gd name="T10" fmla="*/ 20 w 72"/>
                <a:gd name="T11" fmla="*/ 20 h 52"/>
                <a:gd name="T12" fmla="*/ 36 w 72"/>
                <a:gd name="T13" fmla="*/ 24 h 52"/>
                <a:gd name="T14" fmla="*/ 52 w 72"/>
                <a:gd name="T15" fmla="*/ 20 h 52"/>
                <a:gd name="T16" fmla="*/ 62 w 72"/>
                <a:gd name="T17" fmla="*/ 47 h 52"/>
                <a:gd name="T18" fmla="*/ 65 w 72"/>
                <a:gd name="T19" fmla="*/ 51 h 52"/>
                <a:gd name="T20" fmla="*/ 70 w 72"/>
                <a:gd name="T21"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52">
                  <a:moveTo>
                    <a:pt x="70" y="41"/>
                  </a:moveTo>
                  <a:cubicBezTo>
                    <a:pt x="72" y="20"/>
                    <a:pt x="63" y="0"/>
                    <a:pt x="36" y="0"/>
                  </a:cubicBezTo>
                  <a:cubicBezTo>
                    <a:pt x="9" y="0"/>
                    <a:pt x="0" y="20"/>
                    <a:pt x="1" y="42"/>
                  </a:cubicBezTo>
                  <a:cubicBezTo>
                    <a:pt x="3" y="42"/>
                    <a:pt x="5" y="46"/>
                    <a:pt x="6" y="51"/>
                  </a:cubicBezTo>
                  <a:cubicBezTo>
                    <a:pt x="8" y="52"/>
                    <a:pt x="9" y="52"/>
                    <a:pt x="9" y="47"/>
                  </a:cubicBezTo>
                  <a:cubicBezTo>
                    <a:pt x="9" y="34"/>
                    <a:pt x="11" y="23"/>
                    <a:pt x="20" y="20"/>
                  </a:cubicBezTo>
                  <a:cubicBezTo>
                    <a:pt x="28" y="18"/>
                    <a:pt x="29" y="24"/>
                    <a:pt x="36" y="24"/>
                  </a:cubicBezTo>
                  <a:cubicBezTo>
                    <a:pt x="42" y="24"/>
                    <a:pt x="44" y="18"/>
                    <a:pt x="52" y="20"/>
                  </a:cubicBezTo>
                  <a:cubicBezTo>
                    <a:pt x="60" y="23"/>
                    <a:pt x="62" y="34"/>
                    <a:pt x="62" y="47"/>
                  </a:cubicBezTo>
                  <a:cubicBezTo>
                    <a:pt x="62" y="51"/>
                    <a:pt x="63" y="52"/>
                    <a:pt x="65" y="51"/>
                  </a:cubicBezTo>
                  <a:cubicBezTo>
                    <a:pt x="66" y="46"/>
                    <a:pt x="68" y="42"/>
                    <a:pt x="70" y="41"/>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9" name="Freeform 399"/>
            <p:cNvSpPr>
              <a:spLocks/>
            </p:cNvSpPr>
            <p:nvPr/>
          </p:nvSpPr>
          <p:spPr bwMode="auto">
            <a:xfrm>
              <a:off x="8899200" y="2728479"/>
              <a:ext cx="243006" cy="330239"/>
            </a:xfrm>
            <a:custGeom>
              <a:avLst/>
              <a:gdLst>
                <a:gd name="T0" fmla="*/ 31 w 33"/>
                <a:gd name="T1" fmla="*/ 0 h 45"/>
                <a:gd name="T2" fmla="*/ 0 w 33"/>
                <a:gd name="T3" fmla="*/ 45 h 45"/>
                <a:gd name="T4" fmla="*/ 13 w 33"/>
                <a:gd name="T5" fmla="*/ 9 h 45"/>
                <a:gd name="T6" fmla="*/ 31 w 33"/>
                <a:gd name="T7" fmla="*/ 0 h 45"/>
              </a:gdLst>
              <a:ahLst/>
              <a:cxnLst>
                <a:cxn ang="0">
                  <a:pos x="T0" y="T1"/>
                </a:cxn>
                <a:cxn ang="0">
                  <a:pos x="T2" y="T3"/>
                </a:cxn>
                <a:cxn ang="0">
                  <a:pos x="T4" y="T5"/>
                </a:cxn>
                <a:cxn ang="0">
                  <a:pos x="T6" y="T7"/>
                </a:cxn>
              </a:cxnLst>
              <a:rect l="0" t="0" r="r" b="b"/>
              <a:pathLst>
                <a:path w="33" h="45">
                  <a:moveTo>
                    <a:pt x="31" y="0"/>
                  </a:moveTo>
                  <a:cubicBezTo>
                    <a:pt x="33" y="13"/>
                    <a:pt x="14" y="39"/>
                    <a:pt x="0" y="45"/>
                  </a:cubicBezTo>
                  <a:cubicBezTo>
                    <a:pt x="9" y="40"/>
                    <a:pt x="15" y="22"/>
                    <a:pt x="13" y="9"/>
                  </a:cubicBezTo>
                  <a:cubicBezTo>
                    <a:pt x="12" y="6"/>
                    <a:pt x="33" y="3"/>
                    <a:pt x="31"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0" name="Freeform 400"/>
            <p:cNvSpPr>
              <a:spLocks/>
            </p:cNvSpPr>
            <p:nvPr/>
          </p:nvSpPr>
          <p:spPr bwMode="auto">
            <a:xfrm>
              <a:off x="8606346" y="2669286"/>
              <a:ext cx="462647" cy="454858"/>
            </a:xfrm>
            <a:custGeom>
              <a:avLst/>
              <a:gdLst>
                <a:gd name="T0" fmla="*/ 62 w 63"/>
                <a:gd name="T1" fmla="*/ 10 h 62"/>
                <a:gd name="T2" fmla="*/ 5 w 63"/>
                <a:gd name="T3" fmla="*/ 62 h 62"/>
                <a:gd name="T4" fmla="*/ 42 w 63"/>
                <a:gd name="T5" fmla="*/ 13 h 62"/>
                <a:gd name="T6" fmla="*/ 62 w 63"/>
                <a:gd name="T7" fmla="*/ 10 h 62"/>
              </a:gdLst>
              <a:ahLst/>
              <a:cxnLst>
                <a:cxn ang="0">
                  <a:pos x="T0" y="T1"/>
                </a:cxn>
                <a:cxn ang="0">
                  <a:pos x="T2" y="T3"/>
                </a:cxn>
                <a:cxn ang="0">
                  <a:pos x="T4" y="T5"/>
                </a:cxn>
                <a:cxn ang="0">
                  <a:pos x="T6" y="T7"/>
                </a:cxn>
              </a:cxnLst>
              <a:rect l="0" t="0" r="r" b="b"/>
              <a:pathLst>
                <a:path w="63" h="62">
                  <a:moveTo>
                    <a:pt x="62" y="10"/>
                  </a:moveTo>
                  <a:cubicBezTo>
                    <a:pt x="61" y="22"/>
                    <a:pt x="20" y="59"/>
                    <a:pt x="5" y="62"/>
                  </a:cubicBezTo>
                  <a:cubicBezTo>
                    <a:pt x="0" y="0"/>
                    <a:pt x="38" y="25"/>
                    <a:pt x="42" y="13"/>
                  </a:cubicBezTo>
                  <a:cubicBezTo>
                    <a:pt x="43" y="10"/>
                    <a:pt x="63" y="13"/>
                    <a:pt x="62" y="1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1" name="Freeform 401"/>
            <p:cNvSpPr>
              <a:spLocks/>
            </p:cNvSpPr>
            <p:nvPr/>
          </p:nvSpPr>
          <p:spPr bwMode="auto">
            <a:xfrm>
              <a:off x="8980202" y="2684862"/>
              <a:ext cx="292854" cy="447071"/>
            </a:xfrm>
            <a:custGeom>
              <a:avLst/>
              <a:gdLst>
                <a:gd name="T0" fmla="*/ 1 w 40"/>
                <a:gd name="T1" fmla="*/ 0 h 61"/>
                <a:gd name="T2" fmla="*/ 34 w 40"/>
                <a:gd name="T3" fmla="*/ 61 h 61"/>
                <a:gd name="T4" fmla="*/ 20 w 40"/>
                <a:gd name="T5" fmla="*/ 7 h 61"/>
                <a:gd name="T6" fmla="*/ 1 w 40"/>
                <a:gd name="T7" fmla="*/ 0 h 61"/>
              </a:gdLst>
              <a:ahLst/>
              <a:cxnLst>
                <a:cxn ang="0">
                  <a:pos x="T0" y="T1"/>
                </a:cxn>
                <a:cxn ang="0">
                  <a:pos x="T2" y="T3"/>
                </a:cxn>
                <a:cxn ang="0">
                  <a:pos x="T4" y="T5"/>
                </a:cxn>
                <a:cxn ang="0">
                  <a:pos x="T6" y="T7"/>
                </a:cxn>
              </a:cxnLst>
              <a:rect l="0" t="0" r="r" b="b"/>
              <a:pathLst>
                <a:path w="40" h="61">
                  <a:moveTo>
                    <a:pt x="1" y="0"/>
                  </a:moveTo>
                  <a:cubicBezTo>
                    <a:pt x="0" y="13"/>
                    <a:pt x="20" y="56"/>
                    <a:pt x="34" y="61"/>
                  </a:cubicBezTo>
                  <a:cubicBezTo>
                    <a:pt x="40" y="17"/>
                    <a:pt x="28" y="11"/>
                    <a:pt x="20" y="7"/>
                  </a:cubicBezTo>
                  <a:cubicBezTo>
                    <a:pt x="18" y="6"/>
                    <a:pt x="0" y="3"/>
                    <a:pt x="1"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grpSp>
      <p:grpSp>
        <p:nvGrpSpPr>
          <p:cNvPr id="5" name="组合 111"/>
          <p:cNvGrpSpPr/>
          <p:nvPr/>
        </p:nvGrpSpPr>
        <p:grpSpPr>
          <a:xfrm>
            <a:off x="10301839" y="3857328"/>
            <a:ext cx="1313709" cy="2576997"/>
            <a:chOff x="9500484" y="2134984"/>
            <a:chExt cx="2191731" cy="4299342"/>
          </a:xfrm>
        </p:grpSpPr>
        <p:sp>
          <p:nvSpPr>
            <p:cNvPr id="113" name="Rectangle 319"/>
            <p:cNvSpPr>
              <a:spLocks noChangeArrowheads="1"/>
            </p:cNvSpPr>
            <p:nvPr/>
          </p:nvSpPr>
          <p:spPr bwMode="auto">
            <a:xfrm>
              <a:off x="9551890" y="2186388"/>
              <a:ext cx="2096709" cy="245343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4" name="Rectangle 320"/>
            <p:cNvSpPr>
              <a:spLocks noChangeArrowheads="1"/>
            </p:cNvSpPr>
            <p:nvPr/>
          </p:nvSpPr>
          <p:spPr bwMode="auto">
            <a:xfrm>
              <a:off x="9727914" y="3145951"/>
              <a:ext cx="791328"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5" name="Rectangle 321"/>
            <p:cNvSpPr>
              <a:spLocks noChangeArrowheads="1"/>
            </p:cNvSpPr>
            <p:nvPr/>
          </p:nvSpPr>
          <p:spPr bwMode="auto">
            <a:xfrm>
              <a:off x="9727914" y="3211377"/>
              <a:ext cx="791328" cy="21809"/>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6" name="Rectangle 322"/>
            <p:cNvSpPr>
              <a:spLocks noChangeArrowheads="1"/>
            </p:cNvSpPr>
            <p:nvPr/>
          </p:nvSpPr>
          <p:spPr bwMode="auto">
            <a:xfrm>
              <a:off x="9727914" y="3270570"/>
              <a:ext cx="791328"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7" name="Rectangle 323"/>
            <p:cNvSpPr>
              <a:spLocks noChangeArrowheads="1"/>
            </p:cNvSpPr>
            <p:nvPr/>
          </p:nvSpPr>
          <p:spPr bwMode="auto">
            <a:xfrm>
              <a:off x="9727914" y="3329764"/>
              <a:ext cx="791328" cy="2804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8" name="Rectangle 324"/>
            <p:cNvSpPr>
              <a:spLocks noChangeArrowheads="1"/>
            </p:cNvSpPr>
            <p:nvPr/>
          </p:nvSpPr>
          <p:spPr bwMode="auto">
            <a:xfrm>
              <a:off x="9727914" y="3395188"/>
              <a:ext cx="791328" cy="21809"/>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9" name="Rectangle 325"/>
            <p:cNvSpPr>
              <a:spLocks noChangeArrowheads="1"/>
            </p:cNvSpPr>
            <p:nvPr/>
          </p:nvSpPr>
          <p:spPr bwMode="auto">
            <a:xfrm>
              <a:off x="9727914" y="2904503"/>
              <a:ext cx="791328" cy="14642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0" name="Freeform 326"/>
            <p:cNvSpPr>
              <a:spLocks/>
            </p:cNvSpPr>
            <p:nvPr/>
          </p:nvSpPr>
          <p:spPr bwMode="auto">
            <a:xfrm>
              <a:off x="10548838" y="4588412"/>
              <a:ext cx="95022" cy="1377036"/>
            </a:xfrm>
            <a:custGeom>
              <a:avLst/>
              <a:gdLst>
                <a:gd name="T0" fmla="*/ 0 w 13"/>
                <a:gd name="T1" fmla="*/ 182 h 188"/>
                <a:gd name="T2" fmla="*/ 0 w 13"/>
                <a:gd name="T3" fmla="*/ 7 h 188"/>
                <a:gd name="T4" fmla="*/ 7 w 13"/>
                <a:gd name="T5" fmla="*/ 0 h 188"/>
                <a:gd name="T6" fmla="*/ 7 w 13"/>
                <a:gd name="T7" fmla="*/ 0 h 188"/>
                <a:gd name="T8" fmla="*/ 13 w 13"/>
                <a:gd name="T9" fmla="*/ 7 h 188"/>
                <a:gd name="T10" fmla="*/ 13 w 13"/>
                <a:gd name="T11" fmla="*/ 182 h 188"/>
                <a:gd name="T12" fmla="*/ 7 w 13"/>
                <a:gd name="T13" fmla="*/ 188 h 188"/>
                <a:gd name="T14" fmla="*/ 7 w 13"/>
                <a:gd name="T15" fmla="*/ 188 h 188"/>
                <a:gd name="T16" fmla="*/ 0 w 13"/>
                <a:gd name="T17" fmla="*/ 18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88">
                  <a:moveTo>
                    <a:pt x="0" y="182"/>
                  </a:moveTo>
                  <a:cubicBezTo>
                    <a:pt x="0" y="7"/>
                    <a:pt x="0" y="7"/>
                    <a:pt x="0" y="7"/>
                  </a:cubicBezTo>
                  <a:cubicBezTo>
                    <a:pt x="0" y="3"/>
                    <a:pt x="3" y="0"/>
                    <a:pt x="7" y="0"/>
                  </a:cubicBezTo>
                  <a:cubicBezTo>
                    <a:pt x="7" y="0"/>
                    <a:pt x="7" y="0"/>
                    <a:pt x="7" y="0"/>
                  </a:cubicBezTo>
                  <a:cubicBezTo>
                    <a:pt x="10" y="0"/>
                    <a:pt x="13" y="3"/>
                    <a:pt x="13" y="7"/>
                  </a:cubicBezTo>
                  <a:cubicBezTo>
                    <a:pt x="13" y="182"/>
                    <a:pt x="13" y="182"/>
                    <a:pt x="13" y="182"/>
                  </a:cubicBezTo>
                  <a:cubicBezTo>
                    <a:pt x="13" y="185"/>
                    <a:pt x="10" y="188"/>
                    <a:pt x="7" y="188"/>
                  </a:cubicBezTo>
                  <a:cubicBezTo>
                    <a:pt x="7" y="188"/>
                    <a:pt x="7" y="188"/>
                    <a:pt x="7" y="188"/>
                  </a:cubicBezTo>
                  <a:cubicBezTo>
                    <a:pt x="3" y="188"/>
                    <a:pt x="0" y="185"/>
                    <a:pt x="0" y="182"/>
                  </a:cubicBez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1" name="Freeform 327"/>
            <p:cNvSpPr>
              <a:spLocks noEditPoints="1"/>
            </p:cNvSpPr>
            <p:nvPr/>
          </p:nvSpPr>
          <p:spPr bwMode="auto">
            <a:xfrm>
              <a:off x="9500484" y="2134984"/>
              <a:ext cx="2191731" cy="2556240"/>
            </a:xfrm>
            <a:custGeom>
              <a:avLst/>
              <a:gdLst>
                <a:gd name="T0" fmla="*/ 706 w 1407"/>
                <a:gd name="T1" fmla="*/ 0 h 1641"/>
                <a:gd name="T2" fmla="*/ 1379 w 1407"/>
                <a:gd name="T3" fmla="*/ 0 h 1641"/>
                <a:gd name="T4" fmla="*/ 1407 w 1407"/>
                <a:gd name="T5" fmla="*/ 0 h 1641"/>
                <a:gd name="T6" fmla="*/ 1407 w 1407"/>
                <a:gd name="T7" fmla="*/ 33 h 1641"/>
                <a:gd name="T8" fmla="*/ 1407 w 1407"/>
                <a:gd name="T9" fmla="*/ 1608 h 1641"/>
                <a:gd name="T10" fmla="*/ 1407 w 1407"/>
                <a:gd name="T11" fmla="*/ 1641 h 1641"/>
                <a:gd name="T12" fmla="*/ 1379 w 1407"/>
                <a:gd name="T13" fmla="*/ 1641 h 1641"/>
                <a:gd name="T14" fmla="*/ 706 w 1407"/>
                <a:gd name="T15" fmla="*/ 1641 h 1641"/>
                <a:gd name="T16" fmla="*/ 706 w 1407"/>
                <a:gd name="T17" fmla="*/ 1575 h 1641"/>
                <a:gd name="T18" fmla="*/ 1346 w 1407"/>
                <a:gd name="T19" fmla="*/ 1575 h 1641"/>
                <a:gd name="T20" fmla="*/ 1346 w 1407"/>
                <a:gd name="T21" fmla="*/ 61 h 1641"/>
                <a:gd name="T22" fmla="*/ 706 w 1407"/>
                <a:gd name="T23" fmla="*/ 61 h 1641"/>
                <a:gd name="T24" fmla="*/ 706 w 1407"/>
                <a:gd name="T25" fmla="*/ 0 h 1641"/>
                <a:gd name="T26" fmla="*/ 33 w 1407"/>
                <a:gd name="T27" fmla="*/ 0 h 1641"/>
                <a:gd name="T28" fmla="*/ 706 w 1407"/>
                <a:gd name="T29" fmla="*/ 0 h 1641"/>
                <a:gd name="T30" fmla="*/ 706 w 1407"/>
                <a:gd name="T31" fmla="*/ 61 h 1641"/>
                <a:gd name="T32" fmla="*/ 61 w 1407"/>
                <a:gd name="T33" fmla="*/ 61 h 1641"/>
                <a:gd name="T34" fmla="*/ 61 w 1407"/>
                <a:gd name="T35" fmla="*/ 1575 h 1641"/>
                <a:gd name="T36" fmla="*/ 706 w 1407"/>
                <a:gd name="T37" fmla="*/ 1575 h 1641"/>
                <a:gd name="T38" fmla="*/ 706 w 1407"/>
                <a:gd name="T39" fmla="*/ 1641 h 1641"/>
                <a:gd name="T40" fmla="*/ 33 w 1407"/>
                <a:gd name="T41" fmla="*/ 1641 h 1641"/>
                <a:gd name="T42" fmla="*/ 0 w 1407"/>
                <a:gd name="T43" fmla="*/ 1641 h 1641"/>
                <a:gd name="T44" fmla="*/ 0 w 1407"/>
                <a:gd name="T45" fmla="*/ 1608 h 1641"/>
                <a:gd name="T46" fmla="*/ 0 w 1407"/>
                <a:gd name="T47" fmla="*/ 33 h 1641"/>
                <a:gd name="T48" fmla="*/ 0 w 1407"/>
                <a:gd name="T49" fmla="*/ 0 h 1641"/>
                <a:gd name="T50" fmla="*/ 33 w 1407"/>
                <a:gd name="T51" fmla="*/ 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7" h="1641">
                  <a:moveTo>
                    <a:pt x="706" y="0"/>
                  </a:moveTo>
                  <a:lnTo>
                    <a:pt x="1379" y="0"/>
                  </a:lnTo>
                  <a:lnTo>
                    <a:pt x="1407" y="0"/>
                  </a:lnTo>
                  <a:lnTo>
                    <a:pt x="1407" y="33"/>
                  </a:lnTo>
                  <a:lnTo>
                    <a:pt x="1407" y="1608"/>
                  </a:lnTo>
                  <a:lnTo>
                    <a:pt x="1407" y="1641"/>
                  </a:lnTo>
                  <a:lnTo>
                    <a:pt x="1379" y="1641"/>
                  </a:lnTo>
                  <a:lnTo>
                    <a:pt x="706" y="1641"/>
                  </a:lnTo>
                  <a:lnTo>
                    <a:pt x="706" y="1575"/>
                  </a:lnTo>
                  <a:lnTo>
                    <a:pt x="1346" y="1575"/>
                  </a:lnTo>
                  <a:lnTo>
                    <a:pt x="1346" y="61"/>
                  </a:lnTo>
                  <a:lnTo>
                    <a:pt x="706" y="61"/>
                  </a:lnTo>
                  <a:lnTo>
                    <a:pt x="706" y="0"/>
                  </a:lnTo>
                  <a:close/>
                  <a:moveTo>
                    <a:pt x="33" y="0"/>
                  </a:moveTo>
                  <a:lnTo>
                    <a:pt x="706" y="0"/>
                  </a:lnTo>
                  <a:lnTo>
                    <a:pt x="706" y="61"/>
                  </a:lnTo>
                  <a:lnTo>
                    <a:pt x="61" y="61"/>
                  </a:lnTo>
                  <a:lnTo>
                    <a:pt x="61" y="1575"/>
                  </a:lnTo>
                  <a:lnTo>
                    <a:pt x="706" y="1575"/>
                  </a:lnTo>
                  <a:lnTo>
                    <a:pt x="706" y="1641"/>
                  </a:lnTo>
                  <a:lnTo>
                    <a:pt x="33" y="1641"/>
                  </a:lnTo>
                  <a:lnTo>
                    <a:pt x="0" y="1641"/>
                  </a:lnTo>
                  <a:lnTo>
                    <a:pt x="0" y="1608"/>
                  </a:lnTo>
                  <a:lnTo>
                    <a:pt x="0" y="33"/>
                  </a:lnTo>
                  <a:lnTo>
                    <a:pt x="0" y="0"/>
                  </a:lnTo>
                  <a:lnTo>
                    <a:pt x="33" y="0"/>
                  </a:ln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2" name="Rectangle 328"/>
            <p:cNvSpPr>
              <a:spLocks noChangeArrowheads="1"/>
            </p:cNvSpPr>
            <p:nvPr/>
          </p:nvSpPr>
          <p:spPr bwMode="auto">
            <a:xfrm>
              <a:off x="9551890" y="2186388"/>
              <a:ext cx="2096709" cy="381645"/>
            </a:xfrm>
            <a:prstGeom prst="rect">
              <a:avLst/>
            </a:prstGeom>
            <a:solidFill>
              <a:srgbClr val="C5D0D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3" name="Freeform 329"/>
            <p:cNvSpPr>
              <a:spLocks/>
            </p:cNvSpPr>
            <p:nvPr/>
          </p:nvSpPr>
          <p:spPr bwMode="auto">
            <a:xfrm>
              <a:off x="9771530" y="4691222"/>
              <a:ext cx="646460" cy="1743104"/>
            </a:xfrm>
            <a:custGeom>
              <a:avLst/>
              <a:gdLst>
                <a:gd name="T0" fmla="*/ 3 w 88"/>
                <a:gd name="T1" fmla="*/ 224 h 238"/>
                <a:gd name="T2" fmla="*/ 74 w 88"/>
                <a:gd name="T3" fmla="*/ 0 h 238"/>
                <a:gd name="T4" fmla="*/ 88 w 88"/>
                <a:gd name="T5" fmla="*/ 0 h 238"/>
                <a:gd name="T6" fmla="*/ 16 w 88"/>
                <a:gd name="T7" fmla="*/ 228 h 238"/>
                <a:gd name="T8" fmla="*/ 3 w 88"/>
                <a:gd name="T9" fmla="*/ 224 h 238"/>
              </a:gdLst>
              <a:ahLst/>
              <a:cxnLst>
                <a:cxn ang="0">
                  <a:pos x="T0" y="T1"/>
                </a:cxn>
                <a:cxn ang="0">
                  <a:pos x="T2" y="T3"/>
                </a:cxn>
                <a:cxn ang="0">
                  <a:pos x="T4" y="T5"/>
                </a:cxn>
                <a:cxn ang="0">
                  <a:pos x="T6" y="T7"/>
                </a:cxn>
                <a:cxn ang="0">
                  <a:pos x="T8" y="T9"/>
                </a:cxn>
              </a:cxnLst>
              <a:rect l="0" t="0" r="r" b="b"/>
              <a:pathLst>
                <a:path w="88" h="238">
                  <a:moveTo>
                    <a:pt x="3" y="224"/>
                  </a:moveTo>
                  <a:cubicBezTo>
                    <a:pt x="74" y="0"/>
                    <a:pt x="74" y="0"/>
                    <a:pt x="74" y="0"/>
                  </a:cubicBezTo>
                  <a:cubicBezTo>
                    <a:pt x="88" y="0"/>
                    <a:pt x="88" y="0"/>
                    <a:pt x="88" y="0"/>
                  </a:cubicBezTo>
                  <a:cubicBezTo>
                    <a:pt x="16" y="228"/>
                    <a:pt x="16" y="228"/>
                    <a:pt x="16" y="228"/>
                  </a:cubicBezTo>
                  <a:cubicBezTo>
                    <a:pt x="13" y="238"/>
                    <a:pt x="0" y="236"/>
                    <a:pt x="3" y="224"/>
                  </a:cubicBez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4" name="Freeform 330"/>
            <p:cNvSpPr>
              <a:spLocks/>
            </p:cNvSpPr>
            <p:nvPr/>
          </p:nvSpPr>
          <p:spPr bwMode="auto">
            <a:xfrm>
              <a:off x="10776268" y="4691222"/>
              <a:ext cx="644902" cy="1735315"/>
            </a:xfrm>
            <a:custGeom>
              <a:avLst/>
              <a:gdLst>
                <a:gd name="T0" fmla="*/ 85 w 88"/>
                <a:gd name="T1" fmla="*/ 224 h 237"/>
                <a:gd name="T2" fmla="*/ 14 w 88"/>
                <a:gd name="T3" fmla="*/ 0 h 237"/>
                <a:gd name="T4" fmla="*/ 0 w 88"/>
                <a:gd name="T5" fmla="*/ 0 h 237"/>
                <a:gd name="T6" fmla="*/ 72 w 88"/>
                <a:gd name="T7" fmla="*/ 228 h 237"/>
                <a:gd name="T8" fmla="*/ 85 w 88"/>
                <a:gd name="T9" fmla="*/ 224 h 237"/>
              </a:gdLst>
              <a:ahLst/>
              <a:cxnLst>
                <a:cxn ang="0">
                  <a:pos x="T0" y="T1"/>
                </a:cxn>
                <a:cxn ang="0">
                  <a:pos x="T2" y="T3"/>
                </a:cxn>
                <a:cxn ang="0">
                  <a:pos x="T4" y="T5"/>
                </a:cxn>
                <a:cxn ang="0">
                  <a:pos x="T6" y="T7"/>
                </a:cxn>
                <a:cxn ang="0">
                  <a:pos x="T8" y="T9"/>
                </a:cxn>
              </a:cxnLst>
              <a:rect l="0" t="0" r="r" b="b"/>
              <a:pathLst>
                <a:path w="88" h="237">
                  <a:moveTo>
                    <a:pt x="85" y="224"/>
                  </a:moveTo>
                  <a:cubicBezTo>
                    <a:pt x="14" y="0"/>
                    <a:pt x="14" y="0"/>
                    <a:pt x="14" y="0"/>
                  </a:cubicBezTo>
                  <a:cubicBezTo>
                    <a:pt x="0" y="0"/>
                    <a:pt x="0" y="0"/>
                    <a:pt x="0" y="0"/>
                  </a:cubicBezTo>
                  <a:cubicBezTo>
                    <a:pt x="72" y="228"/>
                    <a:pt x="72" y="228"/>
                    <a:pt x="72" y="228"/>
                  </a:cubicBezTo>
                  <a:cubicBezTo>
                    <a:pt x="75" y="237"/>
                    <a:pt x="88" y="234"/>
                    <a:pt x="85" y="224"/>
                  </a:cubicBez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5" name="Rectangle 331"/>
            <p:cNvSpPr>
              <a:spLocks noChangeArrowheads="1"/>
            </p:cNvSpPr>
            <p:nvPr/>
          </p:nvSpPr>
          <p:spPr bwMode="auto">
            <a:xfrm>
              <a:off x="10117346" y="5466974"/>
              <a:ext cx="967352" cy="95022"/>
            </a:xfrm>
            <a:prstGeom prst="rect">
              <a:avLst/>
            </a:prstGeom>
            <a:solidFill>
              <a:srgbClr val="C5D0D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6" name="Freeform 332"/>
            <p:cNvSpPr>
              <a:spLocks/>
            </p:cNvSpPr>
            <p:nvPr/>
          </p:nvSpPr>
          <p:spPr bwMode="auto">
            <a:xfrm>
              <a:off x="11363532" y="4309579"/>
              <a:ext cx="233661" cy="278836"/>
            </a:xfrm>
            <a:custGeom>
              <a:avLst/>
              <a:gdLst>
                <a:gd name="T0" fmla="*/ 150 w 150"/>
                <a:gd name="T1" fmla="*/ 0 h 179"/>
                <a:gd name="T2" fmla="*/ 0 w 150"/>
                <a:gd name="T3" fmla="*/ 179 h 179"/>
                <a:gd name="T4" fmla="*/ 150 w 150"/>
                <a:gd name="T5" fmla="*/ 179 h 179"/>
                <a:gd name="T6" fmla="*/ 150 w 150"/>
                <a:gd name="T7" fmla="*/ 0 h 179"/>
              </a:gdLst>
              <a:ahLst/>
              <a:cxnLst>
                <a:cxn ang="0">
                  <a:pos x="T0" y="T1"/>
                </a:cxn>
                <a:cxn ang="0">
                  <a:pos x="T2" y="T3"/>
                </a:cxn>
                <a:cxn ang="0">
                  <a:pos x="T4" y="T5"/>
                </a:cxn>
                <a:cxn ang="0">
                  <a:pos x="T6" y="T7"/>
                </a:cxn>
              </a:cxnLst>
              <a:rect l="0" t="0" r="r" b="b"/>
              <a:pathLst>
                <a:path w="150" h="179">
                  <a:moveTo>
                    <a:pt x="150" y="0"/>
                  </a:moveTo>
                  <a:lnTo>
                    <a:pt x="0" y="179"/>
                  </a:lnTo>
                  <a:lnTo>
                    <a:pt x="150" y="179"/>
                  </a:lnTo>
                  <a:lnTo>
                    <a:pt x="150" y="0"/>
                  </a:lnTo>
                  <a:close/>
                </a:path>
              </a:pathLst>
            </a:custGeom>
            <a:solidFill>
              <a:srgbClr val="A8B8C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7" name="Rectangle 333"/>
            <p:cNvSpPr>
              <a:spLocks noChangeArrowheads="1"/>
            </p:cNvSpPr>
            <p:nvPr/>
          </p:nvSpPr>
          <p:spPr bwMode="auto">
            <a:xfrm>
              <a:off x="10643861" y="4075918"/>
              <a:ext cx="792886"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8" name="Rectangle 334"/>
            <p:cNvSpPr>
              <a:spLocks noChangeArrowheads="1"/>
            </p:cNvSpPr>
            <p:nvPr/>
          </p:nvSpPr>
          <p:spPr bwMode="auto">
            <a:xfrm>
              <a:off x="10643861" y="4141344"/>
              <a:ext cx="792886" cy="21809"/>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9" name="Rectangle 335"/>
            <p:cNvSpPr>
              <a:spLocks noChangeArrowheads="1"/>
            </p:cNvSpPr>
            <p:nvPr/>
          </p:nvSpPr>
          <p:spPr bwMode="auto">
            <a:xfrm>
              <a:off x="10643861" y="4200536"/>
              <a:ext cx="792886"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0" name="Rectangle 336"/>
            <p:cNvSpPr>
              <a:spLocks noChangeArrowheads="1"/>
            </p:cNvSpPr>
            <p:nvPr/>
          </p:nvSpPr>
          <p:spPr bwMode="auto">
            <a:xfrm>
              <a:off x="10643861" y="4259731"/>
              <a:ext cx="792886" cy="2804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1" name="Rectangle 337"/>
            <p:cNvSpPr>
              <a:spLocks noChangeArrowheads="1"/>
            </p:cNvSpPr>
            <p:nvPr/>
          </p:nvSpPr>
          <p:spPr bwMode="auto">
            <a:xfrm>
              <a:off x="10643861" y="4317366"/>
              <a:ext cx="792886"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2" name="Rectangle 338"/>
            <p:cNvSpPr>
              <a:spLocks noChangeArrowheads="1"/>
            </p:cNvSpPr>
            <p:nvPr/>
          </p:nvSpPr>
          <p:spPr bwMode="auto">
            <a:xfrm>
              <a:off x="10643861" y="3834470"/>
              <a:ext cx="792886" cy="14642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3" name="Freeform 339"/>
            <p:cNvSpPr>
              <a:spLocks/>
            </p:cNvSpPr>
            <p:nvPr/>
          </p:nvSpPr>
          <p:spPr bwMode="auto">
            <a:xfrm>
              <a:off x="11318359" y="4295559"/>
              <a:ext cx="278836" cy="292854"/>
            </a:xfrm>
            <a:custGeom>
              <a:avLst/>
              <a:gdLst>
                <a:gd name="T0" fmla="*/ 38 w 38"/>
                <a:gd name="T1" fmla="*/ 2 h 40"/>
                <a:gd name="T2" fmla="*/ 6 w 38"/>
                <a:gd name="T3" fmla="*/ 40 h 40"/>
                <a:gd name="T4" fmla="*/ 0 w 38"/>
                <a:gd name="T5" fmla="*/ 0 h 40"/>
                <a:gd name="T6" fmla="*/ 38 w 38"/>
                <a:gd name="T7" fmla="*/ 2 h 40"/>
              </a:gdLst>
              <a:ahLst/>
              <a:cxnLst>
                <a:cxn ang="0">
                  <a:pos x="T0" y="T1"/>
                </a:cxn>
                <a:cxn ang="0">
                  <a:pos x="T2" y="T3"/>
                </a:cxn>
                <a:cxn ang="0">
                  <a:pos x="T4" y="T5"/>
                </a:cxn>
                <a:cxn ang="0">
                  <a:pos x="T6" y="T7"/>
                </a:cxn>
              </a:cxnLst>
              <a:rect l="0" t="0" r="r" b="b"/>
              <a:pathLst>
                <a:path w="38" h="40">
                  <a:moveTo>
                    <a:pt x="38" y="2"/>
                  </a:moveTo>
                  <a:cubicBezTo>
                    <a:pt x="6" y="40"/>
                    <a:pt x="6" y="40"/>
                    <a:pt x="6" y="40"/>
                  </a:cubicBezTo>
                  <a:cubicBezTo>
                    <a:pt x="9" y="27"/>
                    <a:pt x="8" y="13"/>
                    <a:pt x="0" y="0"/>
                  </a:cubicBezTo>
                  <a:cubicBezTo>
                    <a:pt x="12" y="9"/>
                    <a:pt x="25" y="8"/>
                    <a:pt x="38" y="2"/>
                  </a:cubicBezTo>
                  <a:close/>
                </a:path>
              </a:pathLst>
            </a:custGeom>
            <a:solidFill>
              <a:srgbClr val="E8E7E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4" name="Oval 340"/>
            <p:cNvSpPr>
              <a:spLocks noChangeArrowheads="1"/>
            </p:cNvSpPr>
            <p:nvPr/>
          </p:nvSpPr>
          <p:spPr bwMode="auto">
            <a:xfrm>
              <a:off x="9771530" y="3775275"/>
              <a:ext cx="668268" cy="666710"/>
            </a:xfrm>
            <a:prstGeom prst="ellipse">
              <a:avLst/>
            </a:prstGeom>
            <a:solidFill>
              <a:srgbClr val="B7D5F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5" name="Freeform 341"/>
            <p:cNvSpPr>
              <a:spLocks/>
            </p:cNvSpPr>
            <p:nvPr/>
          </p:nvSpPr>
          <p:spPr bwMode="auto">
            <a:xfrm>
              <a:off x="10101770" y="4105514"/>
              <a:ext cx="300643" cy="285067"/>
            </a:xfrm>
            <a:custGeom>
              <a:avLst/>
              <a:gdLst>
                <a:gd name="T0" fmla="*/ 26 w 41"/>
                <a:gd name="T1" fmla="*/ 39 h 39"/>
                <a:gd name="T2" fmla="*/ 41 w 41"/>
                <a:gd name="T3" fmla="*/ 21 h 39"/>
                <a:gd name="T4" fmla="*/ 0 w 41"/>
                <a:gd name="T5" fmla="*/ 0 h 39"/>
                <a:gd name="T6" fmla="*/ 26 w 41"/>
                <a:gd name="T7" fmla="*/ 39 h 39"/>
              </a:gdLst>
              <a:ahLst/>
              <a:cxnLst>
                <a:cxn ang="0">
                  <a:pos x="T0" y="T1"/>
                </a:cxn>
                <a:cxn ang="0">
                  <a:pos x="T2" y="T3"/>
                </a:cxn>
                <a:cxn ang="0">
                  <a:pos x="T4" y="T5"/>
                </a:cxn>
                <a:cxn ang="0">
                  <a:pos x="T6" y="T7"/>
                </a:cxn>
              </a:cxnLst>
              <a:rect l="0" t="0" r="r" b="b"/>
              <a:pathLst>
                <a:path w="41" h="39">
                  <a:moveTo>
                    <a:pt x="26" y="39"/>
                  </a:moveTo>
                  <a:cubicBezTo>
                    <a:pt x="32" y="34"/>
                    <a:pt x="38" y="28"/>
                    <a:pt x="41" y="21"/>
                  </a:cubicBezTo>
                  <a:cubicBezTo>
                    <a:pt x="0" y="0"/>
                    <a:pt x="0" y="0"/>
                    <a:pt x="0" y="0"/>
                  </a:cubicBezTo>
                  <a:lnTo>
                    <a:pt x="26" y="39"/>
                  </a:ln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6" name="Freeform 342"/>
            <p:cNvSpPr>
              <a:spLocks/>
            </p:cNvSpPr>
            <p:nvPr/>
          </p:nvSpPr>
          <p:spPr bwMode="auto">
            <a:xfrm>
              <a:off x="10101770" y="3842259"/>
              <a:ext cx="338028" cy="417472"/>
            </a:xfrm>
            <a:custGeom>
              <a:avLst/>
              <a:gdLst>
                <a:gd name="T0" fmla="*/ 41 w 46"/>
                <a:gd name="T1" fmla="*/ 57 h 57"/>
                <a:gd name="T2" fmla="*/ 46 w 46"/>
                <a:gd name="T3" fmla="*/ 36 h 57"/>
                <a:gd name="T4" fmla="*/ 29 w 46"/>
                <a:gd name="T5" fmla="*/ 0 h 57"/>
                <a:gd name="T6" fmla="*/ 0 w 46"/>
                <a:gd name="T7" fmla="*/ 36 h 57"/>
                <a:gd name="T8" fmla="*/ 41 w 46"/>
                <a:gd name="T9" fmla="*/ 57 h 57"/>
              </a:gdLst>
              <a:ahLst/>
              <a:cxnLst>
                <a:cxn ang="0">
                  <a:pos x="T0" y="T1"/>
                </a:cxn>
                <a:cxn ang="0">
                  <a:pos x="T2" y="T3"/>
                </a:cxn>
                <a:cxn ang="0">
                  <a:pos x="T4" y="T5"/>
                </a:cxn>
                <a:cxn ang="0">
                  <a:pos x="T6" y="T7"/>
                </a:cxn>
                <a:cxn ang="0">
                  <a:pos x="T8" y="T9"/>
                </a:cxn>
              </a:cxnLst>
              <a:rect l="0" t="0" r="r" b="b"/>
              <a:pathLst>
                <a:path w="46" h="57">
                  <a:moveTo>
                    <a:pt x="41" y="57"/>
                  </a:moveTo>
                  <a:cubicBezTo>
                    <a:pt x="44" y="51"/>
                    <a:pt x="46" y="44"/>
                    <a:pt x="46" y="36"/>
                  </a:cubicBezTo>
                  <a:cubicBezTo>
                    <a:pt x="46" y="22"/>
                    <a:pt x="39" y="9"/>
                    <a:pt x="29" y="0"/>
                  </a:cubicBezTo>
                  <a:cubicBezTo>
                    <a:pt x="0" y="36"/>
                    <a:pt x="0" y="36"/>
                    <a:pt x="0" y="36"/>
                  </a:cubicBezTo>
                  <a:lnTo>
                    <a:pt x="41" y="57"/>
                  </a:lnTo>
                  <a:close/>
                </a:path>
              </a:pathLst>
            </a:custGeom>
            <a:solidFill>
              <a:srgbClr val="5D8C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7" name="Freeform 343"/>
            <p:cNvSpPr>
              <a:spLocks/>
            </p:cNvSpPr>
            <p:nvPr/>
          </p:nvSpPr>
          <p:spPr bwMode="auto">
            <a:xfrm>
              <a:off x="10101770" y="3775275"/>
              <a:ext cx="213410" cy="330239"/>
            </a:xfrm>
            <a:custGeom>
              <a:avLst/>
              <a:gdLst>
                <a:gd name="T0" fmla="*/ 29 w 29"/>
                <a:gd name="T1" fmla="*/ 9 h 45"/>
                <a:gd name="T2" fmla="*/ 0 w 29"/>
                <a:gd name="T3" fmla="*/ 0 h 45"/>
                <a:gd name="T4" fmla="*/ 0 w 29"/>
                <a:gd name="T5" fmla="*/ 45 h 45"/>
                <a:gd name="T6" fmla="*/ 29 w 29"/>
                <a:gd name="T7" fmla="*/ 9 h 45"/>
              </a:gdLst>
              <a:ahLst/>
              <a:cxnLst>
                <a:cxn ang="0">
                  <a:pos x="T0" y="T1"/>
                </a:cxn>
                <a:cxn ang="0">
                  <a:pos x="T2" y="T3"/>
                </a:cxn>
                <a:cxn ang="0">
                  <a:pos x="T4" y="T5"/>
                </a:cxn>
                <a:cxn ang="0">
                  <a:pos x="T6" y="T7"/>
                </a:cxn>
              </a:cxnLst>
              <a:rect l="0" t="0" r="r" b="b"/>
              <a:pathLst>
                <a:path w="29" h="45">
                  <a:moveTo>
                    <a:pt x="29" y="9"/>
                  </a:moveTo>
                  <a:cubicBezTo>
                    <a:pt x="21" y="3"/>
                    <a:pt x="11" y="0"/>
                    <a:pt x="0" y="0"/>
                  </a:cubicBezTo>
                  <a:cubicBezTo>
                    <a:pt x="0" y="45"/>
                    <a:pt x="0" y="45"/>
                    <a:pt x="0" y="45"/>
                  </a:cubicBezTo>
                  <a:lnTo>
                    <a:pt x="29" y="9"/>
                  </a:lnTo>
                  <a:close/>
                </a:path>
              </a:pathLst>
            </a:custGeom>
            <a:solidFill>
              <a:srgbClr val="7BA4C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8" name="Freeform 344"/>
            <p:cNvSpPr>
              <a:spLocks/>
            </p:cNvSpPr>
            <p:nvPr/>
          </p:nvSpPr>
          <p:spPr bwMode="auto">
            <a:xfrm>
              <a:off x="9868109" y="3775275"/>
              <a:ext cx="233661" cy="330239"/>
            </a:xfrm>
            <a:custGeom>
              <a:avLst/>
              <a:gdLst>
                <a:gd name="T0" fmla="*/ 32 w 32"/>
                <a:gd name="T1" fmla="*/ 0 h 45"/>
                <a:gd name="T2" fmla="*/ 32 w 32"/>
                <a:gd name="T3" fmla="*/ 45 h 45"/>
                <a:gd name="T4" fmla="*/ 0 w 32"/>
                <a:gd name="T5" fmla="*/ 13 h 45"/>
                <a:gd name="T6" fmla="*/ 32 w 32"/>
                <a:gd name="T7" fmla="*/ 0 h 45"/>
              </a:gdLst>
              <a:ahLst/>
              <a:cxnLst>
                <a:cxn ang="0">
                  <a:pos x="T0" y="T1"/>
                </a:cxn>
                <a:cxn ang="0">
                  <a:pos x="T2" y="T3"/>
                </a:cxn>
                <a:cxn ang="0">
                  <a:pos x="T4" y="T5"/>
                </a:cxn>
                <a:cxn ang="0">
                  <a:pos x="T6" y="T7"/>
                </a:cxn>
              </a:cxnLst>
              <a:rect l="0" t="0" r="r" b="b"/>
              <a:pathLst>
                <a:path w="32" h="45">
                  <a:moveTo>
                    <a:pt x="32" y="0"/>
                  </a:moveTo>
                  <a:cubicBezTo>
                    <a:pt x="32" y="45"/>
                    <a:pt x="32" y="45"/>
                    <a:pt x="32" y="45"/>
                  </a:cubicBezTo>
                  <a:cubicBezTo>
                    <a:pt x="0" y="13"/>
                    <a:pt x="0" y="13"/>
                    <a:pt x="0" y="13"/>
                  </a:cubicBezTo>
                  <a:cubicBezTo>
                    <a:pt x="8" y="5"/>
                    <a:pt x="20" y="0"/>
                    <a:pt x="32" y="0"/>
                  </a:cubicBezTo>
                  <a:close/>
                </a:path>
              </a:pathLst>
            </a:custGeom>
            <a:solidFill>
              <a:srgbClr val="99BDD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9" name="Rectangle 345"/>
            <p:cNvSpPr>
              <a:spLocks noChangeArrowheads="1"/>
            </p:cNvSpPr>
            <p:nvPr/>
          </p:nvSpPr>
          <p:spPr bwMode="auto">
            <a:xfrm>
              <a:off x="10643861" y="3541616"/>
              <a:ext cx="792886" cy="35829"/>
            </a:xfrm>
            <a:prstGeom prst="rect">
              <a:avLst/>
            </a:prstGeom>
            <a:solidFill>
              <a:srgbClr val="FC8D2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0" name="Rectangle 346"/>
            <p:cNvSpPr>
              <a:spLocks noChangeArrowheads="1"/>
            </p:cNvSpPr>
            <p:nvPr/>
          </p:nvSpPr>
          <p:spPr bwMode="auto">
            <a:xfrm>
              <a:off x="11296550" y="2728479"/>
              <a:ext cx="140197" cy="813137"/>
            </a:xfrm>
            <a:prstGeom prst="rect">
              <a:avLst/>
            </a:prstGeom>
            <a:solidFill>
              <a:srgbClr val="3F73A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1" name="Rectangle 347"/>
            <p:cNvSpPr>
              <a:spLocks noChangeArrowheads="1"/>
            </p:cNvSpPr>
            <p:nvPr/>
          </p:nvSpPr>
          <p:spPr bwMode="auto">
            <a:xfrm>
              <a:off x="11128315" y="3035352"/>
              <a:ext cx="146428" cy="506264"/>
            </a:xfrm>
            <a:prstGeom prst="rect">
              <a:avLst/>
            </a:prstGeom>
            <a:solidFill>
              <a:srgbClr val="5D8CB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2" name="Rectangle 348"/>
            <p:cNvSpPr>
              <a:spLocks noChangeArrowheads="1"/>
            </p:cNvSpPr>
            <p:nvPr/>
          </p:nvSpPr>
          <p:spPr bwMode="auto">
            <a:xfrm>
              <a:off x="10967869" y="3205146"/>
              <a:ext cx="138639" cy="336470"/>
            </a:xfrm>
            <a:prstGeom prst="rect">
              <a:avLst/>
            </a:prstGeom>
            <a:solidFill>
              <a:srgbClr val="7BA4C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3" name="Rectangle 349"/>
            <p:cNvSpPr>
              <a:spLocks noChangeArrowheads="1"/>
            </p:cNvSpPr>
            <p:nvPr/>
          </p:nvSpPr>
          <p:spPr bwMode="auto">
            <a:xfrm>
              <a:off x="10805865" y="3050931"/>
              <a:ext cx="138639" cy="490687"/>
            </a:xfrm>
            <a:prstGeom prst="rect">
              <a:avLst/>
            </a:prstGeom>
            <a:solidFill>
              <a:srgbClr val="99BD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4" name="Rectangle 350"/>
            <p:cNvSpPr>
              <a:spLocks noChangeArrowheads="1"/>
            </p:cNvSpPr>
            <p:nvPr/>
          </p:nvSpPr>
          <p:spPr bwMode="auto">
            <a:xfrm>
              <a:off x="10643861" y="3189568"/>
              <a:ext cx="140197" cy="352049"/>
            </a:xfrm>
            <a:prstGeom prst="rect">
              <a:avLst/>
            </a:prstGeom>
            <a:solidFill>
              <a:srgbClr val="B7D5F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5" name="Freeform 378"/>
            <p:cNvSpPr>
              <a:spLocks/>
            </p:cNvSpPr>
            <p:nvPr/>
          </p:nvSpPr>
          <p:spPr bwMode="auto">
            <a:xfrm>
              <a:off x="9787107" y="3571212"/>
              <a:ext cx="182255" cy="182255"/>
            </a:xfrm>
            <a:custGeom>
              <a:avLst/>
              <a:gdLst>
                <a:gd name="T0" fmla="*/ 0 w 117"/>
                <a:gd name="T1" fmla="*/ 42 h 117"/>
                <a:gd name="T2" fmla="*/ 75 w 117"/>
                <a:gd name="T3" fmla="*/ 117 h 117"/>
                <a:gd name="T4" fmla="*/ 117 w 117"/>
                <a:gd name="T5" fmla="*/ 75 h 117"/>
                <a:gd name="T6" fmla="*/ 42 w 117"/>
                <a:gd name="T7" fmla="*/ 0 h 117"/>
                <a:gd name="T8" fmla="*/ 0 w 117"/>
                <a:gd name="T9" fmla="*/ 42 h 117"/>
              </a:gdLst>
              <a:ahLst/>
              <a:cxnLst>
                <a:cxn ang="0">
                  <a:pos x="T0" y="T1"/>
                </a:cxn>
                <a:cxn ang="0">
                  <a:pos x="T2" y="T3"/>
                </a:cxn>
                <a:cxn ang="0">
                  <a:pos x="T4" y="T5"/>
                </a:cxn>
                <a:cxn ang="0">
                  <a:pos x="T6" y="T7"/>
                </a:cxn>
                <a:cxn ang="0">
                  <a:pos x="T8" y="T9"/>
                </a:cxn>
              </a:cxnLst>
              <a:rect l="0" t="0" r="r" b="b"/>
              <a:pathLst>
                <a:path w="117" h="117">
                  <a:moveTo>
                    <a:pt x="0" y="42"/>
                  </a:moveTo>
                  <a:lnTo>
                    <a:pt x="75" y="117"/>
                  </a:lnTo>
                  <a:lnTo>
                    <a:pt x="117" y="75"/>
                  </a:lnTo>
                  <a:lnTo>
                    <a:pt x="42" y="0"/>
                  </a:lnTo>
                  <a:lnTo>
                    <a:pt x="0" y="4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pic>
          <p:nvPicPr>
            <p:cNvPr id="146" name="图片 14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750850" y="3765477"/>
              <a:ext cx="717415" cy="709220"/>
            </a:xfrm>
            <a:prstGeom prst="rect">
              <a:avLst/>
            </a:prstGeom>
          </p:spPr>
        </p:pic>
      </p:grpSp>
      <p:sp>
        <p:nvSpPr>
          <p:cNvPr id="148" name="矩形 147"/>
          <p:cNvSpPr/>
          <p:nvPr/>
        </p:nvSpPr>
        <p:spPr>
          <a:xfrm>
            <a:off x="2499381" y="2637706"/>
            <a:ext cx="7628273" cy="3071610"/>
          </a:xfrm>
          <a:prstGeom prst="rect">
            <a:avLst/>
          </a:prstGeom>
        </p:spPr>
        <p:txBody>
          <a:bodyPr wrap="square">
            <a:spAutoFit/>
          </a:bodyPr>
          <a:lstStyle/>
          <a:p>
            <a:pPr marL="457200" indent="-457200" defTabSz="914400" fontAlgn="base">
              <a:lnSpc>
                <a:spcPct val="110000"/>
              </a:lnSpc>
              <a:spcBef>
                <a:spcPct val="0"/>
              </a:spcBef>
              <a:spcAft>
                <a:spcPct val="0"/>
              </a:spcAft>
              <a:buFont typeface="Wingdings" pitchFamily="2" charset="2"/>
              <a:buChar char="Ø"/>
            </a:pPr>
            <a:endParaRPr lang="en-US" altLang="zh-CN" sz="800" dirty="0">
              <a:latin typeface="+mn-ea"/>
              <a:cs typeface="Courier New" pitchFamily="49" charset="0"/>
            </a:endParaRPr>
          </a:p>
          <a:p>
            <a:pPr marL="457200" indent="-457200" defTabSz="914400" fontAlgn="base">
              <a:lnSpc>
                <a:spcPct val="110000"/>
              </a:lnSpc>
              <a:spcBef>
                <a:spcPct val="0"/>
              </a:spcBef>
              <a:spcAft>
                <a:spcPct val="0"/>
              </a:spcAft>
              <a:buFont typeface="Wingdings" pitchFamily="2" charset="2"/>
              <a:buChar char="Ø"/>
            </a:pPr>
            <a:r>
              <a:rPr lang="zh-CN" altLang="en-US" sz="2800" dirty="0" smtClean="0">
                <a:latin typeface="+mn-ea"/>
                <a:cs typeface="Courier New" pitchFamily="49" charset="0"/>
              </a:rPr>
              <a:t>三是</a:t>
            </a:r>
            <a:r>
              <a:rPr lang="zh-CN" altLang="en-US" sz="2800" b="1" dirty="0" smtClean="0">
                <a:latin typeface="+mn-ea"/>
                <a:cs typeface="Courier New" pitchFamily="49" charset="0"/>
              </a:rPr>
              <a:t>：</a:t>
            </a:r>
            <a:r>
              <a:rPr lang="zh-CN" altLang="zh-CN" sz="2800" b="1" dirty="0" smtClean="0">
                <a:latin typeface="+mn-ea"/>
                <a:cs typeface="Courier New" pitchFamily="49" charset="0"/>
              </a:rPr>
              <a:t>本</a:t>
            </a:r>
            <a:r>
              <a:rPr lang="zh-CN" altLang="zh-CN" sz="2800" b="1" dirty="0">
                <a:latin typeface="+mn-ea"/>
                <a:cs typeface="Courier New" pitchFamily="49" charset="0"/>
              </a:rPr>
              <a:t>级工会</a:t>
            </a:r>
            <a:r>
              <a:rPr lang="zh-CN" altLang="zh-CN" sz="2800" dirty="0">
                <a:latin typeface="+mn-ea"/>
                <a:cs typeface="Courier New" pitchFamily="49" charset="0"/>
              </a:rPr>
              <a:t>经费审查委员会对于本级工会开展职工会员监督的情况要进行督促和监督，将其</a:t>
            </a:r>
            <a:r>
              <a:rPr lang="zh-CN" altLang="zh-CN" sz="2800" b="1" dirty="0">
                <a:solidFill>
                  <a:srgbClr val="C00000"/>
                </a:solidFill>
                <a:latin typeface="+mn-ea"/>
                <a:cs typeface="Courier New" pitchFamily="49" charset="0"/>
              </a:rPr>
              <a:t>纳入常规性审查范围</a:t>
            </a:r>
            <a:r>
              <a:rPr lang="zh-CN" altLang="zh-CN" sz="2800" dirty="0">
                <a:latin typeface="+mn-ea"/>
                <a:cs typeface="Courier New" pitchFamily="49" charset="0"/>
              </a:rPr>
              <a:t>；</a:t>
            </a:r>
            <a:r>
              <a:rPr lang="zh-CN" altLang="zh-CN" sz="2800" b="1" dirty="0">
                <a:latin typeface="+mn-ea"/>
                <a:cs typeface="Courier New" pitchFamily="49" charset="0"/>
              </a:rPr>
              <a:t>上级工会</a:t>
            </a:r>
            <a:r>
              <a:rPr lang="zh-CN" altLang="zh-CN" sz="2800" dirty="0">
                <a:latin typeface="+mn-ea"/>
                <a:cs typeface="Courier New" pitchFamily="49" charset="0"/>
              </a:rPr>
              <a:t>及其经费审查委员会要将基层工会职工会员对于工会经费收支使用等的监督情况作为</a:t>
            </a:r>
            <a:r>
              <a:rPr lang="zh-CN" altLang="zh-CN" sz="2800" b="1" dirty="0">
                <a:solidFill>
                  <a:srgbClr val="C00000"/>
                </a:solidFill>
                <a:latin typeface="+mn-ea"/>
                <a:cs typeface="Courier New" pitchFamily="49" charset="0"/>
              </a:rPr>
              <a:t>工会工作考核评估</a:t>
            </a:r>
            <a:r>
              <a:rPr lang="zh-CN" altLang="zh-CN" sz="2800" dirty="0">
                <a:latin typeface="+mn-ea"/>
                <a:cs typeface="Courier New" pitchFamily="49" charset="0"/>
              </a:rPr>
              <a:t>的重要内容。</a:t>
            </a:r>
            <a:endParaRPr lang="en-US" altLang="zh-CN" sz="2800" dirty="0">
              <a:latin typeface="+mn-ea"/>
              <a:cs typeface="Courier New" pitchFamily="49" charset="0"/>
            </a:endParaRPr>
          </a:p>
        </p:txBody>
      </p:sp>
    </p:spTree>
    <p:extLst>
      <p:ext uri="{BB962C8B-B14F-4D97-AF65-F5344CB8AC3E}">
        <p14:creationId xmlns="" xmlns:p14="http://schemas.microsoft.com/office/powerpoint/2010/main" val="1428008276"/>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1115357" y="333450"/>
            <a:ext cx="8148201" cy="584775"/>
          </a:xfrm>
          <a:prstGeom prst="rect">
            <a:avLst/>
          </a:prstGeom>
        </p:spPr>
        <p:txBody>
          <a:bodyPr wrap="square">
            <a:spAutoFit/>
          </a:bodyPr>
          <a:lstStyle/>
          <a:p>
            <a:pPr>
              <a:spcBef>
                <a:spcPct val="20000"/>
              </a:spcBef>
            </a:pPr>
            <a:r>
              <a:rPr lang="zh-CN" altLang="en-US" sz="3200" b="1" dirty="0" smtClean="0">
                <a:gradFill>
                  <a:gsLst>
                    <a:gs pos="70000">
                      <a:schemeClr val="accent6">
                        <a:lumMod val="75000"/>
                      </a:schemeClr>
                    </a:gs>
                    <a:gs pos="24000">
                      <a:schemeClr val="accent2">
                        <a:lumMod val="20000"/>
                        <a:lumOff val="80000"/>
                      </a:schemeClr>
                    </a:gs>
                    <a:gs pos="0">
                      <a:schemeClr val="accent2">
                        <a:lumMod val="40000"/>
                        <a:lumOff val="60000"/>
                      </a:schemeClr>
                    </a:gs>
                    <a:gs pos="50000">
                      <a:srgbClr val="FFC000"/>
                    </a:gs>
                    <a:gs pos="82000">
                      <a:srgbClr val="FFC000"/>
                    </a:gs>
                  </a:gsLst>
                  <a:lin ang="5400000" scaled="0"/>
                </a:gradFill>
                <a:latin typeface="微软雅黑" panose="020B0503020204020204" pitchFamily="34" charset="-122"/>
                <a:ea typeface="微软雅黑" panose="020B0503020204020204" pitchFamily="34" charset="-122"/>
              </a:rPr>
              <a:t>解读实施意见</a:t>
            </a:r>
            <a:endParaRPr lang="zh-CN" altLang="zh-CN" sz="3200" b="1" dirty="0">
              <a:gradFill>
                <a:gsLst>
                  <a:gs pos="70000">
                    <a:schemeClr val="accent6">
                      <a:lumMod val="75000"/>
                    </a:schemeClr>
                  </a:gs>
                  <a:gs pos="24000">
                    <a:schemeClr val="accent2">
                      <a:lumMod val="20000"/>
                      <a:lumOff val="80000"/>
                    </a:schemeClr>
                  </a:gs>
                  <a:gs pos="0">
                    <a:schemeClr val="accent2">
                      <a:lumMod val="40000"/>
                      <a:lumOff val="60000"/>
                    </a:schemeClr>
                  </a:gs>
                  <a:gs pos="50000">
                    <a:srgbClr val="FFC000"/>
                  </a:gs>
                  <a:gs pos="82000">
                    <a:srgbClr val="FFC000"/>
                  </a:gs>
                </a:gsLst>
                <a:lin ang="5400000" scaled="0"/>
              </a:gradFill>
              <a:latin typeface="微软雅黑" panose="020B0503020204020204" pitchFamily="34" charset="-122"/>
              <a:ea typeface="微软雅黑" panose="020B0503020204020204" pitchFamily="34" charset="-122"/>
            </a:endParaRPr>
          </a:p>
        </p:txBody>
      </p:sp>
      <p:pic>
        <p:nvPicPr>
          <p:cNvPr id="37" name="图片 3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77617" y="354587"/>
            <a:ext cx="605021" cy="598107"/>
          </a:xfrm>
          <a:prstGeom prst="rect">
            <a:avLst/>
          </a:prstGeom>
        </p:spPr>
      </p:pic>
      <p:grpSp>
        <p:nvGrpSpPr>
          <p:cNvPr id="34" name="组合 33"/>
          <p:cNvGrpSpPr/>
          <p:nvPr/>
        </p:nvGrpSpPr>
        <p:grpSpPr>
          <a:xfrm>
            <a:off x="298562" y="2267001"/>
            <a:ext cx="11593288" cy="4269322"/>
            <a:chOff x="1203411" y="2333795"/>
            <a:chExt cx="4332200" cy="2572274"/>
          </a:xfrm>
        </p:grpSpPr>
        <p:sp>
          <p:nvSpPr>
            <p:cNvPr id="38" name="Rectangle 128"/>
            <p:cNvSpPr>
              <a:spLocks noChangeArrowheads="1"/>
            </p:cNvSpPr>
            <p:nvPr/>
          </p:nvSpPr>
          <p:spPr bwMode="auto">
            <a:xfrm>
              <a:off x="1279908" y="2381462"/>
              <a:ext cx="4188574" cy="2432277"/>
            </a:xfrm>
            <a:prstGeom prst="rect">
              <a:avLst/>
            </a:prstGeom>
            <a:solidFill>
              <a:schemeClr val="bg2">
                <a:lumMod val="95000"/>
              </a:schemeClr>
            </a:solidFill>
            <a:ln>
              <a:noFill/>
            </a:ln>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39" name="Rectangle 129"/>
            <p:cNvSpPr>
              <a:spLocks noChangeArrowheads="1"/>
            </p:cNvSpPr>
            <p:nvPr/>
          </p:nvSpPr>
          <p:spPr bwMode="auto">
            <a:xfrm>
              <a:off x="1264297" y="4779999"/>
              <a:ext cx="4204185" cy="6507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51" name="Rectangle 130"/>
            <p:cNvSpPr>
              <a:spLocks noChangeArrowheads="1"/>
            </p:cNvSpPr>
            <p:nvPr/>
          </p:nvSpPr>
          <p:spPr bwMode="auto">
            <a:xfrm>
              <a:off x="1203411" y="4840999"/>
              <a:ext cx="4332200" cy="65070"/>
            </a:xfrm>
            <a:prstGeom prst="rect">
              <a:avLst/>
            </a:prstGeom>
            <a:solidFill>
              <a:srgbClr val="0005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52" name="Rectangle 131"/>
            <p:cNvSpPr>
              <a:spLocks noChangeArrowheads="1"/>
            </p:cNvSpPr>
            <p:nvPr/>
          </p:nvSpPr>
          <p:spPr bwMode="auto">
            <a:xfrm>
              <a:off x="1264297" y="2388226"/>
              <a:ext cx="4204185" cy="6507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53" name="Rectangle 132"/>
            <p:cNvSpPr>
              <a:spLocks noChangeArrowheads="1"/>
            </p:cNvSpPr>
            <p:nvPr/>
          </p:nvSpPr>
          <p:spPr bwMode="auto">
            <a:xfrm>
              <a:off x="1203411" y="2333795"/>
              <a:ext cx="4332200" cy="65070"/>
            </a:xfrm>
            <a:prstGeom prst="rect">
              <a:avLst/>
            </a:prstGeom>
            <a:solidFill>
              <a:srgbClr val="0005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grpSp>
      <p:grpSp>
        <p:nvGrpSpPr>
          <p:cNvPr id="54" name="组合 53"/>
          <p:cNvGrpSpPr/>
          <p:nvPr/>
        </p:nvGrpSpPr>
        <p:grpSpPr>
          <a:xfrm>
            <a:off x="2198356" y="1629594"/>
            <a:ext cx="7425242" cy="477144"/>
            <a:chOff x="537538" y="1065876"/>
            <a:chExt cx="3681676" cy="357905"/>
          </a:xfrm>
        </p:grpSpPr>
        <p:sp>
          <p:nvSpPr>
            <p:cNvPr id="55" name="TextBox 32"/>
            <p:cNvSpPr txBox="1"/>
            <p:nvPr/>
          </p:nvSpPr>
          <p:spPr>
            <a:xfrm>
              <a:off x="2807065" y="1108317"/>
              <a:ext cx="1412149" cy="315464"/>
            </a:xfrm>
            <a:prstGeom prst="rect">
              <a:avLst/>
            </a:prstGeom>
            <a:noFill/>
          </p:spPr>
          <p:txBody>
            <a:bodyPr wrap="square" rtlCol="0">
              <a:spAutoFit/>
            </a:bodyPr>
            <a:lstStyle/>
            <a:p>
              <a:endParaRPr lang="zh-CN" altLang="en-US" sz="2133" b="1" dirty="0">
                <a:solidFill>
                  <a:schemeClr val="tx1">
                    <a:lumMod val="65000"/>
                    <a:lumOff val="35000"/>
                  </a:schemeClr>
                </a:solidFill>
              </a:endParaRPr>
            </a:p>
          </p:txBody>
        </p:sp>
        <p:sp>
          <p:nvSpPr>
            <p:cNvPr id="56" name="Rectangle 42"/>
            <p:cNvSpPr/>
            <p:nvPr/>
          </p:nvSpPr>
          <p:spPr>
            <a:xfrm>
              <a:off x="537538" y="1065876"/>
              <a:ext cx="3681676" cy="295144"/>
            </a:xfrm>
            <a:prstGeom prst="rect">
              <a:avLst/>
            </a:prstGeom>
            <a:noFill/>
            <a:ln w="12700" cap="flat" cmpd="sng" algn="ctr">
              <a:noFill/>
              <a:prstDash val="solid"/>
            </a:ln>
            <a:effectLst/>
          </p:spPr>
          <p:txBody>
            <a:bodyPr lIns="121904" tIns="0" rIns="121904" bIns="0" rtlCol="0" anchor="t"/>
            <a:lstStyle/>
            <a:p>
              <a:pPr algn="ctr"/>
              <a:r>
                <a:rPr lang="zh-CN" altLang="zh-CN" sz="3600" b="1" dirty="0" smtClean="0">
                  <a:solidFill>
                    <a:srgbClr val="C00000"/>
                  </a:solidFill>
                </a:rPr>
                <a:t>（</a:t>
              </a:r>
              <a:r>
                <a:rPr lang="zh-CN" altLang="en-US" sz="3600" b="1" dirty="0">
                  <a:solidFill>
                    <a:srgbClr val="C00000"/>
                  </a:solidFill>
                </a:rPr>
                <a:t>五</a:t>
              </a:r>
              <a:r>
                <a:rPr lang="zh-CN" altLang="zh-CN" sz="3600" b="1" dirty="0" smtClean="0">
                  <a:solidFill>
                    <a:srgbClr val="C00000"/>
                  </a:solidFill>
                </a:rPr>
                <a:t>）贯彻落实《实施办法》</a:t>
              </a:r>
              <a:endParaRPr lang="en-US" altLang="zh-CN" sz="3600" b="1" dirty="0">
                <a:solidFill>
                  <a:srgbClr val="C00000"/>
                </a:solidFill>
              </a:endParaRPr>
            </a:p>
          </p:txBody>
        </p:sp>
      </p:grpSp>
      <p:grpSp>
        <p:nvGrpSpPr>
          <p:cNvPr id="58" name="组合 57"/>
          <p:cNvGrpSpPr/>
          <p:nvPr/>
        </p:nvGrpSpPr>
        <p:grpSpPr>
          <a:xfrm>
            <a:off x="541311" y="2568033"/>
            <a:ext cx="1958070" cy="3836696"/>
            <a:chOff x="8181085" y="2568033"/>
            <a:chExt cx="2148115" cy="3836696"/>
          </a:xfrm>
        </p:grpSpPr>
        <p:sp>
          <p:nvSpPr>
            <p:cNvPr id="59" name="Freeform 351"/>
            <p:cNvSpPr>
              <a:spLocks/>
            </p:cNvSpPr>
            <p:nvPr/>
          </p:nvSpPr>
          <p:spPr bwMode="auto">
            <a:xfrm>
              <a:off x="8570519" y="2568033"/>
              <a:ext cx="747712" cy="1456481"/>
            </a:xfrm>
            <a:custGeom>
              <a:avLst/>
              <a:gdLst>
                <a:gd name="T0" fmla="*/ 94 w 102"/>
                <a:gd name="T1" fmla="*/ 77 h 199"/>
                <a:gd name="T2" fmla="*/ 52 w 102"/>
                <a:gd name="T3" fmla="*/ 199 h 199"/>
                <a:gd name="T4" fmla="*/ 5 w 102"/>
                <a:gd name="T5" fmla="*/ 83 h 199"/>
                <a:gd name="T6" fmla="*/ 68 w 102"/>
                <a:gd name="T7" fmla="*/ 18 h 199"/>
                <a:gd name="T8" fmla="*/ 94 w 102"/>
                <a:gd name="T9" fmla="*/ 77 h 199"/>
              </a:gdLst>
              <a:ahLst/>
              <a:cxnLst>
                <a:cxn ang="0">
                  <a:pos x="T0" y="T1"/>
                </a:cxn>
                <a:cxn ang="0">
                  <a:pos x="T2" y="T3"/>
                </a:cxn>
                <a:cxn ang="0">
                  <a:pos x="T4" y="T5"/>
                </a:cxn>
                <a:cxn ang="0">
                  <a:pos x="T6" y="T7"/>
                </a:cxn>
                <a:cxn ang="0">
                  <a:pos x="T8" y="T9"/>
                </a:cxn>
              </a:cxnLst>
              <a:rect l="0" t="0" r="r" b="b"/>
              <a:pathLst>
                <a:path w="102" h="199">
                  <a:moveTo>
                    <a:pt x="94" y="77"/>
                  </a:moveTo>
                  <a:cubicBezTo>
                    <a:pt x="84" y="121"/>
                    <a:pt x="66" y="199"/>
                    <a:pt x="52" y="199"/>
                  </a:cubicBezTo>
                  <a:cubicBezTo>
                    <a:pt x="38" y="199"/>
                    <a:pt x="10" y="115"/>
                    <a:pt x="5" y="83"/>
                  </a:cubicBezTo>
                  <a:cubicBezTo>
                    <a:pt x="0" y="55"/>
                    <a:pt x="9" y="0"/>
                    <a:pt x="68" y="18"/>
                  </a:cubicBezTo>
                  <a:cubicBezTo>
                    <a:pt x="88" y="17"/>
                    <a:pt x="102" y="39"/>
                    <a:pt x="94" y="77"/>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0" name="Freeform 352"/>
            <p:cNvSpPr>
              <a:spLocks/>
            </p:cNvSpPr>
            <p:nvPr/>
          </p:nvSpPr>
          <p:spPr bwMode="auto">
            <a:xfrm>
              <a:off x="8240280" y="4479370"/>
              <a:ext cx="176024" cy="197834"/>
            </a:xfrm>
            <a:custGeom>
              <a:avLst/>
              <a:gdLst>
                <a:gd name="T0" fmla="*/ 0 w 113"/>
                <a:gd name="T1" fmla="*/ 98 h 127"/>
                <a:gd name="T2" fmla="*/ 70 w 113"/>
                <a:gd name="T3" fmla="*/ 127 h 127"/>
                <a:gd name="T4" fmla="*/ 113 w 113"/>
                <a:gd name="T5" fmla="*/ 33 h 127"/>
                <a:gd name="T6" fmla="*/ 47 w 113"/>
                <a:gd name="T7" fmla="*/ 0 h 127"/>
                <a:gd name="T8" fmla="*/ 0 w 113"/>
                <a:gd name="T9" fmla="*/ 98 h 127"/>
              </a:gdLst>
              <a:ahLst/>
              <a:cxnLst>
                <a:cxn ang="0">
                  <a:pos x="T0" y="T1"/>
                </a:cxn>
                <a:cxn ang="0">
                  <a:pos x="T2" y="T3"/>
                </a:cxn>
                <a:cxn ang="0">
                  <a:pos x="T4" y="T5"/>
                </a:cxn>
                <a:cxn ang="0">
                  <a:pos x="T6" y="T7"/>
                </a:cxn>
                <a:cxn ang="0">
                  <a:pos x="T8" y="T9"/>
                </a:cxn>
              </a:cxnLst>
              <a:rect l="0" t="0" r="r" b="b"/>
              <a:pathLst>
                <a:path w="113" h="127">
                  <a:moveTo>
                    <a:pt x="0" y="98"/>
                  </a:moveTo>
                  <a:lnTo>
                    <a:pt x="70" y="127"/>
                  </a:lnTo>
                  <a:lnTo>
                    <a:pt x="113" y="33"/>
                  </a:lnTo>
                  <a:lnTo>
                    <a:pt x="47" y="0"/>
                  </a:lnTo>
                  <a:lnTo>
                    <a:pt x="0" y="98"/>
                  </a:ln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1" name="Freeform 353"/>
            <p:cNvSpPr>
              <a:spLocks/>
            </p:cNvSpPr>
            <p:nvPr/>
          </p:nvSpPr>
          <p:spPr bwMode="auto">
            <a:xfrm>
              <a:off x="8210681" y="4530776"/>
              <a:ext cx="183813" cy="233661"/>
            </a:xfrm>
            <a:custGeom>
              <a:avLst/>
              <a:gdLst>
                <a:gd name="T0" fmla="*/ 25 w 25"/>
                <a:gd name="T1" fmla="*/ 4 h 32"/>
                <a:gd name="T2" fmla="*/ 10 w 25"/>
                <a:gd name="T3" fmla="*/ 0 h 32"/>
                <a:gd name="T4" fmla="*/ 7 w 25"/>
                <a:gd name="T5" fmla="*/ 12 h 32"/>
                <a:gd name="T6" fmla="*/ 0 w 25"/>
                <a:gd name="T7" fmla="*/ 23 h 32"/>
                <a:gd name="T8" fmla="*/ 17 w 25"/>
                <a:gd name="T9" fmla="*/ 32 h 32"/>
                <a:gd name="T10" fmla="*/ 25 w 25"/>
                <a:gd name="T11" fmla="*/ 4 h 32"/>
              </a:gdLst>
              <a:ahLst/>
              <a:cxnLst>
                <a:cxn ang="0">
                  <a:pos x="T0" y="T1"/>
                </a:cxn>
                <a:cxn ang="0">
                  <a:pos x="T2" y="T3"/>
                </a:cxn>
                <a:cxn ang="0">
                  <a:pos x="T4" y="T5"/>
                </a:cxn>
                <a:cxn ang="0">
                  <a:pos x="T6" y="T7"/>
                </a:cxn>
                <a:cxn ang="0">
                  <a:pos x="T8" y="T9"/>
                </a:cxn>
                <a:cxn ang="0">
                  <a:pos x="T10" y="T11"/>
                </a:cxn>
              </a:cxnLst>
              <a:rect l="0" t="0" r="r" b="b"/>
              <a:pathLst>
                <a:path w="25" h="32">
                  <a:moveTo>
                    <a:pt x="25" y="4"/>
                  </a:moveTo>
                  <a:cubicBezTo>
                    <a:pt x="10" y="0"/>
                    <a:pt x="10" y="0"/>
                    <a:pt x="10" y="0"/>
                  </a:cubicBezTo>
                  <a:cubicBezTo>
                    <a:pt x="7" y="12"/>
                    <a:pt x="7" y="12"/>
                    <a:pt x="7" y="12"/>
                  </a:cubicBezTo>
                  <a:cubicBezTo>
                    <a:pt x="0" y="23"/>
                    <a:pt x="0" y="23"/>
                    <a:pt x="0" y="23"/>
                  </a:cubicBezTo>
                  <a:cubicBezTo>
                    <a:pt x="6" y="26"/>
                    <a:pt x="17" y="23"/>
                    <a:pt x="17" y="32"/>
                  </a:cubicBezTo>
                  <a:lnTo>
                    <a:pt x="25" y="4"/>
                  </a:ln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2" name="Freeform 354"/>
            <p:cNvSpPr>
              <a:spLocks/>
            </p:cNvSpPr>
            <p:nvPr/>
          </p:nvSpPr>
          <p:spPr bwMode="auto">
            <a:xfrm>
              <a:off x="8181085" y="4537007"/>
              <a:ext cx="213410" cy="330239"/>
            </a:xfrm>
            <a:custGeom>
              <a:avLst/>
              <a:gdLst>
                <a:gd name="T0" fmla="*/ 2 w 29"/>
                <a:gd name="T1" fmla="*/ 27 h 45"/>
                <a:gd name="T2" fmla="*/ 12 w 29"/>
                <a:gd name="T3" fmla="*/ 5 h 45"/>
                <a:gd name="T4" fmla="*/ 16 w 29"/>
                <a:gd name="T5" fmla="*/ 3 h 45"/>
                <a:gd name="T6" fmla="*/ 16 w 29"/>
                <a:gd name="T7" fmla="*/ 3 h 45"/>
                <a:gd name="T8" fmla="*/ 16 w 29"/>
                <a:gd name="T9" fmla="*/ 4 h 45"/>
                <a:gd name="T10" fmla="*/ 17 w 29"/>
                <a:gd name="T11" fmla="*/ 2 h 45"/>
                <a:gd name="T12" fmla="*/ 22 w 29"/>
                <a:gd name="T13" fmla="*/ 0 h 45"/>
                <a:gd name="T14" fmla="*/ 22 w 29"/>
                <a:gd name="T15" fmla="*/ 0 h 45"/>
                <a:gd name="T16" fmla="*/ 24 w 29"/>
                <a:gd name="T17" fmla="*/ 3 h 45"/>
                <a:gd name="T18" fmla="*/ 26 w 29"/>
                <a:gd name="T19" fmla="*/ 4 h 45"/>
                <a:gd name="T20" fmla="*/ 26 w 29"/>
                <a:gd name="T21" fmla="*/ 4 h 45"/>
                <a:gd name="T22" fmla="*/ 28 w 29"/>
                <a:gd name="T23" fmla="*/ 9 h 45"/>
                <a:gd name="T24" fmla="*/ 16 w 29"/>
                <a:gd name="T25" fmla="*/ 32 h 45"/>
                <a:gd name="T26" fmla="*/ 12 w 29"/>
                <a:gd name="T27" fmla="*/ 42 h 45"/>
                <a:gd name="T28" fmla="*/ 7 w 29"/>
                <a:gd name="T29" fmla="*/ 44 h 45"/>
                <a:gd name="T30" fmla="*/ 7 w 29"/>
                <a:gd name="T31" fmla="*/ 44 h 45"/>
                <a:gd name="T32" fmla="*/ 6 w 29"/>
                <a:gd name="T33" fmla="*/ 38 h 45"/>
                <a:gd name="T34" fmla="*/ 2 w 29"/>
                <a:gd name="T35"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5">
                  <a:moveTo>
                    <a:pt x="2" y="27"/>
                  </a:moveTo>
                  <a:cubicBezTo>
                    <a:pt x="12" y="5"/>
                    <a:pt x="12" y="5"/>
                    <a:pt x="12" y="5"/>
                  </a:cubicBezTo>
                  <a:cubicBezTo>
                    <a:pt x="12" y="3"/>
                    <a:pt x="14" y="3"/>
                    <a:pt x="16" y="3"/>
                  </a:cubicBezTo>
                  <a:cubicBezTo>
                    <a:pt x="16" y="3"/>
                    <a:pt x="16" y="3"/>
                    <a:pt x="16" y="3"/>
                  </a:cubicBezTo>
                  <a:cubicBezTo>
                    <a:pt x="16" y="4"/>
                    <a:pt x="16" y="4"/>
                    <a:pt x="16" y="4"/>
                  </a:cubicBezTo>
                  <a:cubicBezTo>
                    <a:pt x="17" y="2"/>
                    <a:pt x="17" y="2"/>
                    <a:pt x="17" y="2"/>
                  </a:cubicBezTo>
                  <a:cubicBezTo>
                    <a:pt x="18" y="0"/>
                    <a:pt x="20" y="0"/>
                    <a:pt x="22" y="0"/>
                  </a:cubicBezTo>
                  <a:cubicBezTo>
                    <a:pt x="22" y="0"/>
                    <a:pt x="22" y="0"/>
                    <a:pt x="22" y="0"/>
                  </a:cubicBezTo>
                  <a:cubicBezTo>
                    <a:pt x="23" y="1"/>
                    <a:pt x="24" y="2"/>
                    <a:pt x="24" y="3"/>
                  </a:cubicBezTo>
                  <a:cubicBezTo>
                    <a:pt x="25" y="3"/>
                    <a:pt x="26" y="3"/>
                    <a:pt x="26" y="4"/>
                  </a:cubicBezTo>
                  <a:cubicBezTo>
                    <a:pt x="26" y="4"/>
                    <a:pt x="26" y="4"/>
                    <a:pt x="26" y="4"/>
                  </a:cubicBezTo>
                  <a:cubicBezTo>
                    <a:pt x="28" y="5"/>
                    <a:pt x="29" y="7"/>
                    <a:pt x="28" y="9"/>
                  </a:cubicBezTo>
                  <a:cubicBezTo>
                    <a:pt x="16" y="32"/>
                    <a:pt x="16" y="32"/>
                    <a:pt x="16" y="32"/>
                  </a:cubicBezTo>
                  <a:cubicBezTo>
                    <a:pt x="12" y="42"/>
                    <a:pt x="12" y="42"/>
                    <a:pt x="12" y="42"/>
                  </a:cubicBezTo>
                  <a:cubicBezTo>
                    <a:pt x="11" y="44"/>
                    <a:pt x="9" y="45"/>
                    <a:pt x="7" y="44"/>
                  </a:cubicBezTo>
                  <a:cubicBezTo>
                    <a:pt x="7" y="44"/>
                    <a:pt x="7" y="44"/>
                    <a:pt x="7" y="44"/>
                  </a:cubicBezTo>
                  <a:cubicBezTo>
                    <a:pt x="5" y="43"/>
                    <a:pt x="5" y="40"/>
                    <a:pt x="6" y="38"/>
                  </a:cubicBezTo>
                  <a:cubicBezTo>
                    <a:pt x="6" y="36"/>
                    <a:pt x="0" y="31"/>
                    <a:pt x="2" y="27"/>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3" name="Freeform 355"/>
            <p:cNvSpPr>
              <a:spLocks/>
            </p:cNvSpPr>
            <p:nvPr/>
          </p:nvSpPr>
          <p:spPr bwMode="auto">
            <a:xfrm>
              <a:off x="8218471" y="4764437"/>
              <a:ext cx="73215" cy="183813"/>
            </a:xfrm>
            <a:custGeom>
              <a:avLst/>
              <a:gdLst>
                <a:gd name="T0" fmla="*/ 3 w 10"/>
                <a:gd name="T1" fmla="*/ 25 h 25"/>
                <a:gd name="T2" fmla="*/ 3 w 10"/>
                <a:gd name="T3" fmla="*/ 25 h 25"/>
                <a:gd name="T4" fmla="*/ 0 w 10"/>
                <a:gd name="T5" fmla="*/ 22 h 25"/>
                <a:gd name="T6" fmla="*/ 5 w 10"/>
                <a:gd name="T7" fmla="*/ 0 h 25"/>
                <a:gd name="T8" fmla="*/ 5 w 10"/>
                <a:gd name="T9" fmla="*/ 0 h 25"/>
                <a:gd name="T10" fmla="*/ 10 w 10"/>
                <a:gd name="T11" fmla="*/ 3 h 25"/>
                <a:gd name="T12" fmla="*/ 6 w 10"/>
                <a:gd name="T13" fmla="*/ 23 h 25"/>
                <a:gd name="T14" fmla="*/ 3 w 10"/>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5">
                  <a:moveTo>
                    <a:pt x="3" y="25"/>
                  </a:moveTo>
                  <a:cubicBezTo>
                    <a:pt x="3" y="25"/>
                    <a:pt x="3" y="25"/>
                    <a:pt x="3" y="25"/>
                  </a:cubicBezTo>
                  <a:cubicBezTo>
                    <a:pt x="1" y="25"/>
                    <a:pt x="0" y="23"/>
                    <a:pt x="0" y="22"/>
                  </a:cubicBezTo>
                  <a:cubicBezTo>
                    <a:pt x="5" y="0"/>
                    <a:pt x="5" y="0"/>
                    <a:pt x="5" y="0"/>
                  </a:cubicBezTo>
                  <a:cubicBezTo>
                    <a:pt x="5" y="0"/>
                    <a:pt x="5" y="0"/>
                    <a:pt x="5" y="0"/>
                  </a:cubicBezTo>
                  <a:cubicBezTo>
                    <a:pt x="10" y="3"/>
                    <a:pt x="10" y="3"/>
                    <a:pt x="10" y="3"/>
                  </a:cubicBezTo>
                  <a:cubicBezTo>
                    <a:pt x="6" y="23"/>
                    <a:pt x="6" y="23"/>
                    <a:pt x="6" y="23"/>
                  </a:cubicBezTo>
                  <a:cubicBezTo>
                    <a:pt x="5" y="24"/>
                    <a:pt x="4" y="25"/>
                    <a:pt x="3" y="25"/>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4" name="Freeform 356"/>
            <p:cNvSpPr>
              <a:spLocks/>
            </p:cNvSpPr>
            <p:nvPr/>
          </p:nvSpPr>
          <p:spPr bwMode="auto">
            <a:xfrm>
              <a:off x="8269876" y="4580623"/>
              <a:ext cx="109042" cy="257026"/>
            </a:xfrm>
            <a:custGeom>
              <a:avLst/>
              <a:gdLst>
                <a:gd name="T0" fmla="*/ 10 w 15"/>
                <a:gd name="T1" fmla="*/ 35 h 35"/>
                <a:gd name="T2" fmla="*/ 10 w 15"/>
                <a:gd name="T3" fmla="*/ 35 h 35"/>
                <a:gd name="T4" fmla="*/ 8 w 15"/>
                <a:gd name="T5" fmla="*/ 32 h 35"/>
                <a:gd name="T6" fmla="*/ 9 w 15"/>
                <a:gd name="T7" fmla="*/ 24 h 35"/>
                <a:gd name="T8" fmla="*/ 4 w 15"/>
                <a:gd name="T9" fmla="*/ 24 h 35"/>
                <a:gd name="T10" fmla="*/ 0 w 15"/>
                <a:gd name="T11" fmla="*/ 6 h 35"/>
                <a:gd name="T12" fmla="*/ 9 w 15"/>
                <a:gd name="T13" fmla="*/ 0 h 35"/>
                <a:gd name="T14" fmla="*/ 12 w 15"/>
                <a:gd name="T15" fmla="*/ 8 h 35"/>
                <a:gd name="T16" fmla="*/ 15 w 15"/>
                <a:gd name="T17" fmla="*/ 15 h 35"/>
                <a:gd name="T18" fmla="*/ 14 w 15"/>
                <a:gd name="T19" fmla="*/ 33 h 35"/>
                <a:gd name="T20" fmla="*/ 10 w 15"/>
                <a:gd name="T2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5">
                  <a:moveTo>
                    <a:pt x="10" y="35"/>
                  </a:moveTo>
                  <a:cubicBezTo>
                    <a:pt x="10" y="35"/>
                    <a:pt x="10" y="35"/>
                    <a:pt x="10" y="35"/>
                  </a:cubicBezTo>
                  <a:cubicBezTo>
                    <a:pt x="9" y="35"/>
                    <a:pt x="8" y="34"/>
                    <a:pt x="8" y="32"/>
                  </a:cubicBezTo>
                  <a:cubicBezTo>
                    <a:pt x="9" y="24"/>
                    <a:pt x="9" y="24"/>
                    <a:pt x="9" y="24"/>
                  </a:cubicBezTo>
                  <a:cubicBezTo>
                    <a:pt x="9" y="20"/>
                    <a:pt x="6" y="21"/>
                    <a:pt x="4" y="24"/>
                  </a:cubicBezTo>
                  <a:cubicBezTo>
                    <a:pt x="0" y="6"/>
                    <a:pt x="0" y="6"/>
                    <a:pt x="0" y="6"/>
                  </a:cubicBezTo>
                  <a:cubicBezTo>
                    <a:pt x="9" y="0"/>
                    <a:pt x="9" y="0"/>
                    <a:pt x="9" y="0"/>
                  </a:cubicBezTo>
                  <a:cubicBezTo>
                    <a:pt x="12" y="8"/>
                    <a:pt x="12" y="8"/>
                    <a:pt x="12" y="8"/>
                  </a:cubicBezTo>
                  <a:cubicBezTo>
                    <a:pt x="15" y="8"/>
                    <a:pt x="15" y="13"/>
                    <a:pt x="15" y="15"/>
                  </a:cubicBezTo>
                  <a:cubicBezTo>
                    <a:pt x="14" y="33"/>
                    <a:pt x="14" y="33"/>
                    <a:pt x="14" y="33"/>
                  </a:cubicBezTo>
                  <a:cubicBezTo>
                    <a:pt x="13" y="34"/>
                    <a:pt x="12" y="35"/>
                    <a:pt x="10" y="35"/>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5" name="Freeform 357"/>
            <p:cNvSpPr>
              <a:spLocks/>
            </p:cNvSpPr>
            <p:nvPr/>
          </p:nvSpPr>
          <p:spPr bwMode="auto">
            <a:xfrm>
              <a:off x="8202894" y="4734838"/>
              <a:ext cx="51406" cy="183813"/>
            </a:xfrm>
            <a:custGeom>
              <a:avLst/>
              <a:gdLst>
                <a:gd name="T0" fmla="*/ 5 w 7"/>
                <a:gd name="T1" fmla="*/ 25 h 25"/>
                <a:gd name="T2" fmla="*/ 5 w 7"/>
                <a:gd name="T3" fmla="*/ 25 h 25"/>
                <a:gd name="T4" fmla="*/ 2 w 7"/>
                <a:gd name="T5" fmla="*/ 22 h 25"/>
                <a:gd name="T6" fmla="*/ 0 w 7"/>
                <a:gd name="T7" fmla="*/ 0 h 25"/>
                <a:gd name="T8" fmla="*/ 0 w 7"/>
                <a:gd name="T9" fmla="*/ 0 h 25"/>
                <a:gd name="T10" fmla="*/ 5 w 7"/>
                <a:gd name="T11" fmla="*/ 1 h 25"/>
                <a:gd name="T12" fmla="*/ 7 w 7"/>
                <a:gd name="T13" fmla="*/ 22 h 25"/>
                <a:gd name="T14" fmla="*/ 5 w 7"/>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5">
                  <a:moveTo>
                    <a:pt x="5" y="25"/>
                  </a:moveTo>
                  <a:cubicBezTo>
                    <a:pt x="5" y="25"/>
                    <a:pt x="5" y="25"/>
                    <a:pt x="5" y="25"/>
                  </a:cubicBezTo>
                  <a:cubicBezTo>
                    <a:pt x="3" y="25"/>
                    <a:pt x="2" y="24"/>
                    <a:pt x="2" y="22"/>
                  </a:cubicBezTo>
                  <a:cubicBezTo>
                    <a:pt x="0" y="0"/>
                    <a:pt x="0" y="0"/>
                    <a:pt x="0" y="0"/>
                  </a:cubicBezTo>
                  <a:cubicBezTo>
                    <a:pt x="0" y="0"/>
                    <a:pt x="0" y="0"/>
                    <a:pt x="0" y="0"/>
                  </a:cubicBezTo>
                  <a:cubicBezTo>
                    <a:pt x="5" y="1"/>
                    <a:pt x="5" y="1"/>
                    <a:pt x="5" y="1"/>
                  </a:cubicBezTo>
                  <a:cubicBezTo>
                    <a:pt x="7" y="22"/>
                    <a:pt x="7" y="22"/>
                    <a:pt x="7" y="22"/>
                  </a:cubicBezTo>
                  <a:cubicBezTo>
                    <a:pt x="7" y="23"/>
                    <a:pt x="6" y="24"/>
                    <a:pt x="5" y="25"/>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6" name="Freeform 358"/>
            <p:cNvSpPr>
              <a:spLocks/>
            </p:cNvSpPr>
            <p:nvPr/>
          </p:nvSpPr>
          <p:spPr bwMode="auto">
            <a:xfrm>
              <a:off x="8196663" y="4756647"/>
              <a:ext cx="87233" cy="162004"/>
            </a:xfrm>
            <a:custGeom>
              <a:avLst/>
              <a:gdLst>
                <a:gd name="T0" fmla="*/ 10 w 12"/>
                <a:gd name="T1" fmla="*/ 22 h 22"/>
                <a:gd name="T2" fmla="*/ 10 w 12"/>
                <a:gd name="T3" fmla="*/ 22 h 22"/>
                <a:gd name="T4" fmla="*/ 6 w 12"/>
                <a:gd name="T5" fmla="*/ 20 h 22"/>
                <a:gd name="T6" fmla="*/ 0 w 12"/>
                <a:gd name="T7" fmla="*/ 0 h 22"/>
                <a:gd name="T8" fmla="*/ 5 w 12"/>
                <a:gd name="T9" fmla="*/ 4 h 22"/>
                <a:gd name="T10" fmla="*/ 11 w 12"/>
                <a:gd name="T11" fmla="*/ 19 h 22"/>
                <a:gd name="T12" fmla="*/ 10 w 12"/>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12" h="22">
                  <a:moveTo>
                    <a:pt x="10" y="22"/>
                  </a:moveTo>
                  <a:cubicBezTo>
                    <a:pt x="10" y="22"/>
                    <a:pt x="10" y="22"/>
                    <a:pt x="10" y="22"/>
                  </a:cubicBezTo>
                  <a:cubicBezTo>
                    <a:pt x="8" y="22"/>
                    <a:pt x="7" y="22"/>
                    <a:pt x="6" y="20"/>
                  </a:cubicBezTo>
                  <a:cubicBezTo>
                    <a:pt x="0" y="0"/>
                    <a:pt x="0" y="0"/>
                    <a:pt x="0" y="0"/>
                  </a:cubicBezTo>
                  <a:cubicBezTo>
                    <a:pt x="5" y="4"/>
                    <a:pt x="5" y="4"/>
                    <a:pt x="5" y="4"/>
                  </a:cubicBezTo>
                  <a:cubicBezTo>
                    <a:pt x="11" y="19"/>
                    <a:pt x="11" y="19"/>
                    <a:pt x="11" y="19"/>
                  </a:cubicBezTo>
                  <a:cubicBezTo>
                    <a:pt x="12" y="20"/>
                    <a:pt x="11" y="21"/>
                    <a:pt x="10" y="22"/>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7" name="Freeform 359"/>
            <p:cNvSpPr>
              <a:spLocks/>
            </p:cNvSpPr>
            <p:nvPr/>
          </p:nvSpPr>
          <p:spPr bwMode="auto">
            <a:xfrm>
              <a:off x="8224702" y="4610220"/>
              <a:ext cx="169793" cy="88791"/>
            </a:xfrm>
            <a:custGeom>
              <a:avLst/>
              <a:gdLst>
                <a:gd name="T0" fmla="*/ 0 w 109"/>
                <a:gd name="T1" fmla="*/ 28 h 57"/>
                <a:gd name="T2" fmla="*/ 104 w 109"/>
                <a:gd name="T3" fmla="*/ 57 h 57"/>
                <a:gd name="T4" fmla="*/ 109 w 109"/>
                <a:gd name="T5" fmla="*/ 28 h 57"/>
                <a:gd name="T6" fmla="*/ 5 w 109"/>
                <a:gd name="T7" fmla="*/ 0 h 57"/>
                <a:gd name="T8" fmla="*/ 0 w 109"/>
                <a:gd name="T9" fmla="*/ 28 h 57"/>
              </a:gdLst>
              <a:ahLst/>
              <a:cxnLst>
                <a:cxn ang="0">
                  <a:pos x="T0" y="T1"/>
                </a:cxn>
                <a:cxn ang="0">
                  <a:pos x="T2" y="T3"/>
                </a:cxn>
                <a:cxn ang="0">
                  <a:pos x="T4" y="T5"/>
                </a:cxn>
                <a:cxn ang="0">
                  <a:pos x="T6" y="T7"/>
                </a:cxn>
                <a:cxn ang="0">
                  <a:pos x="T8" y="T9"/>
                </a:cxn>
              </a:cxnLst>
              <a:rect l="0" t="0" r="r" b="b"/>
              <a:pathLst>
                <a:path w="109" h="57">
                  <a:moveTo>
                    <a:pt x="0" y="28"/>
                  </a:moveTo>
                  <a:lnTo>
                    <a:pt x="104" y="57"/>
                  </a:lnTo>
                  <a:lnTo>
                    <a:pt x="109" y="28"/>
                  </a:lnTo>
                  <a:lnTo>
                    <a:pt x="5" y="0"/>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8" name="Freeform 360"/>
            <p:cNvSpPr>
              <a:spLocks/>
            </p:cNvSpPr>
            <p:nvPr/>
          </p:nvSpPr>
          <p:spPr bwMode="auto">
            <a:xfrm>
              <a:off x="8218471" y="3468403"/>
              <a:ext cx="563900" cy="1193224"/>
            </a:xfrm>
            <a:custGeom>
              <a:avLst/>
              <a:gdLst>
                <a:gd name="T0" fmla="*/ 77 w 77"/>
                <a:gd name="T1" fmla="*/ 6 h 163"/>
                <a:gd name="T2" fmla="*/ 51 w 77"/>
                <a:gd name="T3" fmla="*/ 0 h 163"/>
                <a:gd name="T4" fmla="*/ 0 w 77"/>
                <a:gd name="T5" fmla="*/ 156 h 163"/>
                <a:gd name="T6" fmla="*/ 0 w 77"/>
                <a:gd name="T7" fmla="*/ 156 h 163"/>
                <a:gd name="T8" fmla="*/ 26 w 77"/>
                <a:gd name="T9" fmla="*/ 163 h 163"/>
                <a:gd name="T10" fmla="*/ 26 w 77"/>
                <a:gd name="T11" fmla="*/ 162 h 163"/>
                <a:gd name="T12" fmla="*/ 77 w 77"/>
                <a:gd name="T13" fmla="*/ 6 h 163"/>
                <a:gd name="T14" fmla="*/ 77 w 77"/>
                <a:gd name="T15" fmla="*/ 6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63">
                  <a:moveTo>
                    <a:pt x="77" y="6"/>
                  </a:moveTo>
                  <a:cubicBezTo>
                    <a:pt x="51" y="0"/>
                    <a:pt x="51" y="0"/>
                    <a:pt x="51" y="0"/>
                  </a:cubicBezTo>
                  <a:cubicBezTo>
                    <a:pt x="51" y="0"/>
                    <a:pt x="3" y="145"/>
                    <a:pt x="0" y="156"/>
                  </a:cubicBezTo>
                  <a:cubicBezTo>
                    <a:pt x="0" y="156"/>
                    <a:pt x="0" y="156"/>
                    <a:pt x="0" y="156"/>
                  </a:cubicBezTo>
                  <a:cubicBezTo>
                    <a:pt x="26" y="163"/>
                    <a:pt x="26" y="163"/>
                    <a:pt x="26" y="163"/>
                  </a:cubicBezTo>
                  <a:cubicBezTo>
                    <a:pt x="26" y="163"/>
                    <a:pt x="26" y="162"/>
                    <a:pt x="26" y="162"/>
                  </a:cubicBezTo>
                  <a:cubicBezTo>
                    <a:pt x="77" y="6"/>
                    <a:pt x="77" y="6"/>
                    <a:pt x="77" y="6"/>
                  </a:cubicBezTo>
                  <a:cubicBezTo>
                    <a:pt x="77" y="6"/>
                    <a:pt x="77" y="6"/>
                    <a:pt x="77" y="6"/>
                  </a:cubicBez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9" name="Freeform 361"/>
            <p:cNvSpPr>
              <a:spLocks/>
            </p:cNvSpPr>
            <p:nvPr/>
          </p:nvSpPr>
          <p:spPr bwMode="auto">
            <a:xfrm>
              <a:off x="8562730" y="4603989"/>
              <a:ext cx="373856" cy="1719737"/>
            </a:xfrm>
            <a:custGeom>
              <a:avLst/>
              <a:gdLst>
                <a:gd name="T0" fmla="*/ 17 w 51"/>
                <a:gd name="T1" fmla="*/ 0 h 235"/>
                <a:gd name="T2" fmla="*/ 44 w 51"/>
                <a:gd name="T3" fmla="*/ 0 h 235"/>
                <a:gd name="T4" fmla="*/ 50 w 51"/>
                <a:gd name="T5" fmla="*/ 7 h 235"/>
                <a:gd name="T6" fmla="*/ 45 w 51"/>
                <a:gd name="T7" fmla="*/ 118 h 235"/>
                <a:gd name="T8" fmla="*/ 42 w 51"/>
                <a:gd name="T9" fmla="*/ 187 h 235"/>
                <a:gd name="T10" fmla="*/ 44 w 51"/>
                <a:gd name="T11" fmla="*/ 210 h 235"/>
                <a:gd name="T12" fmla="*/ 17 w 51"/>
                <a:gd name="T13" fmla="*/ 232 h 235"/>
                <a:gd name="T14" fmla="*/ 3 w 51"/>
                <a:gd name="T15" fmla="*/ 228 h 235"/>
                <a:gd name="T16" fmla="*/ 19 w 51"/>
                <a:gd name="T17" fmla="*/ 207 h 235"/>
                <a:gd name="T18" fmla="*/ 17 w 51"/>
                <a:gd name="T19" fmla="*/ 114 h 235"/>
                <a:gd name="T20" fmla="*/ 10 w 51"/>
                <a:gd name="T21" fmla="*/ 7 h 235"/>
                <a:gd name="T22" fmla="*/ 17 w 51"/>
                <a:gd name="T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235">
                  <a:moveTo>
                    <a:pt x="17" y="0"/>
                  </a:moveTo>
                  <a:cubicBezTo>
                    <a:pt x="44" y="0"/>
                    <a:pt x="44" y="0"/>
                    <a:pt x="44" y="0"/>
                  </a:cubicBezTo>
                  <a:cubicBezTo>
                    <a:pt x="47" y="0"/>
                    <a:pt x="51" y="3"/>
                    <a:pt x="50" y="7"/>
                  </a:cubicBezTo>
                  <a:cubicBezTo>
                    <a:pt x="49" y="46"/>
                    <a:pt x="51" y="78"/>
                    <a:pt x="45" y="118"/>
                  </a:cubicBezTo>
                  <a:cubicBezTo>
                    <a:pt x="43" y="136"/>
                    <a:pt x="44" y="160"/>
                    <a:pt x="42" y="187"/>
                  </a:cubicBezTo>
                  <a:cubicBezTo>
                    <a:pt x="40" y="201"/>
                    <a:pt x="45" y="207"/>
                    <a:pt x="44" y="210"/>
                  </a:cubicBezTo>
                  <a:cubicBezTo>
                    <a:pt x="43" y="213"/>
                    <a:pt x="28" y="235"/>
                    <a:pt x="17" y="232"/>
                  </a:cubicBezTo>
                  <a:cubicBezTo>
                    <a:pt x="3" y="228"/>
                    <a:pt x="3" y="228"/>
                    <a:pt x="3" y="228"/>
                  </a:cubicBezTo>
                  <a:cubicBezTo>
                    <a:pt x="0" y="227"/>
                    <a:pt x="18" y="210"/>
                    <a:pt x="19" y="207"/>
                  </a:cubicBezTo>
                  <a:cubicBezTo>
                    <a:pt x="27" y="172"/>
                    <a:pt x="21" y="146"/>
                    <a:pt x="17" y="114"/>
                  </a:cubicBezTo>
                  <a:cubicBezTo>
                    <a:pt x="14" y="80"/>
                    <a:pt x="10" y="41"/>
                    <a:pt x="10" y="7"/>
                  </a:cubicBezTo>
                  <a:cubicBezTo>
                    <a:pt x="10" y="3"/>
                    <a:pt x="13" y="0"/>
                    <a:pt x="17" y="0"/>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0" name="Freeform 362"/>
            <p:cNvSpPr>
              <a:spLocks/>
            </p:cNvSpPr>
            <p:nvPr/>
          </p:nvSpPr>
          <p:spPr bwMode="auto">
            <a:xfrm>
              <a:off x="8473939" y="6082277"/>
              <a:ext cx="454858" cy="322452"/>
            </a:xfrm>
            <a:custGeom>
              <a:avLst/>
              <a:gdLst>
                <a:gd name="T0" fmla="*/ 55 w 62"/>
                <a:gd name="T1" fmla="*/ 0 h 44"/>
                <a:gd name="T2" fmla="*/ 62 w 62"/>
                <a:gd name="T3" fmla="*/ 19 h 44"/>
                <a:gd name="T4" fmla="*/ 58 w 62"/>
                <a:gd name="T5" fmla="*/ 27 h 44"/>
                <a:gd name="T6" fmla="*/ 53 w 62"/>
                <a:gd name="T7" fmla="*/ 27 h 44"/>
                <a:gd name="T8" fmla="*/ 42 w 62"/>
                <a:gd name="T9" fmla="*/ 34 h 44"/>
                <a:gd name="T10" fmla="*/ 25 w 62"/>
                <a:gd name="T11" fmla="*/ 42 h 44"/>
                <a:gd name="T12" fmla="*/ 9 w 62"/>
                <a:gd name="T13" fmla="*/ 40 h 44"/>
                <a:gd name="T14" fmla="*/ 26 w 62"/>
                <a:gd name="T15" fmla="*/ 11 h 44"/>
                <a:gd name="T16" fmla="*/ 23 w 62"/>
                <a:gd name="T17" fmla="*/ 26 h 44"/>
                <a:gd name="T18" fmla="*/ 55 w 62"/>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44">
                  <a:moveTo>
                    <a:pt x="55" y="0"/>
                  </a:moveTo>
                  <a:cubicBezTo>
                    <a:pt x="58" y="3"/>
                    <a:pt x="62" y="14"/>
                    <a:pt x="62" y="19"/>
                  </a:cubicBezTo>
                  <a:cubicBezTo>
                    <a:pt x="61" y="25"/>
                    <a:pt x="61" y="25"/>
                    <a:pt x="58" y="27"/>
                  </a:cubicBezTo>
                  <a:cubicBezTo>
                    <a:pt x="55" y="29"/>
                    <a:pt x="54" y="29"/>
                    <a:pt x="53" y="27"/>
                  </a:cubicBezTo>
                  <a:cubicBezTo>
                    <a:pt x="52" y="26"/>
                    <a:pt x="45" y="32"/>
                    <a:pt x="42" y="34"/>
                  </a:cubicBezTo>
                  <a:cubicBezTo>
                    <a:pt x="38" y="36"/>
                    <a:pt x="34" y="40"/>
                    <a:pt x="25" y="42"/>
                  </a:cubicBezTo>
                  <a:cubicBezTo>
                    <a:pt x="19" y="43"/>
                    <a:pt x="12" y="44"/>
                    <a:pt x="9" y="40"/>
                  </a:cubicBezTo>
                  <a:cubicBezTo>
                    <a:pt x="0" y="31"/>
                    <a:pt x="18" y="21"/>
                    <a:pt x="26" y="11"/>
                  </a:cubicBezTo>
                  <a:cubicBezTo>
                    <a:pt x="22" y="19"/>
                    <a:pt x="12" y="25"/>
                    <a:pt x="23" y="26"/>
                  </a:cubicBezTo>
                  <a:cubicBezTo>
                    <a:pt x="42" y="26"/>
                    <a:pt x="54" y="13"/>
                    <a:pt x="55"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1" name="Freeform 363"/>
            <p:cNvSpPr>
              <a:spLocks/>
            </p:cNvSpPr>
            <p:nvPr/>
          </p:nvSpPr>
          <p:spPr bwMode="auto">
            <a:xfrm>
              <a:off x="8958393" y="4603989"/>
              <a:ext cx="373856" cy="1719737"/>
            </a:xfrm>
            <a:custGeom>
              <a:avLst/>
              <a:gdLst>
                <a:gd name="T0" fmla="*/ 34 w 51"/>
                <a:gd name="T1" fmla="*/ 0 h 235"/>
                <a:gd name="T2" fmla="*/ 7 w 51"/>
                <a:gd name="T3" fmla="*/ 0 h 235"/>
                <a:gd name="T4" fmla="*/ 0 w 51"/>
                <a:gd name="T5" fmla="*/ 7 h 235"/>
                <a:gd name="T6" fmla="*/ 6 w 51"/>
                <a:gd name="T7" fmla="*/ 118 h 235"/>
                <a:gd name="T8" fmla="*/ 9 w 51"/>
                <a:gd name="T9" fmla="*/ 187 h 235"/>
                <a:gd name="T10" fmla="*/ 7 w 51"/>
                <a:gd name="T11" fmla="*/ 210 h 235"/>
                <a:gd name="T12" fmla="*/ 34 w 51"/>
                <a:gd name="T13" fmla="*/ 232 h 235"/>
                <a:gd name="T14" fmla="*/ 48 w 51"/>
                <a:gd name="T15" fmla="*/ 228 h 235"/>
                <a:gd name="T16" fmla="*/ 32 w 51"/>
                <a:gd name="T17" fmla="*/ 207 h 235"/>
                <a:gd name="T18" fmla="*/ 33 w 51"/>
                <a:gd name="T19" fmla="*/ 114 h 235"/>
                <a:gd name="T20" fmla="*/ 41 w 51"/>
                <a:gd name="T21" fmla="*/ 7 h 235"/>
                <a:gd name="T22" fmla="*/ 34 w 51"/>
                <a:gd name="T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235">
                  <a:moveTo>
                    <a:pt x="34" y="0"/>
                  </a:moveTo>
                  <a:cubicBezTo>
                    <a:pt x="7" y="0"/>
                    <a:pt x="7" y="0"/>
                    <a:pt x="7" y="0"/>
                  </a:cubicBezTo>
                  <a:cubicBezTo>
                    <a:pt x="3" y="0"/>
                    <a:pt x="0" y="3"/>
                    <a:pt x="0" y="7"/>
                  </a:cubicBezTo>
                  <a:cubicBezTo>
                    <a:pt x="1" y="46"/>
                    <a:pt x="0" y="78"/>
                    <a:pt x="6" y="118"/>
                  </a:cubicBezTo>
                  <a:cubicBezTo>
                    <a:pt x="8" y="136"/>
                    <a:pt x="7" y="160"/>
                    <a:pt x="9" y="187"/>
                  </a:cubicBezTo>
                  <a:cubicBezTo>
                    <a:pt x="11" y="201"/>
                    <a:pt x="6" y="207"/>
                    <a:pt x="7" y="210"/>
                  </a:cubicBezTo>
                  <a:cubicBezTo>
                    <a:pt x="8" y="213"/>
                    <a:pt x="23" y="235"/>
                    <a:pt x="34" y="232"/>
                  </a:cubicBezTo>
                  <a:cubicBezTo>
                    <a:pt x="48" y="228"/>
                    <a:pt x="48" y="228"/>
                    <a:pt x="48" y="228"/>
                  </a:cubicBezTo>
                  <a:cubicBezTo>
                    <a:pt x="51" y="227"/>
                    <a:pt x="33" y="210"/>
                    <a:pt x="32" y="207"/>
                  </a:cubicBezTo>
                  <a:cubicBezTo>
                    <a:pt x="24" y="172"/>
                    <a:pt x="30" y="146"/>
                    <a:pt x="33" y="114"/>
                  </a:cubicBezTo>
                  <a:cubicBezTo>
                    <a:pt x="37" y="80"/>
                    <a:pt x="41" y="41"/>
                    <a:pt x="41" y="7"/>
                  </a:cubicBezTo>
                  <a:cubicBezTo>
                    <a:pt x="41" y="3"/>
                    <a:pt x="38" y="0"/>
                    <a:pt x="34" y="0"/>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5" name="Freeform 364"/>
            <p:cNvSpPr>
              <a:spLocks/>
            </p:cNvSpPr>
            <p:nvPr/>
          </p:nvSpPr>
          <p:spPr bwMode="auto">
            <a:xfrm>
              <a:off x="8966182" y="6082277"/>
              <a:ext cx="447071" cy="322452"/>
            </a:xfrm>
            <a:custGeom>
              <a:avLst/>
              <a:gdLst>
                <a:gd name="T0" fmla="*/ 7 w 61"/>
                <a:gd name="T1" fmla="*/ 0 h 44"/>
                <a:gd name="T2" fmla="*/ 0 w 61"/>
                <a:gd name="T3" fmla="*/ 19 h 44"/>
                <a:gd name="T4" fmla="*/ 4 w 61"/>
                <a:gd name="T5" fmla="*/ 27 h 44"/>
                <a:gd name="T6" fmla="*/ 9 w 61"/>
                <a:gd name="T7" fmla="*/ 27 h 44"/>
                <a:gd name="T8" fmla="*/ 20 w 61"/>
                <a:gd name="T9" fmla="*/ 34 h 44"/>
                <a:gd name="T10" fmla="*/ 37 w 61"/>
                <a:gd name="T11" fmla="*/ 42 h 44"/>
                <a:gd name="T12" fmla="*/ 53 w 61"/>
                <a:gd name="T13" fmla="*/ 40 h 44"/>
                <a:gd name="T14" fmla="*/ 36 w 61"/>
                <a:gd name="T15" fmla="*/ 11 h 44"/>
                <a:gd name="T16" fmla="*/ 39 w 61"/>
                <a:gd name="T17" fmla="*/ 26 h 44"/>
                <a:gd name="T18" fmla="*/ 7 w 61"/>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44">
                  <a:moveTo>
                    <a:pt x="7" y="0"/>
                  </a:moveTo>
                  <a:cubicBezTo>
                    <a:pt x="4" y="3"/>
                    <a:pt x="0" y="14"/>
                    <a:pt x="0" y="19"/>
                  </a:cubicBezTo>
                  <a:cubicBezTo>
                    <a:pt x="1" y="25"/>
                    <a:pt x="1" y="25"/>
                    <a:pt x="4" y="27"/>
                  </a:cubicBezTo>
                  <a:cubicBezTo>
                    <a:pt x="7" y="29"/>
                    <a:pt x="8" y="29"/>
                    <a:pt x="9" y="27"/>
                  </a:cubicBezTo>
                  <a:cubicBezTo>
                    <a:pt x="10" y="26"/>
                    <a:pt x="17" y="32"/>
                    <a:pt x="20" y="34"/>
                  </a:cubicBezTo>
                  <a:cubicBezTo>
                    <a:pt x="23" y="36"/>
                    <a:pt x="28" y="40"/>
                    <a:pt x="37" y="42"/>
                  </a:cubicBezTo>
                  <a:cubicBezTo>
                    <a:pt x="43" y="43"/>
                    <a:pt x="50" y="44"/>
                    <a:pt x="53" y="40"/>
                  </a:cubicBezTo>
                  <a:cubicBezTo>
                    <a:pt x="61" y="31"/>
                    <a:pt x="44" y="21"/>
                    <a:pt x="36" y="11"/>
                  </a:cubicBezTo>
                  <a:cubicBezTo>
                    <a:pt x="40" y="19"/>
                    <a:pt x="50" y="25"/>
                    <a:pt x="39" y="26"/>
                  </a:cubicBezTo>
                  <a:cubicBezTo>
                    <a:pt x="20" y="26"/>
                    <a:pt x="7" y="13"/>
                    <a:pt x="7"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6" name="Freeform 365"/>
            <p:cNvSpPr>
              <a:spLocks/>
            </p:cNvSpPr>
            <p:nvPr/>
          </p:nvSpPr>
          <p:spPr bwMode="auto">
            <a:xfrm>
              <a:off x="8519113" y="4222346"/>
              <a:ext cx="850523" cy="989162"/>
            </a:xfrm>
            <a:custGeom>
              <a:avLst/>
              <a:gdLst>
                <a:gd name="T0" fmla="*/ 21 w 116"/>
                <a:gd name="T1" fmla="*/ 0 h 135"/>
                <a:gd name="T2" fmla="*/ 16 w 116"/>
                <a:gd name="T3" fmla="*/ 131 h 135"/>
                <a:gd name="T4" fmla="*/ 101 w 116"/>
                <a:gd name="T5" fmla="*/ 131 h 135"/>
                <a:gd name="T6" fmla="*/ 96 w 116"/>
                <a:gd name="T7" fmla="*/ 0 h 135"/>
                <a:gd name="T8" fmla="*/ 21 w 116"/>
                <a:gd name="T9" fmla="*/ 0 h 135"/>
              </a:gdLst>
              <a:ahLst/>
              <a:cxnLst>
                <a:cxn ang="0">
                  <a:pos x="T0" y="T1"/>
                </a:cxn>
                <a:cxn ang="0">
                  <a:pos x="T2" y="T3"/>
                </a:cxn>
                <a:cxn ang="0">
                  <a:pos x="T4" y="T5"/>
                </a:cxn>
                <a:cxn ang="0">
                  <a:pos x="T6" y="T7"/>
                </a:cxn>
                <a:cxn ang="0">
                  <a:pos x="T8" y="T9"/>
                </a:cxn>
              </a:cxnLst>
              <a:rect l="0" t="0" r="r" b="b"/>
              <a:pathLst>
                <a:path w="116" h="135">
                  <a:moveTo>
                    <a:pt x="21" y="0"/>
                  </a:moveTo>
                  <a:cubicBezTo>
                    <a:pt x="15" y="16"/>
                    <a:pt x="0" y="65"/>
                    <a:pt x="16" y="131"/>
                  </a:cubicBezTo>
                  <a:cubicBezTo>
                    <a:pt x="20" y="135"/>
                    <a:pt x="99" y="135"/>
                    <a:pt x="101" y="131"/>
                  </a:cubicBezTo>
                  <a:cubicBezTo>
                    <a:pt x="116" y="67"/>
                    <a:pt x="103" y="14"/>
                    <a:pt x="96" y="0"/>
                  </a:cubicBezTo>
                  <a:lnTo>
                    <a:pt x="21" y="0"/>
                  </a:ln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7" name="Freeform 366"/>
            <p:cNvSpPr>
              <a:spLocks/>
            </p:cNvSpPr>
            <p:nvPr/>
          </p:nvSpPr>
          <p:spPr bwMode="auto">
            <a:xfrm>
              <a:off x="9998958" y="3292379"/>
              <a:ext cx="169793" cy="190044"/>
            </a:xfrm>
            <a:custGeom>
              <a:avLst/>
              <a:gdLst>
                <a:gd name="T0" fmla="*/ 22 w 23"/>
                <a:gd name="T1" fmla="*/ 1 h 26"/>
                <a:gd name="T2" fmla="*/ 22 w 23"/>
                <a:gd name="T3" fmla="*/ 1 h 26"/>
                <a:gd name="T4" fmla="*/ 22 w 23"/>
                <a:gd name="T5" fmla="*/ 5 h 26"/>
                <a:gd name="T6" fmla="*/ 6 w 23"/>
                <a:gd name="T7" fmla="*/ 25 h 26"/>
                <a:gd name="T8" fmla="*/ 1 w 23"/>
                <a:gd name="T9" fmla="*/ 25 h 26"/>
                <a:gd name="T10" fmla="*/ 1 w 23"/>
                <a:gd name="T11" fmla="*/ 25 h 26"/>
                <a:gd name="T12" fmla="*/ 1 w 23"/>
                <a:gd name="T13" fmla="*/ 21 h 26"/>
                <a:gd name="T14" fmla="*/ 17 w 23"/>
                <a:gd name="T15" fmla="*/ 2 h 26"/>
                <a:gd name="T16" fmla="*/ 22 w 23"/>
                <a:gd name="T17"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6">
                  <a:moveTo>
                    <a:pt x="22" y="1"/>
                  </a:moveTo>
                  <a:cubicBezTo>
                    <a:pt x="22" y="1"/>
                    <a:pt x="22" y="1"/>
                    <a:pt x="22" y="1"/>
                  </a:cubicBezTo>
                  <a:cubicBezTo>
                    <a:pt x="23" y="2"/>
                    <a:pt x="23" y="4"/>
                    <a:pt x="22" y="5"/>
                  </a:cubicBezTo>
                  <a:cubicBezTo>
                    <a:pt x="6" y="25"/>
                    <a:pt x="6" y="25"/>
                    <a:pt x="6" y="25"/>
                  </a:cubicBezTo>
                  <a:cubicBezTo>
                    <a:pt x="5" y="26"/>
                    <a:pt x="3" y="26"/>
                    <a:pt x="1" y="25"/>
                  </a:cubicBezTo>
                  <a:cubicBezTo>
                    <a:pt x="1" y="25"/>
                    <a:pt x="1" y="25"/>
                    <a:pt x="1" y="25"/>
                  </a:cubicBezTo>
                  <a:cubicBezTo>
                    <a:pt x="0" y="24"/>
                    <a:pt x="0" y="22"/>
                    <a:pt x="1" y="21"/>
                  </a:cubicBezTo>
                  <a:cubicBezTo>
                    <a:pt x="17" y="2"/>
                    <a:pt x="17" y="2"/>
                    <a:pt x="17" y="2"/>
                  </a:cubicBezTo>
                  <a:cubicBezTo>
                    <a:pt x="18" y="0"/>
                    <a:pt x="20" y="0"/>
                    <a:pt x="22" y="1"/>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8" name="Freeform 367"/>
            <p:cNvSpPr>
              <a:spLocks/>
            </p:cNvSpPr>
            <p:nvPr/>
          </p:nvSpPr>
          <p:spPr bwMode="auto">
            <a:xfrm>
              <a:off x="9868109" y="3395188"/>
              <a:ext cx="263257" cy="285067"/>
            </a:xfrm>
            <a:custGeom>
              <a:avLst/>
              <a:gdLst>
                <a:gd name="T0" fmla="*/ 0 w 36"/>
                <a:gd name="T1" fmla="*/ 30 h 39"/>
                <a:gd name="T2" fmla="*/ 11 w 36"/>
                <a:gd name="T3" fmla="*/ 39 h 39"/>
                <a:gd name="T4" fmla="*/ 22 w 36"/>
                <a:gd name="T5" fmla="*/ 31 h 39"/>
                <a:gd name="T6" fmla="*/ 36 w 36"/>
                <a:gd name="T7" fmla="*/ 4 h 39"/>
                <a:gd name="T8" fmla="*/ 26 w 36"/>
                <a:gd name="T9" fmla="*/ 0 h 39"/>
                <a:gd name="T10" fmla="*/ 6 w 36"/>
                <a:gd name="T11" fmla="*/ 13 h 39"/>
                <a:gd name="T12" fmla="*/ 0 w 36"/>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36" h="39">
                  <a:moveTo>
                    <a:pt x="0" y="30"/>
                  </a:moveTo>
                  <a:cubicBezTo>
                    <a:pt x="11" y="39"/>
                    <a:pt x="11" y="39"/>
                    <a:pt x="11" y="39"/>
                  </a:cubicBezTo>
                  <a:cubicBezTo>
                    <a:pt x="22" y="31"/>
                    <a:pt x="22" y="31"/>
                    <a:pt x="22" y="31"/>
                  </a:cubicBezTo>
                  <a:cubicBezTo>
                    <a:pt x="28" y="27"/>
                    <a:pt x="33" y="11"/>
                    <a:pt x="36" y="4"/>
                  </a:cubicBezTo>
                  <a:cubicBezTo>
                    <a:pt x="26" y="0"/>
                    <a:pt x="26" y="0"/>
                    <a:pt x="26" y="0"/>
                  </a:cubicBezTo>
                  <a:cubicBezTo>
                    <a:pt x="6" y="13"/>
                    <a:pt x="6" y="13"/>
                    <a:pt x="6" y="13"/>
                  </a:cubicBezTo>
                  <a:lnTo>
                    <a:pt x="0" y="30"/>
                  </a:lnTo>
                  <a:close/>
                </a:path>
              </a:pathLst>
            </a:custGeom>
            <a:solidFill>
              <a:srgbClr val="D1A88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9" name="Freeform 368"/>
            <p:cNvSpPr>
              <a:spLocks/>
            </p:cNvSpPr>
            <p:nvPr/>
          </p:nvSpPr>
          <p:spPr bwMode="auto">
            <a:xfrm>
              <a:off x="9889918" y="2736268"/>
              <a:ext cx="439282" cy="1032778"/>
            </a:xfrm>
            <a:custGeom>
              <a:avLst/>
              <a:gdLst>
                <a:gd name="T0" fmla="*/ 273 w 282"/>
                <a:gd name="T1" fmla="*/ 0 h 663"/>
                <a:gd name="T2" fmla="*/ 282 w 282"/>
                <a:gd name="T3" fmla="*/ 4 h 663"/>
                <a:gd name="T4" fmla="*/ 28 w 282"/>
                <a:gd name="T5" fmla="*/ 663 h 663"/>
                <a:gd name="T6" fmla="*/ 0 w 282"/>
                <a:gd name="T7" fmla="*/ 653 h 663"/>
                <a:gd name="T8" fmla="*/ 273 w 282"/>
                <a:gd name="T9" fmla="*/ 0 h 663"/>
              </a:gdLst>
              <a:ahLst/>
              <a:cxnLst>
                <a:cxn ang="0">
                  <a:pos x="T0" y="T1"/>
                </a:cxn>
                <a:cxn ang="0">
                  <a:pos x="T2" y="T3"/>
                </a:cxn>
                <a:cxn ang="0">
                  <a:pos x="T4" y="T5"/>
                </a:cxn>
                <a:cxn ang="0">
                  <a:pos x="T6" y="T7"/>
                </a:cxn>
                <a:cxn ang="0">
                  <a:pos x="T8" y="T9"/>
                </a:cxn>
              </a:cxnLst>
              <a:rect l="0" t="0" r="r" b="b"/>
              <a:pathLst>
                <a:path w="282" h="663">
                  <a:moveTo>
                    <a:pt x="273" y="0"/>
                  </a:moveTo>
                  <a:lnTo>
                    <a:pt x="282" y="4"/>
                  </a:lnTo>
                  <a:lnTo>
                    <a:pt x="28" y="663"/>
                  </a:lnTo>
                  <a:lnTo>
                    <a:pt x="0" y="653"/>
                  </a:lnTo>
                  <a:lnTo>
                    <a:pt x="273" y="0"/>
                  </a:ln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0" name="Freeform 369"/>
            <p:cNvSpPr>
              <a:spLocks/>
            </p:cNvSpPr>
            <p:nvPr/>
          </p:nvSpPr>
          <p:spPr bwMode="auto">
            <a:xfrm>
              <a:off x="9903938" y="3343785"/>
              <a:ext cx="146428" cy="190044"/>
            </a:xfrm>
            <a:custGeom>
              <a:avLst/>
              <a:gdLst>
                <a:gd name="T0" fmla="*/ 1 w 20"/>
                <a:gd name="T1" fmla="*/ 24 h 26"/>
                <a:gd name="T2" fmla="*/ 3 w 20"/>
                <a:gd name="T3" fmla="*/ 26 h 26"/>
                <a:gd name="T4" fmla="*/ 5 w 20"/>
                <a:gd name="T5" fmla="*/ 24 h 26"/>
                <a:gd name="T6" fmla="*/ 19 w 20"/>
                <a:gd name="T7" fmla="*/ 9 h 26"/>
                <a:gd name="T8" fmla="*/ 20 w 20"/>
                <a:gd name="T9" fmla="*/ 4 h 26"/>
                <a:gd name="T10" fmla="*/ 17 w 20"/>
                <a:gd name="T11" fmla="*/ 1 h 26"/>
                <a:gd name="T12" fmla="*/ 1 w 20"/>
                <a:gd name="T13" fmla="*/ 18 h 26"/>
                <a:gd name="T14" fmla="*/ 1 w 20"/>
                <a:gd name="T15" fmla="*/ 24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6">
                  <a:moveTo>
                    <a:pt x="1" y="24"/>
                  </a:moveTo>
                  <a:cubicBezTo>
                    <a:pt x="3" y="26"/>
                    <a:pt x="3" y="26"/>
                    <a:pt x="3" y="26"/>
                  </a:cubicBezTo>
                  <a:cubicBezTo>
                    <a:pt x="5" y="24"/>
                    <a:pt x="5" y="24"/>
                    <a:pt x="5" y="24"/>
                  </a:cubicBezTo>
                  <a:cubicBezTo>
                    <a:pt x="19" y="9"/>
                    <a:pt x="19" y="9"/>
                    <a:pt x="19" y="9"/>
                  </a:cubicBezTo>
                  <a:cubicBezTo>
                    <a:pt x="20" y="7"/>
                    <a:pt x="20" y="6"/>
                    <a:pt x="20" y="4"/>
                  </a:cubicBezTo>
                  <a:cubicBezTo>
                    <a:pt x="20" y="3"/>
                    <a:pt x="18" y="0"/>
                    <a:pt x="17" y="1"/>
                  </a:cubicBezTo>
                  <a:cubicBezTo>
                    <a:pt x="1" y="18"/>
                    <a:pt x="1" y="18"/>
                    <a:pt x="1" y="18"/>
                  </a:cubicBezTo>
                  <a:cubicBezTo>
                    <a:pt x="0" y="20"/>
                    <a:pt x="0" y="23"/>
                    <a:pt x="1" y="24"/>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1" name="Freeform 370"/>
            <p:cNvSpPr>
              <a:spLocks/>
            </p:cNvSpPr>
            <p:nvPr/>
          </p:nvSpPr>
          <p:spPr bwMode="auto">
            <a:xfrm>
              <a:off x="10006747" y="3351572"/>
              <a:ext cx="29598" cy="35829"/>
            </a:xfrm>
            <a:custGeom>
              <a:avLst/>
              <a:gdLst>
                <a:gd name="T0" fmla="*/ 4 w 4"/>
                <a:gd name="T1" fmla="*/ 0 h 5"/>
                <a:gd name="T2" fmla="*/ 3 w 4"/>
                <a:gd name="T3" fmla="*/ 0 h 5"/>
                <a:gd name="T4" fmla="*/ 0 w 4"/>
                <a:gd name="T5" fmla="*/ 4 h 5"/>
                <a:gd name="T6" fmla="*/ 4 w 4"/>
                <a:gd name="T7" fmla="*/ 1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cubicBezTo>
                    <a:pt x="4" y="0"/>
                    <a:pt x="3" y="0"/>
                    <a:pt x="3" y="0"/>
                  </a:cubicBezTo>
                  <a:cubicBezTo>
                    <a:pt x="0" y="4"/>
                    <a:pt x="0" y="4"/>
                    <a:pt x="0" y="4"/>
                  </a:cubicBezTo>
                  <a:cubicBezTo>
                    <a:pt x="2" y="5"/>
                    <a:pt x="3" y="3"/>
                    <a:pt x="4" y="1"/>
                  </a:cubicBezTo>
                  <a:cubicBezTo>
                    <a:pt x="4" y="1"/>
                    <a:pt x="4" y="1"/>
                    <a:pt x="4" y="0"/>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2" name="Freeform 371"/>
            <p:cNvSpPr>
              <a:spLocks/>
            </p:cNvSpPr>
            <p:nvPr/>
          </p:nvSpPr>
          <p:spPr bwMode="auto">
            <a:xfrm>
              <a:off x="9998958" y="3526038"/>
              <a:ext cx="81002" cy="59195"/>
            </a:xfrm>
            <a:custGeom>
              <a:avLst/>
              <a:gdLst>
                <a:gd name="T0" fmla="*/ 10 w 11"/>
                <a:gd name="T1" fmla="*/ 2 h 8"/>
                <a:gd name="T2" fmla="*/ 10 w 11"/>
                <a:gd name="T3" fmla="*/ 2 h 8"/>
                <a:gd name="T4" fmla="*/ 10 w 11"/>
                <a:gd name="T5" fmla="*/ 5 h 8"/>
                <a:gd name="T6" fmla="*/ 5 w 11"/>
                <a:gd name="T7" fmla="*/ 8 h 8"/>
                <a:gd name="T8" fmla="*/ 1 w 11"/>
                <a:gd name="T9" fmla="*/ 7 h 8"/>
                <a:gd name="T10" fmla="*/ 1 w 11"/>
                <a:gd name="T11" fmla="*/ 7 h 8"/>
                <a:gd name="T12" fmla="*/ 2 w 11"/>
                <a:gd name="T13" fmla="*/ 3 h 8"/>
                <a:gd name="T14" fmla="*/ 6 w 11"/>
                <a:gd name="T15" fmla="*/ 1 h 8"/>
                <a:gd name="T16" fmla="*/ 10 w 11"/>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8">
                  <a:moveTo>
                    <a:pt x="10" y="2"/>
                  </a:moveTo>
                  <a:cubicBezTo>
                    <a:pt x="10" y="2"/>
                    <a:pt x="10" y="2"/>
                    <a:pt x="10" y="2"/>
                  </a:cubicBezTo>
                  <a:cubicBezTo>
                    <a:pt x="11" y="3"/>
                    <a:pt x="11" y="5"/>
                    <a:pt x="10" y="5"/>
                  </a:cubicBezTo>
                  <a:cubicBezTo>
                    <a:pt x="5" y="8"/>
                    <a:pt x="5" y="8"/>
                    <a:pt x="5" y="8"/>
                  </a:cubicBezTo>
                  <a:cubicBezTo>
                    <a:pt x="4" y="8"/>
                    <a:pt x="2" y="8"/>
                    <a:pt x="1" y="7"/>
                  </a:cubicBezTo>
                  <a:cubicBezTo>
                    <a:pt x="1" y="7"/>
                    <a:pt x="1" y="7"/>
                    <a:pt x="1" y="7"/>
                  </a:cubicBezTo>
                  <a:cubicBezTo>
                    <a:pt x="0" y="5"/>
                    <a:pt x="1" y="4"/>
                    <a:pt x="2" y="3"/>
                  </a:cubicBezTo>
                  <a:cubicBezTo>
                    <a:pt x="6" y="1"/>
                    <a:pt x="6" y="1"/>
                    <a:pt x="6" y="1"/>
                  </a:cubicBezTo>
                  <a:cubicBezTo>
                    <a:pt x="8" y="0"/>
                    <a:pt x="10" y="1"/>
                    <a:pt x="10" y="2"/>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3" name="Freeform 372"/>
            <p:cNvSpPr>
              <a:spLocks/>
            </p:cNvSpPr>
            <p:nvPr/>
          </p:nvSpPr>
          <p:spPr bwMode="auto">
            <a:xfrm>
              <a:off x="10020768" y="3460614"/>
              <a:ext cx="88791" cy="65426"/>
            </a:xfrm>
            <a:custGeom>
              <a:avLst/>
              <a:gdLst>
                <a:gd name="T0" fmla="*/ 11 w 12"/>
                <a:gd name="T1" fmla="*/ 2 h 9"/>
                <a:gd name="T2" fmla="*/ 11 w 12"/>
                <a:gd name="T3" fmla="*/ 2 h 9"/>
                <a:gd name="T4" fmla="*/ 10 w 12"/>
                <a:gd name="T5" fmla="*/ 6 h 9"/>
                <a:gd name="T6" fmla="*/ 6 w 12"/>
                <a:gd name="T7" fmla="*/ 8 h 9"/>
                <a:gd name="T8" fmla="*/ 1 w 12"/>
                <a:gd name="T9" fmla="*/ 7 h 9"/>
                <a:gd name="T10" fmla="*/ 1 w 12"/>
                <a:gd name="T11" fmla="*/ 7 h 9"/>
                <a:gd name="T12" fmla="*/ 2 w 12"/>
                <a:gd name="T13" fmla="*/ 3 h 9"/>
                <a:gd name="T14" fmla="*/ 6 w 12"/>
                <a:gd name="T15" fmla="*/ 1 h 9"/>
                <a:gd name="T16" fmla="*/ 11 w 12"/>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11" y="2"/>
                  </a:moveTo>
                  <a:cubicBezTo>
                    <a:pt x="11" y="2"/>
                    <a:pt x="11" y="2"/>
                    <a:pt x="11" y="2"/>
                  </a:cubicBezTo>
                  <a:cubicBezTo>
                    <a:pt x="12" y="3"/>
                    <a:pt x="12" y="5"/>
                    <a:pt x="10" y="6"/>
                  </a:cubicBezTo>
                  <a:cubicBezTo>
                    <a:pt x="6" y="8"/>
                    <a:pt x="6" y="8"/>
                    <a:pt x="6" y="8"/>
                  </a:cubicBezTo>
                  <a:cubicBezTo>
                    <a:pt x="4" y="9"/>
                    <a:pt x="2" y="9"/>
                    <a:pt x="1" y="7"/>
                  </a:cubicBezTo>
                  <a:cubicBezTo>
                    <a:pt x="1" y="7"/>
                    <a:pt x="1" y="7"/>
                    <a:pt x="1" y="7"/>
                  </a:cubicBezTo>
                  <a:cubicBezTo>
                    <a:pt x="0" y="6"/>
                    <a:pt x="1" y="4"/>
                    <a:pt x="2" y="3"/>
                  </a:cubicBezTo>
                  <a:cubicBezTo>
                    <a:pt x="6" y="1"/>
                    <a:pt x="6" y="1"/>
                    <a:pt x="6" y="1"/>
                  </a:cubicBezTo>
                  <a:cubicBezTo>
                    <a:pt x="8" y="0"/>
                    <a:pt x="10" y="1"/>
                    <a:pt x="11" y="2"/>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4" name="Freeform 373"/>
            <p:cNvSpPr>
              <a:spLocks/>
            </p:cNvSpPr>
            <p:nvPr/>
          </p:nvSpPr>
          <p:spPr bwMode="auto">
            <a:xfrm>
              <a:off x="10028557" y="3482421"/>
              <a:ext cx="43617" cy="43617"/>
            </a:xfrm>
            <a:custGeom>
              <a:avLst/>
              <a:gdLst>
                <a:gd name="T0" fmla="*/ 6 w 6"/>
                <a:gd name="T1" fmla="*/ 1 h 6"/>
                <a:gd name="T2" fmla="*/ 6 w 6"/>
                <a:gd name="T3" fmla="*/ 1 h 6"/>
                <a:gd name="T4" fmla="*/ 5 w 6"/>
                <a:gd name="T5" fmla="*/ 5 h 6"/>
                <a:gd name="T6" fmla="*/ 4 w 6"/>
                <a:gd name="T7" fmla="*/ 5 h 6"/>
                <a:gd name="T8" fmla="*/ 1 w 6"/>
                <a:gd name="T9" fmla="*/ 4 h 6"/>
                <a:gd name="T10" fmla="*/ 1 w 6"/>
                <a:gd name="T11" fmla="*/ 4 h 6"/>
                <a:gd name="T12" fmla="*/ 1 w 6"/>
                <a:gd name="T13" fmla="*/ 1 h 6"/>
                <a:gd name="T14" fmla="*/ 2 w 6"/>
                <a:gd name="T15" fmla="*/ 0 h 6"/>
                <a:gd name="T16" fmla="*/ 6 w 6"/>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6" y="1"/>
                  </a:moveTo>
                  <a:cubicBezTo>
                    <a:pt x="6" y="1"/>
                    <a:pt x="6" y="1"/>
                    <a:pt x="6" y="1"/>
                  </a:cubicBezTo>
                  <a:cubicBezTo>
                    <a:pt x="6" y="3"/>
                    <a:pt x="6" y="4"/>
                    <a:pt x="5" y="5"/>
                  </a:cubicBezTo>
                  <a:cubicBezTo>
                    <a:pt x="4" y="5"/>
                    <a:pt x="4" y="5"/>
                    <a:pt x="4" y="5"/>
                  </a:cubicBezTo>
                  <a:cubicBezTo>
                    <a:pt x="3" y="6"/>
                    <a:pt x="2" y="5"/>
                    <a:pt x="1" y="4"/>
                  </a:cubicBezTo>
                  <a:cubicBezTo>
                    <a:pt x="1" y="4"/>
                    <a:pt x="1" y="4"/>
                    <a:pt x="1" y="4"/>
                  </a:cubicBezTo>
                  <a:cubicBezTo>
                    <a:pt x="0" y="3"/>
                    <a:pt x="0" y="1"/>
                    <a:pt x="1" y="1"/>
                  </a:cubicBezTo>
                  <a:cubicBezTo>
                    <a:pt x="2" y="0"/>
                    <a:pt x="2" y="0"/>
                    <a:pt x="2" y="0"/>
                  </a:cubicBezTo>
                  <a:cubicBezTo>
                    <a:pt x="3" y="0"/>
                    <a:pt x="5" y="0"/>
                    <a:pt x="6" y="1"/>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5" name="Freeform 374"/>
            <p:cNvSpPr>
              <a:spLocks/>
            </p:cNvSpPr>
            <p:nvPr/>
          </p:nvSpPr>
          <p:spPr bwMode="auto">
            <a:xfrm>
              <a:off x="10006747" y="3541616"/>
              <a:ext cx="43617" cy="43617"/>
            </a:xfrm>
            <a:custGeom>
              <a:avLst/>
              <a:gdLst>
                <a:gd name="T0" fmla="*/ 5 w 6"/>
                <a:gd name="T1" fmla="*/ 2 h 6"/>
                <a:gd name="T2" fmla="*/ 5 w 6"/>
                <a:gd name="T3" fmla="*/ 2 h 6"/>
                <a:gd name="T4" fmla="*/ 5 w 6"/>
                <a:gd name="T5" fmla="*/ 5 h 6"/>
                <a:gd name="T6" fmla="*/ 4 w 6"/>
                <a:gd name="T7" fmla="*/ 5 h 6"/>
                <a:gd name="T8" fmla="*/ 1 w 6"/>
                <a:gd name="T9" fmla="*/ 4 h 6"/>
                <a:gd name="T10" fmla="*/ 1 w 6"/>
                <a:gd name="T11" fmla="*/ 4 h 6"/>
                <a:gd name="T12" fmla="*/ 1 w 6"/>
                <a:gd name="T13" fmla="*/ 1 h 6"/>
                <a:gd name="T14" fmla="*/ 2 w 6"/>
                <a:gd name="T15" fmla="*/ 1 h 6"/>
                <a:gd name="T16" fmla="*/ 5 w 6"/>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5" y="2"/>
                  </a:moveTo>
                  <a:cubicBezTo>
                    <a:pt x="5" y="2"/>
                    <a:pt x="5" y="2"/>
                    <a:pt x="5" y="2"/>
                  </a:cubicBezTo>
                  <a:cubicBezTo>
                    <a:pt x="6" y="3"/>
                    <a:pt x="6" y="4"/>
                    <a:pt x="5" y="5"/>
                  </a:cubicBezTo>
                  <a:cubicBezTo>
                    <a:pt x="4" y="5"/>
                    <a:pt x="4" y="5"/>
                    <a:pt x="4" y="5"/>
                  </a:cubicBezTo>
                  <a:cubicBezTo>
                    <a:pt x="3" y="6"/>
                    <a:pt x="2" y="5"/>
                    <a:pt x="1" y="4"/>
                  </a:cubicBezTo>
                  <a:cubicBezTo>
                    <a:pt x="1" y="4"/>
                    <a:pt x="1" y="4"/>
                    <a:pt x="1" y="4"/>
                  </a:cubicBezTo>
                  <a:cubicBezTo>
                    <a:pt x="0" y="3"/>
                    <a:pt x="0" y="2"/>
                    <a:pt x="1" y="1"/>
                  </a:cubicBezTo>
                  <a:cubicBezTo>
                    <a:pt x="2" y="1"/>
                    <a:pt x="2" y="1"/>
                    <a:pt x="2" y="1"/>
                  </a:cubicBezTo>
                  <a:cubicBezTo>
                    <a:pt x="3" y="0"/>
                    <a:pt x="4" y="1"/>
                    <a:pt x="5" y="2"/>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6" name="Freeform 375"/>
            <p:cNvSpPr>
              <a:spLocks/>
            </p:cNvSpPr>
            <p:nvPr/>
          </p:nvSpPr>
          <p:spPr bwMode="auto">
            <a:xfrm>
              <a:off x="10050364" y="3395188"/>
              <a:ext cx="88791" cy="65426"/>
            </a:xfrm>
            <a:custGeom>
              <a:avLst/>
              <a:gdLst>
                <a:gd name="T0" fmla="*/ 11 w 12"/>
                <a:gd name="T1" fmla="*/ 2 h 9"/>
                <a:gd name="T2" fmla="*/ 11 w 12"/>
                <a:gd name="T3" fmla="*/ 2 h 9"/>
                <a:gd name="T4" fmla="*/ 10 w 12"/>
                <a:gd name="T5" fmla="*/ 6 h 9"/>
                <a:gd name="T6" fmla="*/ 5 w 12"/>
                <a:gd name="T7" fmla="*/ 8 h 9"/>
                <a:gd name="T8" fmla="*/ 1 w 12"/>
                <a:gd name="T9" fmla="*/ 7 h 9"/>
                <a:gd name="T10" fmla="*/ 1 w 12"/>
                <a:gd name="T11" fmla="*/ 7 h 9"/>
                <a:gd name="T12" fmla="*/ 2 w 12"/>
                <a:gd name="T13" fmla="*/ 3 h 9"/>
                <a:gd name="T14" fmla="*/ 6 w 12"/>
                <a:gd name="T15" fmla="*/ 0 h 9"/>
                <a:gd name="T16" fmla="*/ 11 w 12"/>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11" y="2"/>
                  </a:moveTo>
                  <a:cubicBezTo>
                    <a:pt x="11" y="2"/>
                    <a:pt x="11" y="2"/>
                    <a:pt x="11" y="2"/>
                  </a:cubicBezTo>
                  <a:cubicBezTo>
                    <a:pt x="12" y="3"/>
                    <a:pt x="11" y="5"/>
                    <a:pt x="10" y="6"/>
                  </a:cubicBezTo>
                  <a:cubicBezTo>
                    <a:pt x="5" y="8"/>
                    <a:pt x="5" y="8"/>
                    <a:pt x="5" y="8"/>
                  </a:cubicBezTo>
                  <a:cubicBezTo>
                    <a:pt x="4" y="9"/>
                    <a:pt x="2" y="8"/>
                    <a:pt x="1" y="7"/>
                  </a:cubicBezTo>
                  <a:cubicBezTo>
                    <a:pt x="1" y="7"/>
                    <a:pt x="1" y="7"/>
                    <a:pt x="1" y="7"/>
                  </a:cubicBezTo>
                  <a:cubicBezTo>
                    <a:pt x="0" y="5"/>
                    <a:pt x="0" y="4"/>
                    <a:pt x="2" y="3"/>
                  </a:cubicBezTo>
                  <a:cubicBezTo>
                    <a:pt x="6" y="0"/>
                    <a:pt x="6" y="0"/>
                    <a:pt x="6" y="0"/>
                  </a:cubicBezTo>
                  <a:cubicBezTo>
                    <a:pt x="7" y="0"/>
                    <a:pt x="10" y="0"/>
                    <a:pt x="11" y="2"/>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7" name="Freeform 376"/>
            <p:cNvSpPr>
              <a:spLocks/>
            </p:cNvSpPr>
            <p:nvPr/>
          </p:nvSpPr>
          <p:spPr bwMode="auto">
            <a:xfrm>
              <a:off x="10050364" y="3409208"/>
              <a:ext cx="51406" cy="43617"/>
            </a:xfrm>
            <a:custGeom>
              <a:avLst/>
              <a:gdLst>
                <a:gd name="T0" fmla="*/ 6 w 7"/>
                <a:gd name="T1" fmla="*/ 2 h 6"/>
                <a:gd name="T2" fmla="*/ 6 w 7"/>
                <a:gd name="T3" fmla="*/ 2 h 6"/>
                <a:gd name="T4" fmla="*/ 5 w 7"/>
                <a:gd name="T5" fmla="*/ 5 h 6"/>
                <a:gd name="T6" fmla="*/ 5 w 7"/>
                <a:gd name="T7" fmla="*/ 5 h 6"/>
                <a:gd name="T8" fmla="*/ 1 w 7"/>
                <a:gd name="T9" fmla="*/ 5 h 6"/>
                <a:gd name="T10" fmla="*/ 1 w 7"/>
                <a:gd name="T11" fmla="*/ 5 h 6"/>
                <a:gd name="T12" fmla="*/ 2 w 7"/>
                <a:gd name="T13" fmla="*/ 1 h 6"/>
                <a:gd name="T14" fmla="*/ 2 w 7"/>
                <a:gd name="T15" fmla="*/ 1 h 6"/>
                <a:gd name="T16" fmla="*/ 6 w 7"/>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6" y="2"/>
                  </a:moveTo>
                  <a:cubicBezTo>
                    <a:pt x="6" y="2"/>
                    <a:pt x="6" y="2"/>
                    <a:pt x="6" y="2"/>
                  </a:cubicBezTo>
                  <a:cubicBezTo>
                    <a:pt x="7" y="3"/>
                    <a:pt x="7" y="5"/>
                    <a:pt x="5" y="5"/>
                  </a:cubicBezTo>
                  <a:cubicBezTo>
                    <a:pt x="5" y="5"/>
                    <a:pt x="5" y="5"/>
                    <a:pt x="5" y="5"/>
                  </a:cubicBezTo>
                  <a:cubicBezTo>
                    <a:pt x="4" y="6"/>
                    <a:pt x="2" y="6"/>
                    <a:pt x="1" y="5"/>
                  </a:cubicBezTo>
                  <a:cubicBezTo>
                    <a:pt x="1" y="5"/>
                    <a:pt x="1" y="5"/>
                    <a:pt x="1" y="5"/>
                  </a:cubicBezTo>
                  <a:cubicBezTo>
                    <a:pt x="0" y="3"/>
                    <a:pt x="1" y="2"/>
                    <a:pt x="2" y="1"/>
                  </a:cubicBezTo>
                  <a:cubicBezTo>
                    <a:pt x="2" y="1"/>
                    <a:pt x="2" y="1"/>
                    <a:pt x="2" y="1"/>
                  </a:cubicBezTo>
                  <a:cubicBezTo>
                    <a:pt x="3" y="0"/>
                    <a:pt x="5" y="1"/>
                    <a:pt x="6" y="2"/>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8" name="Freeform 377"/>
            <p:cNvSpPr>
              <a:spLocks/>
            </p:cNvSpPr>
            <p:nvPr/>
          </p:nvSpPr>
          <p:spPr bwMode="auto">
            <a:xfrm>
              <a:off x="9868109" y="3468403"/>
              <a:ext cx="146428" cy="190044"/>
            </a:xfrm>
            <a:custGeom>
              <a:avLst/>
              <a:gdLst>
                <a:gd name="T0" fmla="*/ 0 w 20"/>
                <a:gd name="T1" fmla="*/ 20 h 26"/>
                <a:gd name="T2" fmla="*/ 8 w 20"/>
                <a:gd name="T3" fmla="*/ 26 h 26"/>
                <a:gd name="T4" fmla="*/ 14 w 20"/>
                <a:gd name="T5" fmla="*/ 2 h 26"/>
                <a:gd name="T6" fmla="*/ 11 w 20"/>
                <a:gd name="T7" fmla="*/ 0 h 26"/>
                <a:gd name="T8" fmla="*/ 6 w 20"/>
                <a:gd name="T9" fmla="*/ 3 h 26"/>
                <a:gd name="T10" fmla="*/ 0 w 20"/>
                <a:gd name="T11" fmla="*/ 20 h 26"/>
              </a:gdLst>
              <a:ahLst/>
              <a:cxnLst>
                <a:cxn ang="0">
                  <a:pos x="T0" y="T1"/>
                </a:cxn>
                <a:cxn ang="0">
                  <a:pos x="T2" y="T3"/>
                </a:cxn>
                <a:cxn ang="0">
                  <a:pos x="T4" y="T5"/>
                </a:cxn>
                <a:cxn ang="0">
                  <a:pos x="T6" y="T7"/>
                </a:cxn>
                <a:cxn ang="0">
                  <a:pos x="T8" y="T9"/>
                </a:cxn>
                <a:cxn ang="0">
                  <a:pos x="T10" y="T11"/>
                </a:cxn>
              </a:cxnLst>
              <a:rect l="0" t="0" r="r" b="b"/>
              <a:pathLst>
                <a:path w="20" h="26">
                  <a:moveTo>
                    <a:pt x="0" y="20"/>
                  </a:moveTo>
                  <a:cubicBezTo>
                    <a:pt x="8" y="26"/>
                    <a:pt x="8" y="26"/>
                    <a:pt x="8" y="26"/>
                  </a:cubicBezTo>
                  <a:cubicBezTo>
                    <a:pt x="13" y="20"/>
                    <a:pt x="20" y="9"/>
                    <a:pt x="14" y="2"/>
                  </a:cubicBezTo>
                  <a:cubicBezTo>
                    <a:pt x="13" y="1"/>
                    <a:pt x="12" y="1"/>
                    <a:pt x="11" y="0"/>
                  </a:cubicBezTo>
                  <a:cubicBezTo>
                    <a:pt x="6" y="3"/>
                    <a:pt x="6" y="3"/>
                    <a:pt x="6" y="3"/>
                  </a:cubicBezTo>
                  <a:lnTo>
                    <a:pt x="0" y="20"/>
                  </a:ln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9" name="Freeform 379"/>
            <p:cNvSpPr>
              <a:spLocks/>
            </p:cNvSpPr>
            <p:nvPr/>
          </p:nvSpPr>
          <p:spPr bwMode="auto">
            <a:xfrm>
              <a:off x="9148437" y="3468403"/>
              <a:ext cx="806906" cy="585707"/>
            </a:xfrm>
            <a:custGeom>
              <a:avLst/>
              <a:gdLst>
                <a:gd name="T0" fmla="*/ 0 w 110"/>
                <a:gd name="T1" fmla="*/ 14 h 80"/>
                <a:gd name="T2" fmla="*/ 22 w 110"/>
                <a:gd name="T3" fmla="*/ 0 h 80"/>
                <a:gd name="T4" fmla="*/ 65 w 110"/>
                <a:gd name="T5" fmla="*/ 43 h 80"/>
                <a:gd name="T6" fmla="*/ 92 w 110"/>
                <a:gd name="T7" fmla="*/ 16 h 80"/>
                <a:gd name="T8" fmla="*/ 92 w 110"/>
                <a:gd name="T9" fmla="*/ 16 h 80"/>
                <a:gd name="T10" fmla="*/ 110 w 110"/>
                <a:gd name="T11" fmla="*/ 34 h 80"/>
                <a:gd name="T12" fmla="*/ 110 w 110"/>
                <a:gd name="T13" fmla="*/ 34 h 80"/>
                <a:gd name="T14" fmla="*/ 75 w 110"/>
                <a:gd name="T15" fmla="*/ 71 h 80"/>
                <a:gd name="T16" fmla="*/ 57 w 110"/>
                <a:gd name="T17" fmla="*/ 71 h 80"/>
                <a:gd name="T18" fmla="*/ 0 w 110"/>
                <a:gd name="T19"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0">
                  <a:moveTo>
                    <a:pt x="0" y="14"/>
                  </a:moveTo>
                  <a:cubicBezTo>
                    <a:pt x="22" y="0"/>
                    <a:pt x="22" y="0"/>
                    <a:pt x="22" y="0"/>
                  </a:cubicBezTo>
                  <a:cubicBezTo>
                    <a:pt x="65" y="43"/>
                    <a:pt x="65" y="43"/>
                    <a:pt x="65" y="43"/>
                  </a:cubicBezTo>
                  <a:cubicBezTo>
                    <a:pt x="92" y="16"/>
                    <a:pt x="92" y="16"/>
                    <a:pt x="92" y="16"/>
                  </a:cubicBezTo>
                  <a:cubicBezTo>
                    <a:pt x="92" y="16"/>
                    <a:pt x="92" y="16"/>
                    <a:pt x="92" y="16"/>
                  </a:cubicBezTo>
                  <a:cubicBezTo>
                    <a:pt x="110" y="34"/>
                    <a:pt x="110" y="34"/>
                    <a:pt x="110" y="34"/>
                  </a:cubicBezTo>
                  <a:cubicBezTo>
                    <a:pt x="110" y="34"/>
                    <a:pt x="110" y="34"/>
                    <a:pt x="110" y="34"/>
                  </a:cubicBezTo>
                  <a:cubicBezTo>
                    <a:pt x="75" y="71"/>
                    <a:pt x="75" y="71"/>
                    <a:pt x="75" y="71"/>
                  </a:cubicBezTo>
                  <a:cubicBezTo>
                    <a:pt x="67" y="80"/>
                    <a:pt x="60" y="74"/>
                    <a:pt x="57" y="71"/>
                  </a:cubicBezTo>
                  <a:cubicBezTo>
                    <a:pt x="52" y="66"/>
                    <a:pt x="0" y="14"/>
                    <a:pt x="0" y="14"/>
                  </a:cubicBez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0" name="Freeform 380"/>
            <p:cNvSpPr>
              <a:spLocks/>
            </p:cNvSpPr>
            <p:nvPr/>
          </p:nvSpPr>
          <p:spPr bwMode="auto">
            <a:xfrm>
              <a:off x="8554941" y="3329764"/>
              <a:ext cx="791328" cy="1236841"/>
            </a:xfrm>
            <a:custGeom>
              <a:avLst/>
              <a:gdLst>
                <a:gd name="T0" fmla="*/ 6 w 108"/>
                <a:gd name="T1" fmla="*/ 152 h 169"/>
                <a:gd name="T2" fmla="*/ 11 w 108"/>
                <a:gd name="T3" fmla="*/ 133 h 169"/>
                <a:gd name="T4" fmla="*/ 9 w 108"/>
                <a:gd name="T5" fmla="*/ 78 h 169"/>
                <a:gd name="T6" fmla="*/ 5 w 108"/>
                <a:gd name="T7" fmla="*/ 19 h 169"/>
                <a:gd name="T8" fmla="*/ 41 w 108"/>
                <a:gd name="T9" fmla="*/ 1 h 169"/>
                <a:gd name="T10" fmla="*/ 54 w 108"/>
                <a:gd name="T11" fmla="*/ 5 h 169"/>
                <a:gd name="T12" fmla="*/ 66 w 108"/>
                <a:gd name="T13" fmla="*/ 0 h 169"/>
                <a:gd name="T14" fmla="*/ 103 w 108"/>
                <a:gd name="T15" fmla="*/ 19 h 169"/>
                <a:gd name="T16" fmla="*/ 99 w 108"/>
                <a:gd name="T17" fmla="*/ 78 h 169"/>
                <a:gd name="T18" fmla="*/ 95 w 108"/>
                <a:gd name="T19" fmla="*/ 132 h 169"/>
                <a:gd name="T20" fmla="*/ 102 w 108"/>
                <a:gd name="T21" fmla="*/ 152 h 169"/>
                <a:gd name="T22" fmla="*/ 6 w 108"/>
                <a:gd name="T23" fmla="*/ 1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169">
                  <a:moveTo>
                    <a:pt x="6" y="152"/>
                  </a:moveTo>
                  <a:cubicBezTo>
                    <a:pt x="7" y="145"/>
                    <a:pt x="9" y="139"/>
                    <a:pt x="11" y="133"/>
                  </a:cubicBezTo>
                  <a:cubicBezTo>
                    <a:pt x="23" y="106"/>
                    <a:pt x="19" y="102"/>
                    <a:pt x="9" y="78"/>
                  </a:cubicBezTo>
                  <a:cubicBezTo>
                    <a:pt x="0" y="57"/>
                    <a:pt x="18" y="45"/>
                    <a:pt x="5" y="19"/>
                  </a:cubicBezTo>
                  <a:cubicBezTo>
                    <a:pt x="17" y="11"/>
                    <a:pt x="32" y="8"/>
                    <a:pt x="41" y="1"/>
                  </a:cubicBezTo>
                  <a:cubicBezTo>
                    <a:pt x="46" y="4"/>
                    <a:pt x="49" y="5"/>
                    <a:pt x="54" y="5"/>
                  </a:cubicBezTo>
                  <a:cubicBezTo>
                    <a:pt x="59" y="5"/>
                    <a:pt x="62" y="4"/>
                    <a:pt x="66" y="0"/>
                  </a:cubicBezTo>
                  <a:cubicBezTo>
                    <a:pt x="73" y="6"/>
                    <a:pt x="91" y="11"/>
                    <a:pt x="103" y="19"/>
                  </a:cubicBezTo>
                  <a:cubicBezTo>
                    <a:pt x="90" y="46"/>
                    <a:pt x="108" y="50"/>
                    <a:pt x="99" y="78"/>
                  </a:cubicBezTo>
                  <a:cubicBezTo>
                    <a:pt x="92" y="101"/>
                    <a:pt x="79" y="100"/>
                    <a:pt x="95" y="132"/>
                  </a:cubicBezTo>
                  <a:cubicBezTo>
                    <a:pt x="98" y="138"/>
                    <a:pt x="100" y="145"/>
                    <a:pt x="102" y="152"/>
                  </a:cubicBezTo>
                  <a:cubicBezTo>
                    <a:pt x="80" y="169"/>
                    <a:pt x="24" y="166"/>
                    <a:pt x="6" y="152"/>
                  </a:cubicBez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1" name="Freeform 381"/>
            <p:cNvSpPr>
              <a:spLocks/>
            </p:cNvSpPr>
            <p:nvPr/>
          </p:nvSpPr>
          <p:spPr bwMode="auto">
            <a:xfrm>
              <a:off x="8768351" y="3329764"/>
              <a:ext cx="358279" cy="724346"/>
            </a:xfrm>
            <a:custGeom>
              <a:avLst/>
              <a:gdLst>
                <a:gd name="T0" fmla="*/ 4 w 230"/>
                <a:gd name="T1" fmla="*/ 32 h 465"/>
                <a:gd name="T2" fmla="*/ 0 w 230"/>
                <a:gd name="T3" fmla="*/ 169 h 465"/>
                <a:gd name="T4" fmla="*/ 117 w 230"/>
                <a:gd name="T5" fmla="*/ 465 h 465"/>
                <a:gd name="T6" fmla="*/ 230 w 230"/>
                <a:gd name="T7" fmla="*/ 169 h 465"/>
                <a:gd name="T8" fmla="*/ 226 w 230"/>
                <a:gd name="T9" fmla="*/ 28 h 465"/>
                <a:gd name="T10" fmla="*/ 174 w 230"/>
                <a:gd name="T11" fmla="*/ 0 h 465"/>
                <a:gd name="T12" fmla="*/ 56 w 230"/>
                <a:gd name="T13" fmla="*/ 4 h 465"/>
                <a:gd name="T14" fmla="*/ 4 w 230"/>
                <a:gd name="T15" fmla="*/ 32 h 4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465">
                  <a:moveTo>
                    <a:pt x="4" y="32"/>
                  </a:moveTo>
                  <a:lnTo>
                    <a:pt x="0" y="169"/>
                  </a:lnTo>
                  <a:lnTo>
                    <a:pt x="117" y="465"/>
                  </a:lnTo>
                  <a:lnTo>
                    <a:pt x="230" y="169"/>
                  </a:lnTo>
                  <a:lnTo>
                    <a:pt x="226" y="28"/>
                  </a:lnTo>
                  <a:lnTo>
                    <a:pt x="174" y="0"/>
                  </a:lnTo>
                  <a:lnTo>
                    <a:pt x="56" y="4"/>
                  </a:lnTo>
                  <a:lnTo>
                    <a:pt x="4" y="3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2" name="Rectangle 382"/>
            <p:cNvSpPr>
              <a:spLocks noChangeArrowheads="1"/>
            </p:cNvSpPr>
            <p:nvPr/>
          </p:nvSpPr>
          <p:spPr bwMode="auto">
            <a:xfrm>
              <a:off x="8855584" y="3254993"/>
              <a:ext cx="183813" cy="191603"/>
            </a:xfrm>
            <a:prstGeom prst="rect">
              <a:avLst/>
            </a:prstGeom>
            <a:solidFill>
              <a:srgbClr val="D1A88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3" name="Freeform 383"/>
            <p:cNvSpPr>
              <a:spLocks/>
            </p:cNvSpPr>
            <p:nvPr/>
          </p:nvSpPr>
          <p:spPr bwMode="auto">
            <a:xfrm>
              <a:off x="8665539" y="2677075"/>
              <a:ext cx="563900" cy="688519"/>
            </a:xfrm>
            <a:custGeom>
              <a:avLst/>
              <a:gdLst>
                <a:gd name="T0" fmla="*/ 39 w 77"/>
                <a:gd name="T1" fmla="*/ 94 h 94"/>
                <a:gd name="T2" fmla="*/ 69 w 77"/>
                <a:gd name="T3" fmla="*/ 63 h 94"/>
                <a:gd name="T4" fmla="*/ 70 w 77"/>
                <a:gd name="T5" fmla="*/ 64 h 94"/>
                <a:gd name="T6" fmla="*/ 76 w 77"/>
                <a:gd name="T7" fmla="*/ 53 h 94"/>
                <a:gd name="T8" fmla="*/ 74 w 77"/>
                <a:gd name="T9" fmla="*/ 41 h 94"/>
                <a:gd name="T10" fmla="*/ 73 w 77"/>
                <a:gd name="T11" fmla="*/ 41 h 94"/>
                <a:gd name="T12" fmla="*/ 39 w 77"/>
                <a:gd name="T13" fmla="*/ 0 h 94"/>
                <a:gd name="T14" fmla="*/ 5 w 77"/>
                <a:gd name="T15" fmla="*/ 42 h 94"/>
                <a:gd name="T16" fmla="*/ 4 w 77"/>
                <a:gd name="T17" fmla="*/ 41 h 94"/>
                <a:gd name="T18" fmla="*/ 1 w 77"/>
                <a:gd name="T19" fmla="*/ 53 h 94"/>
                <a:gd name="T20" fmla="*/ 8 w 77"/>
                <a:gd name="T21" fmla="*/ 64 h 94"/>
                <a:gd name="T22" fmla="*/ 9 w 77"/>
                <a:gd name="T23" fmla="*/ 63 h 94"/>
                <a:gd name="T24" fmla="*/ 39 w 77"/>
                <a:gd name="T25"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94">
                  <a:moveTo>
                    <a:pt x="39" y="94"/>
                  </a:moveTo>
                  <a:cubicBezTo>
                    <a:pt x="51" y="94"/>
                    <a:pt x="63" y="80"/>
                    <a:pt x="69" y="63"/>
                  </a:cubicBezTo>
                  <a:cubicBezTo>
                    <a:pt x="69" y="63"/>
                    <a:pt x="69" y="63"/>
                    <a:pt x="70" y="64"/>
                  </a:cubicBezTo>
                  <a:cubicBezTo>
                    <a:pt x="72" y="64"/>
                    <a:pt x="75" y="59"/>
                    <a:pt x="76" y="53"/>
                  </a:cubicBezTo>
                  <a:cubicBezTo>
                    <a:pt x="77" y="47"/>
                    <a:pt x="76" y="42"/>
                    <a:pt x="74" y="41"/>
                  </a:cubicBezTo>
                  <a:cubicBezTo>
                    <a:pt x="73" y="41"/>
                    <a:pt x="73" y="41"/>
                    <a:pt x="73" y="41"/>
                  </a:cubicBezTo>
                  <a:cubicBezTo>
                    <a:pt x="74" y="20"/>
                    <a:pt x="65" y="0"/>
                    <a:pt x="39" y="0"/>
                  </a:cubicBezTo>
                  <a:cubicBezTo>
                    <a:pt x="12" y="0"/>
                    <a:pt x="4" y="20"/>
                    <a:pt x="5" y="42"/>
                  </a:cubicBezTo>
                  <a:cubicBezTo>
                    <a:pt x="4" y="41"/>
                    <a:pt x="4" y="41"/>
                    <a:pt x="4" y="41"/>
                  </a:cubicBezTo>
                  <a:cubicBezTo>
                    <a:pt x="1" y="42"/>
                    <a:pt x="0" y="47"/>
                    <a:pt x="1" y="53"/>
                  </a:cubicBezTo>
                  <a:cubicBezTo>
                    <a:pt x="2" y="59"/>
                    <a:pt x="5" y="64"/>
                    <a:pt x="8" y="64"/>
                  </a:cubicBezTo>
                  <a:cubicBezTo>
                    <a:pt x="8" y="63"/>
                    <a:pt x="9" y="63"/>
                    <a:pt x="9" y="63"/>
                  </a:cubicBezTo>
                  <a:cubicBezTo>
                    <a:pt x="15" y="80"/>
                    <a:pt x="26" y="94"/>
                    <a:pt x="39" y="94"/>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4" name="Freeform 384"/>
            <p:cNvSpPr>
              <a:spLocks/>
            </p:cNvSpPr>
            <p:nvPr/>
          </p:nvSpPr>
          <p:spPr bwMode="auto">
            <a:xfrm>
              <a:off x="8906989" y="3431018"/>
              <a:ext cx="88791" cy="132408"/>
            </a:xfrm>
            <a:custGeom>
              <a:avLst/>
              <a:gdLst>
                <a:gd name="T0" fmla="*/ 10 w 12"/>
                <a:gd name="T1" fmla="*/ 18 h 18"/>
                <a:gd name="T2" fmla="*/ 12 w 12"/>
                <a:gd name="T3" fmla="*/ 14 h 18"/>
                <a:gd name="T4" fmla="*/ 6 w 12"/>
                <a:gd name="T5" fmla="*/ 0 h 18"/>
                <a:gd name="T6" fmla="*/ 0 w 12"/>
                <a:gd name="T7" fmla="*/ 14 h 18"/>
                <a:gd name="T8" fmla="*/ 2 w 12"/>
                <a:gd name="T9" fmla="*/ 18 h 18"/>
                <a:gd name="T10" fmla="*/ 10 w 12"/>
                <a:gd name="T11" fmla="*/ 18 h 18"/>
              </a:gdLst>
              <a:ahLst/>
              <a:cxnLst>
                <a:cxn ang="0">
                  <a:pos x="T0" y="T1"/>
                </a:cxn>
                <a:cxn ang="0">
                  <a:pos x="T2" y="T3"/>
                </a:cxn>
                <a:cxn ang="0">
                  <a:pos x="T4" y="T5"/>
                </a:cxn>
                <a:cxn ang="0">
                  <a:pos x="T6" y="T7"/>
                </a:cxn>
                <a:cxn ang="0">
                  <a:pos x="T8" y="T9"/>
                </a:cxn>
                <a:cxn ang="0">
                  <a:pos x="T10" y="T11"/>
                </a:cxn>
              </a:cxnLst>
              <a:rect l="0" t="0" r="r" b="b"/>
              <a:pathLst>
                <a:path w="12" h="18">
                  <a:moveTo>
                    <a:pt x="10" y="18"/>
                  </a:moveTo>
                  <a:cubicBezTo>
                    <a:pt x="12" y="14"/>
                    <a:pt x="12" y="14"/>
                    <a:pt x="12" y="14"/>
                  </a:cubicBezTo>
                  <a:cubicBezTo>
                    <a:pt x="6" y="0"/>
                    <a:pt x="6" y="0"/>
                    <a:pt x="6" y="0"/>
                  </a:cubicBezTo>
                  <a:cubicBezTo>
                    <a:pt x="0" y="14"/>
                    <a:pt x="0" y="14"/>
                    <a:pt x="0" y="14"/>
                  </a:cubicBezTo>
                  <a:cubicBezTo>
                    <a:pt x="2" y="18"/>
                    <a:pt x="2" y="18"/>
                    <a:pt x="2" y="18"/>
                  </a:cubicBezTo>
                  <a:cubicBezTo>
                    <a:pt x="5" y="18"/>
                    <a:pt x="7" y="18"/>
                    <a:pt x="10" y="18"/>
                  </a:cubicBezTo>
                  <a:close/>
                </a:path>
              </a:pathLst>
            </a:custGeom>
            <a:solidFill>
              <a:srgbClr val="FC8D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5" name="Freeform 385"/>
            <p:cNvSpPr>
              <a:spLocks/>
            </p:cNvSpPr>
            <p:nvPr/>
          </p:nvSpPr>
          <p:spPr bwMode="auto">
            <a:xfrm>
              <a:off x="8804178" y="3335995"/>
              <a:ext cx="146428" cy="271046"/>
            </a:xfrm>
            <a:custGeom>
              <a:avLst/>
              <a:gdLst>
                <a:gd name="T0" fmla="*/ 33 w 94"/>
                <a:gd name="T1" fmla="*/ 0 h 174"/>
                <a:gd name="T2" fmla="*/ 94 w 94"/>
                <a:gd name="T3" fmla="*/ 61 h 174"/>
                <a:gd name="T4" fmla="*/ 52 w 94"/>
                <a:gd name="T5" fmla="*/ 174 h 174"/>
                <a:gd name="T6" fmla="*/ 0 w 94"/>
                <a:gd name="T7" fmla="*/ 19 h 174"/>
                <a:gd name="T8" fmla="*/ 33 w 94"/>
                <a:gd name="T9" fmla="*/ 0 h 174"/>
              </a:gdLst>
              <a:ahLst/>
              <a:cxnLst>
                <a:cxn ang="0">
                  <a:pos x="T0" y="T1"/>
                </a:cxn>
                <a:cxn ang="0">
                  <a:pos x="T2" y="T3"/>
                </a:cxn>
                <a:cxn ang="0">
                  <a:pos x="T4" y="T5"/>
                </a:cxn>
                <a:cxn ang="0">
                  <a:pos x="T6" y="T7"/>
                </a:cxn>
                <a:cxn ang="0">
                  <a:pos x="T8" y="T9"/>
                </a:cxn>
              </a:cxnLst>
              <a:rect l="0" t="0" r="r" b="b"/>
              <a:pathLst>
                <a:path w="94" h="174">
                  <a:moveTo>
                    <a:pt x="33" y="0"/>
                  </a:moveTo>
                  <a:lnTo>
                    <a:pt x="94" y="61"/>
                  </a:lnTo>
                  <a:lnTo>
                    <a:pt x="52" y="174"/>
                  </a:lnTo>
                  <a:lnTo>
                    <a:pt x="0" y="19"/>
                  </a:lnTo>
                  <a:lnTo>
                    <a:pt x="33" y="0"/>
                  </a:ln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6" name="Freeform 386"/>
            <p:cNvSpPr>
              <a:spLocks/>
            </p:cNvSpPr>
            <p:nvPr/>
          </p:nvSpPr>
          <p:spPr bwMode="auto">
            <a:xfrm>
              <a:off x="8671770" y="3365592"/>
              <a:ext cx="278836" cy="688519"/>
            </a:xfrm>
            <a:custGeom>
              <a:avLst/>
              <a:gdLst>
                <a:gd name="T0" fmla="*/ 85 w 179"/>
                <a:gd name="T1" fmla="*/ 0 h 442"/>
                <a:gd name="T2" fmla="*/ 179 w 179"/>
                <a:gd name="T3" fmla="*/ 442 h 442"/>
                <a:gd name="T4" fmla="*/ 24 w 179"/>
                <a:gd name="T5" fmla="*/ 197 h 442"/>
                <a:gd name="T6" fmla="*/ 48 w 179"/>
                <a:gd name="T7" fmla="*/ 155 h 442"/>
                <a:gd name="T8" fmla="*/ 0 w 179"/>
                <a:gd name="T9" fmla="*/ 122 h 442"/>
                <a:gd name="T10" fmla="*/ 62 w 179"/>
                <a:gd name="T11" fmla="*/ 14 h 442"/>
                <a:gd name="T12" fmla="*/ 85 w 179"/>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79" h="442">
                  <a:moveTo>
                    <a:pt x="85" y="0"/>
                  </a:moveTo>
                  <a:lnTo>
                    <a:pt x="179" y="442"/>
                  </a:lnTo>
                  <a:lnTo>
                    <a:pt x="24" y="197"/>
                  </a:lnTo>
                  <a:lnTo>
                    <a:pt x="48" y="155"/>
                  </a:lnTo>
                  <a:lnTo>
                    <a:pt x="0" y="122"/>
                  </a:lnTo>
                  <a:lnTo>
                    <a:pt x="62" y="14"/>
                  </a:lnTo>
                  <a:lnTo>
                    <a:pt x="85" y="0"/>
                  </a:ln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7" name="Freeform 387"/>
            <p:cNvSpPr>
              <a:spLocks/>
            </p:cNvSpPr>
            <p:nvPr/>
          </p:nvSpPr>
          <p:spPr bwMode="auto">
            <a:xfrm>
              <a:off x="8950606" y="3329764"/>
              <a:ext cx="146428" cy="277277"/>
            </a:xfrm>
            <a:custGeom>
              <a:avLst/>
              <a:gdLst>
                <a:gd name="T0" fmla="*/ 57 w 94"/>
                <a:gd name="T1" fmla="*/ 0 h 178"/>
                <a:gd name="T2" fmla="*/ 0 w 94"/>
                <a:gd name="T3" fmla="*/ 65 h 178"/>
                <a:gd name="T4" fmla="*/ 43 w 94"/>
                <a:gd name="T5" fmla="*/ 178 h 178"/>
                <a:gd name="T6" fmla="*/ 94 w 94"/>
                <a:gd name="T7" fmla="*/ 23 h 178"/>
                <a:gd name="T8" fmla="*/ 57 w 94"/>
                <a:gd name="T9" fmla="*/ 0 h 178"/>
              </a:gdLst>
              <a:ahLst/>
              <a:cxnLst>
                <a:cxn ang="0">
                  <a:pos x="T0" y="T1"/>
                </a:cxn>
                <a:cxn ang="0">
                  <a:pos x="T2" y="T3"/>
                </a:cxn>
                <a:cxn ang="0">
                  <a:pos x="T4" y="T5"/>
                </a:cxn>
                <a:cxn ang="0">
                  <a:pos x="T6" y="T7"/>
                </a:cxn>
                <a:cxn ang="0">
                  <a:pos x="T8" y="T9"/>
                </a:cxn>
              </a:cxnLst>
              <a:rect l="0" t="0" r="r" b="b"/>
              <a:pathLst>
                <a:path w="94" h="178">
                  <a:moveTo>
                    <a:pt x="57" y="0"/>
                  </a:moveTo>
                  <a:lnTo>
                    <a:pt x="0" y="65"/>
                  </a:lnTo>
                  <a:lnTo>
                    <a:pt x="43" y="178"/>
                  </a:lnTo>
                  <a:lnTo>
                    <a:pt x="94" y="23"/>
                  </a:lnTo>
                  <a:lnTo>
                    <a:pt x="57" y="0"/>
                  </a:ln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8" name="Freeform 388"/>
            <p:cNvSpPr>
              <a:spLocks/>
            </p:cNvSpPr>
            <p:nvPr/>
          </p:nvSpPr>
          <p:spPr bwMode="auto">
            <a:xfrm>
              <a:off x="8892969" y="3622618"/>
              <a:ext cx="116831" cy="431492"/>
            </a:xfrm>
            <a:custGeom>
              <a:avLst/>
              <a:gdLst>
                <a:gd name="T0" fmla="*/ 18 w 75"/>
                <a:gd name="T1" fmla="*/ 0 h 277"/>
                <a:gd name="T2" fmla="*/ 56 w 75"/>
                <a:gd name="T3" fmla="*/ 0 h 277"/>
                <a:gd name="T4" fmla="*/ 75 w 75"/>
                <a:gd name="T5" fmla="*/ 188 h 277"/>
                <a:gd name="T6" fmla="*/ 37 w 75"/>
                <a:gd name="T7" fmla="*/ 277 h 277"/>
                <a:gd name="T8" fmla="*/ 0 w 75"/>
                <a:gd name="T9" fmla="*/ 188 h 277"/>
                <a:gd name="T10" fmla="*/ 18 w 75"/>
                <a:gd name="T11" fmla="*/ 0 h 277"/>
              </a:gdLst>
              <a:ahLst/>
              <a:cxnLst>
                <a:cxn ang="0">
                  <a:pos x="T0" y="T1"/>
                </a:cxn>
                <a:cxn ang="0">
                  <a:pos x="T2" y="T3"/>
                </a:cxn>
                <a:cxn ang="0">
                  <a:pos x="T4" y="T5"/>
                </a:cxn>
                <a:cxn ang="0">
                  <a:pos x="T6" y="T7"/>
                </a:cxn>
                <a:cxn ang="0">
                  <a:pos x="T8" y="T9"/>
                </a:cxn>
                <a:cxn ang="0">
                  <a:pos x="T10" y="T11"/>
                </a:cxn>
              </a:cxnLst>
              <a:rect l="0" t="0" r="r" b="b"/>
              <a:pathLst>
                <a:path w="75" h="277">
                  <a:moveTo>
                    <a:pt x="18" y="0"/>
                  </a:moveTo>
                  <a:lnTo>
                    <a:pt x="56" y="0"/>
                  </a:lnTo>
                  <a:lnTo>
                    <a:pt x="75" y="188"/>
                  </a:lnTo>
                  <a:lnTo>
                    <a:pt x="37" y="277"/>
                  </a:lnTo>
                  <a:lnTo>
                    <a:pt x="0" y="188"/>
                  </a:lnTo>
                  <a:lnTo>
                    <a:pt x="18" y="0"/>
                  </a:lnTo>
                  <a:close/>
                </a:path>
              </a:pathLst>
            </a:custGeom>
            <a:solidFill>
              <a:srgbClr val="FC8D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9" name="Freeform 389"/>
            <p:cNvSpPr>
              <a:spLocks/>
            </p:cNvSpPr>
            <p:nvPr/>
          </p:nvSpPr>
          <p:spPr bwMode="auto">
            <a:xfrm>
              <a:off x="8804178" y="3335995"/>
              <a:ext cx="146428" cy="227430"/>
            </a:xfrm>
            <a:custGeom>
              <a:avLst/>
              <a:gdLst>
                <a:gd name="T0" fmla="*/ 33 w 94"/>
                <a:gd name="T1" fmla="*/ 0 h 146"/>
                <a:gd name="T2" fmla="*/ 94 w 94"/>
                <a:gd name="T3" fmla="*/ 61 h 146"/>
                <a:gd name="T4" fmla="*/ 52 w 94"/>
                <a:gd name="T5" fmla="*/ 146 h 146"/>
                <a:gd name="T6" fmla="*/ 0 w 94"/>
                <a:gd name="T7" fmla="*/ 19 h 146"/>
                <a:gd name="T8" fmla="*/ 33 w 94"/>
                <a:gd name="T9" fmla="*/ 0 h 146"/>
              </a:gdLst>
              <a:ahLst/>
              <a:cxnLst>
                <a:cxn ang="0">
                  <a:pos x="T0" y="T1"/>
                </a:cxn>
                <a:cxn ang="0">
                  <a:pos x="T2" y="T3"/>
                </a:cxn>
                <a:cxn ang="0">
                  <a:pos x="T4" y="T5"/>
                </a:cxn>
                <a:cxn ang="0">
                  <a:pos x="T6" y="T7"/>
                </a:cxn>
                <a:cxn ang="0">
                  <a:pos x="T8" y="T9"/>
                </a:cxn>
              </a:cxnLst>
              <a:rect l="0" t="0" r="r" b="b"/>
              <a:pathLst>
                <a:path w="94" h="146">
                  <a:moveTo>
                    <a:pt x="33" y="0"/>
                  </a:moveTo>
                  <a:lnTo>
                    <a:pt x="94" y="61"/>
                  </a:lnTo>
                  <a:lnTo>
                    <a:pt x="52" y="146"/>
                  </a:lnTo>
                  <a:lnTo>
                    <a:pt x="0" y="19"/>
                  </a:lnTo>
                  <a:lnTo>
                    <a:pt x="33"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0" name="Freeform 390"/>
            <p:cNvSpPr>
              <a:spLocks/>
            </p:cNvSpPr>
            <p:nvPr/>
          </p:nvSpPr>
          <p:spPr bwMode="auto">
            <a:xfrm>
              <a:off x="8701369" y="3365592"/>
              <a:ext cx="249237" cy="688519"/>
            </a:xfrm>
            <a:custGeom>
              <a:avLst/>
              <a:gdLst>
                <a:gd name="T0" fmla="*/ 66 w 160"/>
                <a:gd name="T1" fmla="*/ 0 h 442"/>
                <a:gd name="T2" fmla="*/ 160 w 160"/>
                <a:gd name="T3" fmla="*/ 442 h 442"/>
                <a:gd name="T4" fmla="*/ 19 w 160"/>
                <a:gd name="T5" fmla="*/ 179 h 442"/>
                <a:gd name="T6" fmla="*/ 43 w 160"/>
                <a:gd name="T7" fmla="*/ 146 h 442"/>
                <a:gd name="T8" fmla="*/ 0 w 160"/>
                <a:gd name="T9" fmla="*/ 113 h 442"/>
                <a:gd name="T10" fmla="*/ 43 w 160"/>
                <a:gd name="T11" fmla="*/ 14 h 442"/>
                <a:gd name="T12" fmla="*/ 66 w 160"/>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60" h="442">
                  <a:moveTo>
                    <a:pt x="66" y="0"/>
                  </a:moveTo>
                  <a:lnTo>
                    <a:pt x="160" y="442"/>
                  </a:lnTo>
                  <a:lnTo>
                    <a:pt x="19" y="179"/>
                  </a:lnTo>
                  <a:lnTo>
                    <a:pt x="43" y="146"/>
                  </a:lnTo>
                  <a:lnTo>
                    <a:pt x="0" y="113"/>
                  </a:lnTo>
                  <a:lnTo>
                    <a:pt x="43" y="14"/>
                  </a:lnTo>
                  <a:lnTo>
                    <a:pt x="66" y="0"/>
                  </a:ln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1" name="Freeform 391"/>
            <p:cNvSpPr>
              <a:spLocks/>
            </p:cNvSpPr>
            <p:nvPr/>
          </p:nvSpPr>
          <p:spPr bwMode="auto">
            <a:xfrm>
              <a:off x="8950606" y="3365592"/>
              <a:ext cx="271046" cy="688519"/>
            </a:xfrm>
            <a:custGeom>
              <a:avLst/>
              <a:gdLst>
                <a:gd name="T0" fmla="*/ 94 w 174"/>
                <a:gd name="T1" fmla="*/ 0 h 442"/>
                <a:gd name="T2" fmla="*/ 0 w 174"/>
                <a:gd name="T3" fmla="*/ 442 h 442"/>
                <a:gd name="T4" fmla="*/ 151 w 174"/>
                <a:gd name="T5" fmla="*/ 197 h 442"/>
                <a:gd name="T6" fmla="*/ 132 w 174"/>
                <a:gd name="T7" fmla="*/ 155 h 442"/>
                <a:gd name="T8" fmla="*/ 174 w 174"/>
                <a:gd name="T9" fmla="*/ 122 h 442"/>
                <a:gd name="T10" fmla="*/ 127 w 174"/>
                <a:gd name="T11" fmla="*/ 14 h 442"/>
                <a:gd name="T12" fmla="*/ 94 w 174"/>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74" h="442">
                  <a:moveTo>
                    <a:pt x="94" y="0"/>
                  </a:moveTo>
                  <a:lnTo>
                    <a:pt x="0" y="442"/>
                  </a:lnTo>
                  <a:lnTo>
                    <a:pt x="151" y="197"/>
                  </a:lnTo>
                  <a:lnTo>
                    <a:pt x="132" y="155"/>
                  </a:lnTo>
                  <a:lnTo>
                    <a:pt x="174" y="122"/>
                  </a:lnTo>
                  <a:lnTo>
                    <a:pt x="127" y="14"/>
                  </a:lnTo>
                  <a:lnTo>
                    <a:pt x="94" y="0"/>
                  </a:ln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2" name="Freeform 392"/>
            <p:cNvSpPr>
              <a:spLocks/>
            </p:cNvSpPr>
            <p:nvPr/>
          </p:nvSpPr>
          <p:spPr bwMode="auto">
            <a:xfrm>
              <a:off x="8950606" y="3365592"/>
              <a:ext cx="249237" cy="688519"/>
            </a:xfrm>
            <a:custGeom>
              <a:avLst/>
              <a:gdLst>
                <a:gd name="T0" fmla="*/ 94 w 160"/>
                <a:gd name="T1" fmla="*/ 0 h 442"/>
                <a:gd name="T2" fmla="*/ 0 w 160"/>
                <a:gd name="T3" fmla="*/ 442 h 442"/>
                <a:gd name="T4" fmla="*/ 137 w 160"/>
                <a:gd name="T5" fmla="*/ 179 h 442"/>
                <a:gd name="T6" fmla="*/ 113 w 160"/>
                <a:gd name="T7" fmla="*/ 146 h 442"/>
                <a:gd name="T8" fmla="*/ 160 w 160"/>
                <a:gd name="T9" fmla="*/ 113 h 442"/>
                <a:gd name="T10" fmla="*/ 127 w 160"/>
                <a:gd name="T11" fmla="*/ 14 h 442"/>
                <a:gd name="T12" fmla="*/ 94 w 160"/>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60" h="442">
                  <a:moveTo>
                    <a:pt x="94" y="0"/>
                  </a:moveTo>
                  <a:lnTo>
                    <a:pt x="0" y="442"/>
                  </a:lnTo>
                  <a:lnTo>
                    <a:pt x="137" y="179"/>
                  </a:lnTo>
                  <a:lnTo>
                    <a:pt x="113" y="146"/>
                  </a:lnTo>
                  <a:lnTo>
                    <a:pt x="160" y="113"/>
                  </a:lnTo>
                  <a:lnTo>
                    <a:pt x="127" y="14"/>
                  </a:lnTo>
                  <a:lnTo>
                    <a:pt x="94" y="0"/>
                  </a:ln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3" name="Freeform 393"/>
            <p:cNvSpPr>
              <a:spLocks/>
            </p:cNvSpPr>
            <p:nvPr/>
          </p:nvSpPr>
          <p:spPr bwMode="auto">
            <a:xfrm>
              <a:off x="8950606" y="3329764"/>
              <a:ext cx="146428" cy="233661"/>
            </a:xfrm>
            <a:custGeom>
              <a:avLst/>
              <a:gdLst>
                <a:gd name="T0" fmla="*/ 57 w 94"/>
                <a:gd name="T1" fmla="*/ 0 h 150"/>
                <a:gd name="T2" fmla="*/ 0 w 94"/>
                <a:gd name="T3" fmla="*/ 65 h 150"/>
                <a:gd name="T4" fmla="*/ 43 w 94"/>
                <a:gd name="T5" fmla="*/ 150 h 150"/>
                <a:gd name="T6" fmla="*/ 94 w 94"/>
                <a:gd name="T7" fmla="*/ 23 h 150"/>
                <a:gd name="T8" fmla="*/ 57 w 94"/>
                <a:gd name="T9" fmla="*/ 0 h 150"/>
              </a:gdLst>
              <a:ahLst/>
              <a:cxnLst>
                <a:cxn ang="0">
                  <a:pos x="T0" y="T1"/>
                </a:cxn>
                <a:cxn ang="0">
                  <a:pos x="T2" y="T3"/>
                </a:cxn>
                <a:cxn ang="0">
                  <a:pos x="T4" y="T5"/>
                </a:cxn>
                <a:cxn ang="0">
                  <a:pos x="T6" y="T7"/>
                </a:cxn>
                <a:cxn ang="0">
                  <a:pos x="T8" y="T9"/>
                </a:cxn>
              </a:cxnLst>
              <a:rect l="0" t="0" r="r" b="b"/>
              <a:pathLst>
                <a:path w="94" h="150">
                  <a:moveTo>
                    <a:pt x="57" y="0"/>
                  </a:moveTo>
                  <a:lnTo>
                    <a:pt x="0" y="65"/>
                  </a:lnTo>
                  <a:lnTo>
                    <a:pt x="43" y="150"/>
                  </a:lnTo>
                  <a:lnTo>
                    <a:pt x="94" y="23"/>
                  </a:lnTo>
                  <a:lnTo>
                    <a:pt x="5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4" name="Freeform 394"/>
            <p:cNvSpPr>
              <a:spLocks/>
            </p:cNvSpPr>
            <p:nvPr/>
          </p:nvSpPr>
          <p:spPr bwMode="auto">
            <a:xfrm>
              <a:off x="8906989" y="3555636"/>
              <a:ext cx="88791" cy="73215"/>
            </a:xfrm>
            <a:custGeom>
              <a:avLst/>
              <a:gdLst>
                <a:gd name="T0" fmla="*/ 2 w 12"/>
                <a:gd name="T1" fmla="*/ 0 h 10"/>
                <a:gd name="T2" fmla="*/ 10 w 12"/>
                <a:gd name="T3" fmla="*/ 0 h 10"/>
                <a:gd name="T4" fmla="*/ 10 w 12"/>
                <a:gd name="T5" fmla="*/ 10 h 10"/>
                <a:gd name="T6" fmla="*/ 2 w 12"/>
                <a:gd name="T7" fmla="*/ 10 h 10"/>
                <a:gd name="T8" fmla="*/ 2 w 12"/>
                <a:gd name="T9" fmla="*/ 0 h 10"/>
              </a:gdLst>
              <a:ahLst/>
              <a:cxnLst>
                <a:cxn ang="0">
                  <a:pos x="T0" y="T1"/>
                </a:cxn>
                <a:cxn ang="0">
                  <a:pos x="T2" y="T3"/>
                </a:cxn>
                <a:cxn ang="0">
                  <a:pos x="T4" y="T5"/>
                </a:cxn>
                <a:cxn ang="0">
                  <a:pos x="T6" y="T7"/>
                </a:cxn>
                <a:cxn ang="0">
                  <a:pos x="T8" y="T9"/>
                </a:cxn>
              </a:cxnLst>
              <a:rect l="0" t="0" r="r" b="b"/>
              <a:pathLst>
                <a:path w="12" h="10">
                  <a:moveTo>
                    <a:pt x="2" y="0"/>
                  </a:moveTo>
                  <a:cubicBezTo>
                    <a:pt x="10" y="0"/>
                    <a:pt x="10" y="0"/>
                    <a:pt x="10" y="0"/>
                  </a:cubicBezTo>
                  <a:cubicBezTo>
                    <a:pt x="12" y="4"/>
                    <a:pt x="12" y="7"/>
                    <a:pt x="10" y="10"/>
                  </a:cubicBezTo>
                  <a:cubicBezTo>
                    <a:pt x="2" y="10"/>
                    <a:pt x="2" y="10"/>
                    <a:pt x="2" y="10"/>
                  </a:cubicBezTo>
                  <a:cubicBezTo>
                    <a:pt x="0" y="7"/>
                    <a:pt x="0" y="4"/>
                    <a:pt x="2" y="0"/>
                  </a:cubicBezTo>
                  <a:close/>
                </a:path>
              </a:pathLst>
            </a:custGeom>
            <a:solidFill>
              <a:srgbClr val="FC8D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5" name="Freeform 395"/>
            <p:cNvSpPr>
              <a:spLocks/>
            </p:cNvSpPr>
            <p:nvPr/>
          </p:nvSpPr>
          <p:spPr bwMode="auto">
            <a:xfrm>
              <a:off x="8936586" y="4046321"/>
              <a:ext cx="35829" cy="484456"/>
            </a:xfrm>
            <a:custGeom>
              <a:avLst/>
              <a:gdLst>
                <a:gd name="T0" fmla="*/ 2 w 5"/>
                <a:gd name="T1" fmla="*/ 66 h 66"/>
                <a:gd name="T2" fmla="*/ 2 w 5"/>
                <a:gd name="T3" fmla="*/ 0 h 66"/>
                <a:gd name="T4" fmla="*/ 2 w 5"/>
                <a:gd name="T5" fmla="*/ 66 h 66"/>
              </a:gdLst>
              <a:ahLst/>
              <a:cxnLst>
                <a:cxn ang="0">
                  <a:pos x="T0" y="T1"/>
                </a:cxn>
                <a:cxn ang="0">
                  <a:pos x="T2" y="T3"/>
                </a:cxn>
                <a:cxn ang="0">
                  <a:pos x="T4" y="T5"/>
                </a:cxn>
              </a:cxnLst>
              <a:rect l="0" t="0" r="r" b="b"/>
              <a:pathLst>
                <a:path w="5" h="66">
                  <a:moveTo>
                    <a:pt x="2" y="66"/>
                  </a:moveTo>
                  <a:cubicBezTo>
                    <a:pt x="0" y="37"/>
                    <a:pt x="0" y="34"/>
                    <a:pt x="2" y="0"/>
                  </a:cubicBezTo>
                  <a:cubicBezTo>
                    <a:pt x="5" y="34"/>
                    <a:pt x="5" y="37"/>
                    <a:pt x="2" y="66"/>
                  </a:cubicBez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6" name="Freeform 396"/>
            <p:cNvSpPr>
              <a:spLocks/>
            </p:cNvSpPr>
            <p:nvPr/>
          </p:nvSpPr>
          <p:spPr bwMode="auto">
            <a:xfrm>
              <a:off x="9148437" y="3007314"/>
              <a:ext cx="81002" cy="138639"/>
            </a:xfrm>
            <a:custGeom>
              <a:avLst/>
              <a:gdLst>
                <a:gd name="T0" fmla="*/ 8 w 11"/>
                <a:gd name="T1" fmla="*/ 0 h 19"/>
                <a:gd name="T2" fmla="*/ 10 w 11"/>
                <a:gd name="T3" fmla="*/ 10 h 19"/>
                <a:gd name="T4" fmla="*/ 4 w 11"/>
                <a:gd name="T5" fmla="*/ 18 h 19"/>
                <a:gd name="T6" fmla="*/ 1 w 11"/>
                <a:gd name="T7" fmla="*/ 8 h 19"/>
                <a:gd name="T8" fmla="*/ 8 w 11"/>
                <a:gd name="T9" fmla="*/ 0 h 19"/>
              </a:gdLst>
              <a:ahLst/>
              <a:cxnLst>
                <a:cxn ang="0">
                  <a:pos x="T0" y="T1"/>
                </a:cxn>
                <a:cxn ang="0">
                  <a:pos x="T2" y="T3"/>
                </a:cxn>
                <a:cxn ang="0">
                  <a:pos x="T4" y="T5"/>
                </a:cxn>
                <a:cxn ang="0">
                  <a:pos x="T6" y="T7"/>
                </a:cxn>
                <a:cxn ang="0">
                  <a:pos x="T8" y="T9"/>
                </a:cxn>
              </a:cxnLst>
              <a:rect l="0" t="0" r="r" b="b"/>
              <a:pathLst>
                <a:path w="11" h="19">
                  <a:moveTo>
                    <a:pt x="8" y="0"/>
                  </a:moveTo>
                  <a:cubicBezTo>
                    <a:pt x="10" y="1"/>
                    <a:pt x="11" y="5"/>
                    <a:pt x="10" y="10"/>
                  </a:cubicBezTo>
                  <a:cubicBezTo>
                    <a:pt x="9" y="15"/>
                    <a:pt x="6" y="19"/>
                    <a:pt x="4" y="18"/>
                  </a:cubicBezTo>
                  <a:cubicBezTo>
                    <a:pt x="1" y="18"/>
                    <a:pt x="0" y="13"/>
                    <a:pt x="1" y="8"/>
                  </a:cubicBezTo>
                  <a:cubicBezTo>
                    <a:pt x="2" y="3"/>
                    <a:pt x="5" y="0"/>
                    <a:pt x="8" y="0"/>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7" name="Freeform 397"/>
            <p:cNvSpPr>
              <a:spLocks/>
            </p:cNvSpPr>
            <p:nvPr/>
          </p:nvSpPr>
          <p:spPr bwMode="auto">
            <a:xfrm>
              <a:off x="9889918" y="3628849"/>
              <a:ext cx="87233" cy="140197"/>
            </a:xfrm>
            <a:custGeom>
              <a:avLst/>
              <a:gdLst>
                <a:gd name="T0" fmla="*/ 12 w 12"/>
                <a:gd name="T1" fmla="*/ 4 h 19"/>
                <a:gd name="T2" fmla="*/ 6 w 12"/>
                <a:gd name="T3" fmla="*/ 19 h 19"/>
                <a:gd name="T4" fmla="*/ 0 w 12"/>
                <a:gd name="T5" fmla="*/ 17 h 19"/>
                <a:gd name="T6" fmla="*/ 6 w 12"/>
                <a:gd name="T7" fmla="*/ 1 h 19"/>
                <a:gd name="T8" fmla="*/ 9 w 12"/>
                <a:gd name="T9" fmla="*/ 0 h 19"/>
                <a:gd name="T10" fmla="*/ 12 w 12"/>
                <a:gd name="T11" fmla="*/ 4 h 19"/>
              </a:gdLst>
              <a:ahLst/>
              <a:cxnLst>
                <a:cxn ang="0">
                  <a:pos x="T0" y="T1"/>
                </a:cxn>
                <a:cxn ang="0">
                  <a:pos x="T2" y="T3"/>
                </a:cxn>
                <a:cxn ang="0">
                  <a:pos x="T4" y="T5"/>
                </a:cxn>
                <a:cxn ang="0">
                  <a:pos x="T6" y="T7"/>
                </a:cxn>
                <a:cxn ang="0">
                  <a:pos x="T8" y="T9"/>
                </a:cxn>
                <a:cxn ang="0">
                  <a:pos x="T10" y="T11"/>
                </a:cxn>
              </a:cxnLst>
              <a:rect l="0" t="0" r="r" b="b"/>
              <a:pathLst>
                <a:path w="12" h="19">
                  <a:moveTo>
                    <a:pt x="12" y="4"/>
                  </a:moveTo>
                  <a:cubicBezTo>
                    <a:pt x="6" y="19"/>
                    <a:pt x="6" y="19"/>
                    <a:pt x="6" y="19"/>
                  </a:cubicBezTo>
                  <a:cubicBezTo>
                    <a:pt x="0" y="17"/>
                    <a:pt x="0" y="17"/>
                    <a:pt x="0" y="17"/>
                  </a:cubicBezTo>
                  <a:cubicBezTo>
                    <a:pt x="6" y="1"/>
                    <a:pt x="6" y="1"/>
                    <a:pt x="6" y="1"/>
                  </a:cubicBezTo>
                  <a:cubicBezTo>
                    <a:pt x="8" y="1"/>
                    <a:pt x="8" y="0"/>
                    <a:pt x="9" y="0"/>
                  </a:cubicBezTo>
                  <a:lnTo>
                    <a:pt x="12" y="4"/>
                  </a:ln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8" name="Freeform 398"/>
            <p:cNvSpPr>
              <a:spLocks/>
            </p:cNvSpPr>
            <p:nvPr/>
          </p:nvSpPr>
          <p:spPr bwMode="auto">
            <a:xfrm>
              <a:off x="8687349" y="2677075"/>
              <a:ext cx="528073" cy="381645"/>
            </a:xfrm>
            <a:custGeom>
              <a:avLst/>
              <a:gdLst>
                <a:gd name="T0" fmla="*/ 70 w 72"/>
                <a:gd name="T1" fmla="*/ 41 h 52"/>
                <a:gd name="T2" fmla="*/ 36 w 72"/>
                <a:gd name="T3" fmla="*/ 0 h 52"/>
                <a:gd name="T4" fmla="*/ 1 w 72"/>
                <a:gd name="T5" fmla="*/ 42 h 52"/>
                <a:gd name="T6" fmla="*/ 6 w 72"/>
                <a:gd name="T7" fmla="*/ 51 h 52"/>
                <a:gd name="T8" fmla="*/ 9 w 72"/>
                <a:gd name="T9" fmla="*/ 47 h 52"/>
                <a:gd name="T10" fmla="*/ 20 w 72"/>
                <a:gd name="T11" fmla="*/ 20 h 52"/>
                <a:gd name="T12" fmla="*/ 36 w 72"/>
                <a:gd name="T13" fmla="*/ 24 h 52"/>
                <a:gd name="T14" fmla="*/ 52 w 72"/>
                <a:gd name="T15" fmla="*/ 20 h 52"/>
                <a:gd name="T16" fmla="*/ 62 w 72"/>
                <a:gd name="T17" fmla="*/ 47 h 52"/>
                <a:gd name="T18" fmla="*/ 65 w 72"/>
                <a:gd name="T19" fmla="*/ 51 h 52"/>
                <a:gd name="T20" fmla="*/ 70 w 72"/>
                <a:gd name="T21"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52">
                  <a:moveTo>
                    <a:pt x="70" y="41"/>
                  </a:moveTo>
                  <a:cubicBezTo>
                    <a:pt x="72" y="20"/>
                    <a:pt x="63" y="0"/>
                    <a:pt x="36" y="0"/>
                  </a:cubicBezTo>
                  <a:cubicBezTo>
                    <a:pt x="9" y="0"/>
                    <a:pt x="0" y="20"/>
                    <a:pt x="1" y="42"/>
                  </a:cubicBezTo>
                  <a:cubicBezTo>
                    <a:pt x="3" y="42"/>
                    <a:pt x="5" y="46"/>
                    <a:pt x="6" y="51"/>
                  </a:cubicBezTo>
                  <a:cubicBezTo>
                    <a:pt x="8" y="52"/>
                    <a:pt x="9" y="52"/>
                    <a:pt x="9" y="47"/>
                  </a:cubicBezTo>
                  <a:cubicBezTo>
                    <a:pt x="9" y="34"/>
                    <a:pt x="11" y="23"/>
                    <a:pt x="20" y="20"/>
                  </a:cubicBezTo>
                  <a:cubicBezTo>
                    <a:pt x="28" y="18"/>
                    <a:pt x="29" y="24"/>
                    <a:pt x="36" y="24"/>
                  </a:cubicBezTo>
                  <a:cubicBezTo>
                    <a:pt x="42" y="24"/>
                    <a:pt x="44" y="18"/>
                    <a:pt x="52" y="20"/>
                  </a:cubicBezTo>
                  <a:cubicBezTo>
                    <a:pt x="60" y="23"/>
                    <a:pt x="62" y="34"/>
                    <a:pt x="62" y="47"/>
                  </a:cubicBezTo>
                  <a:cubicBezTo>
                    <a:pt x="62" y="51"/>
                    <a:pt x="63" y="52"/>
                    <a:pt x="65" y="51"/>
                  </a:cubicBezTo>
                  <a:cubicBezTo>
                    <a:pt x="66" y="46"/>
                    <a:pt x="68" y="42"/>
                    <a:pt x="70" y="41"/>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9" name="Freeform 399"/>
            <p:cNvSpPr>
              <a:spLocks/>
            </p:cNvSpPr>
            <p:nvPr/>
          </p:nvSpPr>
          <p:spPr bwMode="auto">
            <a:xfrm>
              <a:off x="8899200" y="2728479"/>
              <a:ext cx="243006" cy="330239"/>
            </a:xfrm>
            <a:custGeom>
              <a:avLst/>
              <a:gdLst>
                <a:gd name="T0" fmla="*/ 31 w 33"/>
                <a:gd name="T1" fmla="*/ 0 h 45"/>
                <a:gd name="T2" fmla="*/ 0 w 33"/>
                <a:gd name="T3" fmla="*/ 45 h 45"/>
                <a:gd name="T4" fmla="*/ 13 w 33"/>
                <a:gd name="T5" fmla="*/ 9 h 45"/>
                <a:gd name="T6" fmla="*/ 31 w 33"/>
                <a:gd name="T7" fmla="*/ 0 h 45"/>
              </a:gdLst>
              <a:ahLst/>
              <a:cxnLst>
                <a:cxn ang="0">
                  <a:pos x="T0" y="T1"/>
                </a:cxn>
                <a:cxn ang="0">
                  <a:pos x="T2" y="T3"/>
                </a:cxn>
                <a:cxn ang="0">
                  <a:pos x="T4" y="T5"/>
                </a:cxn>
                <a:cxn ang="0">
                  <a:pos x="T6" y="T7"/>
                </a:cxn>
              </a:cxnLst>
              <a:rect l="0" t="0" r="r" b="b"/>
              <a:pathLst>
                <a:path w="33" h="45">
                  <a:moveTo>
                    <a:pt x="31" y="0"/>
                  </a:moveTo>
                  <a:cubicBezTo>
                    <a:pt x="33" y="13"/>
                    <a:pt x="14" y="39"/>
                    <a:pt x="0" y="45"/>
                  </a:cubicBezTo>
                  <a:cubicBezTo>
                    <a:pt x="9" y="40"/>
                    <a:pt x="15" y="22"/>
                    <a:pt x="13" y="9"/>
                  </a:cubicBezTo>
                  <a:cubicBezTo>
                    <a:pt x="12" y="6"/>
                    <a:pt x="33" y="3"/>
                    <a:pt x="31"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0" name="Freeform 400"/>
            <p:cNvSpPr>
              <a:spLocks/>
            </p:cNvSpPr>
            <p:nvPr/>
          </p:nvSpPr>
          <p:spPr bwMode="auto">
            <a:xfrm>
              <a:off x="8606346" y="2669286"/>
              <a:ext cx="462647" cy="454858"/>
            </a:xfrm>
            <a:custGeom>
              <a:avLst/>
              <a:gdLst>
                <a:gd name="T0" fmla="*/ 62 w 63"/>
                <a:gd name="T1" fmla="*/ 10 h 62"/>
                <a:gd name="T2" fmla="*/ 5 w 63"/>
                <a:gd name="T3" fmla="*/ 62 h 62"/>
                <a:gd name="T4" fmla="*/ 42 w 63"/>
                <a:gd name="T5" fmla="*/ 13 h 62"/>
                <a:gd name="T6" fmla="*/ 62 w 63"/>
                <a:gd name="T7" fmla="*/ 10 h 62"/>
              </a:gdLst>
              <a:ahLst/>
              <a:cxnLst>
                <a:cxn ang="0">
                  <a:pos x="T0" y="T1"/>
                </a:cxn>
                <a:cxn ang="0">
                  <a:pos x="T2" y="T3"/>
                </a:cxn>
                <a:cxn ang="0">
                  <a:pos x="T4" y="T5"/>
                </a:cxn>
                <a:cxn ang="0">
                  <a:pos x="T6" y="T7"/>
                </a:cxn>
              </a:cxnLst>
              <a:rect l="0" t="0" r="r" b="b"/>
              <a:pathLst>
                <a:path w="63" h="62">
                  <a:moveTo>
                    <a:pt x="62" y="10"/>
                  </a:moveTo>
                  <a:cubicBezTo>
                    <a:pt x="61" y="22"/>
                    <a:pt x="20" y="59"/>
                    <a:pt x="5" y="62"/>
                  </a:cubicBezTo>
                  <a:cubicBezTo>
                    <a:pt x="0" y="0"/>
                    <a:pt x="38" y="25"/>
                    <a:pt x="42" y="13"/>
                  </a:cubicBezTo>
                  <a:cubicBezTo>
                    <a:pt x="43" y="10"/>
                    <a:pt x="63" y="13"/>
                    <a:pt x="62" y="1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1" name="Freeform 401"/>
            <p:cNvSpPr>
              <a:spLocks/>
            </p:cNvSpPr>
            <p:nvPr/>
          </p:nvSpPr>
          <p:spPr bwMode="auto">
            <a:xfrm>
              <a:off x="8980202" y="2684862"/>
              <a:ext cx="292854" cy="447071"/>
            </a:xfrm>
            <a:custGeom>
              <a:avLst/>
              <a:gdLst>
                <a:gd name="T0" fmla="*/ 1 w 40"/>
                <a:gd name="T1" fmla="*/ 0 h 61"/>
                <a:gd name="T2" fmla="*/ 34 w 40"/>
                <a:gd name="T3" fmla="*/ 61 h 61"/>
                <a:gd name="T4" fmla="*/ 20 w 40"/>
                <a:gd name="T5" fmla="*/ 7 h 61"/>
                <a:gd name="T6" fmla="*/ 1 w 40"/>
                <a:gd name="T7" fmla="*/ 0 h 61"/>
              </a:gdLst>
              <a:ahLst/>
              <a:cxnLst>
                <a:cxn ang="0">
                  <a:pos x="T0" y="T1"/>
                </a:cxn>
                <a:cxn ang="0">
                  <a:pos x="T2" y="T3"/>
                </a:cxn>
                <a:cxn ang="0">
                  <a:pos x="T4" y="T5"/>
                </a:cxn>
                <a:cxn ang="0">
                  <a:pos x="T6" y="T7"/>
                </a:cxn>
              </a:cxnLst>
              <a:rect l="0" t="0" r="r" b="b"/>
              <a:pathLst>
                <a:path w="40" h="61">
                  <a:moveTo>
                    <a:pt x="1" y="0"/>
                  </a:moveTo>
                  <a:cubicBezTo>
                    <a:pt x="0" y="13"/>
                    <a:pt x="20" y="56"/>
                    <a:pt x="34" y="61"/>
                  </a:cubicBezTo>
                  <a:cubicBezTo>
                    <a:pt x="40" y="17"/>
                    <a:pt x="28" y="11"/>
                    <a:pt x="20" y="7"/>
                  </a:cubicBezTo>
                  <a:cubicBezTo>
                    <a:pt x="18" y="6"/>
                    <a:pt x="0" y="3"/>
                    <a:pt x="1"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grpSp>
      <p:grpSp>
        <p:nvGrpSpPr>
          <p:cNvPr id="112" name="组合 111"/>
          <p:cNvGrpSpPr/>
          <p:nvPr/>
        </p:nvGrpSpPr>
        <p:grpSpPr>
          <a:xfrm>
            <a:off x="10301839" y="3857328"/>
            <a:ext cx="1313709" cy="2576997"/>
            <a:chOff x="9500484" y="2134984"/>
            <a:chExt cx="2191731" cy="4299342"/>
          </a:xfrm>
        </p:grpSpPr>
        <p:sp>
          <p:nvSpPr>
            <p:cNvPr id="113" name="Rectangle 319"/>
            <p:cNvSpPr>
              <a:spLocks noChangeArrowheads="1"/>
            </p:cNvSpPr>
            <p:nvPr/>
          </p:nvSpPr>
          <p:spPr bwMode="auto">
            <a:xfrm>
              <a:off x="9551890" y="2186388"/>
              <a:ext cx="2096709" cy="245343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4" name="Rectangle 320"/>
            <p:cNvSpPr>
              <a:spLocks noChangeArrowheads="1"/>
            </p:cNvSpPr>
            <p:nvPr/>
          </p:nvSpPr>
          <p:spPr bwMode="auto">
            <a:xfrm>
              <a:off x="9727914" y="3145951"/>
              <a:ext cx="791328"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5" name="Rectangle 321"/>
            <p:cNvSpPr>
              <a:spLocks noChangeArrowheads="1"/>
            </p:cNvSpPr>
            <p:nvPr/>
          </p:nvSpPr>
          <p:spPr bwMode="auto">
            <a:xfrm>
              <a:off x="9727914" y="3211377"/>
              <a:ext cx="791328" cy="21809"/>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6" name="Rectangle 322"/>
            <p:cNvSpPr>
              <a:spLocks noChangeArrowheads="1"/>
            </p:cNvSpPr>
            <p:nvPr/>
          </p:nvSpPr>
          <p:spPr bwMode="auto">
            <a:xfrm>
              <a:off x="9727914" y="3270570"/>
              <a:ext cx="791328"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7" name="Rectangle 323"/>
            <p:cNvSpPr>
              <a:spLocks noChangeArrowheads="1"/>
            </p:cNvSpPr>
            <p:nvPr/>
          </p:nvSpPr>
          <p:spPr bwMode="auto">
            <a:xfrm>
              <a:off x="9727914" y="3329764"/>
              <a:ext cx="791328" cy="2804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8" name="Rectangle 324"/>
            <p:cNvSpPr>
              <a:spLocks noChangeArrowheads="1"/>
            </p:cNvSpPr>
            <p:nvPr/>
          </p:nvSpPr>
          <p:spPr bwMode="auto">
            <a:xfrm>
              <a:off x="9727914" y="3395188"/>
              <a:ext cx="791328" cy="21809"/>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9" name="Rectangle 325"/>
            <p:cNvSpPr>
              <a:spLocks noChangeArrowheads="1"/>
            </p:cNvSpPr>
            <p:nvPr/>
          </p:nvSpPr>
          <p:spPr bwMode="auto">
            <a:xfrm>
              <a:off x="9727914" y="2904503"/>
              <a:ext cx="791328" cy="14642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0" name="Freeform 326"/>
            <p:cNvSpPr>
              <a:spLocks/>
            </p:cNvSpPr>
            <p:nvPr/>
          </p:nvSpPr>
          <p:spPr bwMode="auto">
            <a:xfrm>
              <a:off x="10548838" y="4588412"/>
              <a:ext cx="95022" cy="1377036"/>
            </a:xfrm>
            <a:custGeom>
              <a:avLst/>
              <a:gdLst>
                <a:gd name="T0" fmla="*/ 0 w 13"/>
                <a:gd name="T1" fmla="*/ 182 h 188"/>
                <a:gd name="T2" fmla="*/ 0 w 13"/>
                <a:gd name="T3" fmla="*/ 7 h 188"/>
                <a:gd name="T4" fmla="*/ 7 w 13"/>
                <a:gd name="T5" fmla="*/ 0 h 188"/>
                <a:gd name="T6" fmla="*/ 7 w 13"/>
                <a:gd name="T7" fmla="*/ 0 h 188"/>
                <a:gd name="T8" fmla="*/ 13 w 13"/>
                <a:gd name="T9" fmla="*/ 7 h 188"/>
                <a:gd name="T10" fmla="*/ 13 w 13"/>
                <a:gd name="T11" fmla="*/ 182 h 188"/>
                <a:gd name="T12" fmla="*/ 7 w 13"/>
                <a:gd name="T13" fmla="*/ 188 h 188"/>
                <a:gd name="T14" fmla="*/ 7 w 13"/>
                <a:gd name="T15" fmla="*/ 188 h 188"/>
                <a:gd name="T16" fmla="*/ 0 w 13"/>
                <a:gd name="T17" fmla="*/ 18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88">
                  <a:moveTo>
                    <a:pt x="0" y="182"/>
                  </a:moveTo>
                  <a:cubicBezTo>
                    <a:pt x="0" y="7"/>
                    <a:pt x="0" y="7"/>
                    <a:pt x="0" y="7"/>
                  </a:cubicBezTo>
                  <a:cubicBezTo>
                    <a:pt x="0" y="3"/>
                    <a:pt x="3" y="0"/>
                    <a:pt x="7" y="0"/>
                  </a:cubicBezTo>
                  <a:cubicBezTo>
                    <a:pt x="7" y="0"/>
                    <a:pt x="7" y="0"/>
                    <a:pt x="7" y="0"/>
                  </a:cubicBezTo>
                  <a:cubicBezTo>
                    <a:pt x="10" y="0"/>
                    <a:pt x="13" y="3"/>
                    <a:pt x="13" y="7"/>
                  </a:cubicBezTo>
                  <a:cubicBezTo>
                    <a:pt x="13" y="182"/>
                    <a:pt x="13" y="182"/>
                    <a:pt x="13" y="182"/>
                  </a:cubicBezTo>
                  <a:cubicBezTo>
                    <a:pt x="13" y="185"/>
                    <a:pt x="10" y="188"/>
                    <a:pt x="7" y="188"/>
                  </a:cubicBezTo>
                  <a:cubicBezTo>
                    <a:pt x="7" y="188"/>
                    <a:pt x="7" y="188"/>
                    <a:pt x="7" y="188"/>
                  </a:cubicBezTo>
                  <a:cubicBezTo>
                    <a:pt x="3" y="188"/>
                    <a:pt x="0" y="185"/>
                    <a:pt x="0" y="182"/>
                  </a:cubicBez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1" name="Freeform 327"/>
            <p:cNvSpPr>
              <a:spLocks noEditPoints="1"/>
            </p:cNvSpPr>
            <p:nvPr/>
          </p:nvSpPr>
          <p:spPr bwMode="auto">
            <a:xfrm>
              <a:off x="9500484" y="2134984"/>
              <a:ext cx="2191731" cy="2556240"/>
            </a:xfrm>
            <a:custGeom>
              <a:avLst/>
              <a:gdLst>
                <a:gd name="T0" fmla="*/ 706 w 1407"/>
                <a:gd name="T1" fmla="*/ 0 h 1641"/>
                <a:gd name="T2" fmla="*/ 1379 w 1407"/>
                <a:gd name="T3" fmla="*/ 0 h 1641"/>
                <a:gd name="T4" fmla="*/ 1407 w 1407"/>
                <a:gd name="T5" fmla="*/ 0 h 1641"/>
                <a:gd name="T6" fmla="*/ 1407 w 1407"/>
                <a:gd name="T7" fmla="*/ 33 h 1641"/>
                <a:gd name="T8" fmla="*/ 1407 w 1407"/>
                <a:gd name="T9" fmla="*/ 1608 h 1641"/>
                <a:gd name="T10" fmla="*/ 1407 w 1407"/>
                <a:gd name="T11" fmla="*/ 1641 h 1641"/>
                <a:gd name="T12" fmla="*/ 1379 w 1407"/>
                <a:gd name="T13" fmla="*/ 1641 h 1641"/>
                <a:gd name="T14" fmla="*/ 706 w 1407"/>
                <a:gd name="T15" fmla="*/ 1641 h 1641"/>
                <a:gd name="T16" fmla="*/ 706 w 1407"/>
                <a:gd name="T17" fmla="*/ 1575 h 1641"/>
                <a:gd name="T18" fmla="*/ 1346 w 1407"/>
                <a:gd name="T19" fmla="*/ 1575 h 1641"/>
                <a:gd name="T20" fmla="*/ 1346 w 1407"/>
                <a:gd name="T21" fmla="*/ 61 h 1641"/>
                <a:gd name="T22" fmla="*/ 706 w 1407"/>
                <a:gd name="T23" fmla="*/ 61 h 1641"/>
                <a:gd name="T24" fmla="*/ 706 w 1407"/>
                <a:gd name="T25" fmla="*/ 0 h 1641"/>
                <a:gd name="T26" fmla="*/ 33 w 1407"/>
                <a:gd name="T27" fmla="*/ 0 h 1641"/>
                <a:gd name="T28" fmla="*/ 706 w 1407"/>
                <a:gd name="T29" fmla="*/ 0 h 1641"/>
                <a:gd name="T30" fmla="*/ 706 w 1407"/>
                <a:gd name="T31" fmla="*/ 61 h 1641"/>
                <a:gd name="T32" fmla="*/ 61 w 1407"/>
                <a:gd name="T33" fmla="*/ 61 h 1641"/>
                <a:gd name="T34" fmla="*/ 61 w 1407"/>
                <a:gd name="T35" fmla="*/ 1575 h 1641"/>
                <a:gd name="T36" fmla="*/ 706 w 1407"/>
                <a:gd name="T37" fmla="*/ 1575 h 1641"/>
                <a:gd name="T38" fmla="*/ 706 w 1407"/>
                <a:gd name="T39" fmla="*/ 1641 h 1641"/>
                <a:gd name="T40" fmla="*/ 33 w 1407"/>
                <a:gd name="T41" fmla="*/ 1641 h 1641"/>
                <a:gd name="T42" fmla="*/ 0 w 1407"/>
                <a:gd name="T43" fmla="*/ 1641 h 1641"/>
                <a:gd name="T44" fmla="*/ 0 w 1407"/>
                <a:gd name="T45" fmla="*/ 1608 h 1641"/>
                <a:gd name="T46" fmla="*/ 0 w 1407"/>
                <a:gd name="T47" fmla="*/ 33 h 1641"/>
                <a:gd name="T48" fmla="*/ 0 w 1407"/>
                <a:gd name="T49" fmla="*/ 0 h 1641"/>
                <a:gd name="T50" fmla="*/ 33 w 1407"/>
                <a:gd name="T51" fmla="*/ 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7" h="1641">
                  <a:moveTo>
                    <a:pt x="706" y="0"/>
                  </a:moveTo>
                  <a:lnTo>
                    <a:pt x="1379" y="0"/>
                  </a:lnTo>
                  <a:lnTo>
                    <a:pt x="1407" y="0"/>
                  </a:lnTo>
                  <a:lnTo>
                    <a:pt x="1407" y="33"/>
                  </a:lnTo>
                  <a:lnTo>
                    <a:pt x="1407" y="1608"/>
                  </a:lnTo>
                  <a:lnTo>
                    <a:pt x="1407" y="1641"/>
                  </a:lnTo>
                  <a:lnTo>
                    <a:pt x="1379" y="1641"/>
                  </a:lnTo>
                  <a:lnTo>
                    <a:pt x="706" y="1641"/>
                  </a:lnTo>
                  <a:lnTo>
                    <a:pt x="706" y="1575"/>
                  </a:lnTo>
                  <a:lnTo>
                    <a:pt x="1346" y="1575"/>
                  </a:lnTo>
                  <a:lnTo>
                    <a:pt x="1346" y="61"/>
                  </a:lnTo>
                  <a:lnTo>
                    <a:pt x="706" y="61"/>
                  </a:lnTo>
                  <a:lnTo>
                    <a:pt x="706" y="0"/>
                  </a:lnTo>
                  <a:close/>
                  <a:moveTo>
                    <a:pt x="33" y="0"/>
                  </a:moveTo>
                  <a:lnTo>
                    <a:pt x="706" y="0"/>
                  </a:lnTo>
                  <a:lnTo>
                    <a:pt x="706" y="61"/>
                  </a:lnTo>
                  <a:lnTo>
                    <a:pt x="61" y="61"/>
                  </a:lnTo>
                  <a:lnTo>
                    <a:pt x="61" y="1575"/>
                  </a:lnTo>
                  <a:lnTo>
                    <a:pt x="706" y="1575"/>
                  </a:lnTo>
                  <a:lnTo>
                    <a:pt x="706" y="1641"/>
                  </a:lnTo>
                  <a:lnTo>
                    <a:pt x="33" y="1641"/>
                  </a:lnTo>
                  <a:lnTo>
                    <a:pt x="0" y="1641"/>
                  </a:lnTo>
                  <a:lnTo>
                    <a:pt x="0" y="1608"/>
                  </a:lnTo>
                  <a:lnTo>
                    <a:pt x="0" y="33"/>
                  </a:lnTo>
                  <a:lnTo>
                    <a:pt x="0" y="0"/>
                  </a:lnTo>
                  <a:lnTo>
                    <a:pt x="33" y="0"/>
                  </a:ln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2" name="Rectangle 328"/>
            <p:cNvSpPr>
              <a:spLocks noChangeArrowheads="1"/>
            </p:cNvSpPr>
            <p:nvPr/>
          </p:nvSpPr>
          <p:spPr bwMode="auto">
            <a:xfrm>
              <a:off x="9551890" y="2186388"/>
              <a:ext cx="2096709" cy="381645"/>
            </a:xfrm>
            <a:prstGeom prst="rect">
              <a:avLst/>
            </a:prstGeom>
            <a:solidFill>
              <a:srgbClr val="C5D0D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3" name="Freeform 329"/>
            <p:cNvSpPr>
              <a:spLocks/>
            </p:cNvSpPr>
            <p:nvPr/>
          </p:nvSpPr>
          <p:spPr bwMode="auto">
            <a:xfrm>
              <a:off x="9771530" y="4691222"/>
              <a:ext cx="646460" cy="1743104"/>
            </a:xfrm>
            <a:custGeom>
              <a:avLst/>
              <a:gdLst>
                <a:gd name="T0" fmla="*/ 3 w 88"/>
                <a:gd name="T1" fmla="*/ 224 h 238"/>
                <a:gd name="T2" fmla="*/ 74 w 88"/>
                <a:gd name="T3" fmla="*/ 0 h 238"/>
                <a:gd name="T4" fmla="*/ 88 w 88"/>
                <a:gd name="T5" fmla="*/ 0 h 238"/>
                <a:gd name="T6" fmla="*/ 16 w 88"/>
                <a:gd name="T7" fmla="*/ 228 h 238"/>
                <a:gd name="T8" fmla="*/ 3 w 88"/>
                <a:gd name="T9" fmla="*/ 224 h 238"/>
              </a:gdLst>
              <a:ahLst/>
              <a:cxnLst>
                <a:cxn ang="0">
                  <a:pos x="T0" y="T1"/>
                </a:cxn>
                <a:cxn ang="0">
                  <a:pos x="T2" y="T3"/>
                </a:cxn>
                <a:cxn ang="0">
                  <a:pos x="T4" y="T5"/>
                </a:cxn>
                <a:cxn ang="0">
                  <a:pos x="T6" y="T7"/>
                </a:cxn>
                <a:cxn ang="0">
                  <a:pos x="T8" y="T9"/>
                </a:cxn>
              </a:cxnLst>
              <a:rect l="0" t="0" r="r" b="b"/>
              <a:pathLst>
                <a:path w="88" h="238">
                  <a:moveTo>
                    <a:pt x="3" y="224"/>
                  </a:moveTo>
                  <a:cubicBezTo>
                    <a:pt x="74" y="0"/>
                    <a:pt x="74" y="0"/>
                    <a:pt x="74" y="0"/>
                  </a:cubicBezTo>
                  <a:cubicBezTo>
                    <a:pt x="88" y="0"/>
                    <a:pt x="88" y="0"/>
                    <a:pt x="88" y="0"/>
                  </a:cubicBezTo>
                  <a:cubicBezTo>
                    <a:pt x="16" y="228"/>
                    <a:pt x="16" y="228"/>
                    <a:pt x="16" y="228"/>
                  </a:cubicBezTo>
                  <a:cubicBezTo>
                    <a:pt x="13" y="238"/>
                    <a:pt x="0" y="236"/>
                    <a:pt x="3" y="224"/>
                  </a:cubicBez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4" name="Freeform 330"/>
            <p:cNvSpPr>
              <a:spLocks/>
            </p:cNvSpPr>
            <p:nvPr/>
          </p:nvSpPr>
          <p:spPr bwMode="auto">
            <a:xfrm>
              <a:off x="10776268" y="4691222"/>
              <a:ext cx="644902" cy="1735315"/>
            </a:xfrm>
            <a:custGeom>
              <a:avLst/>
              <a:gdLst>
                <a:gd name="T0" fmla="*/ 85 w 88"/>
                <a:gd name="T1" fmla="*/ 224 h 237"/>
                <a:gd name="T2" fmla="*/ 14 w 88"/>
                <a:gd name="T3" fmla="*/ 0 h 237"/>
                <a:gd name="T4" fmla="*/ 0 w 88"/>
                <a:gd name="T5" fmla="*/ 0 h 237"/>
                <a:gd name="T6" fmla="*/ 72 w 88"/>
                <a:gd name="T7" fmla="*/ 228 h 237"/>
                <a:gd name="T8" fmla="*/ 85 w 88"/>
                <a:gd name="T9" fmla="*/ 224 h 237"/>
              </a:gdLst>
              <a:ahLst/>
              <a:cxnLst>
                <a:cxn ang="0">
                  <a:pos x="T0" y="T1"/>
                </a:cxn>
                <a:cxn ang="0">
                  <a:pos x="T2" y="T3"/>
                </a:cxn>
                <a:cxn ang="0">
                  <a:pos x="T4" y="T5"/>
                </a:cxn>
                <a:cxn ang="0">
                  <a:pos x="T6" y="T7"/>
                </a:cxn>
                <a:cxn ang="0">
                  <a:pos x="T8" y="T9"/>
                </a:cxn>
              </a:cxnLst>
              <a:rect l="0" t="0" r="r" b="b"/>
              <a:pathLst>
                <a:path w="88" h="237">
                  <a:moveTo>
                    <a:pt x="85" y="224"/>
                  </a:moveTo>
                  <a:cubicBezTo>
                    <a:pt x="14" y="0"/>
                    <a:pt x="14" y="0"/>
                    <a:pt x="14" y="0"/>
                  </a:cubicBezTo>
                  <a:cubicBezTo>
                    <a:pt x="0" y="0"/>
                    <a:pt x="0" y="0"/>
                    <a:pt x="0" y="0"/>
                  </a:cubicBezTo>
                  <a:cubicBezTo>
                    <a:pt x="72" y="228"/>
                    <a:pt x="72" y="228"/>
                    <a:pt x="72" y="228"/>
                  </a:cubicBezTo>
                  <a:cubicBezTo>
                    <a:pt x="75" y="237"/>
                    <a:pt x="88" y="234"/>
                    <a:pt x="85" y="224"/>
                  </a:cubicBez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5" name="Rectangle 331"/>
            <p:cNvSpPr>
              <a:spLocks noChangeArrowheads="1"/>
            </p:cNvSpPr>
            <p:nvPr/>
          </p:nvSpPr>
          <p:spPr bwMode="auto">
            <a:xfrm>
              <a:off x="10117346" y="5466974"/>
              <a:ext cx="967352" cy="95022"/>
            </a:xfrm>
            <a:prstGeom prst="rect">
              <a:avLst/>
            </a:prstGeom>
            <a:solidFill>
              <a:srgbClr val="C5D0D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6" name="Freeform 332"/>
            <p:cNvSpPr>
              <a:spLocks/>
            </p:cNvSpPr>
            <p:nvPr/>
          </p:nvSpPr>
          <p:spPr bwMode="auto">
            <a:xfrm>
              <a:off x="11363532" y="4309579"/>
              <a:ext cx="233661" cy="278836"/>
            </a:xfrm>
            <a:custGeom>
              <a:avLst/>
              <a:gdLst>
                <a:gd name="T0" fmla="*/ 150 w 150"/>
                <a:gd name="T1" fmla="*/ 0 h 179"/>
                <a:gd name="T2" fmla="*/ 0 w 150"/>
                <a:gd name="T3" fmla="*/ 179 h 179"/>
                <a:gd name="T4" fmla="*/ 150 w 150"/>
                <a:gd name="T5" fmla="*/ 179 h 179"/>
                <a:gd name="T6" fmla="*/ 150 w 150"/>
                <a:gd name="T7" fmla="*/ 0 h 179"/>
              </a:gdLst>
              <a:ahLst/>
              <a:cxnLst>
                <a:cxn ang="0">
                  <a:pos x="T0" y="T1"/>
                </a:cxn>
                <a:cxn ang="0">
                  <a:pos x="T2" y="T3"/>
                </a:cxn>
                <a:cxn ang="0">
                  <a:pos x="T4" y="T5"/>
                </a:cxn>
                <a:cxn ang="0">
                  <a:pos x="T6" y="T7"/>
                </a:cxn>
              </a:cxnLst>
              <a:rect l="0" t="0" r="r" b="b"/>
              <a:pathLst>
                <a:path w="150" h="179">
                  <a:moveTo>
                    <a:pt x="150" y="0"/>
                  </a:moveTo>
                  <a:lnTo>
                    <a:pt x="0" y="179"/>
                  </a:lnTo>
                  <a:lnTo>
                    <a:pt x="150" y="179"/>
                  </a:lnTo>
                  <a:lnTo>
                    <a:pt x="150" y="0"/>
                  </a:lnTo>
                  <a:close/>
                </a:path>
              </a:pathLst>
            </a:custGeom>
            <a:solidFill>
              <a:srgbClr val="A8B8C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7" name="Rectangle 333"/>
            <p:cNvSpPr>
              <a:spLocks noChangeArrowheads="1"/>
            </p:cNvSpPr>
            <p:nvPr/>
          </p:nvSpPr>
          <p:spPr bwMode="auto">
            <a:xfrm>
              <a:off x="10643861" y="4075918"/>
              <a:ext cx="792886"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8" name="Rectangle 334"/>
            <p:cNvSpPr>
              <a:spLocks noChangeArrowheads="1"/>
            </p:cNvSpPr>
            <p:nvPr/>
          </p:nvSpPr>
          <p:spPr bwMode="auto">
            <a:xfrm>
              <a:off x="10643861" y="4141344"/>
              <a:ext cx="792886" cy="21809"/>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9" name="Rectangle 335"/>
            <p:cNvSpPr>
              <a:spLocks noChangeArrowheads="1"/>
            </p:cNvSpPr>
            <p:nvPr/>
          </p:nvSpPr>
          <p:spPr bwMode="auto">
            <a:xfrm>
              <a:off x="10643861" y="4200536"/>
              <a:ext cx="792886"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0" name="Rectangle 336"/>
            <p:cNvSpPr>
              <a:spLocks noChangeArrowheads="1"/>
            </p:cNvSpPr>
            <p:nvPr/>
          </p:nvSpPr>
          <p:spPr bwMode="auto">
            <a:xfrm>
              <a:off x="10643861" y="4259731"/>
              <a:ext cx="792886" cy="2804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1" name="Rectangle 337"/>
            <p:cNvSpPr>
              <a:spLocks noChangeArrowheads="1"/>
            </p:cNvSpPr>
            <p:nvPr/>
          </p:nvSpPr>
          <p:spPr bwMode="auto">
            <a:xfrm>
              <a:off x="10643861" y="4317366"/>
              <a:ext cx="792886"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2" name="Rectangle 338"/>
            <p:cNvSpPr>
              <a:spLocks noChangeArrowheads="1"/>
            </p:cNvSpPr>
            <p:nvPr/>
          </p:nvSpPr>
          <p:spPr bwMode="auto">
            <a:xfrm>
              <a:off x="10643861" y="3834470"/>
              <a:ext cx="792886" cy="14642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3" name="Freeform 339"/>
            <p:cNvSpPr>
              <a:spLocks/>
            </p:cNvSpPr>
            <p:nvPr/>
          </p:nvSpPr>
          <p:spPr bwMode="auto">
            <a:xfrm>
              <a:off x="11318359" y="4295559"/>
              <a:ext cx="278836" cy="292854"/>
            </a:xfrm>
            <a:custGeom>
              <a:avLst/>
              <a:gdLst>
                <a:gd name="T0" fmla="*/ 38 w 38"/>
                <a:gd name="T1" fmla="*/ 2 h 40"/>
                <a:gd name="T2" fmla="*/ 6 w 38"/>
                <a:gd name="T3" fmla="*/ 40 h 40"/>
                <a:gd name="T4" fmla="*/ 0 w 38"/>
                <a:gd name="T5" fmla="*/ 0 h 40"/>
                <a:gd name="T6" fmla="*/ 38 w 38"/>
                <a:gd name="T7" fmla="*/ 2 h 40"/>
              </a:gdLst>
              <a:ahLst/>
              <a:cxnLst>
                <a:cxn ang="0">
                  <a:pos x="T0" y="T1"/>
                </a:cxn>
                <a:cxn ang="0">
                  <a:pos x="T2" y="T3"/>
                </a:cxn>
                <a:cxn ang="0">
                  <a:pos x="T4" y="T5"/>
                </a:cxn>
                <a:cxn ang="0">
                  <a:pos x="T6" y="T7"/>
                </a:cxn>
              </a:cxnLst>
              <a:rect l="0" t="0" r="r" b="b"/>
              <a:pathLst>
                <a:path w="38" h="40">
                  <a:moveTo>
                    <a:pt x="38" y="2"/>
                  </a:moveTo>
                  <a:cubicBezTo>
                    <a:pt x="6" y="40"/>
                    <a:pt x="6" y="40"/>
                    <a:pt x="6" y="40"/>
                  </a:cubicBezTo>
                  <a:cubicBezTo>
                    <a:pt x="9" y="27"/>
                    <a:pt x="8" y="13"/>
                    <a:pt x="0" y="0"/>
                  </a:cubicBezTo>
                  <a:cubicBezTo>
                    <a:pt x="12" y="9"/>
                    <a:pt x="25" y="8"/>
                    <a:pt x="38" y="2"/>
                  </a:cubicBezTo>
                  <a:close/>
                </a:path>
              </a:pathLst>
            </a:custGeom>
            <a:solidFill>
              <a:srgbClr val="E8E7E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4" name="Oval 340"/>
            <p:cNvSpPr>
              <a:spLocks noChangeArrowheads="1"/>
            </p:cNvSpPr>
            <p:nvPr/>
          </p:nvSpPr>
          <p:spPr bwMode="auto">
            <a:xfrm>
              <a:off x="9771530" y="3775275"/>
              <a:ext cx="668268" cy="666710"/>
            </a:xfrm>
            <a:prstGeom prst="ellipse">
              <a:avLst/>
            </a:prstGeom>
            <a:solidFill>
              <a:srgbClr val="B7D5F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5" name="Freeform 341"/>
            <p:cNvSpPr>
              <a:spLocks/>
            </p:cNvSpPr>
            <p:nvPr/>
          </p:nvSpPr>
          <p:spPr bwMode="auto">
            <a:xfrm>
              <a:off x="10101770" y="4105514"/>
              <a:ext cx="300643" cy="285067"/>
            </a:xfrm>
            <a:custGeom>
              <a:avLst/>
              <a:gdLst>
                <a:gd name="T0" fmla="*/ 26 w 41"/>
                <a:gd name="T1" fmla="*/ 39 h 39"/>
                <a:gd name="T2" fmla="*/ 41 w 41"/>
                <a:gd name="T3" fmla="*/ 21 h 39"/>
                <a:gd name="T4" fmla="*/ 0 w 41"/>
                <a:gd name="T5" fmla="*/ 0 h 39"/>
                <a:gd name="T6" fmla="*/ 26 w 41"/>
                <a:gd name="T7" fmla="*/ 39 h 39"/>
              </a:gdLst>
              <a:ahLst/>
              <a:cxnLst>
                <a:cxn ang="0">
                  <a:pos x="T0" y="T1"/>
                </a:cxn>
                <a:cxn ang="0">
                  <a:pos x="T2" y="T3"/>
                </a:cxn>
                <a:cxn ang="0">
                  <a:pos x="T4" y="T5"/>
                </a:cxn>
                <a:cxn ang="0">
                  <a:pos x="T6" y="T7"/>
                </a:cxn>
              </a:cxnLst>
              <a:rect l="0" t="0" r="r" b="b"/>
              <a:pathLst>
                <a:path w="41" h="39">
                  <a:moveTo>
                    <a:pt x="26" y="39"/>
                  </a:moveTo>
                  <a:cubicBezTo>
                    <a:pt x="32" y="34"/>
                    <a:pt x="38" y="28"/>
                    <a:pt x="41" y="21"/>
                  </a:cubicBezTo>
                  <a:cubicBezTo>
                    <a:pt x="0" y="0"/>
                    <a:pt x="0" y="0"/>
                    <a:pt x="0" y="0"/>
                  </a:cubicBezTo>
                  <a:lnTo>
                    <a:pt x="26" y="39"/>
                  </a:ln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6" name="Freeform 342"/>
            <p:cNvSpPr>
              <a:spLocks/>
            </p:cNvSpPr>
            <p:nvPr/>
          </p:nvSpPr>
          <p:spPr bwMode="auto">
            <a:xfrm>
              <a:off x="10101770" y="3842259"/>
              <a:ext cx="338028" cy="417472"/>
            </a:xfrm>
            <a:custGeom>
              <a:avLst/>
              <a:gdLst>
                <a:gd name="T0" fmla="*/ 41 w 46"/>
                <a:gd name="T1" fmla="*/ 57 h 57"/>
                <a:gd name="T2" fmla="*/ 46 w 46"/>
                <a:gd name="T3" fmla="*/ 36 h 57"/>
                <a:gd name="T4" fmla="*/ 29 w 46"/>
                <a:gd name="T5" fmla="*/ 0 h 57"/>
                <a:gd name="T6" fmla="*/ 0 w 46"/>
                <a:gd name="T7" fmla="*/ 36 h 57"/>
                <a:gd name="T8" fmla="*/ 41 w 46"/>
                <a:gd name="T9" fmla="*/ 57 h 57"/>
              </a:gdLst>
              <a:ahLst/>
              <a:cxnLst>
                <a:cxn ang="0">
                  <a:pos x="T0" y="T1"/>
                </a:cxn>
                <a:cxn ang="0">
                  <a:pos x="T2" y="T3"/>
                </a:cxn>
                <a:cxn ang="0">
                  <a:pos x="T4" y="T5"/>
                </a:cxn>
                <a:cxn ang="0">
                  <a:pos x="T6" y="T7"/>
                </a:cxn>
                <a:cxn ang="0">
                  <a:pos x="T8" y="T9"/>
                </a:cxn>
              </a:cxnLst>
              <a:rect l="0" t="0" r="r" b="b"/>
              <a:pathLst>
                <a:path w="46" h="57">
                  <a:moveTo>
                    <a:pt x="41" y="57"/>
                  </a:moveTo>
                  <a:cubicBezTo>
                    <a:pt x="44" y="51"/>
                    <a:pt x="46" y="44"/>
                    <a:pt x="46" y="36"/>
                  </a:cubicBezTo>
                  <a:cubicBezTo>
                    <a:pt x="46" y="22"/>
                    <a:pt x="39" y="9"/>
                    <a:pt x="29" y="0"/>
                  </a:cubicBezTo>
                  <a:cubicBezTo>
                    <a:pt x="0" y="36"/>
                    <a:pt x="0" y="36"/>
                    <a:pt x="0" y="36"/>
                  </a:cubicBezTo>
                  <a:lnTo>
                    <a:pt x="41" y="57"/>
                  </a:lnTo>
                  <a:close/>
                </a:path>
              </a:pathLst>
            </a:custGeom>
            <a:solidFill>
              <a:srgbClr val="5D8C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7" name="Freeform 343"/>
            <p:cNvSpPr>
              <a:spLocks/>
            </p:cNvSpPr>
            <p:nvPr/>
          </p:nvSpPr>
          <p:spPr bwMode="auto">
            <a:xfrm>
              <a:off x="10101770" y="3775275"/>
              <a:ext cx="213410" cy="330239"/>
            </a:xfrm>
            <a:custGeom>
              <a:avLst/>
              <a:gdLst>
                <a:gd name="T0" fmla="*/ 29 w 29"/>
                <a:gd name="T1" fmla="*/ 9 h 45"/>
                <a:gd name="T2" fmla="*/ 0 w 29"/>
                <a:gd name="T3" fmla="*/ 0 h 45"/>
                <a:gd name="T4" fmla="*/ 0 w 29"/>
                <a:gd name="T5" fmla="*/ 45 h 45"/>
                <a:gd name="T6" fmla="*/ 29 w 29"/>
                <a:gd name="T7" fmla="*/ 9 h 45"/>
              </a:gdLst>
              <a:ahLst/>
              <a:cxnLst>
                <a:cxn ang="0">
                  <a:pos x="T0" y="T1"/>
                </a:cxn>
                <a:cxn ang="0">
                  <a:pos x="T2" y="T3"/>
                </a:cxn>
                <a:cxn ang="0">
                  <a:pos x="T4" y="T5"/>
                </a:cxn>
                <a:cxn ang="0">
                  <a:pos x="T6" y="T7"/>
                </a:cxn>
              </a:cxnLst>
              <a:rect l="0" t="0" r="r" b="b"/>
              <a:pathLst>
                <a:path w="29" h="45">
                  <a:moveTo>
                    <a:pt x="29" y="9"/>
                  </a:moveTo>
                  <a:cubicBezTo>
                    <a:pt x="21" y="3"/>
                    <a:pt x="11" y="0"/>
                    <a:pt x="0" y="0"/>
                  </a:cubicBezTo>
                  <a:cubicBezTo>
                    <a:pt x="0" y="45"/>
                    <a:pt x="0" y="45"/>
                    <a:pt x="0" y="45"/>
                  </a:cubicBezTo>
                  <a:lnTo>
                    <a:pt x="29" y="9"/>
                  </a:lnTo>
                  <a:close/>
                </a:path>
              </a:pathLst>
            </a:custGeom>
            <a:solidFill>
              <a:srgbClr val="7BA4C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8" name="Freeform 344"/>
            <p:cNvSpPr>
              <a:spLocks/>
            </p:cNvSpPr>
            <p:nvPr/>
          </p:nvSpPr>
          <p:spPr bwMode="auto">
            <a:xfrm>
              <a:off x="9868109" y="3775275"/>
              <a:ext cx="233661" cy="330239"/>
            </a:xfrm>
            <a:custGeom>
              <a:avLst/>
              <a:gdLst>
                <a:gd name="T0" fmla="*/ 32 w 32"/>
                <a:gd name="T1" fmla="*/ 0 h 45"/>
                <a:gd name="T2" fmla="*/ 32 w 32"/>
                <a:gd name="T3" fmla="*/ 45 h 45"/>
                <a:gd name="T4" fmla="*/ 0 w 32"/>
                <a:gd name="T5" fmla="*/ 13 h 45"/>
                <a:gd name="T6" fmla="*/ 32 w 32"/>
                <a:gd name="T7" fmla="*/ 0 h 45"/>
              </a:gdLst>
              <a:ahLst/>
              <a:cxnLst>
                <a:cxn ang="0">
                  <a:pos x="T0" y="T1"/>
                </a:cxn>
                <a:cxn ang="0">
                  <a:pos x="T2" y="T3"/>
                </a:cxn>
                <a:cxn ang="0">
                  <a:pos x="T4" y="T5"/>
                </a:cxn>
                <a:cxn ang="0">
                  <a:pos x="T6" y="T7"/>
                </a:cxn>
              </a:cxnLst>
              <a:rect l="0" t="0" r="r" b="b"/>
              <a:pathLst>
                <a:path w="32" h="45">
                  <a:moveTo>
                    <a:pt x="32" y="0"/>
                  </a:moveTo>
                  <a:cubicBezTo>
                    <a:pt x="32" y="45"/>
                    <a:pt x="32" y="45"/>
                    <a:pt x="32" y="45"/>
                  </a:cubicBezTo>
                  <a:cubicBezTo>
                    <a:pt x="0" y="13"/>
                    <a:pt x="0" y="13"/>
                    <a:pt x="0" y="13"/>
                  </a:cubicBezTo>
                  <a:cubicBezTo>
                    <a:pt x="8" y="5"/>
                    <a:pt x="20" y="0"/>
                    <a:pt x="32" y="0"/>
                  </a:cubicBezTo>
                  <a:close/>
                </a:path>
              </a:pathLst>
            </a:custGeom>
            <a:solidFill>
              <a:srgbClr val="99BDD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9" name="Rectangle 345"/>
            <p:cNvSpPr>
              <a:spLocks noChangeArrowheads="1"/>
            </p:cNvSpPr>
            <p:nvPr/>
          </p:nvSpPr>
          <p:spPr bwMode="auto">
            <a:xfrm>
              <a:off x="10643861" y="3541616"/>
              <a:ext cx="792886" cy="35829"/>
            </a:xfrm>
            <a:prstGeom prst="rect">
              <a:avLst/>
            </a:prstGeom>
            <a:solidFill>
              <a:srgbClr val="FC8D2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0" name="Rectangle 346"/>
            <p:cNvSpPr>
              <a:spLocks noChangeArrowheads="1"/>
            </p:cNvSpPr>
            <p:nvPr/>
          </p:nvSpPr>
          <p:spPr bwMode="auto">
            <a:xfrm>
              <a:off x="11296550" y="2728479"/>
              <a:ext cx="140197" cy="813137"/>
            </a:xfrm>
            <a:prstGeom prst="rect">
              <a:avLst/>
            </a:prstGeom>
            <a:solidFill>
              <a:srgbClr val="3F73A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1" name="Rectangle 347"/>
            <p:cNvSpPr>
              <a:spLocks noChangeArrowheads="1"/>
            </p:cNvSpPr>
            <p:nvPr/>
          </p:nvSpPr>
          <p:spPr bwMode="auto">
            <a:xfrm>
              <a:off x="11128315" y="3035352"/>
              <a:ext cx="146428" cy="506264"/>
            </a:xfrm>
            <a:prstGeom prst="rect">
              <a:avLst/>
            </a:prstGeom>
            <a:solidFill>
              <a:srgbClr val="5D8CB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2" name="Rectangle 348"/>
            <p:cNvSpPr>
              <a:spLocks noChangeArrowheads="1"/>
            </p:cNvSpPr>
            <p:nvPr/>
          </p:nvSpPr>
          <p:spPr bwMode="auto">
            <a:xfrm>
              <a:off x="10967869" y="3205146"/>
              <a:ext cx="138639" cy="336470"/>
            </a:xfrm>
            <a:prstGeom prst="rect">
              <a:avLst/>
            </a:prstGeom>
            <a:solidFill>
              <a:srgbClr val="7BA4C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3" name="Rectangle 349"/>
            <p:cNvSpPr>
              <a:spLocks noChangeArrowheads="1"/>
            </p:cNvSpPr>
            <p:nvPr/>
          </p:nvSpPr>
          <p:spPr bwMode="auto">
            <a:xfrm>
              <a:off x="10805865" y="3050931"/>
              <a:ext cx="138639" cy="490687"/>
            </a:xfrm>
            <a:prstGeom prst="rect">
              <a:avLst/>
            </a:prstGeom>
            <a:solidFill>
              <a:srgbClr val="99BD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4" name="Rectangle 350"/>
            <p:cNvSpPr>
              <a:spLocks noChangeArrowheads="1"/>
            </p:cNvSpPr>
            <p:nvPr/>
          </p:nvSpPr>
          <p:spPr bwMode="auto">
            <a:xfrm>
              <a:off x="10643861" y="3189568"/>
              <a:ext cx="140197" cy="352049"/>
            </a:xfrm>
            <a:prstGeom prst="rect">
              <a:avLst/>
            </a:prstGeom>
            <a:solidFill>
              <a:srgbClr val="B7D5F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5" name="Freeform 378"/>
            <p:cNvSpPr>
              <a:spLocks/>
            </p:cNvSpPr>
            <p:nvPr/>
          </p:nvSpPr>
          <p:spPr bwMode="auto">
            <a:xfrm>
              <a:off x="9787107" y="3571212"/>
              <a:ext cx="182255" cy="182255"/>
            </a:xfrm>
            <a:custGeom>
              <a:avLst/>
              <a:gdLst>
                <a:gd name="T0" fmla="*/ 0 w 117"/>
                <a:gd name="T1" fmla="*/ 42 h 117"/>
                <a:gd name="T2" fmla="*/ 75 w 117"/>
                <a:gd name="T3" fmla="*/ 117 h 117"/>
                <a:gd name="T4" fmla="*/ 117 w 117"/>
                <a:gd name="T5" fmla="*/ 75 h 117"/>
                <a:gd name="T6" fmla="*/ 42 w 117"/>
                <a:gd name="T7" fmla="*/ 0 h 117"/>
                <a:gd name="T8" fmla="*/ 0 w 117"/>
                <a:gd name="T9" fmla="*/ 42 h 117"/>
              </a:gdLst>
              <a:ahLst/>
              <a:cxnLst>
                <a:cxn ang="0">
                  <a:pos x="T0" y="T1"/>
                </a:cxn>
                <a:cxn ang="0">
                  <a:pos x="T2" y="T3"/>
                </a:cxn>
                <a:cxn ang="0">
                  <a:pos x="T4" y="T5"/>
                </a:cxn>
                <a:cxn ang="0">
                  <a:pos x="T6" y="T7"/>
                </a:cxn>
                <a:cxn ang="0">
                  <a:pos x="T8" y="T9"/>
                </a:cxn>
              </a:cxnLst>
              <a:rect l="0" t="0" r="r" b="b"/>
              <a:pathLst>
                <a:path w="117" h="117">
                  <a:moveTo>
                    <a:pt x="0" y="42"/>
                  </a:moveTo>
                  <a:lnTo>
                    <a:pt x="75" y="117"/>
                  </a:lnTo>
                  <a:lnTo>
                    <a:pt x="117" y="75"/>
                  </a:lnTo>
                  <a:lnTo>
                    <a:pt x="42" y="0"/>
                  </a:lnTo>
                  <a:lnTo>
                    <a:pt x="0" y="4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pic>
          <p:nvPicPr>
            <p:cNvPr id="146" name="图片 14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750850" y="3765477"/>
              <a:ext cx="717415" cy="709220"/>
            </a:xfrm>
            <a:prstGeom prst="rect">
              <a:avLst/>
            </a:prstGeom>
          </p:spPr>
        </p:pic>
      </p:grpSp>
      <p:sp>
        <p:nvSpPr>
          <p:cNvPr id="148" name="矩形 147"/>
          <p:cNvSpPr/>
          <p:nvPr/>
        </p:nvSpPr>
        <p:spPr>
          <a:xfrm>
            <a:off x="2499381" y="2806456"/>
            <a:ext cx="7628273" cy="3071610"/>
          </a:xfrm>
          <a:prstGeom prst="rect">
            <a:avLst/>
          </a:prstGeom>
        </p:spPr>
        <p:txBody>
          <a:bodyPr wrap="square">
            <a:spAutoFit/>
          </a:bodyPr>
          <a:lstStyle/>
          <a:p>
            <a:pPr marL="457200" indent="-457200" defTabSz="914400" fontAlgn="base">
              <a:lnSpc>
                <a:spcPct val="110000"/>
              </a:lnSpc>
              <a:spcBef>
                <a:spcPct val="0"/>
              </a:spcBef>
              <a:spcAft>
                <a:spcPct val="0"/>
              </a:spcAft>
              <a:buFont typeface="Wingdings" pitchFamily="2" charset="2"/>
              <a:buChar char="Ø"/>
            </a:pPr>
            <a:r>
              <a:rPr lang="zh-CN" altLang="en-US" sz="2800" b="1" dirty="0" smtClean="0">
                <a:latin typeface="+mn-ea"/>
                <a:cs typeface="Courier New" pitchFamily="49" charset="0"/>
              </a:rPr>
              <a:t>一、市总工会</a:t>
            </a:r>
            <a:r>
              <a:rPr lang="zh-CN" altLang="en-US" sz="2800" dirty="0" smtClean="0">
                <a:latin typeface="+mn-ea"/>
                <a:cs typeface="Courier New" pitchFamily="49" charset="0"/>
              </a:rPr>
              <a:t>在全市推广落实的基础上，</a:t>
            </a:r>
            <a:r>
              <a:rPr lang="zh-CN" altLang="en-US" sz="2800" b="1" dirty="0" smtClean="0">
                <a:solidFill>
                  <a:srgbClr val="C00000"/>
                </a:solidFill>
                <a:latin typeface="+mn-ea"/>
                <a:cs typeface="Courier New" pitchFamily="49" charset="0"/>
              </a:rPr>
              <a:t>重点推出</a:t>
            </a:r>
            <a:r>
              <a:rPr lang="en-US" altLang="zh-CN" sz="2800" b="1" dirty="0" smtClean="0">
                <a:solidFill>
                  <a:srgbClr val="C00000"/>
                </a:solidFill>
                <a:latin typeface="+mn-ea"/>
                <a:cs typeface="Courier New" pitchFamily="49" charset="0"/>
              </a:rPr>
              <a:t>127</a:t>
            </a:r>
            <a:r>
              <a:rPr lang="zh-CN" altLang="en-US" sz="2800" b="1" dirty="0" smtClean="0">
                <a:solidFill>
                  <a:srgbClr val="C00000"/>
                </a:solidFill>
                <a:latin typeface="+mn-ea"/>
                <a:cs typeface="Courier New" pitchFamily="49" charset="0"/>
              </a:rPr>
              <a:t>家基层工会示范点</a:t>
            </a:r>
            <a:r>
              <a:rPr lang="zh-CN" altLang="en-US" sz="2800" dirty="0" smtClean="0">
                <a:latin typeface="+mn-ea"/>
                <a:cs typeface="Courier New" pitchFamily="49" charset="0"/>
              </a:rPr>
              <a:t>（</a:t>
            </a:r>
            <a:r>
              <a:rPr lang="zh-CN" altLang="en-US" sz="2800" dirty="0" smtClean="0">
                <a:solidFill>
                  <a:srgbClr val="FF0000"/>
                </a:solidFill>
                <a:latin typeface="+mn-ea"/>
                <a:cs typeface="Courier New" pitchFamily="49" charset="0"/>
              </a:rPr>
              <a:t>化工区技术咨询公司工会</a:t>
            </a:r>
            <a:r>
              <a:rPr lang="zh-CN" altLang="en-US" sz="2800" dirty="0" smtClean="0">
                <a:latin typeface="+mn-ea"/>
                <a:cs typeface="Courier New" pitchFamily="49" charset="0"/>
              </a:rPr>
              <a:t>被纳入试点范围），积极探索可复制、可推广的工作经验，不断完善“四位一体”经审监督体系建设，推进工会经审改革向纵深发展。</a:t>
            </a:r>
            <a:endParaRPr lang="en-US" altLang="zh-CN" sz="2800" dirty="0" smtClean="0">
              <a:latin typeface="+mn-ea"/>
              <a:cs typeface="Courier New" pitchFamily="49" charset="0"/>
            </a:endParaRPr>
          </a:p>
          <a:p>
            <a:pPr marL="457200" indent="-457200" defTabSz="914400" fontAlgn="base">
              <a:lnSpc>
                <a:spcPct val="110000"/>
              </a:lnSpc>
              <a:spcBef>
                <a:spcPct val="0"/>
              </a:spcBef>
              <a:spcAft>
                <a:spcPct val="0"/>
              </a:spcAft>
              <a:buFont typeface="Wingdings" pitchFamily="2" charset="2"/>
              <a:buChar char="Ø"/>
            </a:pPr>
            <a:endParaRPr lang="en-US" altLang="zh-CN" sz="800" dirty="0">
              <a:latin typeface="+mn-ea"/>
              <a:cs typeface="Courier New" pitchFamily="49" charset="0"/>
            </a:endParaRPr>
          </a:p>
        </p:txBody>
      </p:sp>
    </p:spTree>
    <p:extLst>
      <p:ext uri="{BB962C8B-B14F-4D97-AF65-F5344CB8AC3E}">
        <p14:creationId xmlns="" xmlns:p14="http://schemas.microsoft.com/office/powerpoint/2010/main" val="2948493824"/>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圆角矩形 44"/>
          <p:cNvSpPr/>
          <p:nvPr/>
        </p:nvSpPr>
        <p:spPr>
          <a:xfrm>
            <a:off x="737356" y="1786720"/>
            <a:ext cx="10771548" cy="4709291"/>
          </a:xfrm>
          <a:prstGeom prst="roundRect">
            <a:avLst>
              <a:gd name="adj" fmla="val 5382"/>
            </a:avLst>
          </a:prstGeom>
          <a:solidFill>
            <a:schemeClr val="bg1"/>
          </a:solidFill>
          <a:ln w="19050">
            <a:solidFill>
              <a:schemeClr val="bg1">
                <a:lumMod val="95000"/>
              </a:schemeClr>
            </a:soli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1054646" y="2853730"/>
            <a:ext cx="4746610" cy="3312368"/>
          </a:xfrm>
          <a:prstGeom prst="roundRect">
            <a:avLst>
              <a:gd name="adj" fmla="val 4738"/>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圆角矩形 83"/>
          <p:cNvSpPr/>
          <p:nvPr/>
        </p:nvSpPr>
        <p:spPr>
          <a:xfrm>
            <a:off x="6551847" y="2853730"/>
            <a:ext cx="4495747" cy="3312368"/>
          </a:xfrm>
          <a:prstGeom prst="roundRect">
            <a:avLst>
              <a:gd name="adj" fmla="val 4738"/>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TextBox 32"/>
          <p:cNvSpPr txBox="1"/>
          <p:nvPr/>
        </p:nvSpPr>
        <p:spPr>
          <a:xfrm>
            <a:off x="1615368" y="1798093"/>
            <a:ext cx="1753268" cy="420564"/>
          </a:xfrm>
          <a:prstGeom prst="rect">
            <a:avLst/>
          </a:prstGeom>
          <a:noFill/>
        </p:spPr>
        <p:txBody>
          <a:bodyPr wrap="square" rtlCol="0">
            <a:spAutoFit/>
          </a:bodyPr>
          <a:lstStyle/>
          <a:p>
            <a:endParaRPr lang="zh-CN" altLang="en-US" sz="2133" b="1" dirty="0">
              <a:solidFill>
                <a:schemeClr val="tx1">
                  <a:lumMod val="65000"/>
                  <a:lumOff val="35000"/>
                </a:schemeClr>
              </a:solidFill>
            </a:endParaRPr>
          </a:p>
        </p:txBody>
      </p:sp>
      <p:grpSp>
        <p:nvGrpSpPr>
          <p:cNvPr id="2" name="组合 1"/>
          <p:cNvGrpSpPr/>
          <p:nvPr/>
        </p:nvGrpSpPr>
        <p:grpSpPr>
          <a:xfrm>
            <a:off x="680127" y="1715285"/>
            <a:ext cx="10824672" cy="684228"/>
            <a:chOff x="2005784" y="2896409"/>
            <a:chExt cx="9057974" cy="546565"/>
          </a:xfrm>
          <a:solidFill>
            <a:srgbClr val="9B0D13"/>
          </a:solidFill>
        </p:grpSpPr>
        <p:sp>
          <p:nvSpPr>
            <p:cNvPr id="14" name="矩形 13"/>
            <p:cNvSpPr/>
            <p:nvPr/>
          </p:nvSpPr>
          <p:spPr>
            <a:xfrm>
              <a:off x="2005784" y="2985554"/>
              <a:ext cx="9057974" cy="457420"/>
            </a:xfrm>
            <a:prstGeom prst="rect">
              <a:avLst/>
            </a:prstGeom>
            <a:gr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78"/>
              <a:endParaRPr lang="zh-CN" altLang="en-US">
                <a:solidFill>
                  <a:srgbClr val="080808"/>
                </a:solidFill>
              </a:endParaRPr>
            </a:p>
          </p:txBody>
        </p:sp>
        <p:sp>
          <p:nvSpPr>
            <p:cNvPr id="15" name="文本框 29"/>
            <p:cNvSpPr txBox="1"/>
            <p:nvPr/>
          </p:nvSpPr>
          <p:spPr>
            <a:xfrm>
              <a:off x="2017497" y="2896409"/>
              <a:ext cx="9034548" cy="417951"/>
            </a:xfrm>
            <a:prstGeom prst="rect">
              <a:avLst/>
            </a:prstGeom>
            <a:grpFill/>
          </p:spPr>
          <p:txBody>
            <a:bodyPr wrap="square" rtlCol="0">
              <a:spAutoFit/>
            </a:bodyPr>
            <a:lstStyle/>
            <a:p>
              <a:pPr algn="ctr"/>
              <a:r>
                <a:rPr lang="zh-CN" altLang="en-US" sz="2800" b="1" dirty="0" smtClean="0">
                  <a:solidFill>
                    <a:prstClr val="white"/>
                  </a:solidFill>
                  <a:latin typeface="微软雅黑" panose="020B0503020204020204" pitchFamily="34" charset="-122"/>
                </a:rPr>
                <a:t>“四位一体”立体经审监督体系</a:t>
              </a:r>
              <a:endParaRPr lang="zh-CN" altLang="en-US" sz="2800" b="1" dirty="0">
                <a:solidFill>
                  <a:prstClr val="white"/>
                </a:solidFill>
                <a:latin typeface="微软雅黑" panose="020B0503020204020204" pitchFamily="34" charset="-122"/>
              </a:endParaRPr>
            </a:p>
          </p:txBody>
        </p:sp>
      </p:grpSp>
      <p:sp>
        <p:nvSpPr>
          <p:cNvPr id="23" name="Freeform 5"/>
          <p:cNvSpPr>
            <a:spLocks/>
          </p:cNvSpPr>
          <p:nvPr/>
        </p:nvSpPr>
        <p:spPr bwMode="auto">
          <a:xfrm rot="10800000">
            <a:off x="4871069" y="3874682"/>
            <a:ext cx="2648283" cy="142731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lIns="91428" tIns="45714" rIns="91428" bIns="45714"/>
          <a:lstStyle/>
          <a:p>
            <a:pPr>
              <a:defRPr/>
            </a:pPr>
            <a:endParaRPr lang="zh-CN" altLang="en-US" sz="1351">
              <a:solidFill>
                <a:prstClr val="black"/>
              </a:solidFill>
            </a:endParaRPr>
          </a:p>
        </p:txBody>
      </p:sp>
      <p:sp>
        <p:nvSpPr>
          <p:cNvPr id="27" name="Freeform 5"/>
          <p:cNvSpPr>
            <a:spLocks/>
          </p:cNvSpPr>
          <p:nvPr/>
        </p:nvSpPr>
        <p:spPr bwMode="auto">
          <a:xfrm rot="10800000">
            <a:off x="5015087" y="4012707"/>
            <a:ext cx="2354222" cy="114527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lIns="91428" tIns="45714" rIns="91428" bIns="45714"/>
          <a:lstStyle/>
          <a:p>
            <a:pPr>
              <a:defRPr/>
            </a:pPr>
            <a:endParaRPr lang="zh-CN" altLang="en-US" sz="1351">
              <a:solidFill>
                <a:prstClr val="black"/>
              </a:solidFill>
            </a:endParaRPr>
          </a:p>
        </p:txBody>
      </p:sp>
      <p:sp>
        <p:nvSpPr>
          <p:cNvPr id="6" name="文本框 5"/>
          <p:cNvSpPr txBox="1"/>
          <p:nvPr/>
        </p:nvSpPr>
        <p:spPr>
          <a:xfrm>
            <a:off x="5231110" y="4149874"/>
            <a:ext cx="1980030" cy="954107"/>
          </a:xfrm>
          <a:prstGeom prst="rect">
            <a:avLst/>
          </a:prstGeom>
          <a:noFill/>
        </p:spPr>
        <p:txBody>
          <a:bodyPr wrap="none" rtlCol="0">
            <a:spAutoFit/>
          </a:bodyPr>
          <a:lstStyle/>
          <a:p>
            <a:pPr algn="ctr"/>
            <a:r>
              <a:rPr lang="zh-CN" altLang="en-US" sz="2800" b="1" dirty="0" smtClean="0">
                <a:solidFill>
                  <a:srgbClr val="C00000"/>
                </a:solidFill>
                <a:latin typeface="+mj-ea"/>
                <a:ea typeface="+mj-ea"/>
              </a:rPr>
              <a:t>常态化</a:t>
            </a:r>
            <a:r>
              <a:rPr lang="zh-CN" altLang="zh-CN" sz="2800" b="1" dirty="0" smtClean="0">
                <a:solidFill>
                  <a:srgbClr val="C00000"/>
                </a:solidFill>
                <a:latin typeface="+mj-ea"/>
                <a:ea typeface="+mj-ea"/>
              </a:rPr>
              <a:t>经审</a:t>
            </a:r>
            <a:endParaRPr lang="en-US" altLang="zh-CN" sz="2800" b="1" dirty="0" smtClean="0">
              <a:solidFill>
                <a:srgbClr val="C00000"/>
              </a:solidFill>
              <a:latin typeface="+mj-ea"/>
              <a:ea typeface="+mj-ea"/>
            </a:endParaRPr>
          </a:p>
          <a:p>
            <a:pPr algn="ctr"/>
            <a:r>
              <a:rPr lang="zh-CN" altLang="zh-CN" sz="2800" b="1" dirty="0" smtClean="0">
                <a:solidFill>
                  <a:srgbClr val="C00000"/>
                </a:solidFill>
                <a:latin typeface="+mj-ea"/>
                <a:ea typeface="+mj-ea"/>
              </a:rPr>
              <a:t>监督</a:t>
            </a:r>
            <a:r>
              <a:rPr lang="zh-CN" altLang="zh-CN" sz="2800" b="1" dirty="0">
                <a:solidFill>
                  <a:srgbClr val="C00000"/>
                </a:solidFill>
                <a:latin typeface="+mj-ea"/>
                <a:ea typeface="+mj-ea"/>
              </a:rPr>
              <a:t>体系</a:t>
            </a:r>
            <a:endParaRPr lang="zh-CN" altLang="en-US" sz="2800" b="1" dirty="0">
              <a:solidFill>
                <a:srgbClr val="C00000"/>
              </a:solidFill>
              <a:latin typeface="+mj-ea"/>
              <a:ea typeface="+mj-ea"/>
            </a:endParaRPr>
          </a:p>
        </p:txBody>
      </p:sp>
      <p:sp>
        <p:nvSpPr>
          <p:cNvPr id="7" name="圆角矩形 6"/>
          <p:cNvSpPr/>
          <p:nvPr/>
        </p:nvSpPr>
        <p:spPr>
          <a:xfrm>
            <a:off x="1486694" y="3346047"/>
            <a:ext cx="3544794" cy="832316"/>
          </a:xfrm>
          <a:prstGeom prst="roundRect">
            <a:avLst/>
          </a:prstGeom>
          <a:noFill/>
          <a:ln w="57150">
            <a:solidFill>
              <a:srgbClr val="9B0D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dirty="0">
                <a:solidFill>
                  <a:schemeClr val="tx1"/>
                </a:solidFill>
              </a:rPr>
              <a:t>以国家审计为指导</a:t>
            </a:r>
            <a:endParaRPr lang="zh-CN" altLang="en-US" b="1" dirty="0">
              <a:solidFill>
                <a:schemeClr val="tx1"/>
              </a:solidFill>
            </a:endParaRPr>
          </a:p>
        </p:txBody>
      </p:sp>
      <p:sp>
        <p:nvSpPr>
          <p:cNvPr id="77" name="圆角矩形 76"/>
          <p:cNvSpPr/>
          <p:nvPr/>
        </p:nvSpPr>
        <p:spPr>
          <a:xfrm>
            <a:off x="1457663" y="4962662"/>
            <a:ext cx="3544794" cy="829312"/>
          </a:xfrm>
          <a:prstGeom prst="roundRect">
            <a:avLst/>
          </a:prstGeom>
          <a:noFill/>
          <a:ln w="57150">
            <a:solidFill>
              <a:srgbClr val="9B0D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dirty="0">
                <a:solidFill>
                  <a:schemeClr val="tx1"/>
                </a:solidFill>
              </a:rPr>
              <a:t>以社会审计为补充</a:t>
            </a:r>
            <a:endParaRPr lang="zh-CN" altLang="en-US" b="1" dirty="0">
              <a:solidFill>
                <a:schemeClr val="tx1"/>
              </a:solidFill>
            </a:endParaRPr>
          </a:p>
        </p:txBody>
      </p:sp>
      <p:sp>
        <p:nvSpPr>
          <p:cNvPr id="48" name="圆角矩形 47"/>
          <p:cNvSpPr/>
          <p:nvPr/>
        </p:nvSpPr>
        <p:spPr>
          <a:xfrm>
            <a:off x="7391350" y="3346047"/>
            <a:ext cx="3328381" cy="832316"/>
          </a:xfrm>
          <a:prstGeom prst="roundRect">
            <a:avLst/>
          </a:prstGeom>
          <a:noFill/>
          <a:ln w="57150">
            <a:solidFill>
              <a:srgbClr val="9B0D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dirty="0">
                <a:solidFill>
                  <a:schemeClr val="tx1"/>
                </a:solidFill>
              </a:rPr>
              <a:t>以工会经审组织为主体</a:t>
            </a:r>
            <a:endParaRPr lang="zh-CN" altLang="en-US" b="1" dirty="0">
              <a:solidFill>
                <a:schemeClr val="tx1"/>
              </a:solidFill>
            </a:endParaRPr>
          </a:p>
        </p:txBody>
      </p:sp>
      <p:sp>
        <p:nvSpPr>
          <p:cNvPr id="49" name="圆角矩形 48"/>
          <p:cNvSpPr/>
          <p:nvPr/>
        </p:nvSpPr>
        <p:spPr>
          <a:xfrm>
            <a:off x="7391350" y="4962662"/>
            <a:ext cx="3328381" cy="829312"/>
          </a:xfrm>
          <a:prstGeom prst="roundRect">
            <a:avLst/>
          </a:prstGeom>
          <a:noFill/>
          <a:ln w="57150">
            <a:solidFill>
              <a:srgbClr val="9B0D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dirty="0">
                <a:solidFill>
                  <a:srgbClr val="C00000"/>
                </a:solidFill>
              </a:rPr>
              <a:t>以职工会员监督为基础</a:t>
            </a:r>
            <a:endParaRPr lang="zh-CN" altLang="en-US" b="1" dirty="0">
              <a:solidFill>
                <a:srgbClr val="C00000"/>
              </a:solidFill>
            </a:endParaRPr>
          </a:p>
        </p:txBody>
      </p:sp>
      <p:sp>
        <p:nvSpPr>
          <p:cNvPr id="24" name="矩形 23"/>
          <p:cNvSpPr/>
          <p:nvPr/>
        </p:nvSpPr>
        <p:spPr>
          <a:xfrm>
            <a:off x="1115357" y="333450"/>
            <a:ext cx="8148201" cy="584775"/>
          </a:xfrm>
          <a:prstGeom prst="rect">
            <a:avLst/>
          </a:prstGeom>
        </p:spPr>
        <p:txBody>
          <a:bodyPr wrap="square">
            <a:spAutoFit/>
          </a:bodyPr>
          <a:lstStyle/>
          <a:p>
            <a:r>
              <a:rPr lang="zh-CN" altLang="en-US" sz="3200" b="1" dirty="0" smtClean="0">
                <a:gradFill>
                  <a:gsLst>
                    <a:gs pos="70000">
                      <a:schemeClr val="accent6">
                        <a:lumMod val="75000"/>
                      </a:schemeClr>
                    </a:gs>
                    <a:gs pos="24000">
                      <a:schemeClr val="accent2">
                        <a:lumMod val="20000"/>
                        <a:lumOff val="80000"/>
                      </a:schemeClr>
                    </a:gs>
                    <a:gs pos="0">
                      <a:schemeClr val="accent2">
                        <a:lumMod val="40000"/>
                        <a:lumOff val="60000"/>
                      </a:schemeClr>
                    </a:gs>
                    <a:gs pos="50000">
                      <a:srgbClr val="FFC000"/>
                    </a:gs>
                    <a:gs pos="82000">
                      <a:srgbClr val="FFC000"/>
                    </a:gs>
                  </a:gsLst>
                  <a:lin ang="5400000" scaled="0"/>
                </a:gradFill>
                <a:latin typeface="微软雅黑" panose="020B0503020204020204" pitchFamily="34" charset="-122"/>
                <a:ea typeface="微软雅黑" panose="020B0503020204020204" pitchFamily="34" charset="-122"/>
              </a:rPr>
              <a:t>解读实施办法</a:t>
            </a:r>
            <a:endParaRPr lang="zh-CN" altLang="en-US" sz="3200" b="1" dirty="0">
              <a:gradFill>
                <a:gsLst>
                  <a:gs pos="70000">
                    <a:schemeClr val="accent6">
                      <a:lumMod val="75000"/>
                    </a:schemeClr>
                  </a:gs>
                  <a:gs pos="24000">
                    <a:schemeClr val="accent2">
                      <a:lumMod val="20000"/>
                      <a:lumOff val="80000"/>
                    </a:schemeClr>
                  </a:gs>
                  <a:gs pos="0">
                    <a:schemeClr val="accent2">
                      <a:lumMod val="40000"/>
                      <a:lumOff val="60000"/>
                    </a:schemeClr>
                  </a:gs>
                  <a:gs pos="50000">
                    <a:srgbClr val="FFC000"/>
                  </a:gs>
                  <a:gs pos="82000">
                    <a:srgbClr val="FFC000"/>
                  </a:gs>
                </a:gsLst>
                <a:lin ang="5400000" scaled="0"/>
              </a:gradFill>
              <a:latin typeface="微软雅黑" panose="020B0503020204020204" pitchFamily="34" charset="-122"/>
              <a:ea typeface="微软雅黑" panose="020B0503020204020204" pitchFamily="34" charset="-122"/>
            </a:endParaRPr>
          </a:p>
        </p:txBody>
      </p:sp>
      <p:pic>
        <p:nvPicPr>
          <p:cNvPr id="25" name="图片 2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77617" y="354587"/>
            <a:ext cx="605021" cy="598107"/>
          </a:xfrm>
          <a:prstGeom prst="rect">
            <a:avLst/>
          </a:prstGeom>
        </p:spPr>
      </p:pic>
    </p:spTree>
    <p:extLst>
      <p:ext uri="{BB962C8B-B14F-4D97-AF65-F5344CB8AC3E}">
        <p14:creationId xmlns="" xmlns:p14="http://schemas.microsoft.com/office/powerpoint/2010/main" val="2762240321"/>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fltVal val="0"/>
                                          </p:val>
                                        </p:tav>
                                        <p:tav tm="100000">
                                          <p:val>
                                            <p:strVal val="#ppt_w"/>
                                          </p:val>
                                        </p:tav>
                                      </p:tavLst>
                                    </p:anim>
                                    <p:anim calcmode="lin" valueType="num">
                                      <p:cBhvr>
                                        <p:cTn id="19" dur="500" fill="hold"/>
                                        <p:tgtEl>
                                          <p:spTgt spid="84"/>
                                        </p:tgtEl>
                                        <p:attrNameLst>
                                          <p:attrName>ppt_h</p:attrName>
                                        </p:attrNameLst>
                                      </p:cBhvr>
                                      <p:tavLst>
                                        <p:tav tm="0">
                                          <p:val>
                                            <p:fltVal val="0"/>
                                          </p:val>
                                        </p:tav>
                                        <p:tav tm="100000">
                                          <p:val>
                                            <p:strVal val="#ppt_h"/>
                                          </p:val>
                                        </p:tav>
                                      </p:tavLst>
                                    </p:anim>
                                    <p:animEffect transition="in" filter="fade">
                                      <p:cBhvr>
                                        <p:cTn id="20" dur="500"/>
                                        <p:tgtEl>
                                          <p:spTgt spid="84"/>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childTnLst>
                          </p:cTn>
                        </p:par>
                        <p:par>
                          <p:cTn id="36" fill="hold">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2000"/>
                            </p:stCondLst>
                            <p:childTnLst>
                              <p:par>
                                <p:cTn id="43" presetID="53" presetClass="entr" presetSubtype="16"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 calcmode="lin" valueType="num">
                                      <p:cBhvr>
                                        <p:cTn id="45" dur="500" fill="hold"/>
                                        <p:tgtEl>
                                          <p:spTgt spid="48"/>
                                        </p:tgtEl>
                                        <p:attrNameLst>
                                          <p:attrName>ppt_w</p:attrName>
                                        </p:attrNameLst>
                                      </p:cBhvr>
                                      <p:tavLst>
                                        <p:tav tm="0">
                                          <p:val>
                                            <p:fltVal val="0"/>
                                          </p:val>
                                        </p:tav>
                                        <p:tav tm="100000">
                                          <p:val>
                                            <p:strVal val="#ppt_w"/>
                                          </p:val>
                                        </p:tav>
                                      </p:tavLst>
                                    </p:anim>
                                    <p:anim calcmode="lin" valueType="num">
                                      <p:cBhvr>
                                        <p:cTn id="46" dur="500" fill="hold"/>
                                        <p:tgtEl>
                                          <p:spTgt spid="48"/>
                                        </p:tgtEl>
                                        <p:attrNameLst>
                                          <p:attrName>ppt_h</p:attrName>
                                        </p:attrNameLst>
                                      </p:cBhvr>
                                      <p:tavLst>
                                        <p:tav tm="0">
                                          <p:val>
                                            <p:fltVal val="0"/>
                                          </p:val>
                                        </p:tav>
                                        <p:tav tm="100000">
                                          <p:val>
                                            <p:strVal val="#ppt_h"/>
                                          </p:val>
                                        </p:tav>
                                      </p:tavLst>
                                    </p:anim>
                                    <p:animEffect transition="in" filter="fade">
                                      <p:cBhvr>
                                        <p:cTn id="47" dur="500"/>
                                        <p:tgtEl>
                                          <p:spTgt spid="48"/>
                                        </p:tgtEl>
                                      </p:cBhvr>
                                    </p:animEffect>
                                  </p:childTnLst>
                                </p:cTn>
                              </p:par>
                            </p:childTnLst>
                          </p:cTn>
                        </p:par>
                        <p:par>
                          <p:cTn id="48" fill="hold">
                            <p:stCondLst>
                              <p:cond delay="2500"/>
                            </p:stCondLst>
                            <p:childTnLst>
                              <p:par>
                                <p:cTn id="49" presetID="53" presetClass="entr" presetSubtype="16" fill="hold" grpId="0" nodeType="afterEffect">
                                  <p:stCondLst>
                                    <p:cond delay="0"/>
                                  </p:stCondLst>
                                  <p:childTnLst>
                                    <p:set>
                                      <p:cBhvr>
                                        <p:cTn id="50" dur="1" fill="hold">
                                          <p:stCondLst>
                                            <p:cond delay="0"/>
                                          </p:stCondLst>
                                        </p:cTn>
                                        <p:tgtEl>
                                          <p:spTgt spid="77"/>
                                        </p:tgtEl>
                                        <p:attrNameLst>
                                          <p:attrName>style.visibility</p:attrName>
                                        </p:attrNameLst>
                                      </p:cBhvr>
                                      <p:to>
                                        <p:strVal val="visible"/>
                                      </p:to>
                                    </p:set>
                                    <p:anim calcmode="lin" valueType="num">
                                      <p:cBhvr>
                                        <p:cTn id="51" dur="500" fill="hold"/>
                                        <p:tgtEl>
                                          <p:spTgt spid="77"/>
                                        </p:tgtEl>
                                        <p:attrNameLst>
                                          <p:attrName>ppt_w</p:attrName>
                                        </p:attrNameLst>
                                      </p:cBhvr>
                                      <p:tavLst>
                                        <p:tav tm="0">
                                          <p:val>
                                            <p:fltVal val="0"/>
                                          </p:val>
                                        </p:tav>
                                        <p:tav tm="100000">
                                          <p:val>
                                            <p:strVal val="#ppt_w"/>
                                          </p:val>
                                        </p:tav>
                                      </p:tavLst>
                                    </p:anim>
                                    <p:anim calcmode="lin" valueType="num">
                                      <p:cBhvr>
                                        <p:cTn id="52" dur="500" fill="hold"/>
                                        <p:tgtEl>
                                          <p:spTgt spid="77"/>
                                        </p:tgtEl>
                                        <p:attrNameLst>
                                          <p:attrName>ppt_h</p:attrName>
                                        </p:attrNameLst>
                                      </p:cBhvr>
                                      <p:tavLst>
                                        <p:tav tm="0">
                                          <p:val>
                                            <p:fltVal val="0"/>
                                          </p:val>
                                        </p:tav>
                                        <p:tav tm="100000">
                                          <p:val>
                                            <p:strVal val="#ppt_h"/>
                                          </p:val>
                                        </p:tav>
                                      </p:tavLst>
                                    </p:anim>
                                    <p:animEffect transition="in" filter="fade">
                                      <p:cBhvr>
                                        <p:cTn id="53" dur="500"/>
                                        <p:tgtEl>
                                          <p:spTgt spid="77"/>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49"/>
                                        </p:tgtEl>
                                        <p:attrNameLst>
                                          <p:attrName>style.visibility</p:attrName>
                                        </p:attrNameLst>
                                      </p:cBhvr>
                                      <p:to>
                                        <p:strVal val="visible"/>
                                      </p:to>
                                    </p:set>
                                    <p:anim calcmode="lin" valueType="num">
                                      <p:cBhvr>
                                        <p:cTn id="57" dur="500" fill="hold"/>
                                        <p:tgtEl>
                                          <p:spTgt spid="49"/>
                                        </p:tgtEl>
                                        <p:attrNameLst>
                                          <p:attrName>ppt_w</p:attrName>
                                        </p:attrNameLst>
                                      </p:cBhvr>
                                      <p:tavLst>
                                        <p:tav tm="0">
                                          <p:val>
                                            <p:fltVal val="0"/>
                                          </p:val>
                                        </p:tav>
                                        <p:tav tm="100000">
                                          <p:val>
                                            <p:strVal val="#ppt_w"/>
                                          </p:val>
                                        </p:tav>
                                      </p:tavLst>
                                    </p:anim>
                                    <p:anim calcmode="lin" valueType="num">
                                      <p:cBhvr>
                                        <p:cTn id="58" dur="500" fill="hold"/>
                                        <p:tgtEl>
                                          <p:spTgt spid="49"/>
                                        </p:tgtEl>
                                        <p:attrNameLst>
                                          <p:attrName>ppt_h</p:attrName>
                                        </p:attrNameLst>
                                      </p:cBhvr>
                                      <p:tavLst>
                                        <p:tav tm="0">
                                          <p:val>
                                            <p:fltVal val="0"/>
                                          </p:val>
                                        </p:tav>
                                        <p:tav tm="100000">
                                          <p:val>
                                            <p:strVal val="#ppt_h"/>
                                          </p:val>
                                        </p:tav>
                                      </p:tavLst>
                                    </p:anim>
                                    <p:animEffect transition="in" filter="fade">
                                      <p:cBhvr>
                                        <p:cTn id="5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4" grpId="0" animBg="1"/>
      <p:bldP spid="23" grpId="0" animBg="1"/>
      <p:bldP spid="27" grpId="0" animBg="1"/>
      <p:bldP spid="6" grpId="0"/>
      <p:bldP spid="7" grpId="0" animBg="1"/>
      <p:bldP spid="77" grpId="0" animBg="1"/>
      <p:bldP spid="48" grpId="0" animBg="1"/>
      <p:bldP spid="4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1115357" y="333450"/>
            <a:ext cx="8148201" cy="584775"/>
          </a:xfrm>
          <a:prstGeom prst="rect">
            <a:avLst/>
          </a:prstGeom>
        </p:spPr>
        <p:txBody>
          <a:bodyPr wrap="square">
            <a:spAutoFit/>
          </a:bodyPr>
          <a:lstStyle/>
          <a:p>
            <a:pPr>
              <a:spcBef>
                <a:spcPct val="20000"/>
              </a:spcBef>
            </a:pPr>
            <a:r>
              <a:rPr lang="zh-CN" altLang="en-US" sz="3200" b="1" dirty="0" smtClean="0">
                <a:gradFill>
                  <a:gsLst>
                    <a:gs pos="70000">
                      <a:schemeClr val="accent6">
                        <a:lumMod val="75000"/>
                      </a:schemeClr>
                    </a:gs>
                    <a:gs pos="24000">
                      <a:schemeClr val="accent2">
                        <a:lumMod val="20000"/>
                        <a:lumOff val="80000"/>
                      </a:schemeClr>
                    </a:gs>
                    <a:gs pos="0">
                      <a:schemeClr val="accent2">
                        <a:lumMod val="40000"/>
                        <a:lumOff val="60000"/>
                      </a:schemeClr>
                    </a:gs>
                    <a:gs pos="50000">
                      <a:srgbClr val="FFC000"/>
                    </a:gs>
                    <a:gs pos="82000">
                      <a:srgbClr val="FFC000"/>
                    </a:gs>
                  </a:gsLst>
                  <a:lin ang="5400000" scaled="0"/>
                </a:gradFill>
                <a:latin typeface="微软雅黑" panose="020B0503020204020204" pitchFamily="34" charset="-122"/>
                <a:ea typeface="微软雅黑" panose="020B0503020204020204" pitchFamily="34" charset="-122"/>
              </a:rPr>
              <a:t>解读实施意见</a:t>
            </a:r>
            <a:endParaRPr lang="zh-CN" altLang="zh-CN" sz="3200" b="1" dirty="0">
              <a:gradFill>
                <a:gsLst>
                  <a:gs pos="70000">
                    <a:schemeClr val="accent6">
                      <a:lumMod val="75000"/>
                    </a:schemeClr>
                  </a:gs>
                  <a:gs pos="24000">
                    <a:schemeClr val="accent2">
                      <a:lumMod val="20000"/>
                      <a:lumOff val="80000"/>
                    </a:schemeClr>
                  </a:gs>
                  <a:gs pos="0">
                    <a:schemeClr val="accent2">
                      <a:lumMod val="40000"/>
                      <a:lumOff val="60000"/>
                    </a:schemeClr>
                  </a:gs>
                  <a:gs pos="50000">
                    <a:srgbClr val="FFC000"/>
                  </a:gs>
                  <a:gs pos="82000">
                    <a:srgbClr val="FFC000"/>
                  </a:gs>
                </a:gsLst>
                <a:lin ang="5400000" scaled="0"/>
              </a:gradFill>
              <a:latin typeface="微软雅黑" panose="020B0503020204020204" pitchFamily="34" charset="-122"/>
              <a:ea typeface="微软雅黑" panose="020B0503020204020204" pitchFamily="34" charset="-122"/>
            </a:endParaRPr>
          </a:p>
        </p:txBody>
      </p:sp>
      <p:pic>
        <p:nvPicPr>
          <p:cNvPr id="37" name="图片 3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77617" y="354587"/>
            <a:ext cx="605021" cy="598107"/>
          </a:xfrm>
          <a:prstGeom prst="rect">
            <a:avLst/>
          </a:prstGeom>
        </p:spPr>
      </p:pic>
      <p:grpSp>
        <p:nvGrpSpPr>
          <p:cNvPr id="2" name="组合 33"/>
          <p:cNvGrpSpPr/>
          <p:nvPr/>
        </p:nvGrpSpPr>
        <p:grpSpPr>
          <a:xfrm>
            <a:off x="298562" y="2267001"/>
            <a:ext cx="11593288" cy="4269322"/>
            <a:chOff x="1203411" y="2333795"/>
            <a:chExt cx="4332200" cy="2572274"/>
          </a:xfrm>
        </p:grpSpPr>
        <p:sp>
          <p:nvSpPr>
            <p:cNvPr id="38" name="Rectangle 128"/>
            <p:cNvSpPr>
              <a:spLocks noChangeArrowheads="1"/>
            </p:cNvSpPr>
            <p:nvPr/>
          </p:nvSpPr>
          <p:spPr bwMode="auto">
            <a:xfrm>
              <a:off x="1279908" y="2381462"/>
              <a:ext cx="4188574" cy="2432277"/>
            </a:xfrm>
            <a:prstGeom prst="rect">
              <a:avLst/>
            </a:prstGeom>
            <a:solidFill>
              <a:schemeClr val="bg2">
                <a:lumMod val="95000"/>
              </a:schemeClr>
            </a:solidFill>
            <a:ln>
              <a:noFill/>
            </a:ln>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39" name="Rectangle 129"/>
            <p:cNvSpPr>
              <a:spLocks noChangeArrowheads="1"/>
            </p:cNvSpPr>
            <p:nvPr/>
          </p:nvSpPr>
          <p:spPr bwMode="auto">
            <a:xfrm>
              <a:off x="1264297" y="4779999"/>
              <a:ext cx="4204185" cy="6507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51" name="Rectangle 130"/>
            <p:cNvSpPr>
              <a:spLocks noChangeArrowheads="1"/>
            </p:cNvSpPr>
            <p:nvPr/>
          </p:nvSpPr>
          <p:spPr bwMode="auto">
            <a:xfrm>
              <a:off x="1203411" y="4840999"/>
              <a:ext cx="4332200" cy="65070"/>
            </a:xfrm>
            <a:prstGeom prst="rect">
              <a:avLst/>
            </a:prstGeom>
            <a:solidFill>
              <a:srgbClr val="0005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52" name="Rectangle 131"/>
            <p:cNvSpPr>
              <a:spLocks noChangeArrowheads="1"/>
            </p:cNvSpPr>
            <p:nvPr/>
          </p:nvSpPr>
          <p:spPr bwMode="auto">
            <a:xfrm>
              <a:off x="1264297" y="2388226"/>
              <a:ext cx="4204185" cy="6507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53" name="Rectangle 132"/>
            <p:cNvSpPr>
              <a:spLocks noChangeArrowheads="1"/>
            </p:cNvSpPr>
            <p:nvPr/>
          </p:nvSpPr>
          <p:spPr bwMode="auto">
            <a:xfrm>
              <a:off x="1203411" y="2333795"/>
              <a:ext cx="4332200" cy="65070"/>
            </a:xfrm>
            <a:prstGeom prst="rect">
              <a:avLst/>
            </a:prstGeom>
            <a:solidFill>
              <a:srgbClr val="0005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grpSp>
      <p:grpSp>
        <p:nvGrpSpPr>
          <p:cNvPr id="3" name="组合 53"/>
          <p:cNvGrpSpPr/>
          <p:nvPr/>
        </p:nvGrpSpPr>
        <p:grpSpPr>
          <a:xfrm>
            <a:off x="2198356" y="1629594"/>
            <a:ext cx="7425242" cy="477144"/>
            <a:chOff x="537538" y="1065876"/>
            <a:chExt cx="3681676" cy="357905"/>
          </a:xfrm>
        </p:grpSpPr>
        <p:sp>
          <p:nvSpPr>
            <p:cNvPr id="55" name="TextBox 32"/>
            <p:cNvSpPr txBox="1"/>
            <p:nvPr/>
          </p:nvSpPr>
          <p:spPr>
            <a:xfrm>
              <a:off x="2807065" y="1108317"/>
              <a:ext cx="1412149" cy="315464"/>
            </a:xfrm>
            <a:prstGeom prst="rect">
              <a:avLst/>
            </a:prstGeom>
            <a:noFill/>
          </p:spPr>
          <p:txBody>
            <a:bodyPr wrap="square" rtlCol="0">
              <a:spAutoFit/>
            </a:bodyPr>
            <a:lstStyle/>
            <a:p>
              <a:endParaRPr lang="zh-CN" altLang="en-US" sz="2133" b="1" dirty="0">
                <a:solidFill>
                  <a:schemeClr val="tx1">
                    <a:lumMod val="65000"/>
                    <a:lumOff val="35000"/>
                  </a:schemeClr>
                </a:solidFill>
              </a:endParaRPr>
            </a:p>
          </p:txBody>
        </p:sp>
        <p:sp>
          <p:nvSpPr>
            <p:cNvPr id="56" name="Rectangle 42"/>
            <p:cNvSpPr/>
            <p:nvPr/>
          </p:nvSpPr>
          <p:spPr>
            <a:xfrm>
              <a:off x="537538" y="1065876"/>
              <a:ext cx="3681676" cy="295144"/>
            </a:xfrm>
            <a:prstGeom prst="rect">
              <a:avLst/>
            </a:prstGeom>
            <a:noFill/>
            <a:ln w="12700" cap="flat" cmpd="sng" algn="ctr">
              <a:noFill/>
              <a:prstDash val="solid"/>
            </a:ln>
            <a:effectLst/>
          </p:spPr>
          <p:txBody>
            <a:bodyPr lIns="121904" tIns="0" rIns="121904" bIns="0" rtlCol="0" anchor="t"/>
            <a:lstStyle/>
            <a:p>
              <a:pPr algn="ctr"/>
              <a:r>
                <a:rPr lang="zh-CN" altLang="zh-CN" sz="3600" b="1" dirty="0" smtClean="0">
                  <a:solidFill>
                    <a:srgbClr val="C00000"/>
                  </a:solidFill>
                </a:rPr>
                <a:t>（</a:t>
              </a:r>
              <a:r>
                <a:rPr lang="zh-CN" altLang="en-US" sz="3600" b="1" dirty="0">
                  <a:solidFill>
                    <a:srgbClr val="C00000"/>
                  </a:solidFill>
                </a:rPr>
                <a:t>五</a:t>
              </a:r>
              <a:r>
                <a:rPr lang="zh-CN" altLang="zh-CN" sz="3600" b="1" dirty="0" smtClean="0">
                  <a:solidFill>
                    <a:srgbClr val="C00000"/>
                  </a:solidFill>
                </a:rPr>
                <a:t>）贯彻落实《实施办法》</a:t>
              </a:r>
              <a:endParaRPr lang="en-US" altLang="zh-CN" sz="3600" b="1" dirty="0">
                <a:solidFill>
                  <a:srgbClr val="C00000"/>
                </a:solidFill>
              </a:endParaRPr>
            </a:p>
          </p:txBody>
        </p:sp>
      </p:grpSp>
      <p:grpSp>
        <p:nvGrpSpPr>
          <p:cNvPr id="4" name="组合 57"/>
          <p:cNvGrpSpPr/>
          <p:nvPr/>
        </p:nvGrpSpPr>
        <p:grpSpPr>
          <a:xfrm>
            <a:off x="541311" y="2568033"/>
            <a:ext cx="1958070" cy="3836696"/>
            <a:chOff x="8181085" y="2568033"/>
            <a:chExt cx="2148115" cy="3836696"/>
          </a:xfrm>
        </p:grpSpPr>
        <p:sp>
          <p:nvSpPr>
            <p:cNvPr id="59" name="Freeform 351"/>
            <p:cNvSpPr>
              <a:spLocks/>
            </p:cNvSpPr>
            <p:nvPr/>
          </p:nvSpPr>
          <p:spPr bwMode="auto">
            <a:xfrm>
              <a:off x="8570519" y="2568033"/>
              <a:ext cx="747712" cy="1456481"/>
            </a:xfrm>
            <a:custGeom>
              <a:avLst/>
              <a:gdLst>
                <a:gd name="T0" fmla="*/ 94 w 102"/>
                <a:gd name="T1" fmla="*/ 77 h 199"/>
                <a:gd name="T2" fmla="*/ 52 w 102"/>
                <a:gd name="T3" fmla="*/ 199 h 199"/>
                <a:gd name="T4" fmla="*/ 5 w 102"/>
                <a:gd name="T5" fmla="*/ 83 h 199"/>
                <a:gd name="T6" fmla="*/ 68 w 102"/>
                <a:gd name="T7" fmla="*/ 18 h 199"/>
                <a:gd name="T8" fmla="*/ 94 w 102"/>
                <a:gd name="T9" fmla="*/ 77 h 199"/>
              </a:gdLst>
              <a:ahLst/>
              <a:cxnLst>
                <a:cxn ang="0">
                  <a:pos x="T0" y="T1"/>
                </a:cxn>
                <a:cxn ang="0">
                  <a:pos x="T2" y="T3"/>
                </a:cxn>
                <a:cxn ang="0">
                  <a:pos x="T4" y="T5"/>
                </a:cxn>
                <a:cxn ang="0">
                  <a:pos x="T6" y="T7"/>
                </a:cxn>
                <a:cxn ang="0">
                  <a:pos x="T8" y="T9"/>
                </a:cxn>
              </a:cxnLst>
              <a:rect l="0" t="0" r="r" b="b"/>
              <a:pathLst>
                <a:path w="102" h="199">
                  <a:moveTo>
                    <a:pt x="94" y="77"/>
                  </a:moveTo>
                  <a:cubicBezTo>
                    <a:pt x="84" y="121"/>
                    <a:pt x="66" y="199"/>
                    <a:pt x="52" y="199"/>
                  </a:cubicBezTo>
                  <a:cubicBezTo>
                    <a:pt x="38" y="199"/>
                    <a:pt x="10" y="115"/>
                    <a:pt x="5" y="83"/>
                  </a:cubicBezTo>
                  <a:cubicBezTo>
                    <a:pt x="0" y="55"/>
                    <a:pt x="9" y="0"/>
                    <a:pt x="68" y="18"/>
                  </a:cubicBezTo>
                  <a:cubicBezTo>
                    <a:pt x="88" y="17"/>
                    <a:pt x="102" y="39"/>
                    <a:pt x="94" y="77"/>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0" name="Freeform 352"/>
            <p:cNvSpPr>
              <a:spLocks/>
            </p:cNvSpPr>
            <p:nvPr/>
          </p:nvSpPr>
          <p:spPr bwMode="auto">
            <a:xfrm>
              <a:off x="8240280" y="4479370"/>
              <a:ext cx="176024" cy="197834"/>
            </a:xfrm>
            <a:custGeom>
              <a:avLst/>
              <a:gdLst>
                <a:gd name="T0" fmla="*/ 0 w 113"/>
                <a:gd name="T1" fmla="*/ 98 h 127"/>
                <a:gd name="T2" fmla="*/ 70 w 113"/>
                <a:gd name="T3" fmla="*/ 127 h 127"/>
                <a:gd name="T4" fmla="*/ 113 w 113"/>
                <a:gd name="T5" fmla="*/ 33 h 127"/>
                <a:gd name="T6" fmla="*/ 47 w 113"/>
                <a:gd name="T7" fmla="*/ 0 h 127"/>
                <a:gd name="T8" fmla="*/ 0 w 113"/>
                <a:gd name="T9" fmla="*/ 98 h 127"/>
              </a:gdLst>
              <a:ahLst/>
              <a:cxnLst>
                <a:cxn ang="0">
                  <a:pos x="T0" y="T1"/>
                </a:cxn>
                <a:cxn ang="0">
                  <a:pos x="T2" y="T3"/>
                </a:cxn>
                <a:cxn ang="0">
                  <a:pos x="T4" y="T5"/>
                </a:cxn>
                <a:cxn ang="0">
                  <a:pos x="T6" y="T7"/>
                </a:cxn>
                <a:cxn ang="0">
                  <a:pos x="T8" y="T9"/>
                </a:cxn>
              </a:cxnLst>
              <a:rect l="0" t="0" r="r" b="b"/>
              <a:pathLst>
                <a:path w="113" h="127">
                  <a:moveTo>
                    <a:pt x="0" y="98"/>
                  </a:moveTo>
                  <a:lnTo>
                    <a:pt x="70" y="127"/>
                  </a:lnTo>
                  <a:lnTo>
                    <a:pt x="113" y="33"/>
                  </a:lnTo>
                  <a:lnTo>
                    <a:pt x="47" y="0"/>
                  </a:lnTo>
                  <a:lnTo>
                    <a:pt x="0" y="98"/>
                  </a:ln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1" name="Freeform 353"/>
            <p:cNvSpPr>
              <a:spLocks/>
            </p:cNvSpPr>
            <p:nvPr/>
          </p:nvSpPr>
          <p:spPr bwMode="auto">
            <a:xfrm>
              <a:off x="8210681" y="4530776"/>
              <a:ext cx="183813" cy="233661"/>
            </a:xfrm>
            <a:custGeom>
              <a:avLst/>
              <a:gdLst>
                <a:gd name="T0" fmla="*/ 25 w 25"/>
                <a:gd name="T1" fmla="*/ 4 h 32"/>
                <a:gd name="T2" fmla="*/ 10 w 25"/>
                <a:gd name="T3" fmla="*/ 0 h 32"/>
                <a:gd name="T4" fmla="*/ 7 w 25"/>
                <a:gd name="T5" fmla="*/ 12 h 32"/>
                <a:gd name="T6" fmla="*/ 0 w 25"/>
                <a:gd name="T7" fmla="*/ 23 h 32"/>
                <a:gd name="T8" fmla="*/ 17 w 25"/>
                <a:gd name="T9" fmla="*/ 32 h 32"/>
                <a:gd name="T10" fmla="*/ 25 w 25"/>
                <a:gd name="T11" fmla="*/ 4 h 32"/>
              </a:gdLst>
              <a:ahLst/>
              <a:cxnLst>
                <a:cxn ang="0">
                  <a:pos x="T0" y="T1"/>
                </a:cxn>
                <a:cxn ang="0">
                  <a:pos x="T2" y="T3"/>
                </a:cxn>
                <a:cxn ang="0">
                  <a:pos x="T4" y="T5"/>
                </a:cxn>
                <a:cxn ang="0">
                  <a:pos x="T6" y="T7"/>
                </a:cxn>
                <a:cxn ang="0">
                  <a:pos x="T8" y="T9"/>
                </a:cxn>
                <a:cxn ang="0">
                  <a:pos x="T10" y="T11"/>
                </a:cxn>
              </a:cxnLst>
              <a:rect l="0" t="0" r="r" b="b"/>
              <a:pathLst>
                <a:path w="25" h="32">
                  <a:moveTo>
                    <a:pt x="25" y="4"/>
                  </a:moveTo>
                  <a:cubicBezTo>
                    <a:pt x="10" y="0"/>
                    <a:pt x="10" y="0"/>
                    <a:pt x="10" y="0"/>
                  </a:cubicBezTo>
                  <a:cubicBezTo>
                    <a:pt x="7" y="12"/>
                    <a:pt x="7" y="12"/>
                    <a:pt x="7" y="12"/>
                  </a:cubicBezTo>
                  <a:cubicBezTo>
                    <a:pt x="0" y="23"/>
                    <a:pt x="0" y="23"/>
                    <a:pt x="0" y="23"/>
                  </a:cubicBezTo>
                  <a:cubicBezTo>
                    <a:pt x="6" y="26"/>
                    <a:pt x="17" y="23"/>
                    <a:pt x="17" y="32"/>
                  </a:cubicBezTo>
                  <a:lnTo>
                    <a:pt x="25" y="4"/>
                  </a:ln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2" name="Freeform 354"/>
            <p:cNvSpPr>
              <a:spLocks/>
            </p:cNvSpPr>
            <p:nvPr/>
          </p:nvSpPr>
          <p:spPr bwMode="auto">
            <a:xfrm>
              <a:off x="8181085" y="4537007"/>
              <a:ext cx="213410" cy="330239"/>
            </a:xfrm>
            <a:custGeom>
              <a:avLst/>
              <a:gdLst>
                <a:gd name="T0" fmla="*/ 2 w 29"/>
                <a:gd name="T1" fmla="*/ 27 h 45"/>
                <a:gd name="T2" fmla="*/ 12 w 29"/>
                <a:gd name="T3" fmla="*/ 5 h 45"/>
                <a:gd name="T4" fmla="*/ 16 w 29"/>
                <a:gd name="T5" fmla="*/ 3 h 45"/>
                <a:gd name="T6" fmla="*/ 16 w 29"/>
                <a:gd name="T7" fmla="*/ 3 h 45"/>
                <a:gd name="T8" fmla="*/ 16 w 29"/>
                <a:gd name="T9" fmla="*/ 4 h 45"/>
                <a:gd name="T10" fmla="*/ 17 w 29"/>
                <a:gd name="T11" fmla="*/ 2 h 45"/>
                <a:gd name="T12" fmla="*/ 22 w 29"/>
                <a:gd name="T13" fmla="*/ 0 h 45"/>
                <a:gd name="T14" fmla="*/ 22 w 29"/>
                <a:gd name="T15" fmla="*/ 0 h 45"/>
                <a:gd name="T16" fmla="*/ 24 w 29"/>
                <a:gd name="T17" fmla="*/ 3 h 45"/>
                <a:gd name="T18" fmla="*/ 26 w 29"/>
                <a:gd name="T19" fmla="*/ 4 h 45"/>
                <a:gd name="T20" fmla="*/ 26 w 29"/>
                <a:gd name="T21" fmla="*/ 4 h 45"/>
                <a:gd name="T22" fmla="*/ 28 w 29"/>
                <a:gd name="T23" fmla="*/ 9 h 45"/>
                <a:gd name="T24" fmla="*/ 16 w 29"/>
                <a:gd name="T25" fmla="*/ 32 h 45"/>
                <a:gd name="T26" fmla="*/ 12 w 29"/>
                <a:gd name="T27" fmla="*/ 42 h 45"/>
                <a:gd name="T28" fmla="*/ 7 w 29"/>
                <a:gd name="T29" fmla="*/ 44 h 45"/>
                <a:gd name="T30" fmla="*/ 7 w 29"/>
                <a:gd name="T31" fmla="*/ 44 h 45"/>
                <a:gd name="T32" fmla="*/ 6 w 29"/>
                <a:gd name="T33" fmla="*/ 38 h 45"/>
                <a:gd name="T34" fmla="*/ 2 w 29"/>
                <a:gd name="T35"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5">
                  <a:moveTo>
                    <a:pt x="2" y="27"/>
                  </a:moveTo>
                  <a:cubicBezTo>
                    <a:pt x="12" y="5"/>
                    <a:pt x="12" y="5"/>
                    <a:pt x="12" y="5"/>
                  </a:cubicBezTo>
                  <a:cubicBezTo>
                    <a:pt x="12" y="3"/>
                    <a:pt x="14" y="3"/>
                    <a:pt x="16" y="3"/>
                  </a:cubicBezTo>
                  <a:cubicBezTo>
                    <a:pt x="16" y="3"/>
                    <a:pt x="16" y="3"/>
                    <a:pt x="16" y="3"/>
                  </a:cubicBezTo>
                  <a:cubicBezTo>
                    <a:pt x="16" y="4"/>
                    <a:pt x="16" y="4"/>
                    <a:pt x="16" y="4"/>
                  </a:cubicBezTo>
                  <a:cubicBezTo>
                    <a:pt x="17" y="2"/>
                    <a:pt x="17" y="2"/>
                    <a:pt x="17" y="2"/>
                  </a:cubicBezTo>
                  <a:cubicBezTo>
                    <a:pt x="18" y="0"/>
                    <a:pt x="20" y="0"/>
                    <a:pt x="22" y="0"/>
                  </a:cubicBezTo>
                  <a:cubicBezTo>
                    <a:pt x="22" y="0"/>
                    <a:pt x="22" y="0"/>
                    <a:pt x="22" y="0"/>
                  </a:cubicBezTo>
                  <a:cubicBezTo>
                    <a:pt x="23" y="1"/>
                    <a:pt x="24" y="2"/>
                    <a:pt x="24" y="3"/>
                  </a:cubicBezTo>
                  <a:cubicBezTo>
                    <a:pt x="25" y="3"/>
                    <a:pt x="26" y="3"/>
                    <a:pt x="26" y="4"/>
                  </a:cubicBezTo>
                  <a:cubicBezTo>
                    <a:pt x="26" y="4"/>
                    <a:pt x="26" y="4"/>
                    <a:pt x="26" y="4"/>
                  </a:cubicBezTo>
                  <a:cubicBezTo>
                    <a:pt x="28" y="5"/>
                    <a:pt x="29" y="7"/>
                    <a:pt x="28" y="9"/>
                  </a:cubicBezTo>
                  <a:cubicBezTo>
                    <a:pt x="16" y="32"/>
                    <a:pt x="16" y="32"/>
                    <a:pt x="16" y="32"/>
                  </a:cubicBezTo>
                  <a:cubicBezTo>
                    <a:pt x="12" y="42"/>
                    <a:pt x="12" y="42"/>
                    <a:pt x="12" y="42"/>
                  </a:cubicBezTo>
                  <a:cubicBezTo>
                    <a:pt x="11" y="44"/>
                    <a:pt x="9" y="45"/>
                    <a:pt x="7" y="44"/>
                  </a:cubicBezTo>
                  <a:cubicBezTo>
                    <a:pt x="7" y="44"/>
                    <a:pt x="7" y="44"/>
                    <a:pt x="7" y="44"/>
                  </a:cubicBezTo>
                  <a:cubicBezTo>
                    <a:pt x="5" y="43"/>
                    <a:pt x="5" y="40"/>
                    <a:pt x="6" y="38"/>
                  </a:cubicBezTo>
                  <a:cubicBezTo>
                    <a:pt x="6" y="36"/>
                    <a:pt x="0" y="31"/>
                    <a:pt x="2" y="27"/>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3" name="Freeform 355"/>
            <p:cNvSpPr>
              <a:spLocks/>
            </p:cNvSpPr>
            <p:nvPr/>
          </p:nvSpPr>
          <p:spPr bwMode="auto">
            <a:xfrm>
              <a:off x="8218471" y="4764437"/>
              <a:ext cx="73215" cy="183813"/>
            </a:xfrm>
            <a:custGeom>
              <a:avLst/>
              <a:gdLst>
                <a:gd name="T0" fmla="*/ 3 w 10"/>
                <a:gd name="T1" fmla="*/ 25 h 25"/>
                <a:gd name="T2" fmla="*/ 3 w 10"/>
                <a:gd name="T3" fmla="*/ 25 h 25"/>
                <a:gd name="T4" fmla="*/ 0 w 10"/>
                <a:gd name="T5" fmla="*/ 22 h 25"/>
                <a:gd name="T6" fmla="*/ 5 w 10"/>
                <a:gd name="T7" fmla="*/ 0 h 25"/>
                <a:gd name="T8" fmla="*/ 5 w 10"/>
                <a:gd name="T9" fmla="*/ 0 h 25"/>
                <a:gd name="T10" fmla="*/ 10 w 10"/>
                <a:gd name="T11" fmla="*/ 3 h 25"/>
                <a:gd name="T12" fmla="*/ 6 w 10"/>
                <a:gd name="T13" fmla="*/ 23 h 25"/>
                <a:gd name="T14" fmla="*/ 3 w 10"/>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5">
                  <a:moveTo>
                    <a:pt x="3" y="25"/>
                  </a:moveTo>
                  <a:cubicBezTo>
                    <a:pt x="3" y="25"/>
                    <a:pt x="3" y="25"/>
                    <a:pt x="3" y="25"/>
                  </a:cubicBezTo>
                  <a:cubicBezTo>
                    <a:pt x="1" y="25"/>
                    <a:pt x="0" y="23"/>
                    <a:pt x="0" y="22"/>
                  </a:cubicBezTo>
                  <a:cubicBezTo>
                    <a:pt x="5" y="0"/>
                    <a:pt x="5" y="0"/>
                    <a:pt x="5" y="0"/>
                  </a:cubicBezTo>
                  <a:cubicBezTo>
                    <a:pt x="5" y="0"/>
                    <a:pt x="5" y="0"/>
                    <a:pt x="5" y="0"/>
                  </a:cubicBezTo>
                  <a:cubicBezTo>
                    <a:pt x="10" y="3"/>
                    <a:pt x="10" y="3"/>
                    <a:pt x="10" y="3"/>
                  </a:cubicBezTo>
                  <a:cubicBezTo>
                    <a:pt x="6" y="23"/>
                    <a:pt x="6" y="23"/>
                    <a:pt x="6" y="23"/>
                  </a:cubicBezTo>
                  <a:cubicBezTo>
                    <a:pt x="5" y="24"/>
                    <a:pt x="4" y="25"/>
                    <a:pt x="3" y="25"/>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4" name="Freeform 356"/>
            <p:cNvSpPr>
              <a:spLocks/>
            </p:cNvSpPr>
            <p:nvPr/>
          </p:nvSpPr>
          <p:spPr bwMode="auto">
            <a:xfrm>
              <a:off x="8269876" y="4580623"/>
              <a:ext cx="109042" cy="257026"/>
            </a:xfrm>
            <a:custGeom>
              <a:avLst/>
              <a:gdLst>
                <a:gd name="T0" fmla="*/ 10 w 15"/>
                <a:gd name="T1" fmla="*/ 35 h 35"/>
                <a:gd name="T2" fmla="*/ 10 w 15"/>
                <a:gd name="T3" fmla="*/ 35 h 35"/>
                <a:gd name="T4" fmla="*/ 8 w 15"/>
                <a:gd name="T5" fmla="*/ 32 h 35"/>
                <a:gd name="T6" fmla="*/ 9 w 15"/>
                <a:gd name="T7" fmla="*/ 24 h 35"/>
                <a:gd name="T8" fmla="*/ 4 w 15"/>
                <a:gd name="T9" fmla="*/ 24 h 35"/>
                <a:gd name="T10" fmla="*/ 0 w 15"/>
                <a:gd name="T11" fmla="*/ 6 h 35"/>
                <a:gd name="T12" fmla="*/ 9 w 15"/>
                <a:gd name="T13" fmla="*/ 0 h 35"/>
                <a:gd name="T14" fmla="*/ 12 w 15"/>
                <a:gd name="T15" fmla="*/ 8 h 35"/>
                <a:gd name="T16" fmla="*/ 15 w 15"/>
                <a:gd name="T17" fmla="*/ 15 h 35"/>
                <a:gd name="T18" fmla="*/ 14 w 15"/>
                <a:gd name="T19" fmla="*/ 33 h 35"/>
                <a:gd name="T20" fmla="*/ 10 w 15"/>
                <a:gd name="T2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5">
                  <a:moveTo>
                    <a:pt x="10" y="35"/>
                  </a:moveTo>
                  <a:cubicBezTo>
                    <a:pt x="10" y="35"/>
                    <a:pt x="10" y="35"/>
                    <a:pt x="10" y="35"/>
                  </a:cubicBezTo>
                  <a:cubicBezTo>
                    <a:pt x="9" y="35"/>
                    <a:pt x="8" y="34"/>
                    <a:pt x="8" y="32"/>
                  </a:cubicBezTo>
                  <a:cubicBezTo>
                    <a:pt x="9" y="24"/>
                    <a:pt x="9" y="24"/>
                    <a:pt x="9" y="24"/>
                  </a:cubicBezTo>
                  <a:cubicBezTo>
                    <a:pt x="9" y="20"/>
                    <a:pt x="6" y="21"/>
                    <a:pt x="4" y="24"/>
                  </a:cubicBezTo>
                  <a:cubicBezTo>
                    <a:pt x="0" y="6"/>
                    <a:pt x="0" y="6"/>
                    <a:pt x="0" y="6"/>
                  </a:cubicBezTo>
                  <a:cubicBezTo>
                    <a:pt x="9" y="0"/>
                    <a:pt x="9" y="0"/>
                    <a:pt x="9" y="0"/>
                  </a:cubicBezTo>
                  <a:cubicBezTo>
                    <a:pt x="12" y="8"/>
                    <a:pt x="12" y="8"/>
                    <a:pt x="12" y="8"/>
                  </a:cubicBezTo>
                  <a:cubicBezTo>
                    <a:pt x="15" y="8"/>
                    <a:pt x="15" y="13"/>
                    <a:pt x="15" y="15"/>
                  </a:cubicBezTo>
                  <a:cubicBezTo>
                    <a:pt x="14" y="33"/>
                    <a:pt x="14" y="33"/>
                    <a:pt x="14" y="33"/>
                  </a:cubicBezTo>
                  <a:cubicBezTo>
                    <a:pt x="13" y="34"/>
                    <a:pt x="12" y="35"/>
                    <a:pt x="10" y="35"/>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5" name="Freeform 357"/>
            <p:cNvSpPr>
              <a:spLocks/>
            </p:cNvSpPr>
            <p:nvPr/>
          </p:nvSpPr>
          <p:spPr bwMode="auto">
            <a:xfrm>
              <a:off x="8202894" y="4734838"/>
              <a:ext cx="51406" cy="183813"/>
            </a:xfrm>
            <a:custGeom>
              <a:avLst/>
              <a:gdLst>
                <a:gd name="T0" fmla="*/ 5 w 7"/>
                <a:gd name="T1" fmla="*/ 25 h 25"/>
                <a:gd name="T2" fmla="*/ 5 w 7"/>
                <a:gd name="T3" fmla="*/ 25 h 25"/>
                <a:gd name="T4" fmla="*/ 2 w 7"/>
                <a:gd name="T5" fmla="*/ 22 h 25"/>
                <a:gd name="T6" fmla="*/ 0 w 7"/>
                <a:gd name="T7" fmla="*/ 0 h 25"/>
                <a:gd name="T8" fmla="*/ 0 w 7"/>
                <a:gd name="T9" fmla="*/ 0 h 25"/>
                <a:gd name="T10" fmla="*/ 5 w 7"/>
                <a:gd name="T11" fmla="*/ 1 h 25"/>
                <a:gd name="T12" fmla="*/ 7 w 7"/>
                <a:gd name="T13" fmla="*/ 22 h 25"/>
                <a:gd name="T14" fmla="*/ 5 w 7"/>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5">
                  <a:moveTo>
                    <a:pt x="5" y="25"/>
                  </a:moveTo>
                  <a:cubicBezTo>
                    <a:pt x="5" y="25"/>
                    <a:pt x="5" y="25"/>
                    <a:pt x="5" y="25"/>
                  </a:cubicBezTo>
                  <a:cubicBezTo>
                    <a:pt x="3" y="25"/>
                    <a:pt x="2" y="24"/>
                    <a:pt x="2" y="22"/>
                  </a:cubicBezTo>
                  <a:cubicBezTo>
                    <a:pt x="0" y="0"/>
                    <a:pt x="0" y="0"/>
                    <a:pt x="0" y="0"/>
                  </a:cubicBezTo>
                  <a:cubicBezTo>
                    <a:pt x="0" y="0"/>
                    <a:pt x="0" y="0"/>
                    <a:pt x="0" y="0"/>
                  </a:cubicBezTo>
                  <a:cubicBezTo>
                    <a:pt x="5" y="1"/>
                    <a:pt x="5" y="1"/>
                    <a:pt x="5" y="1"/>
                  </a:cubicBezTo>
                  <a:cubicBezTo>
                    <a:pt x="7" y="22"/>
                    <a:pt x="7" y="22"/>
                    <a:pt x="7" y="22"/>
                  </a:cubicBezTo>
                  <a:cubicBezTo>
                    <a:pt x="7" y="23"/>
                    <a:pt x="6" y="24"/>
                    <a:pt x="5" y="25"/>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6" name="Freeform 358"/>
            <p:cNvSpPr>
              <a:spLocks/>
            </p:cNvSpPr>
            <p:nvPr/>
          </p:nvSpPr>
          <p:spPr bwMode="auto">
            <a:xfrm>
              <a:off x="8196663" y="4756647"/>
              <a:ext cx="87233" cy="162004"/>
            </a:xfrm>
            <a:custGeom>
              <a:avLst/>
              <a:gdLst>
                <a:gd name="T0" fmla="*/ 10 w 12"/>
                <a:gd name="T1" fmla="*/ 22 h 22"/>
                <a:gd name="T2" fmla="*/ 10 w 12"/>
                <a:gd name="T3" fmla="*/ 22 h 22"/>
                <a:gd name="T4" fmla="*/ 6 w 12"/>
                <a:gd name="T5" fmla="*/ 20 h 22"/>
                <a:gd name="T6" fmla="*/ 0 w 12"/>
                <a:gd name="T7" fmla="*/ 0 h 22"/>
                <a:gd name="T8" fmla="*/ 5 w 12"/>
                <a:gd name="T9" fmla="*/ 4 h 22"/>
                <a:gd name="T10" fmla="*/ 11 w 12"/>
                <a:gd name="T11" fmla="*/ 19 h 22"/>
                <a:gd name="T12" fmla="*/ 10 w 12"/>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12" h="22">
                  <a:moveTo>
                    <a:pt x="10" y="22"/>
                  </a:moveTo>
                  <a:cubicBezTo>
                    <a:pt x="10" y="22"/>
                    <a:pt x="10" y="22"/>
                    <a:pt x="10" y="22"/>
                  </a:cubicBezTo>
                  <a:cubicBezTo>
                    <a:pt x="8" y="22"/>
                    <a:pt x="7" y="22"/>
                    <a:pt x="6" y="20"/>
                  </a:cubicBezTo>
                  <a:cubicBezTo>
                    <a:pt x="0" y="0"/>
                    <a:pt x="0" y="0"/>
                    <a:pt x="0" y="0"/>
                  </a:cubicBezTo>
                  <a:cubicBezTo>
                    <a:pt x="5" y="4"/>
                    <a:pt x="5" y="4"/>
                    <a:pt x="5" y="4"/>
                  </a:cubicBezTo>
                  <a:cubicBezTo>
                    <a:pt x="11" y="19"/>
                    <a:pt x="11" y="19"/>
                    <a:pt x="11" y="19"/>
                  </a:cubicBezTo>
                  <a:cubicBezTo>
                    <a:pt x="12" y="20"/>
                    <a:pt x="11" y="21"/>
                    <a:pt x="10" y="22"/>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7" name="Freeform 359"/>
            <p:cNvSpPr>
              <a:spLocks/>
            </p:cNvSpPr>
            <p:nvPr/>
          </p:nvSpPr>
          <p:spPr bwMode="auto">
            <a:xfrm>
              <a:off x="8224702" y="4610220"/>
              <a:ext cx="169793" cy="88791"/>
            </a:xfrm>
            <a:custGeom>
              <a:avLst/>
              <a:gdLst>
                <a:gd name="T0" fmla="*/ 0 w 109"/>
                <a:gd name="T1" fmla="*/ 28 h 57"/>
                <a:gd name="T2" fmla="*/ 104 w 109"/>
                <a:gd name="T3" fmla="*/ 57 h 57"/>
                <a:gd name="T4" fmla="*/ 109 w 109"/>
                <a:gd name="T5" fmla="*/ 28 h 57"/>
                <a:gd name="T6" fmla="*/ 5 w 109"/>
                <a:gd name="T7" fmla="*/ 0 h 57"/>
                <a:gd name="T8" fmla="*/ 0 w 109"/>
                <a:gd name="T9" fmla="*/ 28 h 57"/>
              </a:gdLst>
              <a:ahLst/>
              <a:cxnLst>
                <a:cxn ang="0">
                  <a:pos x="T0" y="T1"/>
                </a:cxn>
                <a:cxn ang="0">
                  <a:pos x="T2" y="T3"/>
                </a:cxn>
                <a:cxn ang="0">
                  <a:pos x="T4" y="T5"/>
                </a:cxn>
                <a:cxn ang="0">
                  <a:pos x="T6" y="T7"/>
                </a:cxn>
                <a:cxn ang="0">
                  <a:pos x="T8" y="T9"/>
                </a:cxn>
              </a:cxnLst>
              <a:rect l="0" t="0" r="r" b="b"/>
              <a:pathLst>
                <a:path w="109" h="57">
                  <a:moveTo>
                    <a:pt x="0" y="28"/>
                  </a:moveTo>
                  <a:lnTo>
                    <a:pt x="104" y="57"/>
                  </a:lnTo>
                  <a:lnTo>
                    <a:pt x="109" y="28"/>
                  </a:lnTo>
                  <a:lnTo>
                    <a:pt x="5" y="0"/>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8" name="Freeform 360"/>
            <p:cNvSpPr>
              <a:spLocks/>
            </p:cNvSpPr>
            <p:nvPr/>
          </p:nvSpPr>
          <p:spPr bwMode="auto">
            <a:xfrm>
              <a:off x="8218471" y="3468403"/>
              <a:ext cx="563900" cy="1193224"/>
            </a:xfrm>
            <a:custGeom>
              <a:avLst/>
              <a:gdLst>
                <a:gd name="T0" fmla="*/ 77 w 77"/>
                <a:gd name="T1" fmla="*/ 6 h 163"/>
                <a:gd name="T2" fmla="*/ 51 w 77"/>
                <a:gd name="T3" fmla="*/ 0 h 163"/>
                <a:gd name="T4" fmla="*/ 0 w 77"/>
                <a:gd name="T5" fmla="*/ 156 h 163"/>
                <a:gd name="T6" fmla="*/ 0 w 77"/>
                <a:gd name="T7" fmla="*/ 156 h 163"/>
                <a:gd name="T8" fmla="*/ 26 w 77"/>
                <a:gd name="T9" fmla="*/ 163 h 163"/>
                <a:gd name="T10" fmla="*/ 26 w 77"/>
                <a:gd name="T11" fmla="*/ 162 h 163"/>
                <a:gd name="T12" fmla="*/ 77 w 77"/>
                <a:gd name="T13" fmla="*/ 6 h 163"/>
                <a:gd name="T14" fmla="*/ 77 w 77"/>
                <a:gd name="T15" fmla="*/ 6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63">
                  <a:moveTo>
                    <a:pt x="77" y="6"/>
                  </a:moveTo>
                  <a:cubicBezTo>
                    <a:pt x="51" y="0"/>
                    <a:pt x="51" y="0"/>
                    <a:pt x="51" y="0"/>
                  </a:cubicBezTo>
                  <a:cubicBezTo>
                    <a:pt x="51" y="0"/>
                    <a:pt x="3" y="145"/>
                    <a:pt x="0" y="156"/>
                  </a:cubicBezTo>
                  <a:cubicBezTo>
                    <a:pt x="0" y="156"/>
                    <a:pt x="0" y="156"/>
                    <a:pt x="0" y="156"/>
                  </a:cubicBezTo>
                  <a:cubicBezTo>
                    <a:pt x="26" y="163"/>
                    <a:pt x="26" y="163"/>
                    <a:pt x="26" y="163"/>
                  </a:cubicBezTo>
                  <a:cubicBezTo>
                    <a:pt x="26" y="163"/>
                    <a:pt x="26" y="162"/>
                    <a:pt x="26" y="162"/>
                  </a:cubicBezTo>
                  <a:cubicBezTo>
                    <a:pt x="77" y="6"/>
                    <a:pt x="77" y="6"/>
                    <a:pt x="77" y="6"/>
                  </a:cubicBezTo>
                  <a:cubicBezTo>
                    <a:pt x="77" y="6"/>
                    <a:pt x="77" y="6"/>
                    <a:pt x="77" y="6"/>
                  </a:cubicBez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9" name="Freeform 361"/>
            <p:cNvSpPr>
              <a:spLocks/>
            </p:cNvSpPr>
            <p:nvPr/>
          </p:nvSpPr>
          <p:spPr bwMode="auto">
            <a:xfrm>
              <a:off x="8562730" y="4603989"/>
              <a:ext cx="373856" cy="1719737"/>
            </a:xfrm>
            <a:custGeom>
              <a:avLst/>
              <a:gdLst>
                <a:gd name="T0" fmla="*/ 17 w 51"/>
                <a:gd name="T1" fmla="*/ 0 h 235"/>
                <a:gd name="T2" fmla="*/ 44 w 51"/>
                <a:gd name="T3" fmla="*/ 0 h 235"/>
                <a:gd name="T4" fmla="*/ 50 w 51"/>
                <a:gd name="T5" fmla="*/ 7 h 235"/>
                <a:gd name="T6" fmla="*/ 45 w 51"/>
                <a:gd name="T7" fmla="*/ 118 h 235"/>
                <a:gd name="T8" fmla="*/ 42 w 51"/>
                <a:gd name="T9" fmla="*/ 187 h 235"/>
                <a:gd name="T10" fmla="*/ 44 w 51"/>
                <a:gd name="T11" fmla="*/ 210 h 235"/>
                <a:gd name="T12" fmla="*/ 17 w 51"/>
                <a:gd name="T13" fmla="*/ 232 h 235"/>
                <a:gd name="T14" fmla="*/ 3 w 51"/>
                <a:gd name="T15" fmla="*/ 228 h 235"/>
                <a:gd name="T16" fmla="*/ 19 w 51"/>
                <a:gd name="T17" fmla="*/ 207 h 235"/>
                <a:gd name="T18" fmla="*/ 17 w 51"/>
                <a:gd name="T19" fmla="*/ 114 h 235"/>
                <a:gd name="T20" fmla="*/ 10 w 51"/>
                <a:gd name="T21" fmla="*/ 7 h 235"/>
                <a:gd name="T22" fmla="*/ 17 w 51"/>
                <a:gd name="T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235">
                  <a:moveTo>
                    <a:pt x="17" y="0"/>
                  </a:moveTo>
                  <a:cubicBezTo>
                    <a:pt x="44" y="0"/>
                    <a:pt x="44" y="0"/>
                    <a:pt x="44" y="0"/>
                  </a:cubicBezTo>
                  <a:cubicBezTo>
                    <a:pt x="47" y="0"/>
                    <a:pt x="51" y="3"/>
                    <a:pt x="50" y="7"/>
                  </a:cubicBezTo>
                  <a:cubicBezTo>
                    <a:pt x="49" y="46"/>
                    <a:pt x="51" y="78"/>
                    <a:pt x="45" y="118"/>
                  </a:cubicBezTo>
                  <a:cubicBezTo>
                    <a:pt x="43" y="136"/>
                    <a:pt x="44" y="160"/>
                    <a:pt x="42" y="187"/>
                  </a:cubicBezTo>
                  <a:cubicBezTo>
                    <a:pt x="40" y="201"/>
                    <a:pt x="45" y="207"/>
                    <a:pt x="44" y="210"/>
                  </a:cubicBezTo>
                  <a:cubicBezTo>
                    <a:pt x="43" y="213"/>
                    <a:pt x="28" y="235"/>
                    <a:pt x="17" y="232"/>
                  </a:cubicBezTo>
                  <a:cubicBezTo>
                    <a:pt x="3" y="228"/>
                    <a:pt x="3" y="228"/>
                    <a:pt x="3" y="228"/>
                  </a:cubicBezTo>
                  <a:cubicBezTo>
                    <a:pt x="0" y="227"/>
                    <a:pt x="18" y="210"/>
                    <a:pt x="19" y="207"/>
                  </a:cubicBezTo>
                  <a:cubicBezTo>
                    <a:pt x="27" y="172"/>
                    <a:pt x="21" y="146"/>
                    <a:pt x="17" y="114"/>
                  </a:cubicBezTo>
                  <a:cubicBezTo>
                    <a:pt x="14" y="80"/>
                    <a:pt x="10" y="41"/>
                    <a:pt x="10" y="7"/>
                  </a:cubicBezTo>
                  <a:cubicBezTo>
                    <a:pt x="10" y="3"/>
                    <a:pt x="13" y="0"/>
                    <a:pt x="17" y="0"/>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0" name="Freeform 362"/>
            <p:cNvSpPr>
              <a:spLocks/>
            </p:cNvSpPr>
            <p:nvPr/>
          </p:nvSpPr>
          <p:spPr bwMode="auto">
            <a:xfrm>
              <a:off x="8473939" y="6082277"/>
              <a:ext cx="454858" cy="322452"/>
            </a:xfrm>
            <a:custGeom>
              <a:avLst/>
              <a:gdLst>
                <a:gd name="T0" fmla="*/ 55 w 62"/>
                <a:gd name="T1" fmla="*/ 0 h 44"/>
                <a:gd name="T2" fmla="*/ 62 w 62"/>
                <a:gd name="T3" fmla="*/ 19 h 44"/>
                <a:gd name="T4" fmla="*/ 58 w 62"/>
                <a:gd name="T5" fmla="*/ 27 h 44"/>
                <a:gd name="T6" fmla="*/ 53 w 62"/>
                <a:gd name="T7" fmla="*/ 27 h 44"/>
                <a:gd name="T8" fmla="*/ 42 w 62"/>
                <a:gd name="T9" fmla="*/ 34 h 44"/>
                <a:gd name="T10" fmla="*/ 25 w 62"/>
                <a:gd name="T11" fmla="*/ 42 h 44"/>
                <a:gd name="T12" fmla="*/ 9 w 62"/>
                <a:gd name="T13" fmla="*/ 40 h 44"/>
                <a:gd name="T14" fmla="*/ 26 w 62"/>
                <a:gd name="T15" fmla="*/ 11 h 44"/>
                <a:gd name="T16" fmla="*/ 23 w 62"/>
                <a:gd name="T17" fmla="*/ 26 h 44"/>
                <a:gd name="T18" fmla="*/ 55 w 62"/>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44">
                  <a:moveTo>
                    <a:pt x="55" y="0"/>
                  </a:moveTo>
                  <a:cubicBezTo>
                    <a:pt x="58" y="3"/>
                    <a:pt x="62" y="14"/>
                    <a:pt x="62" y="19"/>
                  </a:cubicBezTo>
                  <a:cubicBezTo>
                    <a:pt x="61" y="25"/>
                    <a:pt x="61" y="25"/>
                    <a:pt x="58" y="27"/>
                  </a:cubicBezTo>
                  <a:cubicBezTo>
                    <a:pt x="55" y="29"/>
                    <a:pt x="54" y="29"/>
                    <a:pt x="53" y="27"/>
                  </a:cubicBezTo>
                  <a:cubicBezTo>
                    <a:pt x="52" y="26"/>
                    <a:pt x="45" y="32"/>
                    <a:pt x="42" y="34"/>
                  </a:cubicBezTo>
                  <a:cubicBezTo>
                    <a:pt x="38" y="36"/>
                    <a:pt x="34" y="40"/>
                    <a:pt x="25" y="42"/>
                  </a:cubicBezTo>
                  <a:cubicBezTo>
                    <a:pt x="19" y="43"/>
                    <a:pt x="12" y="44"/>
                    <a:pt x="9" y="40"/>
                  </a:cubicBezTo>
                  <a:cubicBezTo>
                    <a:pt x="0" y="31"/>
                    <a:pt x="18" y="21"/>
                    <a:pt x="26" y="11"/>
                  </a:cubicBezTo>
                  <a:cubicBezTo>
                    <a:pt x="22" y="19"/>
                    <a:pt x="12" y="25"/>
                    <a:pt x="23" y="26"/>
                  </a:cubicBezTo>
                  <a:cubicBezTo>
                    <a:pt x="42" y="26"/>
                    <a:pt x="54" y="13"/>
                    <a:pt x="55"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1" name="Freeform 363"/>
            <p:cNvSpPr>
              <a:spLocks/>
            </p:cNvSpPr>
            <p:nvPr/>
          </p:nvSpPr>
          <p:spPr bwMode="auto">
            <a:xfrm>
              <a:off x="8958393" y="4603989"/>
              <a:ext cx="373856" cy="1719737"/>
            </a:xfrm>
            <a:custGeom>
              <a:avLst/>
              <a:gdLst>
                <a:gd name="T0" fmla="*/ 34 w 51"/>
                <a:gd name="T1" fmla="*/ 0 h 235"/>
                <a:gd name="T2" fmla="*/ 7 w 51"/>
                <a:gd name="T3" fmla="*/ 0 h 235"/>
                <a:gd name="T4" fmla="*/ 0 w 51"/>
                <a:gd name="T5" fmla="*/ 7 h 235"/>
                <a:gd name="T6" fmla="*/ 6 w 51"/>
                <a:gd name="T7" fmla="*/ 118 h 235"/>
                <a:gd name="T8" fmla="*/ 9 w 51"/>
                <a:gd name="T9" fmla="*/ 187 h 235"/>
                <a:gd name="T10" fmla="*/ 7 w 51"/>
                <a:gd name="T11" fmla="*/ 210 h 235"/>
                <a:gd name="T12" fmla="*/ 34 w 51"/>
                <a:gd name="T13" fmla="*/ 232 h 235"/>
                <a:gd name="T14" fmla="*/ 48 w 51"/>
                <a:gd name="T15" fmla="*/ 228 h 235"/>
                <a:gd name="T16" fmla="*/ 32 w 51"/>
                <a:gd name="T17" fmla="*/ 207 h 235"/>
                <a:gd name="T18" fmla="*/ 33 w 51"/>
                <a:gd name="T19" fmla="*/ 114 h 235"/>
                <a:gd name="T20" fmla="*/ 41 w 51"/>
                <a:gd name="T21" fmla="*/ 7 h 235"/>
                <a:gd name="T22" fmla="*/ 34 w 51"/>
                <a:gd name="T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235">
                  <a:moveTo>
                    <a:pt x="34" y="0"/>
                  </a:moveTo>
                  <a:cubicBezTo>
                    <a:pt x="7" y="0"/>
                    <a:pt x="7" y="0"/>
                    <a:pt x="7" y="0"/>
                  </a:cubicBezTo>
                  <a:cubicBezTo>
                    <a:pt x="3" y="0"/>
                    <a:pt x="0" y="3"/>
                    <a:pt x="0" y="7"/>
                  </a:cubicBezTo>
                  <a:cubicBezTo>
                    <a:pt x="1" y="46"/>
                    <a:pt x="0" y="78"/>
                    <a:pt x="6" y="118"/>
                  </a:cubicBezTo>
                  <a:cubicBezTo>
                    <a:pt x="8" y="136"/>
                    <a:pt x="7" y="160"/>
                    <a:pt x="9" y="187"/>
                  </a:cubicBezTo>
                  <a:cubicBezTo>
                    <a:pt x="11" y="201"/>
                    <a:pt x="6" y="207"/>
                    <a:pt x="7" y="210"/>
                  </a:cubicBezTo>
                  <a:cubicBezTo>
                    <a:pt x="8" y="213"/>
                    <a:pt x="23" y="235"/>
                    <a:pt x="34" y="232"/>
                  </a:cubicBezTo>
                  <a:cubicBezTo>
                    <a:pt x="48" y="228"/>
                    <a:pt x="48" y="228"/>
                    <a:pt x="48" y="228"/>
                  </a:cubicBezTo>
                  <a:cubicBezTo>
                    <a:pt x="51" y="227"/>
                    <a:pt x="33" y="210"/>
                    <a:pt x="32" y="207"/>
                  </a:cubicBezTo>
                  <a:cubicBezTo>
                    <a:pt x="24" y="172"/>
                    <a:pt x="30" y="146"/>
                    <a:pt x="33" y="114"/>
                  </a:cubicBezTo>
                  <a:cubicBezTo>
                    <a:pt x="37" y="80"/>
                    <a:pt x="41" y="41"/>
                    <a:pt x="41" y="7"/>
                  </a:cubicBezTo>
                  <a:cubicBezTo>
                    <a:pt x="41" y="3"/>
                    <a:pt x="38" y="0"/>
                    <a:pt x="34" y="0"/>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5" name="Freeform 364"/>
            <p:cNvSpPr>
              <a:spLocks/>
            </p:cNvSpPr>
            <p:nvPr/>
          </p:nvSpPr>
          <p:spPr bwMode="auto">
            <a:xfrm>
              <a:off x="8966182" y="6082277"/>
              <a:ext cx="447071" cy="322452"/>
            </a:xfrm>
            <a:custGeom>
              <a:avLst/>
              <a:gdLst>
                <a:gd name="T0" fmla="*/ 7 w 61"/>
                <a:gd name="T1" fmla="*/ 0 h 44"/>
                <a:gd name="T2" fmla="*/ 0 w 61"/>
                <a:gd name="T3" fmla="*/ 19 h 44"/>
                <a:gd name="T4" fmla="*/ 4 w 61"/>
                <a:gd name="T5" fmla="*/ 27 h 44"/>
                <a:gd name="T6" fmla="*/ 9 w 61"/>
                <a:gd name="T7" fmla="*/ 27 h 44"/>
                <a:gd name="T8" fmla="*/ 20 w 61"/>
                <a:gd name="T9" fmla="*/ 34 h 44"/>
                <a:gd name="T10" fmla="*/ 37 w 61"/>
                <a:gd name="T11" fmla="*/ 42 h 44"/>
                <a:gd name="T12" fmla="*/ 53 w 61"/>
                <a:gd name="T13" fmla="*/ 40 h 44"/>
                <a:gd name="T14" fmla="*/ 36 w 61"/>
                <a:gd name="T15" fmla="*/ 11 h 44"/>
                <a:gd name="T16" fmla="*/ 39 w 61"/>
                <a:gd name="T17" fmla="*/ 26 h 44"/>
                <a:gd name="T18" fmla="*/ 7 w 61"/>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44">
                  <a:moveTo>
                    <a:pt x="7" y="0"/>
                  </a:moveTo>
                  <a:cubicBezTo>
                    <a:pt x="4" y="3"/>
                    <a:pt x="0" y="14"/>
                    <a:pt x="0" y="19"/>
                  </a:cubicBezTo>
                  <a:cubicBezTo>
                    <a:pt x="1" y="25"/>
                    <a:pt x="1" y="25"/>
                    <a:pt x="4" y="27"/>
                  </a:cubicBezTo>
                  <a:cubicBezTo>
                    <a:pt x="7" y="29"/>
                    <a:pt x="8" y="29"/>
                    <a:pt x="9" y="27"/>
                  </a:cubicBezTo>
                  <a:cubicBezTo>
                    <a:pt x="10" y="26"/>
                    <a:pt x="17" y="32"/>
                    <a:pt x="20" y="34"/>
                  </a:cubicBezTo>
                  <a:cubicBezTo>
                    <a:pt x="23" y="36"/>
                    <a:pt x="28" y="40"/>
                    <a:pt x="37" y="42"/>
                  </a:cubicBezTo>
                  <a:cubicBezTo>
                    <a:pt x="43" y="43"/>
                    <a:pt x="50" y="44"/>
                    <a:pt x="53" y="40"/>
                  </a:cubicBezTo>
                  <a:cubicBezTo>
                    <a:pt x="61" y="31"/>
                    <a:pt x="44" y="21"/>
                    <a:pt x="36" y="11"/>
                  </a:cubicBezTo>
                  <a:cubicBezTo>
                    <a:pt x="40" y="19"/>
                    <a:pt x="50" y="25"/>
                    <a:pt x="39" y="26"/>
                  </a:cubicBezTo>
                  <a:cubicBezTo>
                    <a:pt x="20" y="26"/>
                    <a:pt x="7" y="13"/>
                    <a:pt x="7"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6" name="Freeform 365"/>
            <p:cNvSpPr>
              <a:spLocks/>
            </p:cNvSpPr>
            <p:nvPr/>
          </p:nvSpPr>
          <p:spPr bwMode="auto">
            <a:xfrm>
              <a:off x="8519113" y="4222346"/>
              <a:ext cx="850523" cy="989162"/>
            </a:xfrm>
            <a:custGeom>
              <a:avLst/>
              <a:gdLst>
                <a:gd name="T0" fmla="*/ 21 w 116"/>
                <a:gd name="T1" fmla="*/ 0 h 135"/>
                <a:gd name="T2" fmla="*/ 16 w 116"/>
                <a:gd name="T3" fmla="*/ 131 h 135"/>
                <a:gd name="T4" fmla="*/ 101 w 116"/>
                <a:gd name="T5" fmla="*/ 131 h 135"/>
                <a:gd name="T6" fmla="*/ 96 w 116"/>
                <a:gd name="T7" fmla="*/ 0 h 135"/>
                <a:gd name="T8" fmla="*/ 21 w 116"/>
                <a:gd name="T9" fmla="*/ 0 h 135"/>
              </a:gdLst>
              <a:ahLst/>
              <a:cxnLst>
                <a:cxn ang="0">
                  <a:pos x="T0" y="T1"/>
                </a:cxn>
                <a:cxn ang="0">
                  <a:pos x="T2" y="T3"/>
                </a:cxn>
                <a:cxn ang="0">
                  <a:pos x="T4" y="T5"/>
                </a:cxn>
                <a:cxn ang="0">
                  <a:pos x="T6" y="T7"/>
                </a:cxn>
                <a:cxn ang="0">
                  <a:pos x="T8" y="T9"/>
                </a:cxn>
              </a:cxnLst>
              <a:rect l="0" t="0" r="r" b="b"/>
              <a:pathLst>
                <a:path w="116" h="135">
                  <a:moveTo>
                    <a:pt x="21" y="0"/>
                  </a:moveTo>
                  <a:cubicBezTo>
                    <a:pt x="15" y="16"/>
                    <a:pt x="0" y="65"/>
                    <a:pt x="16" y="131"/>
                  </a:cubicBezTo>
                  <a:cubicBezTo>
                    <a:pt x="20" y="135"/>
                    <a:pt x="99" y="135"/>
                    <a:pt x="101" y="131"/>
                  </a:cubicBezTo>
                  <a:cubicBezTo>
                    <a:pt x="116" y="67"/>
                    <a:pt x="103" y="14"/>
                    <a:pt x="96" y="0"/>
                  </a:cubicBezTo>
                  <a:lnTo>
                    <a:pt x="21" y="0"/>
                  </a:ln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7" name="Freeform 366"/>
            <p:cNvSpPr>
              <a:spLocks/>
            </p:cNvSpPr>
            <p:nvPr/>
          </p:nvSpPr>
          <p:spPr bwMode="auto">
            <a:xfrm>
              <a:off x="9998958" y="3292379"/>
              <a:ext cx="169793" cy="190044"/>
            </a:xfrm>
            <a:custGeom>
              <a:avLst/>
              <a:gdLst>
                <a:gd name="T0" fmla="*/ 22 w 23"/>
                <a:gd name="T1" fmla="*/ 1 h 26"/>
                <a:gd name="T2" fmla="*/ 22 w 23"/>
                <a:gd name="T3" fmla="*/ 1 h 26"/>
                <a:gd name="T4" fmla="*/ 22 w 23"/>
                <a:gd name="T5" fmla="*/ 5 h 26"/>
                <a:gd name="T6" fmla="*/ 6 w 23"/>
                <a:gd name="T7" fmla="*/ 25 h 26"/>
                <a:gd name="T8" fmla="*/ 1 w 23"/>
                <a:gd name="T9" fmla="*/ 25 h 26"/>
                <a:gd name="T10" fmla="*/ 1 w 23"/>
                <a:gd name="T11" fmla="*/ 25 h 26"/>
                <a:gd name="T12" fmla="*/ 1 w 23"/>
                <a:gd name="T13" fmla="*/ 21 h 26"/>
                <a:gd name="T14" fmla="*/ 17 w 23"/>
                <a:gd name="T15" fmla="*/ 2 h 26"/>
                <a:gd name="T16" fmla="*/ 22 w 23"/>
                <a:gd name="T17"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6">
                  <a:moveTo>
                    <a:pt x="22" y="1"/>
                  </a:moveTo>
                  <a:cubicBezTo>
                    <a:pt x="22" y="1"/>
                    <a:pt x="22" y="1"/>
                    <a:pt x="22" y="1"/>
                  </a:cubicBezTo>
                  <a:cubicBezTo>
                    <a:pt x="23" y="2"/>
                    <a:pt x="23" y="4"/>
                    <a:pt x="22" y="5"/>
                  </a:cubicBezTo>
                  <a:cubicBezTo>
                    <a:pt x="6" y="25"/>
                    <a:pt x="6" y="25"/>
                    <a:pt x="6" y="25"/>
                  </a:cubicBezTo>
                  <a:cubicBezTo>
                    <a:pt x="5" y="26"/>
                    <a:pt x="3" y="26"/>
                    <a:pt x="1" y="25"/>
                  </a:cubicBezTo>
                  <a:cubicBezTo>
                    <a:pt x="1" y="25"/>
                    <a:pt x="1" y="25"/>
                    <a:pt x="1" y="25"/>
                  </a:cubicBezTo>
                  <a:cubicBezTo>
                    <a:pt x="0" y="24"/>
                    <a:pt x="0" y="22"/>
                    <a:pt x="1" y="21"/>
                  </a:cubicBezTo>
                  <a:cubicBezTo>
                    <a:pt x="17" y="2"/>
                    <a:pt x="17" y="2"/>
                    <a:pt x="17" y="2"/>
                  </a:cubicBezTo>
                  <a:cubicBezTo>
                    <a:pt x="18" y="0"/>
                    <a:pt x="20" y="0"/>
                    <a:pt x="22" y="1"/>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8" name="Freeform 367"/>
            <p:cNvSpPr>
              <a:spLocks/>
            </p:cNvSpPr>
            <p:nvPr/>
          </p:nvSpPr>
          <p:spPr bwMode="auto">
            <a:xfrm>
              <a:off x="9868109" y="3395188"/>
              <a:ext cx="263257" cy="285067"/>
            </a:xfrm>
            <a:custGeom>
              <a:avLst/>
              <a:gdLst>
                <a:gd name="T0" fmla="*/ 0 w 36"/>
                <a:gd name="T1" fmla="*/ 30 h 39"/>
                <a:gd name="T2" fmla="*/ 11 w 36"/>
                <a:gd name="T3" fmla="*/ 39 h 39"/>
                <a:gd name="T4" fmla="*/ 22 w 36"/>
                <a:gd name="T5" fmla="*/ 31 h 39"/>
                <a:gd name="T6" fmla="*/ 36 w 36"/>
                <a:gd name="T7" fmla="*/ 4 h 39"/>
                <a:gd name="T8" fmla="*/ 26 w 36"/>
                <a:gd name="T9" fmla="*/ 0 h 39"/>
                <a:gd name="T10" fmla="*/ 6 w 36"/>
                <a:gd name="T11" fmla="*/ 13 h 39"/>
                <a:gd name="T12" fmla="*/ 0 w 36"/>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36" h="39">
                  <a:moveTo>
                    <a:pt x="0" y="30"/>
                  </a:moveTo>
                  <a:cubicBezTo>
                    <a:pt x="11" y="39"/>
                    <a:pt x="11" y="39"/>
                    <a:pt x="11" y="39"/>
                  </a:cubicBezTo>
                  <a:cubicBezTo>
                    <a:pt x="22" y="31"/>
                    <a:pt x="22" y="31"/>
                    <a:pt x="22" y="31"/>
                  </a:cubicBezTo>
                  <a:cubicBezTo>
                    <a:pt x="28" y="27"/>
                    <a:pt x="33" y="11"/>
                    <a:pt x="36" y="4"/>
                  </a:cubicBezTo>
                  <a:cubicBezTo>
                    <a:pt x="26" y="0"/>
                    <a:pt x="26" y="0"/>
                    <a:pt x="26" y="0"/>
                  </a:cubicBezTo>
                  <a:cubicBezTo>
                    <a:pt x="6" y="13"/>
                    <a:pt x="6" y="13"/>
                    <a:pt x="6" y="13"/>
                  </a:cubicBezTo>
                  <a:lnTo>
                    <a:pt x="0" y="30"/>
                  </a:lnTo>
                  <a:close/>
                </a:path>
              </a:pathLst>
            </a:custGeom>
            <a:solidFill>
              <a:srgbClr val="D1A88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9" name="Freeform 368"/>
            <p:cNvSpPr>
              <a:spLocks/>
            </p:cNvSpPr>
            <p:nvPr/>
          </p:nvSpPr>
          <p:spPr bwMode="auto">
            <a:xfrm>
              <a:off x="9889918" y="2736268"/>
              <a:ext cx="439282" cy="1032778"/>
            </a:xfrm>
            <a:custGeom>
              <a:avLst/>
              <a:gdLst>
                <a:gd name="T0" fmla="*/ 273 w 282"/>
                <a:gd name="T1" fmla="*/ 0 h 663"/>
                <a:gd name="T2" fmla="*/ 282 w 282"/>
                <a:gd name="T3" fmla="*/ 4 h 663"/>
                <a:gd name="T4" fmla="*/ 28 w 282"/>
                <a:gd name="T5" fmla="*/ 663 h 663"/>
                <a:gd name="T6" fmla="*/ 0 w 282"/>
                <a:gd name="T7" fmla="*/ 653 h 663"/>
                <a:gd name="T8" fmla="*/ 273 w 282"/>
                <a:gd name="T9" fmla="*/ 0 h 663"/>
              </a:gdLst>
              <a:ahLst/>
              <a:cxnLst>
                <a:cxn ang="0">
                  <a:pos x="T0" y="T1"/>
                </a:cxn>
                <a:cxn ang="0">
                  <a:pos x="T2" y="T3"/>
                </a:cxn>
                <a:cxn ang="0">
                  <a:pos x="T4" y="T5"/>
                </a:cxn>
                <a:cxn ang="0">
                  <a:pos x="T6" y="T7"/>
                </a:cxn>
                <a:cxn ang="0">
                  <a:pos x="T8" y="T9"/>
                </a:cxn>
              </a:cxnLst>
              <a:rect l="0" t="0" r="r" b="b"/>
              <a:pathLst>
                <a:path w="282" h="663">
                  <a:moveTo>
                    <a:pt x="273" y="0"/>
                  </a:moveTo>
                  <a:lnTo>
                    <a:pt x="282" y="4"/>
                  </a:lnTo>
                  <a:lnTo>
                    <a:pt x="28" y="663"/>
                  </a:lnTo>
                  <a:lnTo>
                    <a:pt x="0" y="653"/>
                  </a:lnTo>
                  <a:lnTo>
                    <a:pt x="273" y="0"/>
                  </a:ln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0" name="Freeform 369"/>
            <p:cNvSpPr>
              <a:spLocks/>
            </p:cNvSpPr>
            <p:nvPr/>
          </p:nvSpPr>
          <p:spPr bwMode="auto">
            <a:xfrm>
              <a:off x="9903938" y="3343785"/>
              <a:ext cx="146428" cy="190044"/>
            </a:xfrm>
            <a:custGeom>
              <a:avLst/>
              <a:gdLst>
                <a:gd name="T0" fmla="*/ 1 w 20"/>
                <a:gd name="T1" fmla="*/ 24 h 26"/>
                <a:gd name="T2" fmla="*/ 3 w 20"/>
                <a:gd name="T3" fmla="*/ 26 h 26"/>
                <a:gd name="T4" fmla="*/ 5 w 20"/>
                <a:gd name="T5" fmla="*/ 24 h 26"/>
                <a:gd name="T6" fmla="*/ 19 w 20"/>
                <a:gd name="T7" fmla="*/ 9 h 26"/>
                <a:gd name="T8" fmla="*/ 20 w 20"/>
                <a:gd name="T9" fmla="*/ 4 h 26"/>
                <a:gd name="T10" fmla="*/ 17 w 20"/>
                <a:gd name="T11" fmla="*/ 1 h 26"/>
                <a:gd name="T12" fmla="*/ 1 w 20"/>
                <a:gd name="T13" fmla="*/ 18 h 26"/>
                <a:gd name="T14" fmla="*/ 1 w 20"/>
                <a:gd name="T15" fmla="*/ 24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6">
                  <a:moveTo>
                    <a:pt x="1" y="24"/>
                  </a:moveTo>
                  <a:cubicBezTo>
                    <a:pt x="3" y="26"/>
                    <a:pt x="3" y="26"/>
                    <a:pt x="3" y="26"/>
                  </a:cubicBezTo>
                  <a:cubicBezTo>
                    <a:pt x="5" y="24"/>
                    <a:pt x="5" y="24"/>
                    <a:pt x="5" y="24"/>
                  </a:cubicBezTo>
                  <a:cubicBezTo>
                    <a:pt x="19" y="9"/>
                    <a:pt x="19" y="9"/>
                    <a:pt x="19" y="9"/>
                  </a:cubicBezTo>
                  <a:cubicBezTo>
                    <a:pt x="20" y="7"/>
                    <a:pt x="20" y="6"/>
                    <a:pt x="20" y="4"/>
                  </a:cubicBezTo>
                  <a:cubicBezTo>
                    <a:pt x="20" y="3"/>
                    <a:pt x="18" y="0"/>
                    <a:pt x="17" y="1"/>
                  </a:cubicBezTo>
                  <a:cubicBezTo>
                    <a:pt x="1" y="18"/>
                    <a:pt x="1" y="18"/>
                    <a:pt x="1" y="18"/>
                  </a:cubicBezTo>
                  <a:cubicBezTo>
                    <a:pt x="0" y="20"/>
                    <a:pt x="0" y="23"/>
                    <a:pt x="1" y="24"/>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1" name="Freeform 370"/>
            <p:cNvSpPr>
              <a:spLocks/>
            </p:cNvSpPr>
            <p:nvPr/>
          </p:nvSpPr>
          <p:spPr bwMode="auto">
            <a:xfrm>
              <a:off x="10006747" y="3351572"/>
              <a:ext cx="29598" cy="35829"/>
            </a:xfrm>
            <a:custGeom>
              <a:avLst/>
              <a:gdLst>
                <a:gd name="T0" fmla="*/ 4 w 4"/>
                <a:gd name="T1" fmla="*/ 0 h 5"/>
                <a:gd name="T2" fmla="*/ 3 w 4"/>
                <a:gd name="T3" fmla="*/ 0 h 5"/>
                <a:gd name="T4" fmla="*/ 0 w 4"/>
                <a:gd name="T5" fmla="*/ 4 h 5"/>
                <a:gd name="T6" fmla="*/ 4 w 4"/>
                <a:gd name="T7" fmla="*/ 1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cubicBezTo>
                    <a:pt x="4" y="0"/>
                    <a:pt x="3" y="0"/>
                    <a:pt x="3" y="0"/>
                  </a:cubicBezTo>
                  <a:cubicBezTo>
                    <a:pt x="0" y="4"/>
                    <a:pt x="0" y="4"/>
                    <a:pt x="0" y="4"/>
                  </a:cubicBezTo>
                  <a:cubicBezTo>
                    <a:pt x="2" y="5"/>
                    <a:pt x="3" y="3"/>
                    <a:pt x="4" y="1"/>
                  </a:cubicBezTo>
                  <a:cubicBezTo>
                    <a:pt x="4" y="1"/>
                    <a:pt x="4" y="1"/>
                    <a:pt x="4" y="0"/>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2" name="Freeform 371"/>
            <p:cNvSpPr>
              <a:spLocks/>
            </p:cNvSpPr>
            <p:nvPr/>
          </p:nvSpPr>
          <p:spPr bwMode="auto">
            <a:xfrm>
              <a:off x="9998958" y="3526038"/>
              <a:ext cx="81002" cy="59195"/>
            </a:xfrm>
            <a:custGeom>
              <a:avLst/>
              <a:gdLst>
                <a:gd name="T0" fmla="*/ 10 w 11"/>
                <a:gd name="T1" fmla="*/ 2 h 8"/>
                <a:gd name="T2" fmla="*/ 10 w 11"/>
                <a:gd name="T3" fmla="*/ 2 h 8"/>
                <a:gd name="T4" fmla="*/ 10 w 11"/>
                <a:gd name="T5" fmla="*/ 5 h 8"/>
                <a:gd name="T6" fmla="*/ 5 w 11"/>
                <a:gd name="T7" fmla="*/ 8 h 8"/>
                <a:gd name="T8" fmla="*/ 1 w 11"/>
                <a:gd name="T9" fmla="*/ 7 h 8"/>
                <a:gd name="T10" fmla="*/ 1 w 11"/>
                <a:gd name="T11" fmla="*/ 7 h 8"/>
                <a:gd name="T12" fmla="*/ 2 w 11"/>
                <a:gd name="T13" fmla="*/ 3 h 8"/>
                <a:gd name="T14" fmla="*/ 6 w 11"/>
                <a:gd name="T15" fmla="*/ 1 h 8"/>
                <a:gd name="T16" fmla="*/ 10 w 11"/>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8">
                  <a:moveTo>
                    <a:pt x="10" y="2"/>
                  </a:moveTo>
                  <a:cubicBezTo>
                    <a:pt x="10" y="2"/>
                    <a:pt x="10" y="2"/>
                    <a:pt x="10" y="2"/>
                  </a:cubicBezTo>
                  <a:cubicBezTo>
                    <a:pt x="11" y="3"/>
                    <a:pt x="11" y="5"/>
                    <a:pt x="10" y="5"/>
                  </a:cubicBezTo>
                  <a:cubicBezTo>
                    <a:pt x="5" y="8"/>
                    <a:pt x="5" y="8"/>
                    <a:pt x="5" y="8"/>
                  </a:cubicBezTo>
                  <a:cubicBezTo>
                    <a:pt x="4" y="8"/>
                    <a:pt x="2" y="8"/>
                    <a:pt x="1" y="7"/>
                  </a:cubicBezTo>
                  <a:cubicBezTo>
                    <a:pt x="1" y="7"/>
                    <a:pt x="1" y="7"/>
                    <a:pt x="1" y="7"/>
                  </a:cubicBezTo>
                  <a:cubicBezTo>
                    <a:pt x="0" y="5"/>
                    <a:pt x="1" y="4"/>
                    <a:pt x="2" y="3"/>
                  </a:cubicBezTo>
                  <a:cubicBezTo>
                    <a:pt x="6" y="1"/>
                    <a:pt x="6" y="1"/>
                    <a:pt x="6" y="1"/>
                  </a:cubicBezTo>
                  <a:cubicBezTo>
                    <a:pt x="8" y="0"/>
                    <a:pt x="10" y="1"/>
                    <a:pt x="10" y="2"/>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3" name="Freeform 372"/>
            <p:cNvSpPr>
              <a:spLocks/>
            </p:cNvSpPr>
            <p:nvPr/>
          </p:nvSpPr>
          <p:spPr bwMode="auto">
            <a:xfrm>
              <a:off x="10020768" y="3460614"/>
              <a:ext cx="88791" cy="65426"/>
            </a:xfrm>
            <a:custGeom>
              <a:avLst/>
              <a:gdLst>
                <a:gd name="T0" fmla="*/ 11 w 12"/>
                <a:gd name="T1" fmla="*/ 2 h 9"/>
                <a:gd name="T2" fmla="*/ 11 w 12"/>
                <a:gd name="T3" fmla="*/ 2 h 9"/>
                <a:gd name="T4" fmla="*/ 10 w 12"/>
                <a:gd name="T5" fmla="*/ 6 h 9"/>
                <a:gd name="T6" fmla="*/ 6 w 12"/>
                <a:gd name="T7" fmla="*/ 8 h 9"/>
                <a:gd name="T8" fmla="*/ 1 w 12"/>
                <a:gd name="T9" fmla="*/ 7 h 9"/>
                <a:gd name="T10" fmla="*/ 1 w 12"/>
                <a:gd name="T11" fmla="*/ 7 h 9"/>
                <a:gd name="T12" fmla="*/ 2 w 12"/>
                <a:gd name="T13" fmla="*/ 3 h 9"/>
                <a:gd name="T14" fmla="*/ 6 w 12"/>
                <a:gd name="T15" fmla="*/ 1 h 9"/>
                <a:gd name="T16" fmla="*/ 11 w 12"/>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11" y="2"/>
                  </a:moveTo>
                  <a:cubicBezTo>
                    <a:pt x="11" y="2"/>
                    <a:pt x="11" y="2"/>
                    <a:pt x="11" y="2"/>
                  </a:cubicBezTo>
                  <a:cubicBezTo>
                    <a:pt x="12" y="3"/>
                    <a:pt x="12" y="5"/>
                    <a:pt x="10" y="6"/>
                  </a:cubicBezTo>
                  <a:cubicBezTo>
                    <a:pt x="6" y="8"/>
                    <a:pt x="6" y="8"/>
                    <a:pt x="6" y="8"/>
                  </a:cubicBezTo>
                  <a:cubicBezTo>
                    <a:pt x="4" y="9"/>
                    <a:pt x="2" y="9"/>
                    <a:pt x="1" y="7"/>
                  </a:cubicBezTo>
                  <a:cubicBezTo>
                    <a:pt x="1" y="7"/>
                    <a:pt x="1" y="7"/>
                    <a:pt x="1" y="7"/>
                  </a:cubicBezTo>
                  <a:cubicBezTo>
                    <a:pt x="0" y="6"/>
                    <a:pt x="1" y="4"/>
                    <a:pt x="2" y="3"/>
                  </a:cubicBezTo>
                  <a:cubicBezTo>
                    <a:pt x="6" y="1"/>
                    <a:pt x="6" y="1"/>
                    <a:pt x="6" y="1"/>
                  </a:cubicBezTo>
                  <a:cubicBezTo>
                    <a:pt x="8" y="0"/>
                    <a:pt x="10" y="1"/>
                    <a:pt x="11" y="2"/>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4" name="Freeform 373"/>
            <p:cNvSpPr>
              <a:spLocks/>
            </p:cNvSpPr>
            <p:nvPr/>
          </p:nvSpPr>
          <p:spPr bwMode="auto">
            <a:xfrm>
              <a:off x="10028557" y="3482421"/>
              <a:ext cx="43617" cy="43617"/>
            </a:xfrm>
            <a:custGeom>
              <a:avLst/>
              <a:gdLst>
                <a:gd name="T0" fmla="*/ 6 w 6"/>
                <a:gd name="T1" fmla="*/ 1 h 6"/>
                <a:gd name="T2" fmla="*/ 6 w 6"/>
                <a:gd name="T3" fmla="*/ 1 h 6"/>
                <a:gd name="T4" fmla="*/ 5 w 6"/>
                <a:gd name="T5" fmla="*/ 5 h 6"/>
                <a:gd name="T6" fmla="*/ 4 w 6"/>
                <a:gd name="T7" fmla="*/ 5 h 6"/>
                <a:gd name="T8" fmla="*/ 1 w 6"/>
                <a:gd name="T9" fmla="*/ 4 h 6"/>
                <a:gd name="T10" fmla="*/ 1 w 6"/>
                <a:gd name="T11" fmla="*/ 4 h 6"/>
                <a:gd name="T12" fmla="*/ 1 w 6"/>
                <a:gd name="T13" fmla="*/ 1 h 6"/>
                <a:gd name="T14" fmla="*/ 2 w 6"/>
                <a:gd name="T15" fmla="*/ 0 h 6"/>
                <a:gd name="T16" fmla="*/ 6 w 6"/>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6" y="1"/>
                  </a:moveTo>
                  <a:cubicBezTo>
                    <a:pt x="6" y="1"/>
                    <a:pt x="6" y="1"/>
                    <a:pt x="6" y="1"/>
                  </a:cubicBezTo>
                  <a:cubicBezTo>
                    <a:pt x="6" y="3"/>
                    <a:pt x="6" y="4"/>
                    <a:pt x="5" y="5"/>
                  </a:cubicBezTo>
                  <a:cubicBezTo>
                    <a:pt x="4" y="5"/>
                    <a:pt x="4" y="5"/>
                    <a:pt x="4" y="5"/>
                  </a:cubicBezTo>
                  <a:cubicBezTo>
                    <a:pt x="3" y="6"/>
                    <a:pt x="2" y="5"/>
                    <a:pt x="1" y="4"/>
                  </a:cubicBezTo>
                  <a:cubicBezTo>
                    <a:pt x="1" y="4"/>
                    <a:pt x="1" y="4"/>
                    <a:pt x="1" y="4"/>
                  </a:cubicBezTo>
                  <a:cubicBezTo>
                    <a:pt x="0" y="3"/>
                    <a:pt x="0" y="1"/>
                    <a:pt x="1" y="1"/>
                  </a:cubicBezTo>
                  <a:cubicBezTo>
                    <a:pt x="2" y="0"/>
                    <a:pt x="2" y="0"/>
                    <a:pt x="2" y="0"/>
                  </a:cubicBezTo>
                  <a:cubicBezTo>
                    <a:pt x="3" y="0"/>
                    <a:pt x="5" y="0"/>
                    <a:pt x="6" y="1"/>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5" name="Freeform 374"/>
            <p:cNvSpPr>
              <a:spLocks/>
            </p:cNvSpPr>
            <p:nvPr/>
          </p:nvSpPr>
          <p:spPr bwMode="auto">
            <a:xfrm>
              <a:off x="10006747" y="3541616"/>
              <a:ext cx="43617" cy="43617"/>
            </a:xfrm>
            <a:custGeom>
              <a:avLst/>
              <a:gdLst>
                <a:gd name="T0" fmla="*/ 5 w 6"/>
                <a:gd name="T1" fmla="*/ 2 h 6"/>
                <a:gd name="T2" fmla="*/ 5 w 6"/>
                <a:gd name="T3" fmla="*/ 2 h 6"/>
                <a:gd name="T4" fmla="*/ 5 w 6"/>
                <a:gd name="T5" fmla="*/ 5 h 6"/>
                <a:gd name="T6" fmla="*/ 4 w 6"/>
                <a:gd name="T7" fmla="*/ 5 h 6"/>
                <a:gd name="T8" fmla="*/ 1 w 6"/>
                <a:gd name="T9" fmla="*/ 4 h 6"/>
                <a:gd name="T10" fmla="*/ 1 w 6"/>
                <a:gd name="T11" fmla="*/ 4 h 6"/>
                <a:gd name="T12" fmla="*/ 1 w 6"/>
                <a:gd name="T13" fmla="*/ 1 h 6"/>
                <a:gd name="T14" fmla="*/ 2 w 6"/>
                <a:gd name="T15" fmla="*/ 1 h 6"/>
                <a:gd name="T16" fmla="*/ 5 w 6"/>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5" y="2"/>
                  </a:moveTo>
                  <a:cubicBezTo>
                    <a:pt x="5" y="2"/>
                    <a:pt x="5" y="2"/>
                    <a:pt x="5" y="2"/>
                  </a:cubicBezTo>
                  <a:cubicBezTo>
                    <a:pt x="6" y="3"/>
                    <a:pt x="6" y="4"/>
                    <a:pt x="5" y="5"/>
                  </a:cubicBezTo>
                  <a:cubicBezTo>
                    <a:pt x="4" y="5"/>
                    <a:pt x="4" y="5"/>
                    <a:pt x="4" y="5"/>
                  </a:cubicBezTo>
                  <a:cubicBezTo>
                    <a:pt x="3" y="6"/>
                    <a:pt x="2" y="5"/>
                    <a:pt x="1" y="4"/>
                  </a:cubicBezTo>
                  <a:cubicBezTo>
                    <a:pt x="1" y="4"/>
                    <a:pt x="1" y="4"/>
                    <a:pt x="1" y="4"/>
                  </a:cubicBezTo>
                  <a:cubicBezTo>
                    <a:pt x="0" y="3"/>
                    <a:pt x="0" y="2"/>
                    <a:pt x="1" y="1"/>
                  </a:cubicBezTo>
                  <a:cubicBezTo>
                    <a:pt x="2" y="1"/>
                    <a:pt x="2" y="1"/>
                    <a:pt x="2" y="1"/>
                  </a:cubicBezTo>
                  <a:cubicBezTo>
                    <a:pt x="3" y="0"/>
                    <a:pt x="4" y="1"/>
                    <a:pt x="5" y="2"/>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6" name="Freeform 375"/>
            <p:cNvSpPr>
              <a:spLocks/>
            </p:cNvSpPr>
            <p:nvPr/>
          </p:nvSpPr>
          <p:spPr bwMode="auto">
            <a:xfrm>
              <a:off x="10050364" y="3395188"/>
              <a:ext cx="88791" cy="65426"/>
            </a:xfrm>
            <a:custGeom>
              <a:avLst/>
              <a:gdLst>
                <a:gd name="T0" fmla="*/ 11 w 12"/>
                <a:gd name="T1" fmla="*/ 2 h 9"/>
                <a:gd name="T2" fmla="*/ 11 w 12"/>
                <a:gd name="T3" fmla="*/ 2 h 9"/>
                <a:gd name="T4" fmla="*/ 10 w 12"/>
                <a:gd name="T5" fmla="*/ 6 h 9"/>
                <a:gd name="T6" fmla="*/ 5 w 12"/>
                <a:gd name="T7" fmla="*/ 8 h 9"/>
                <a:gd name="T8" fmla="*/ 1 w 12"/>
                <a:gd name="T9" fmla="*/ 7 h 9"/>
                <a:gd name="T10" fmla="*/ 1 w 12"/>
                <a:gd name="T11" fmla="*/ 7 h 9"/>
                <a:gd name="T12" fmla="*/ 2 w 12"/>
                <a:gd name="T13" fmla="*/ 3 h 9"/>
                <a:gd name="T14" fmla="*/ 6 w 12"/>
                <a:gd name="T15" fmla="*/ 0 h 9"/>
                <a:gd name="T16" fmla="*/ 11 w 12"/>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11" y="2"/>
                  </a:moveTo>
                  <a:cubicBezTo>
                    <a:pt x="11" y="2"/>
                    <a:pt x="11" y="2"/>
                    <a:pt x="11" y="2"/>
                  </a:cubicBezTo>
                  <a:cubicBezTo>
                    <a:pt x="12" y="3"/>
                    <a:pt x="11" y="5"/>
                    <a:pt x="10" y="6"/>
                  </a:cubicBezTo>
                  <a:cubicBezTo>
                    <a:pt x="5" y="8"/>
                    <a:pt x="5" y="8"/>
                    <a:pt x="5" y="8"/>
                  </a:cubicBezTo>
                  <a:cubicBezTo>
                    <a:pt x="4" y="9"/>
                    <a:pt x="2" y="8"/>
                    <a:pt x="1" y="7"/>
                  </a:cubicBezTo>
                  <a:cubicBezTo>
                    <a:pt x="1" y="7"/>
                    <a:pt x="1" y="7"/>
                    <a:pt x="1" y="7"/>
                  </a:cubicBezTo>
                  <a:cubicBezTo>
                    <a:pt x="0" y="5"/>
                    <a:pt x="0" y="4"/>
                    <a:pt x="2" y="3"/>
                  </a:cubicBezTo>
                  <a:cubicBezTo>
                    <a:pt x="6" y="0"/>
                    <a:pt x="6" y="0"/>
                    <a:pt x="6" y="0"/>
                  </a:cubicBezTo>
                  <a:cubicBezTo>
                    <a:pt x="7" y="0"/>
                    <a:pt x="10" y="0"/>
                    <a:pt x="11" y="2"/>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7" name="Freeform 376"/>
            <p:cNvSpPr>
              <a:spLocks/>
            </p:cNvSpPr>
            <p:nvPr/>
          </p:nvSpPr>
          <p:spPr bwMode="auto">
            <a:xfrm>
              <a:off x="10050364" y="3409208"/>
              <a:ext cx="51406" cy="43617"/>
            </a:xfrm>
            <a:custGeom>
              <a:avLst/>
              <a:gdLst>
                <a:gd name="T0" fmla="*/ 6 w 7"/>
                <a:gd name="T1" fmla="*/ 2 h 6"/>
                <a:gd name="T2" fmla="*/ 6 w 7"/>
                <a:gd name="T3" fmla="*/ 2 h 6"/>
                <a:gd name="T4" fmla="*/ 5 w 7"/>
                <a:gd name="T5" fmla="*/ 5 h 6"/>
                <a:gd name="T6" fmla="*/ 5 w 7"/>
                <a:gd name="T7" fmla="*/ 5 h 6"/>
                <a:gd name="T8" fmla="*/ 1 w 7"/>
                <a:gd name="T9" fmla="*/ 5 h 6"/>
                <a:gd name="T10" fmla="*/ 1 w 7"/>
                <a:gd name="T11" fmla="*/ 5 h 6"/>
                <a:gd name="T12" fmla="*/ 2 w 7"/>
                <a:gd name="T13" fmla="*/ 1 h 6"/>
                <a:gd name="T14" fmla="*/ 2 w 7"/>
                <a:gd name="T15" fmla="*/ 1 h 6"/>
                <a:gd name="T16" fmla="*/ 6 w 7"/>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6" y="2"/>
                  </a:moveTo>
                  <a:cubicBezTo>
                    <a:pt x="6" y="2"/>
                    <a:pt x="6" y="2"/>
                    <a:pt x="6" y="2"/>
                  </a:cubicBezTo>
                  <a:cubicBezTo>
                    <a:pt x="7" y="3"/>
                    <a:pt x="7" y="5"/>
                    <a:pt x="5" y="5"/>
                  </a:cubicBezTo>
                  <a:cubicBezTo>
                    <a:pt x="5" y="5"/>
                    <a:pt x="5" y="5"/>
                    <a:pt x="5" y="5"/>
                  </a:cubicBezTo>
                  <a:cubicBezTo>
                    <a:pt x="4" y="6"/>
                    <a:pt x="2" y="6"/>
                    <a:pt x="1" y="5"/>
                  </a:cubicBezTo>
                  <a:cubicBezTo>
                    <a:pt x="1" y="5"/>
                    <a:pt x="1" y="5"/>
                    <a:pt x="1" y="5"/>
                  </a:cubicBezTo>
                  <a:cubicBezTo>
                    <a:pt x="0" y="3"/>
                    <a:pt x="1" y="2"/>
                    <a:pt x="2" y="1"/>
                  </a:cubicBezTo>
                  <a:cubicBezTo>
                    <a:pt x="2" y="1"/>
                    <a:pt x="2" y="1"/>
                    <a:pt x="2" y="1"/>
                  </a:cubicBezTo>
                  <a:cubicBezTo>
                    <a:pt x="3" y="0"/>
                    <a:pt x="5" y="1"/>
                    <a:pt x="6" y="2"/>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8" name="Freeform 377"/>
            <p:cNvSpPr>
              <a:spLocks/>
            </p:cNvSpPr>
            <p:nvPr/>
          </p:nvSpPr>
          <p:spPr bwMode="auto">
            <a:xfrm>
              <a:off x="9868109" y="3468403"/>
              <a:ext cx="146428" cy="190044"/>
            </a:xfrm>
            <a:custGeom>
              <a:avLst/>
              <a:gdLst>
                <a:gd name="T0" fmla="*/ 0 w 20"/>
                <a:gd name="T1" fmla="*/ 20 h 26"/>
                <a:gd name="T2" fmla="*/ 8 w 20"/>
                <a:gd name="T3" fmla="*/ 26 h 26"/>
                <a:gd name="T4" fmla="*/ 14 w 20"/>
                <a:gd name="T5" fmla="*/ 2 h 26"/>
                <a:gd name="T6" fmla="*/ 11 w 20"/>
                <a:gd name="T7" fmla="*/ 0 h 26"/>
                <a:gd name="T8" fmla="*/ 6 w 20"/>
                <a:gd name="T9" fmla="*/ 3 h 26"/>
                <a:gd name="T10" fmla="*/ 0 w 20"/>
                <a:gd name="T11" fmla="*/ 20 h 26"/>
              </a:gdLst>
              <a:ahLst/>
              <a:cxnLst>
                <a:cxn ang="0">
                  <a:pos x="T0" y="T1"/>
                </a:cxn>
                <a:cxn ang="0">
                  <a:pos x="T2" y="T3"/>
                </a:cxn>
                <a:cxn ang="0">
                  <a:pos x="T4" y="T5"/>
                </a:cxn>
                <a:cxn ang="0">
                  <a:pos x="T6" y="T7"/>
                </a:cxn>
                <a:cxn ang="0">
                  <a:pos x="T8" y="T9"/>
                </a:cxn>
                <a:cxn ang="0">
                  <a:pos x="T10" y="T11"/>
                </a:cxn>
              </a:cxnLst>
              <a:rect l="0" t="0" r="r" b="b"/>
              <a:pathLst>
                <a:path w="20" h="26">
                  <a:moveTo>
                    <a:pt x="0" y="20"/>
                  </a:moveTo>
                  <a:cubicBezTo>
                    <a:pt x="8" y="26"/>
                    <a:pt x="8" y="26"/>
                    <a:pt x="8" y="26"/>
                  </a:cubicBezTo>
                  <a:cubicBezTo>
                    <a:pt x="13" y="20"/>
                    <a:pt x="20" y="9"/>
                    <a:pt x="14" y="2"/>
                  </a:cubicBezTo>
                  <a:cubicBezTo>
                    <a:pt x="13" y="1"/>
                    <a:pt x="12" y="1"/>
                    <a:pt x="11" y="0"/>
                  </a:cubicBezTo>
                  <a:cubicBezTo>
                    <a:pt x="6" y="3"/>
                    <a:pt x="6" y="3"/>
                    <a:pt x="6" y="3"/>
                  </a:cubicBezTo>
                  <a:lnTo>
                    <a:pt x="0" y="20"/>
                  </a:ln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9" name="Freeform 379"/>
            <p:cNvSpPr>
              <a:spLocks/>
            </p:cNvSpPr>
            <p:nvPr/>
          </p:nvSpPr>
          <p:spPr bwMode="auto">
            <a:xfrm>
              <a:off x="9148437" y="3468403"/>
              <a:ext cx="806906" cy="585707"/>
            </a:xfrm>
            <a:custGeom>
              <a:avLst/>
              <a:gdLst>
                <a:gd name="T0" fmla="*/ 0 w 110"/>
                <a:gd name="T1" fmla="*/ 14 h 80"/>
                <a:gd name="T2" fmla="*/ 22 w 110"/>
                <a:gd name="T3" fmla="*/ 0 h 80"/>
                <a:gd name="T4" fmla="*/ 65 w 110"/>
                <a:gd name="T5" fmla="*/ 43 h 80"/>
                <a:gd name="T6" fmla="*/ 92 w 110"/>
                <a:gd name="T7" fmla="*/ 16 h 80"/>
                <a:gd name="T8" fmla="*/ 92 w 110"/>
                <a:gd name="T9" fmla="*/ 16 h 80"/>
                <a:gd name="T10" fmla="*/ 110 w 110"/>
                <a:gd name="T11" fmla="*/ 34 h 80"/>
                <a:gd name="T12" fmla="*/ 110 w 110"/>
                <a:gd name="T13" fmla="*/ 34 h 80"/>
                <a:gd name="T14" fmla="*/ 75 w 110"/>
                <a:gd name="T15" fmla="*/ 71 h 80"/>
                <a:gd name="T16" fmla="*/ 57 w 110"/>
                <a:gd name="T17" fmla="*/ 71 h 80"/>
                <a:gd name="T18" fmla="*/ 0 w 110"/>
                <a:gd name="T19"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0">
                  <a:moveTo>
                    <a:pt x="0" y="14"/>
                  </a:moveTo>
                  <a:cubicBezTo>
                    <a:pt x="22" y="0"/>
                    <a:pt x="22" y="0"/>
                    <a:pt x="22" y="0"/>
                  </a:cubicBezTo>
                  <a:cubicBezTo>
                    <a:pt x="65" y="43"/>
                    <a:pt x="65" y="43"/>
                    <a:pt x="65" y="43"/>
                  </a:cubicBezTo>
                  <a:cubicBezTo>
                    <a:pt x="92" y="16"/>
                    <a:pt x="92" y="16"/>
                    <a:pt x="92" y="16"/>
                  </a:cubicBezTo>
                  <a:cubicBezTo>
                    <a:pt x="92" y="16"/>
                    <a:pt x="92" y="16"/>
                    <a:pt x="92" y="16"/>
                  </a:cubicBezTo>
                  <a:cubicBezTo>
                    <a:pt x="110" y="34"/>
                    <a:pt x="110" y="34"/>
                    <a:pt x="110" y="34"/>
                  </a:cubicBezTo>
                  <a:cubicBezTo>
                    <a:pt x="110" y="34"/>
                    <a:pt x="110" y="34"/>
                    <a:pt x="110" y="34"/>
                  </a:cubicBezTo>
                  <a:cubicBezTo>
                    <a:pt x="75" y="71"/>
                    <a:pt x="75" y="71"/>
                    <a:pt x="75" y="71"/>
                  </a:cubicBezTo>
                  <a:cubicBezTo>
                    <a:pt x="67" y="80"/>
                    <a:pt x="60" y="74"/>
                    <a:pt x="57" y="71"/>
                  </a:cubicBezTo>
                  <a:cubicBezTo>
                    <a:pt x="52" y="66"/>
                    <a:pt x="0" y="14"/>
                    <a:pt x="0" y="14"/>
                  </a:cubicBez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0" name="Freeform 380"/>
            <p:cNvSpPr>
              <a:spLocks/>
            </p:cNvSpPr>
            <p:nvPr/>
          </p:nvSpPr>
          <p:spPr bwMode="auto">
            <a:xfrm>
              <a:off x="8554941" y="3329764"/>
              <a:ext cx="791328" cy="1236841"/>
            </a:xfrm>
            <a:custGeom>
              <a:avLst/>
              <a:gdLst>
                <a:gd name="T0" fmla="*/ 6 w 108"/>
                <a:gd name="T1" fmla="*/ 152 h 169"/>
                <a:gd name="T2" fmla="*/ 11 w 108"/>
                <a:gd name="T3" fmla="*/ 133 h 169"/>
                <a:gd name="T4" fmla="*/ 9 w 108"/>
                <a:gd name="T5" fmla="*/ 78 h 169"/>
                <a:gd name="T6" fmla="*/ 5 w 108"/>
                <a:gd name="T7" fmla="*/ 19 h 169"/>
                <a:gd name="T8" fmla="*/ 41 w 108"/>
                <a:gd name="T9" fmla="*/ 1 h 169"/>
                <a:gd name="T10" fmla="*/ 54 w 108"/>
                <a:gd name="T11" fmla="*/ 5 h 169"/>
                <a:gd name="T12" fmla="*/ 66 w 108"/>
                <a:gd name="T13" fmla="*/ 0 h 169"/>
                <a:gd name="T14" fmla="*/ 103 w 108"/>
                <a:gd name="T15" fmla="*/ 19 h 169"/>
                <a:gd name="T16" fmla="*/ 99 w 108"/>
                <a:gd name="T17" fmla="*/ 78 h 169"/>
                <a:gd name="T18" fmla="*/ 95 w 108"/>
                <a:gd name="T19" fmla="*/ 132 h 169"/>
                <a:gd name="T20" fmla="*/ 102 w 108"/>
                <a:gd name="T21" fmla="*/ 152 h 169"/>
                <a:gd name="T22" fmla="*/ 6 w 108"/>
                <a:gd name="T23" fmla="*/ 1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169">
                  <a:moveTo>
                    <a:pt x="6" y="152"/>
                  </a:moveTo>
                  <a:cubicBezTo>
                    <a:pt x="7" y="145"/>
                    <a:pt x="9" y="139"/>
                    <a:pt x="11" y="133"/>
                  </a:cubicBezTo>
                  <a:cubicBezTo>
                    <a:pt x="23" y="106"/>
                    <a:pt x="19" y="102"/>
                    <a:pt x="9" y="78"/>
                  </a:cubicBezTo>
                  <a:cubicBezTo>
                    <a:pt x="0" y="57"/>
                    <a:pt x="18" y="45"/>
                    <a:pt x="5" y="19"/>
                  </a:cubicBezTo>
                  <a:cubicBezTo>
                    <a:pt x="17" y="11"/>
                    <a:pt x="32" y="8"/>
                    <a:pt x="41" y="1"/>
                  </a:cubicBezTo>
                  <a:cubicBezTo>
                    <a:pt x="46" y="4"/>
                    <a:pt x="49" y="5"/>
                    <a:pt x="54" y="5"/>
                  </a:cubicBezTo>
                  <a:cubicBezTo>
                    <a:pt x="59" y="5"/>
                    <a:pt x="62" y="4"/>
                    <a:pt x="66" y="0"/>
                  </a:cubicBezTo>
                  <a:cubicBezTo>
                    <a:pt x="73" y="6"/>
                    <a:pt x="91" y="11"/>
                    <a:pt x="103" y="19"/>
                  </a:cubicBezTo>
                  <a:cubicBezTo>
                    <a:pt x="90" y="46"/>
                    <a:pt x="108" y="50"/>
                    <a:pt x="99" y="78"/>
                  </a:cubicBezTo>
                  <a:cubicBezTo>
                    <a:pt x="92" y="101"/>
                    <a:pt x="79" y="100"/>
                    <a:pt x="95" y="132"/>
                  </a:cubicBezTo>
                  <a:cubicBezTo>
                    <a:pt x="98" y="138"/>
                    <a:pt x="100" y="145"/>
                    <a:pt x="102" y="152"/>
                  </a:cubicBezTo>
                  <a:cubicBezTo>
                    <a:pt x="80" y="169"/>
                    <a:pt x="24" y="166"/>
                    <a:pt x="6" y="152"/>
                  </a:cubicBez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1" name="Freeform 381"/>
            <p:cNvSpPr>
              <a:spLocks/>
            </p:cNvSpPr>
            <p:nvPr/>
          </p:nvSpPr>
          <p:spPr bwMode="auto">
            <a:xfrm>
              <a:off x="8768351" y="3329764"/>
              <a:ext cx="358279" cy="724346"/>
            </a:xfrm>
            <a:custGeom>
              <a:avLst/>
              <a:gdLst>
                <a:gd name="T0" fmla="*/ 4 w 230"/>
                <a:gd name="T1" fmla="*/ 32 h 465"/>
                <a:gd name="T2" fmla="*/ 0 w 230"/>
                <a:gd name="T3" fmla="*/ 169 h 465"/>
                <a:gd name="T4" fmla="*/ 117 w 230"/>
                <a:gd name="T5" fmla="*/ 465 h 465"/>
                <a:gd name="T6" fmla="*/ 230 w 230"/>
                <a:gd name="T7" fmla="*/ 169 h 465"/>
                <a:gd name="T8" fmla="*/ 226 w 230"/>
                <a:gd name="T9" fmla="*/ 28 h 465"/>
                <a:gd name="T10" fmla="*/ 174 w 230"/>
                <a:gd name="T11" fmla="*/ 0 h 465"/>
                <a:gd name="T12" fmla="*/ 56 w 230"/>
                <a:gd name="T13" fmla="*/ 4 h 465"/>
                <a:gd name="T14" fmla="*/ 4 w 230"/>
                <a:gd name="T15" fmla="*/ 32 h 4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465">
                  <a:moveTo>
                    <a:pt x="4" y="32"/>
                  </a:moveTo>
                  <a:lnTo>
                    <a:pt x="0" y="169"/>
                  </a:lnTo>
                  <a:lnTo>
                    <a:pt x="117" y="465"/>
                  </a:lnTo>
                  <a:lnTo>
                    <a:pt x="230" y="169"/>
                  </a:lnTo>
                  <a:lnTo>
                    <a:pt x="226" y="28"/>
                  </a:lnTo>
                  <a:lnTo>
                    <a:pt x="174" y="0"/>
                  </a:lnTo>
                  <a:lnTo>
                    <a:pt x="56" y="4"/>
                  </a:lnTo>
                  <a:lnTo>
                    <a:pt x="4" y="3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2" name="Rectangle 382"/>
            <p:cNvSpPr>
              <a:spLocks noChangeArrowheads="1"/>
            </p:cNvSpPr>
            <p:nvPr/>
          </p:nvSpPr>
          <p:spPr bwMode="auto">
            <a:xfrm>
              <a:off x="8855584" y="3254993"/>
              <a:ext cx="183813" cy="191603"/>
            </a:xfrm>
            <a:prstGeom prst="rect">
              <a:avLst/>
            </a:prstGeom>
            <a:solidFill>
              <a:srgbClr val="D1A88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3" name="Freeform 383"/>
            <p:cNvSpPr>
              <a:spLocks/>
            </p:cNvSpPr>
            <p:nvPr/>
          </p:nvSpPr>
          <p:spPr bwMode="auto">
            <a:xfrm>
              <a:off x="8665539" y="2677075"/>
              <a:ext cx="563900" cy="688519"/>
            </a:xfrm>
            <a:custGeom>
              <a:avLst/>
              <a:gdLst>
                <a:gd name="T0" fmla="*/ 39 w 77"/>
                <a:gd name="T1" fmla="*/ 94 h 94"/>
                <a:gd name="T2" fmla="*/ 69 w 77"/>
                <a:gd name="T3" fmla="*/ 63 h 94"/>
                <a:gd name="T4" fmla="*/ 70 w 77"/>
                <a:gd name="T5" fmla="*/ 64 h 94"/>
                <a:gd name="T6" fmla="*/ 76 w 77"/>
                <a:gd name="T7" fmla="*/ 53 h 94"/>
                <a:gd name="T8" fmla="*/ 74 w 77"/>
                <a:gd name="T9" fmla="*/ 41 h 94"/>
                <a:gd name="T10" fmla="*/ 73 w 77"/>
                <a:gd name="T11" fmla="*/ 41 h 94"/>
                <a:gd name="T12" fmla="*/ 39 w 77"/>
                <a:gd name="T13" fmla="*/ 0 h 94"/>
                <a:gd name="T14" fmla="*/ 5 w 77"/>
                <a:gd name="T15" fmla="*/ 42 h 94"/>
                <a:gd name="T16" fmla="*/ 4 w 77"/>
                <a:gd name="T17" fmla="*/ 41 h 94"/>
                <a:gd name="T18" fmla="*/ 1 w 77"/>
                <a:gd name="T19" fmla="*/ 53 h 94"/>
                <a:gd name="T20" fmla="*/ 8 w 77"/>
                <a:gd name="T21" fmla="*/ 64 h 94"/>
                <a:gd name="T22" fmla="*/ 9 w 77"/>
                <a:gd name="T23" fmla="*/ 63 h 94"/>
                <a:gd name="T24" fmla="*/ 39 w 77"/>
                <a:gd name="T25"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94">
                  <a:moveTo>
                    <a:pt x="39" y="94"/>
                  </a:moveTo>
                  <a:cubicBezTo>
                    <a:pt x="51" y="94"/>
                    <a:pt x="63" y="80"/>
                    <a:pt x="69" y="63"/>
                  </a:cubicBezTo>
                  <a:cubicBezTo>
                    <a:pt x="69" y="63"/>
                    <a:pt x="69" y="63"/>
                    <a:pt x="70" y="64"/>
                  </a:cubicBezTo>
                  <a:cubicBezTo>
                    <a:pt x="72" y="64"/>
                    <a:pt x="75" y="59"/>
                    <a:pt x="76" y="53"/>
                  </a:cubicBezTo>
                  <a:cubicBezTo>
                    <a:pt x="77" y="47"/>
                    <a:pt x="76" y="42"/>
                    <a:pt x="74" y="41"/>
                  </a:cubicBezTo>
                  <a:cubicBezTo>
                    <a:pt x="73" y="41"/>
                    <a:pt x="73" y="41"/>
                    <a:pt x="73" y="41"/>
                  </a:cubicBezTo>
                  <a:cubicBezTo>
                    <a:pt x="74" y="20"/>
                    <a:pt x="65" y="0"/>
                    <a:pt x="39" y="0"/>
                  </a:cubicBezTo>
                  <a:cubicBezTo>
                    <a:pt x="12" y="0"/>
                    <a:pt x="4" y="20"/>
                    <a:pt x="5" y="42"/>
                  </a:cubicBezTo>
                  <a:cubicBezTo>
                    <a:pt x="4" y="41"/>
                    <a:pt x="4" y="41"/>
                    <a:pt x="4" y="41"/>
                  </a:cubicBezTo>
                  <a:cubicBezTo>
                    <a:pt x="1" y="42"/>
                    <a:pt x="0" y="47"/>
                    <a:pt x="1" y="53"/>
                  </a:cubicBezTo>
                  <a:cubicBezTo>
                    <a:pt x="2" y="59"/>
                    <a:pt x="5" y="64"/>
                    <a:pt x="8" y="64"/>
                  </a:cubicBezTo>
                  <a:cubicBezTo>
                    <a:pt x="8" y="63"/>
                    <a:pt x="9" y="63"/>
                    <a:pt x="9" y="63"/>
                  </a:cubicBezTo>
                  <a:cubicBezTo>
                    <a:pt x="15" y="80"/>
                    <a:pt x="26" y="94"/>
                    <a:pt x="39" y="94"/>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4" name="Freeform 384"/>
            <p:cNvSpPr>
              <a:spLocks/>
            </p:cNvSpPr>
            <p:nvPr/>
          </p:nvSpPr>
          <p:spPr bwMode="auto">
            <a:xfrm>
              <a:off x="8906989" y="3431018"/>
              <a:ext cx="88791" cy="132408"/>
            </a:xfrm>
            <a:custGeom>
              <a:avLst/>
              <a:gdLst>
                <a:gd name="T0" fmla="*/ 10 w 12"/>
                <a:gd name="T1" fmla="*/ 18 h 18"/>
                <a:gd name="T2" fmla="*/ 12 w 12"/>
                <a:gd name="T3" fmla="*/ 14 h 18"/>
                <a:gd name="T4" fmla="*/ 6 w 12"/>
                <a:gd name="T5" fmla="*/ 0 h 18"/>
                <a:gd name="T6" fmla="*/ 0 w 12"/>
                <a:gd name="T7" fmla="*/ 14 h 18"/>
                <a:gd name="T8" fmla="*/ 2 w 12"/>
                <a:gd name="T9" fmla="*/ 18 h 18"/>
                <a:gd name="T10" fmla="*/ 10 w 12"/>
                <a:gd name="T11" fmla="*/ 18 h 18"/>
              </a:gdLst>
              <a:ahLst/>
              <a:cxnLst>
                <a:cxn ang="0">
                  <a:pos x="T0" y="T1"/>
                </a:cxn>
                <a:cxn ang="0">
                  <a:pos x="T2" y="T3"/>
                </a:cxn>
                <a:cxn ang="0">
                  <a:pos x="T4" y="T5"/>
                </a:cxn>
                <a:cxn ang="0">
                  <a:pos x="T6" y="T7"/>
                </a:cxn>
                <a:cxn ang="0">
                  <a:pos x="T8" y="T9"/>
                </a:cxn>
                <a:cxn ang="0">
                  <a:pos x="T10" y="T11"/>
                </a:cxn>
              </a:cxnLst>
              <a:rect l="0" t="0" r="r" b="b"/>
              <a:pathLst>
                <a:path w="12" h="18">
                  <a:moveTo>
                    <a:pt x="10" y="18"/>
                  </a:moveTo>
                  <a:cubicBezTo>
                    <a:pt x="12" y="14"/>
                    <a:pt x="12" y="14"/>
                    <a:pt x="12" y="14"/>
                  </a:cubicBezTo>
                  <a:cubicBezTo>
                    <a:pt x="6" y="0"/>
                    <a:pt x="6" y="0"/>
                    <a:pt x="6" y="0"/>
                  </a:cubicBezTo>
                  <a:cubicBezTo>
                    <a:pt x="0" y="14"/>
                    <a:pt x="0" y="14"/>
                    <a:pt x="0" y="14"/>
                  </a:cubicBezTo>
                  <a:cubicBezTo>
                    <a:pt x="2" y="18"/>
                    <a:pt x="2" y="18"/>
                    <a:pt x="2" y="18"/>
                  </a:cubicBezTo>
                  <a:cubicBezTo>
                    <a:pt x="5" y="18"/>
                    <a:pt x="7" y="18"/>
                    <a:pt x="10" y="18"/>
                  </a:cubicBezTo>
                  <a:close/>
                </a:path>
              </a:pathLst>
            </a:custGeom>
            <a:solidFill>
              <a:srgbClr val="FC8D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5" name="Freeform 385"/>
            <p:cNvSpPr>
              <a:spLocks/>
            </p:cNvSpPr>
            <p:nvPr/>
          </p:nvSpPr>
          <p:spPr bwMode="auto">
            <a:xfrm>
              <a:off x="8804178" y="3335995"/>
              <a:ext cx="146428" cy="271046"/>
            </a:xfrm>
            <a:custGeom>
              <a:avLst/>
              <a:gdLst>
                <a:gd name="T0" fmla="*/ 33 w 94"/>
                <a:gd name="T1" fmla="*/ 0 h 174"/>
                <a:gd name="T2" fmla="*/ 94 w 94"/>
                <a:gd name="T3" fmla="*/ 61 h 174"/>
                <a:gd name="T4" fmla="*/ 52 w 94"/>
                <a:gd name="T5" fmla="*/ 174 h 174"/>
                <a:gd name="T6" fmla="*/ 0 w 94"/>
                <a:gd name="T7" fmla="*/ 19 h 174"/>
                <a:gd name="T8" fmla="*/ 33 w 94"/>
                <a:gd name="T9" fmla="*/ 0 h 174"/>
              </a:gdLst>
              <a:ahLst/>
              <a:cxnLst>
                <a:cxn ang="0">
                  <a:pos x="T0" y="T1"/>
                </a:cxn>
                <a:cxn ang="0">
                  <a:pos x="T2" y="T3"/>
                </a:cxn>
                <a:cxn ang="0">
                  <a:pos x="T4" y="T5"/>
                </a:cxn>
                <a:cxn ang="0">
                  <a:pos x="T6" y="T7"/>
                </a:cxn>
                <a:cxn ang="0">
                  <a:pos x="T8" y="T9"/>
                </a:cxn>
              </a:cxnLst>
              <a:rect l="0" t="0" r="r" b="b"/>
              <a:pathLst>
                <a:path w="94" h="174">
                  <a:moveTo>
                    <a:pt x="33" y="0"/>
                  </a:moveTo>
                  <a:lnTo>
                    <a:pt x="94" y="61"/>
                  </a:lnTo>
                  <a:lnTo>
                    <a:pt x="52" y="174"/>
                  </a:lnTo>
                  <a:lnTo>
                    <a:pt x="0" y="19"/>
                  </a:lnTo>
                  <a:lnTo>
                    <a:pt x="33" y="0"/>
                  </a:ln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6" name="Freeform 386"/>
            <p:cNvSpPr>
              <a:spLocks/>
            </p:cNvSpPr>
            <p:nvPr/>
          </p:nvSpPr>
          <p:spPr bwMode="auto">
            <a:xfrm>
              <a:off x="8671770" y="3365592"/>
              <a:ext cx="278836" cy="688519"/>
            </a:xfrm>
            <a:custGeom>
              <a:avLst/>
              <a:gdLst>
                <a:gd name="T0" fmla="*/ 85 w 179"/>
                <a:gd name="T1" fmla="*/ 0 h 442"/>
                <a:gd name="T2" fmla="*/ 179 w 179"/>
                <a:gd name="T3" fmla="*/ 442 h 442"/>
                <a:gd name="T4" fmla="*/ 24 w 179"/>
                <a:gd name="T5" fmla="*/ 197 h 442"/>
                <a:gd name="T6" fmla="*/ 48 w 179"/>
                <a:gd name="T7" fmla="*/ 155 h 442"/>
                <a:gd name="T8" fmla="*/ 0 w 179"/>
                <a:gd name="T9" fmla="*/ 122 h 442"/>
                <a:gd name="T10" fmla="*/ 62 w 179"/>
                <a:gd name="T11" fmla="*/ 14 h 442"/>
                <a:gd name="T12" fmla="*/ 85 w 179"/>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79" h="442">
                  <a:moveTo>
                    <a:pt x="85" y="0"/>
                  </a:moveTo>
                  <a:lnTo>
                    <a:pt x="179" y="442"/>
                  </a:lnTo>
                  <a:lnTo>
                    <a:pt x="24" y="197"/>
                  </a:lnTo>
                  <a:lnTo>
                    <a:pt x="48" y="155"/>
                  </a:lnTo>
                  <a:lnTo>
                    <a:pt x="0" y="122"/>
                  </a:lnTo>
                  <a:lnTo>
                    <a:pt x="62" y="14"/>
                  </a:lnTo>
                  <a:lnTo>
                    <a:pt x="85" y="0"/>
                  </a:ln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7" name="Freeform 387"/>
            <p:cNvSpPr>
              <a:spLocks/>
            </p:cNvSpPr>
            <p:nvPr/>
          </p:nvSpPr>
          <p:spPr bwMode="auto">
            <a:xfrm>
              <a:off x="8950606" y="3329764"/>
              <a:ext cx="146428" cy="277277"/>
            </a:xfrm>
            <a:custGeom>
              <a:avLst/>
              <a:gdLst>
                <a:gd name="T0" fmla="*/ 57 w 94"/>
                <a:gd name="T1" fmla="*/ 0 h 178"/>
                <a:gd name="T2" fmla="*/ 0 w 94"/>
                <a:gd name="T3" fmla="*/ 65 h 178"/>
                <a:gd name="T4" fmla="*/ 43 w 94"/>
                <a:gd name="T5" fmla="*/ 178 h 178"/>
                <a:gd name="T6" fmla="*/ 94 w 94"/>
                <a:gd name="T7" fmla="*/ 23 h 178"/>
                <a:gd name="T8" fmla="*/ 57 w 94"/>
                <a:gd name="T9" fmla="*/ 0 h 178"/>
              </a:gdLst>
              <a:ahLst/>
              <a:cxnLst>
                <a:cxn ang="0">
                  <a:pos x="T0" y="T1"/>
                </a:cxn>
                <a:cxn ang="0">
                  <a:pos x="T2" y="T3"/>
                </a:cxn>
                <a:cxn ang="0">
                  <a:pos x="T4" y="T5"/>
                </a:cxn>
                <a:cxn ang="0">
                  <a:pos x="T6" y="T7"/>
                </a:cxn>
                <a:cxn ang="0">
                  <a:pos x="T8" y="T9"/>
                </a:cxn>
              </a:cxnLst>
              <a:rect l="0" t="0" r="r" b="b"/>
              <a:pathLst>
                <a:path w="94" h="178">
                  <a:moveTo>
                    <a:pt x="57" y="0"/>
                  </a:moveTo>
                  <a:lnTo>
                    <a:pt x="0" y="65"/>
                  </a:lnTo>
                  <a:lnTo>
                    <a:pt x="43" y="178"/>
                  </a:lnTo>
                  <a:lnTo>
                    <a:pt x="94" y="23"/>
                  </a:lnTo>
                  <a:lnTo>
                    <a:pt x="57" y="0"/>
                  </a:ln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8" name="Freeform 388"/>
            <p:cNvSpPr>
              <a:spLocks/>
            </p:cNvSpPr>
            <p:nvPr/>
          </p:nvSpPr>
          <p:spPr bwMode="auto">
            <a:xfrm>
              <a:off x="8892969" y="3622618"/>
              <a:ext cx="116831" cy="431492"/>
            </a:xfrm>
            <a:custGeom>
              <a:avLst/>
              <a:gdLst>
                <a:gd name="T0" fmla="*/ 18 w 75"/>
                <a:gd name="T1" fmla="*/ 0 h 277"/>
                <a:gd name="T2" fmla="*/ 56 w 75"/>
                <a:gd name="T3" fmla="*/ 0 h 277"/>
                <a:gd name="T4" fmla="*/ 75 w 75"/>
                <a:gd name="T5" fmla="*/ 188 h 277"/>
                <a:gd name="T6" fmla="*/ 37 w 75"/>
                <a:gd name="T7" fmla="*/ 277 h 277"/>
                <a:gd name="T8" fmla="*/ 0 w 75"/>
                <a:gd name="T9" fmla="*/ 188 h 277"/>
                <a:gd name="T10" fmla="*/ 18 w 75"/>
                <a:gd name="T11" fmla="*/ 0 h 277"/>
              </a:gdLst>
              <a:ahLst/>
              <a:cxnLst>
                <a:cxn ang="0">
                  <a:pos x="T0" y="T1"/>
                </a:cxn>
                <a:cxn ang="0">
                  <a:pos x="T2" y="T3"/>
                </a:cxn>
                <a:cxn ang="0">
                  <a:pos x="T4" y="T5"/>
                </a:cxn>
                <a:cxn ang="0">
                  <a:pos x="T6" y="T7"/>
                </a:cxn>
                <a:cxn ang="0">
                  <a:pos x="T8" y="T9"/>
                </a:cxn>
                <a:cxn ang="0">
                  <a:pos x="T10" y="T11"/>
                </a:cxn>
              </a:cxnLst>
              <a:rect l="0" t="0" r="r" b="b"/>
              <a:pathLst>
                <a:path w="75" h="277">
                  <a:moveTo>
                    <a:pt x="18" y="0"/>
                  </a:moveTo>
                  <a:lnTo>
                    <a:pt x="56" y="0"/>
                  </a:lnTo>
                  <a:lnTo>
                    <a:pt x="75" y="188"/>
                  </a:lnTo>
                  <a:lnTo>
                    <a:pt x="37" y="277"/>
                  </a:lnTo>
                  <a:lnTo>
                    <a:pt x="0" y="188"/>
                  </a:lnTo>
                  <a:lnTo>
                    <a:pt x="18" y="0"/>
                  </a:lnTo>
                  <a:close/>
                </a:path>
              </a:pathLst>
            </a:custGeom>
            <a:solidFill>
              <a:srgbClr val="FC8D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9" name="Freeform 389"/>
            <p:cNvSpPr>
              <a:spLocks/>
            </p:cNvSpPr>
            <p:nvPr/>
          </p:nvSpPr>
          <p:spPr bwMode="auto">
            <a:xfrm>
              <a:off x="8804178" y="3335995"/>
              <a:ext cx="146428" cy="227430"/>
            </a:xfrm>
            <a:custGeom>
              <a:avLst/>
              <a:gdLst>
                <a:gd name="T0" fmla="*/ 33 w 94"/>
                <a:gd name="T1" fmla="*/ 0 h 146"/>
                <a:gd name="T2" fmla="*/ 94 w 94"/>
                <a:gd name="T3" fmla="*/ 61 h 146"/>
                <a:gd name="T4" fmla="*/ 52 w 94"/>
                <a:gd name="T5" fmla="*/ 146 h 146"/>
                <a:gd name="T6" fmla="*/ 0 w 94"/>
                <a:gd name="T7" fmla="*/ 19 h 146"/>
                <a:gd name="T8" fmla="*/ 33 w 94"/>
                <a:gd name="T9" fmla="*/ 0 h 146"/>
              </a:gdLst>
              <a:ahLst/>
              <a:cxnLst>
                <a:cxn ang="0">
                  <a:pos x="T0" y="T1"/>
                </a:cxn>
                <a:cxn ang="0">
                  <a:pos x="T2" y="T3"/>
                </a:cxn>
                <a:cxn ang="0">
                  <a:pos x="T4" y="T5"/>
                </a:cxn>
                <a:cxn ang="0">
                  <a:pos x="T6" y="T7"/>
                </a:cxn>
                <a:cxn ang="0">
                  <a:pos x="T8" y="T9"/>
                </a:cxn>
              </a:cxnLst>
              <a:rect l="0" t="0" r="r" b="b"/>
              <a:pathLst>
                <a:path w="94" h="146">
                  <a:moveTo>
                    <a:pt x="33" y="0"/>
                  </a:moveTo>
                  <a:lnTo>
                    <a:pt x="94" y="61"/>
                  </a:lnTo>
                  <a:lnTo>
                    <a:pt x="52" y="146"/>
                  </a:lnTo>
                  <a:lnTo>
                    <a:pt x="0" y="19"/>
                  </a:lnTo>
                  <a:lnTo>
                    <a:pt x="33"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0" name="Freeform 390"/>
            <p:cNvSpPr>
              <a:spLocks/>
            </p:cNvSpPr>
            <p:nvPr/>
          </p:nvSpPr>
          <p:spPr bwMode="auto">
            <a:xfrm>
              <a:off x="8701369" y="3365592"/>
              <a:ext cx="249237" cy="688519"/>
            </a:xfrm>
            <a:custGeom>
              <a:avLst/>
              <a:gdLst>
                <a:gd name="T0" fmla="*/ 66 w 160"/>
                <a:gd name="T1" fmla="*/ 0 h 442"/>
                <a:gd name="T2" fmla="*/ 160 w 160"/>
                <a:gd name="T3" fmla="*/ 442 h 442"/>
                <a:gd name="T4" fmla="*/ 19 w 160"/>
                <a:gd name="T5" fmla="*/ 179 h 442"/>
                <a:gd name="T6" fmla="*/ 43 w 160"/>
                <a:gd name="T7" fmla="*/ 146 h 442"/>
                <a:gd name="T8" fmla="*/ 0 w 160"/>
                <a:gd name="T9" fmla="*/ 113 h 442"/>
                <a:gd name="T10" fmla="*/ 43 w 160"/>
                <a:gd name="T11" fmla="*/ 14 h 442"/>
                <a:gd name="T12" fmla="*/ 66 w 160"/>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60" h="442">
                  <a:moveTo>
                    <a:pt x="66" y="0"/>
                  </a:moveTo>
                  <a:lnTo>
                    <a:pt x="160" y="442"/>
                  </a:lnTo>
                  <a:lnTo>
                    <a:pt x="19" y="179"/>
                  </a:lnTo>
                  <a:lnTo>
                    <a:pt x="43" y="146"/>
                  </a:lnTo>
                  <a:lnTo>
                    <a:pt x="0" y="113"/>
                  </a:lnTo>
                  <a:lnTo>
                    <a:pt x="43" y="14"/>
                  </a:lnTo>
                  <a:lnTo>
                    <a:pt x="66" y="0"/>
                  </a:ln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1" name="Freeform 391"/>
            <p:cNvSpPr>
              <a:spLocks/>
            </p:cNvSpPr>
            <p:nvPr/>
          </p:nvSpPr>
          <p:spPr bwMode="auto">
            <a:xfrm>
              <a:off x="8950606" y="3365592"/>
              <a:ext cx="271046" cy="688519"/>
            </a:xfrm>
            <a:custGeom>
              <a:avLst/>
              <a:gdLst>
                <a:gd name="T0" fmla="*/ 94 w 174"/>
                <a:gd name="T1" fmla="*/ 0 h 442"/>
                <a:gd name="T2" fmla="*/ 0 w 174"/>
                <a:gd name="T3" fmla="*/ 442 h 442"/>
                <a:gd name="T4" fmla="*/ 151 w 174"/>
                <a:gd name="T5" fmla="*/ 197 h 442"/>
                <a:gd name="T6" fmla="*/ 132 w 174"/>
                <a:gd name="T7" fmla="*/ 155 h 442"/>
                <a:gd name="T8" fmla="*/ 174 w 174"/>
                <a:gd name="T9" fmla="*/ 122 h 442"/>
                <a:gd name="T10" fmla="*/ 127 w 174"/>
                <a:gd name="T11" fmla="*/ 14 h 442"/>
                <a:gd name="T12" fmla="*/ 94 w 174"/>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74" h="442">
                  <a:moveTo>
                    <a:pt x="94" y="0"/>
                  </a:moveTo>
                  <a:lnTo>
                    <a:pt x="0" y="442"/>
                  </a:lnTo>
                  <a:lnTo>
                    <a:pt x="151" y="197"/>
                  </a:lnTo>
                  <a:lnTo>
                    <a:pt x="132" y="155"/>
                  </a:lnTo>
                  <a:lnTo>
                    <a:pt x="174" y="122"/>
                  </a:lnTo>
                  <a:lnTo>
                    <a:pt x="127" y="14"/>
                  </a:lnTo>
                  <a:lnTo>
                    <a:pt x="94" y="0"/>
                  </a:ln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2" name="Freeform 392"/>
            <p:cNvSpPr>
              <a:spLocks/>
            </p:cNvSpPr>
            <p:nvPr/>
          </p:nvSpPr>
          <p:spPr bwMode="auto">
            <a:xfrm>
              <a:off x="8950606" y="3365592"/>
              <a:ext cx="249237" cy="688519"/>
            </a:xfrm>
            <a:custGeom>
              <a:avLst/>
              <a:gdLst>
                <a:gd name="T0" fmla="*/ 94 w 160"/>
                <a:gd name="T1" fmla="*/ 0 h 442"/>
                <a:gd name="T2" fmla="*/ 0 w 160"/>
                <a:gd name="T3" fmla="*/ 442 h 442"/>
                <a:gd name="T4" fmla="*/ 137 w 160"/>
                <a:gd name="T5" fmla="*/ 179 h 442"/>
                <a:gd name="T6" fmla="*/ 113 w 160"/>
                <a:gd name="T7" fmla="*/ 146 h 442"/>
                <a:gd name="T8" fmla="*/ 160 w 160"/>
                <a:gd name="T9" fmla="*/ 113 h 442"/>
                <a:gd name="T10" fmla="*/ 127 w 160"/>
                <a:gd name="T11" fmla="*/ 14 h 442"/>
                <a:gd name="T12" fmla="*/ 94 w 160"/>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60" h="442">
                  <a:moveTo>
                    <a:pt x="94" y="0"/>
                  </a:moveTo>
                  <a:lnTo>
                    <a:pt x="0" y="442"/>
                  </a:lnTo>
                  <a:lnTo>
                    <a:pt x="137" y="179"/>
                  </a:lnTo>
                  <a:lnTo>
                    <a:pt x="113" y="146"/>
                  </a:lnTo>
                  <a:lnTo>
                    <a:pt x="160" y="113"/>
                  </a:lnTo>
                  <a:lnTo>
                    <a:pt x="127" y="14"/>
                  </a:lnTo>
                  <a:lnTo>
                    <a:pt x="94" y="0"/>
                  </a:ln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3" name="Freeform 393"/>
            <p:cNvSpPr>
              <a:spLocks/>
            </p:cNvSpPr>
            <p:nvPr/>
          </p:nvSpPr>
          <p:spPr bwMode="auto">
            <a:xfrm>
              <a:off x="8950606" y="3329764"/>
              <a:ext cx="146428" cy="233661"/>
            </a:xfrm>
            <a:custGeom>
              <a:avLst/>
              <a:gdLst>
                <a:gd name="T0" fmla="*/ 57 w 94"/>
                <a:gd name="T1" fmla="*/ 0 h 150"/>
                <a:gd name="T2" fmla="*/ 0 w 94"/>
                <a:gd name="T3" fmla="*/ 65 h 150"/>
                <a:gd name="T4" fmla="*/ 43 w 94"/>
                <a:gd name="T5" fmla="*/ 150 h 150"/>
                <a:gd name="T6" fmla="*/ 94 w 94"/>
                <a:gd name="T7" fmla="*/ 23 h 150"/>
                <a:gd name="T8" fmla="*/ 57 w 94"/>
                <a:gd name="T9" fmla="*/ 0 h 150"/>
              </a:gdLst>
              <a:ahLst/>
              <a:cxnLst>
                <a:cxn ang="0">
                  <a:pos x="T0" y="T1"/>
                </a:cxn>
                <a:cxn ang="0">
                  <a:pos x="T2" y="T3"/>
                </a:cxn>
                <a:cxn ang="0">
                  <a:pos x="T4" y="T5"/>
                </a:cxn>
                <a:cxn ang="0">
                  <a:pos x="T6" y="T7"/>
                </a:cxn>
                <a:cxn ang="0">
                  <a:pos x="T8" y="T9"/>
                </a:cxn>
              </a:cxnLst>
              <a:rect l="0" t="0" r="r" b="b"/>
              <a:pathLst>
                <a:path w="94" h="150">
                  <a:moveTo>
                    <a:pt x="57" y="0"/>
                  </a:moveTo>
                  <a:lnTo>
                    <a:pt x="0" y="65"/>
                  </a:lnTo>
                  <a:lnTo>
                    <a:pt x="43" y="150"/>
                  </a:lnTo>
                  <a:lnTo>
                    <a:pt x="94" y="23"/>
                  </a:lnTo>
                  <a:lnTo>
                    <a:pt x="5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4" name="Freeform 394"/>
            <p:cNvSpPr>
              <a:spLocks/>
            </p:cNvSpPr>
            <p:nvPr/>
          </p:nvSpPr>
          <p:spPr bwMode="auto">
            <a:xfrm>
              <a:off x="8906989" y="3555636"/>
              <a:ext cx="88791" cy="73215"/>
            </a:xfrm>
            <a:custGeom>
              <a:avLst/>
              <a:gdLst>
                <a:gd name="T0" fmla="*/ 2 w 12"/>
                <a:gd name="T1" fmla="*/ 0 h 10"/>
                <a:gd name="T2" fmla="*/ 10 w 12"/>
                <a:gd name="T3" fmla="*/ 0 h 10"/>
                <a:gd name="T4" fmla="*/ 10 w 12"/>
                <a:gd name="T5" fmla="*/ 10 h 10"/>
                <a:gd name="T6" fmla="*/ 2 w 12"/>
                <a:gd name="T7" fmla="*/ 10 h 10"/>
                <a:gd name="T8" fmla="*/ 2 w 12"/>
                <a:gd name="T9" fmla="*/ 0 h 10"/>
              </a:gdLst>
              <a:ahLst/>
              <a:cxnLst>
                <a:cxn ang="0">
                  <a:pos x="T0" y="T1"/>
                </a:cxn>
                <a:cxn ang="0">
                  <a:pos x="T2" y="T3"/>
                </a:cxn>
                <a:cxn ang="0">
                  <a:pos x="T4" y="T5"/>
                </a:cxn>
                <a:cxn ang="0">
                  <a:pos x="T6" y="T7"/>
                </a:cxn>
                <a:cxn ang="0">
                  <a:pos x="T8" y="T9"/>
                </a:cxn>
              </a:cxnLst>
              <a:rect l="0" t="0" r="r" b="b"/>
              <a:pathLst>
                <a:path w="12" h="10">
                  <a:moveTo>
                    <a:pt x="2" y="0"/>
                  </a:moveTo>
                  <a:cubicBezTo>
                    <a:pt x="10" y="0"/>
                    <a:pt x="10" y="0"/>
                    <a:pt x="10" y="0"/>
                  </a:cubicBezTo>
                  <a:cubicBezTo>
                    <a:pt x="12" y="4"/>
                    <a:pt x="12" y="7"/>
                    <a:pt x="10" y="10"/>
                  </a:cubicBezTo>
                  <a:cubicBezTo>
                    <a:pt x="2" y="10"/>
                    <a:pt x="2" y="10"/>
                    <a:pt x="2" y="10"/>
                  </a:cubicBezTo>
                  <a:cubicBezTo>
                    <a:pt x="0" y="7"/>
                    <a:pt x="0" y="4"/>
                    <a:pt x="2" y="0"/>
                  </a:cubicBezTo>
                  <a:close/>
                </a:path>
              </a:pathLst>
            </a:custGeom>
            <a:solidFill>
              <a:srgbClr val="FC8D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5" name="Freeform 395"/>
            <p:cNvSpPr>
              <a:spLocks/>
            </p:cNvSpPr>
            <p:nvPr/>
          </p:nvSpPr>
          <p:spPr bwMode="auto">
            <a:xfrm>
              <a:off x="8936586" y="4046321"/>
              <a:ext cx="35829" cy="484456"/>
            </a:xfrm>
            <a:custGeom>
              <a:avLst/>
              <a:gdLst>
                <a:gd name="T0" fmla="*/ 2 w 5"/>
                <a:gd name="T1" fmla="*/ 66 h 66"/>
                <a:gd name="T2" fmla="*/ 2 w 5"/>
                <a:gd name="T3" fmla="*/ 0 h 66"/>
                <a:gd name="T4" fmla="*/ 2 w 5"/>
                <a:gd name="T5" fmla="*/ 66 h 66"/>
              </a:gdLst>
              <a:ahLst/>
              <a:cxnLst>
                <a:cxn ang="0">
                  <a:pos x="T0" y="T1"/>
                </a:cxn>
                <a:cxn ang="0">
                  <a:pos x="T2" y="T3"/>
                </a:cxn>
                <a:cxn ang="0">
                  <a:pos x="T4" y="T5"/>
                </a:cxn>
              </a:cxnLst>
              <a:rect l="0" t="0" r="r" b="b"/>
              <a:pathLst>
                <a:path w="5" h="66">
                  <a:moveTo>
                    <a:pt x="2" y="66"/>
                  </a:moveTo>
                  <a:cubicBezTo>
                    <a:pt x="0" y="37"/>
                    <a:pt x="0" y="34"/>
                    <a:pt x="2" y="0"/>
                  </a:cubicBezTo>
                  <a:cubicBezTo>
                    <a:pt x="5" y="34"/>
                    <a:pt x="5" y="37"/>
                    <a:pt x="2" y="66"/>
                  </a:cubicBez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6" name="Freeform 396"/>
            <p:cNvSpPr>
              <a:spLocks/>
            </p:cNvSpPr>
            <p:nvPr/>
          </p:nvSpPr>
          <p:spPr bwMode="auto">
            <a:xfrm>
              <a:off x="9148437" y="3007314"/>
              <a:ext cx="81002" cy="138639"/>
            </a:xfrm>
            <a:custGeom>
              <a:avLst/>
              <a:gdLst>
                <a:gd name="T0" fmla="*/ 8 w 11"/>
                <a:gd name="T1" fmla="*/ 0 h 19"/>
                <a:gd name="T2" fmla="*/ 10 w 11"/>
                <a:gd name="T3" fmla="*/ 10 h 19"/>
                <a:gd name="T4" fmla="*/ 4 w 11"/>
                <a:gd name="T5" fmla="*/ 18 h 19"/>
                <a:gd name="T6" fmla="*/ 1 w 11"/>
                <a:gd name="T7" fmla="*/ 8 h 19"/>
                <a:gd name="T8" fmla="*/ 8 w 11"/>
                <a:gd name="T9" fmla="*/ 0 h 19"/>
              </a:gdLst>
              <a:ahLst/>
              <a:cxnLst>
                <a:cxn ang="0">
                  <a:pos x="T0" y="T1"/>
                </a:cxn>
                <a:cxn ang="0">
                  <a:pos x="T2" y="T3"/>
                </a:cxn>
                <a:cxn ang="0">
                  <a:pos x="T4" y="T5"/>
                </a:cxn>
                <a:cxn ang="0">
                  <a:pos x="T6" y="T7"/>
                </a:cxn>
                <a:cxn ang="0">
                  <a:pos x="T8" y="T9"/>
                </a:cxn>
              </a:cxnLst>
              <a:rect l="0" t="0" r="r" b="b"/>
              <a:pathLst>
                <a:path w="11" h="19">
                  <a:moveTo>
                    <a:pt x="8" y="0"/>
                  </a:moveTo>
                  <a:cubicBezTo>
                    <a:pt x="10" y="1"/>
                    <a:pt x="11" y="5"/>
                    <a:pt x="10" y="10"/>
                  </a:cubicBezTo>
                  <a:cubicBezTo>
                    <a:pt x="9" y="15"/>
                    <a:pt x="6" y="19"/>
                    <a:pt x="4" y="18"/>
                  </a:cubicBezTo>
                  <a:cubicBezTo>
                    <a:pt x="1" y="18"/>
                    <a:pt x="0" y="13"/>
                    <a:pt x="1" y="8"/>
                  </a:cubicBezTo>
                  <a:cubicBezTo>
                    <a:pt x="2" y="3"/>
                    <a:pt x="5" y="0"/>
                    <a:pt x="8" y="0"/>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7" name="Freeform 397"/>
            <p:cNvSpPr>
              <a:spLocks/>
            </p:cNvSpPr>
            <p:nvPr/>
          </p:nvSpPr>
          <p:spPr bwMode="auto">
            <a:xfrm>
              <a:off x="9889918" y="3628849"/>
              <a:ext cx="87233" cy="140197"/>
            </a:xfrm>
            <a:custGeom>
              <a:avLst/>
              <a:gdLst>
                <a:gd name="T0" fmla="*/ 12 w 12"/>
                <a:gd name="T1" fmla="*/ 4 h 19"/>
                <a:gd name="T2" fmla="*/ 6 w 12"/>
                <a:gd name="T3" fmla="*/ 19 h 19"/>
                <a:gd name="T4" fmla="*/ 0 w 12"/>
                <a:gd name="T5" fmla="*/ 17 h 19"/>
                <a:gd name="T6" fmla="*/ 6 w 12"/>
                <a:gd name="T7" fmla="*/ 1 h 19"/>
                <a:gd name="T8" fmla="*/ 9 w 12"/>
                <a:gd name="T9" fmla="*/ 0 h 19"/>
                <a:gd name="T10" fmla="*/ 12 w 12"/>
                <a:gd name="T11" fmla="*/ 4 h 19"/>
              </a:gdLst>
              <a:ahLst/>
              <a:cxnLst>
                <a:cxn ang="0">
                  <a:pos x="T0" y="T1"/>
                </a:cxn>
                <a:cxn ang="0">
                  <a:pos x="T2" y="T3"/>
                </a:cxn>
                <a:cxn ang="0">
                  <a:pos x="T4" y="T5"/>
                </a:cxn>
                <a:cxn ang="0">
                  <a:pos x="T6" y="T7"/>
                </a:cxn>
                <a:cxn ang="0">
                  <a:pos x="T8" y="T9"/>
                </a:cxn>
                <a:cxn ang="0">
                  <a:pos x="T10" y="T11"/>
                </a:cxn>
              </a:cxnLst>
              <a:rect l="0" t="0" r="r" b="b"/>
              <a:pathLst>
                <a:path w="12" h="19">
                  <a:moveTo>
                    <a:pt x="12" y="4"/>
                  </a:moveTo>
                  <a:cubicBezTo>
                    <a:pt x="6" y="19"/>
                    <a:pt x="6" y="19"/>
                    <a:pt x="6" y="19"/>
                  </a:cubicBezTo>
                  <a:cubicBezTo>
                    <a:pt x="0" y="17"/>
                    <a:pt x="0" y="17"/>
                    <a:pt x="0" y="17"/>
                  </a:cubicBezTo>
                  <a:cubicBezTo>
                    <a:pt x="6" y="1"/>
                    <a:pt x="6" y="1"/>
                    <a:pt x="6" y="1"/>
                  </a:cubicBezTo>
                  <a:cubicBezTo>
                    <a:pt x="8" y="1"/>
                    <a:pt x="8" y="0"/>
                    <a:pt x="9" y="0"/>
                  </a:cubicBezTo>
                  <a:lnTo>
                    <a:pt x="12" y="4"/>
                  </a:ln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8" name="Freeform 398"/>
            <p:cNvSpPr>
              <a:spLocks/>
            </p:cNvSpPr>
            <p:nvPr/>
          </p:nvSpPr>
          <p:spPr bwMode="auto">
            <a:xfrm>
              <a:off x="8687349" y="2677075"/>
              <a:ext cx="528073" cy="381645"/>
            </a:xfrm>
            <a:custGeom>
              <a:avLst/>
              <a:gdLst>
                <a:gd name="T0" fmla="*/ 70 w 72"/>
                <a:gd name="T1" fmla="*/ 41 h 52"/>
                <a:gd name="T2" fmla="*/ 36 w 72"/>
                <a:gd name="T3" fmla="*/ 0 h 52"/>
                <a:gd name="T4" fmla="*/ 1 w 72"/>
                <a:gd name="T5" fmla="*/ 42 h 52"/>
                <a:gd name="T6" fmla="*/ 6 w 72"/>
                <a:gd name="T7" fmla="*/ 51 h 52"/>
                <a:gd name="T8" fmla="*/ 9 w 72"/>
                <a:gd name="T9" fmla="*/ 47 h 52"/>
                <a:gd name="T10" fmla="*/ 20 w 72"/>
                <a:gd name="T11" fmla="*/ 20 h 52"/>
                <a:gd name="T12" fmla="*/ 36 w 72"/>
                <a:gd name="T13" fmla="*/ 24 h 52"/>
                <a:gd name="T14" fmla="*/ 52 w 72"/>
                <a:gd name="T15" fmla="*/ 20 h 52"/>
                <a:gd name="T16" fmla="*/ 62 w 72"/>
                <a:gd name="T17" fmla="*/ 47 h 52"/>
                <a:gd name="T18" fmla="*/ 65 w 72"/>
                <a:gd name="T19" fmla="*/ 51 h 52"/>
                <a:gd name="T20" fmla="*/ 70 w 72"/>
                <a:gd name="T21"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52">
                  <a:moveTo>
                    <a:pt x="70" y="41"/>
                  </a:moveTo>
                  <a:cubicBezTo>
                    <a:pt x="72" y="20"/>
                    <a:pt x="63" y="0"/>
                    <a:pt x="36" y="0"/>
                  </a:cubicBezTo>
                  <a:cubicBezTo>
                    <a:pt x="9" y="0"/>
                    <a:pt x="0" y="20"/>
                    <a:pt x="1" y="42"/>
                  </a:cubicBezTo>
                  <a:cubicBezTo>
                    <a:pt x="3" y="42"/>
                    <a:pt x="5" y="46"/>
                    <a:pt x="6" y="51"/>
                  </a:cubicBezTo>
                  <a:cubicBezTo>
                    <a:pt x="8" y="52"/>
                    <a:pt x="9" y="52"/>
                    <a:pt x="9" y="47"/>
                  </a:cubicBezTo>
                  <a:cubicBezTo>
                    <a:pt x="9" y="34"/>
                    <a:pt x="11" y="23"/>
                    <a:pt x="20" y="20"/>
                  </a:cubicBezTo>
                  <a:cubicBezTo>
                    <a:pt x="28" y="18"/>
                    <a:pt x="29" y="24"/>
                    <a:pt x="36" y="24"/>
                  </a:cubicBezTo>
                  <a:cubicBezTo>
                    <a:pt x="42" y="24"/>
                    <a:pt x="44" y="18"/>
                    <a:pt x="52" y="20"/>
                  </a:cubicBezTo>
                  <a:cubicBezTo>
                    <a:pt x="60" y="23"/>
                    <a:pt x="62" y="34"/>
                    <a:pt x="62" y="47"/>
                  </a:cubicBezTo>
                  <a:cubicBezTo>
                    <a:pt x="62" y="51"/>
                    <a:pt x="63" y="52"/>
                    <a:pt x="65" y="51"/>
                  </a:cubicBezTo>
                  <a:cubicBezTo>
                    <a:pt x="66" y="46"/>
                    <a:pt x="68" y="42"/>
                    <a:pt x="70" y="41"/>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9" name="Freeform 399"/>
            <p:cNvSpPr>
              <a:spLocks/>
            </p:cNvSpPr>
            <p:nvPr/>
          </p:nvSpPr>
          <p:spPr bwMode="auto">
            <a:xfrm>
              <a:off x="8899200" y="2728479"/>
              <a:ext cx="243006" cy="330239"/>
            </a:xfrm>
            <a:custGeom>
              <a:avLst/>
              <a:gdLst>
                <a:gd name="T0" fmla="*/ 31 w 33"/>
                <a:gd name="T1" fmla="*/ 0 h 45"/>
                <a:gd name="T2" fmla="*/ 0 w 33"/>
                <a:gd name="T3" fmla="*/ 45 h 45"/>
                <a:gd name="T4" fmla="*/ 13 w 33"/>
                <a:gd name="T5" fmla="*/ 9 h 45"/>
                <a:gd name="T6" fmla="*/ 31 w 33"/>
                <a:gd name="T7" fmla="*/ 0 h 45"/>
              </a:gdLst>
              <a:ahLst/>
              <a:cxnLst>
                <a:cxn ang="0">
                  <a:pos x="T0" y="T1"/>
                </a:cxn>
                <a:cxn ang="0">
                  <a:pos x="T2" y="T3"/>
                </a:cxn>
                <a:cxn ang="0">
                  <a:pos x="T4" y="T5"/>
                </a:cxn>
                <a:cxn ang="0">
                  <a:pos x="T6" y="T7"/>
                </a:cxn>
              </a:cxnLst>
              <a:rect l="0" t="0" r="r" b="b"/>
              <a:pathLst>
                <a:path w="33" h="45">
                  <a:moveTo>
                    <a:pt x="31" y="0"/>
                  </a:moveTo>
                  <a:cubicBezTo>
                    <a:pt x="33" y="13"/>
                    <a:pt x="14" y="39"/>
                    <a:pt x="0" y="45"/>
                  </a:cubicBezTo>
                  <a:cubicBezTo>
                    <a:pt x="9" y="40"/>
                    <a:pt x="15" y="22"/>
                    <a:pt x="13" y="9"/>
                  </a:cubicBezTo>
                  <a:cubicBezTo>
                    <a:pt x="12" y="6"/>
                    <a:pt x="33" y="3"/>
                    <a:pt x="31"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0" name="Freeform 400"/>
            <p:cNvSpPr>
              <a:spLocks/>
            </p:cNvSpPr>
            <p:nvPr/>
          </p:nvSpPr>
          <p:spPr bwMode="auto">
            <a:xfrm>
              <a:off x="8606346" y="2669286"/>
              <a:ext cx="462647" cy="454858"/>
            </a:xfrm>
            <a:custGeom>
              <a:avLst/>
              <a:gdLst>
                <a:gd name="T0" fmla="*/ 62 w 63"/>
                <a:gd name="T1" fmla="*/ 10 h 62"/>
                <a:gd name="T2" fmla="*/ 5 w 63"/>
                <a:gd name="T3" fmla="*/ 62 h 62"/>
                <a:gd name="T4" fmla="*/ 42 w 63"/>
                <a:gd name="T5" fmla="*/ 13 h 62"/>
                <a:gd name="T6" fmla="*/ 62 w 63"/>
                <a:gd name="T7" fmla="*/ 10 h 62"/>
              </a:gdLst>
              <a:ahLst/>
              <a:cxnLst>
                <a:cxn ang="0">
                  <a:pos x="T0" y="T1"/>
                </a:cxn>
                <a:cxn ang="0">
                  <a:pos x="T2" y="T3"/>
                </a:cxn>
                <a:cxn ang="0">
                  <a:pos x="T4" y="T5"/>
                </a:cxn>
                <a:cxn ang="0">
                  <a:pos x="T6" y="T7"/>
                </a:cxn>
              </a:cxnLst>
              <a:rect l="0" t="0" r="r" b="b"/>
              <a:pathLst>
                <a:path w="63" h="62">
                  <a:moveTo>
                    <a:pt x="62" y="10"/>
                  </a:moveTo>
                  <a:cubicBezTo>
                    <a:pt x="61" y="22"/>
                    <a:pt x="20" y="59"/>
                    <a:pt x="5" y="62"/>
                  </a:cubicBezTo>
                  <a:cubicBezTo>
                    <a:pt x="0" y="0"/>
                    <a:pt x="38" y="25"/>
                    <a:pt x="42" y="13"/>
                  </a:cubicBezTo>
                  <a:cubicBezTo>
                    <a:pt x="43" y="10"/>
                    <a:pt x="63" y="13"/>
                    <a:pt x="62" y="1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1" name="Freeform 401"/>
            <p:cNvSpPr>
              <a:spLocks/>
            </p:cNvSpPr>
            <p:nvPr/>
          </p:nvSpPr>
          <p:spPr bwMode="auto">
            <a:xfrm>
              <a:off x="8980202" y="2684862"/>
              <a:ext cx="292854" cy="447071"/>
            </a:xfrm>
            <a:custGeom>
              <a:avLst/>
              <a:gdLst>
                <a:gd name="T0" fmla="*/ 1 w 40"/>
                <a:gd name="T1" fmla="*/ 0 h 61"/>
                <a:gd name="T2" fmla="*/ 34 w 40"/>
                <a:gd name="T3" fmla="*/ 61 h 61"/>
                <a:gd name="T4" fmla="*/ 20 w 40"/>
                <a:gd name="T5" fmla="*/ 7 h 61"/>
                <a:gd name="T6" fmla="*/ 1 w 40"/>
                <a:gd name="T7" fmla="*/ 0 h 61"/>
              </a:gdLst>
              <a:ahLst/>
              <a:cxnLst>
                <a:cxn ang="0">
                  <a:pos x="T0" y="T1"/>
                </a:cxn>
                <a:cxn ang="0">
                  <a:pos x="T2" y="T3"/>
                </a:cxn>
                <a:cxn ang="0">
                  <a:pos x="T4" y="T5"/>
                </a:cxn>
                <a:cxn ang="0">
                  <a:pos x="T6" y="T7"/>
                </a:cxn>
              </a:cxnLst>
              <a:rect l="0" t="0" r="r" b="b"/>
              <a:pathLst>
                <a:path w="40" h="61">
                  <a:moveTo>
                    <a:pt x="1" y="0"/>
                  </a:moveTo>
                  <a:cubicBezTo>
                    <a:pt x="0" y="13"/>
                    <a:pt x="20" y="56"/>
                    <a:pt x="34" y="61"/>
                  </a:cubicBezTo>
                  <a:cubicBezTo>
                    <a:pt x="40" y="17"/>
                    <a:pt x="28" y="11"/>
                    <a:pt x="20" y="7"/>
                  </a:cubicBezTo>
                  <a:cubicBezTo>
                    <a:pt x="18" y="6"/>
                    <a:pt x="0" y="3"/>
                    <a:pt x="1"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grpSp>
      <p:grpSp>
        <p:nvGrpSpPr>
          <p:cNvPr id="5" name="组合 111"/>
          <p:cNvGrpSpPr/>
          <p:nvPr/>
        </p:nvGrpSpPr>
        <p:grpSpPr>
          <a:xfrm>
            <a:off x="10301839" y="3857328"/>
            <a:ext cx="1313709" cy="2576997"/>
            <a:chOff x="9500484" y="2134984"/>
            <a:chExt cx="2191731" cy="4299342"/>
          </a:xfrm>
        </p:grpSpPr>
        <p:sp>
          <p:nvSpPr>
            <p:cNvPr id="113" name="Rectangle 319"/>
            <p:cNvSpPr>
              <a:spLocks noChangeArrowheads="1"/>
            </p:cNvSpPr>
            <p:nvPr/>
          </p:nvSpPr>
          <p:spPr bwMode="auto">
            <a:xfrm>
              <a:off x="9551890" y="2186388"/>
              <a:ext cx="2096709" cy="245343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4" name="Rectangle 320"/>
            <p:cNvSpPr>
              <a:spLocks noChangeArrowheads="1"/>
            </p:cNvSpPr>
            <p:nvPr/>
          </p:nvSpPr>
          <p:spPr bwMode="auto">
            <a:xfrm>
              <a:off x="9727914" y="3145951"/>
              <a:ext cx="791328"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5" name="Rectangle 321"/>
            <p:cNvSpPr>
              <a:spLocks noChangeArrowheads="1"/>
            </p:cNvSpPr>
            <p:nvPr/>
          </p:nvSpPr>
          <p:spPr bwMode="auto">
            <a:xfrm>
              <a:off x="9727914" y="3211377"/>
              <a:ext cx="791328" cy="21809"/>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6" name="Rectangle 322"/>
            <p:cNvSpPr>
              <a:spLocks noChangeArrowheads="1"/>
            </p:cNvSpPr>
            <p:nvPr/>
          </p:nvSpPr>
          <p:spPr bwMode="auto">
            <a:xfrm>
              <a:off x="9727914" y="3270570"/>
              <a:ext cx="791328"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7" name="Rectangle 323"/>
            <p:cNvSpPr>
              <a:spLocks noChangeArrowheads="1"/>
            </p:cNvSpPr>
            <p:nvPr/>
          </p:nvSpPr>
          <p:spPr bwMode="auto">
            <a:xfrm>
              <a:off x="9727914" y="3329764"/>
              <a:ext cx="791328" cy="2804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8" name="Rectangle 324"/>
            <p:cNvSpPr>
              <a:spLocks noChangeArrowheads="1"/>
            </p:cNvSpPr>
            <p:nvPr/>
          </p:nvSpPr>
          <p:spPr bwMode="auto">
            <a:xfrm>
              <a:off x="9727914" y="3395188"/>
              <a:ext cx="791328" cy="21809"/>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9" name="Rectangle 325"/>
            <p:cNvSpPr>
              <a:spLocks noChangeArrowheads="1"/>
            </p:cNvSpPr>
            <p:nvPr/>
          </p:nvSpPr>
          <p:spPr bwMode="auto">
            <a:xfrm>
              <a:off x="9727914" y="2904503"/>
              <a:ext cx="791328" cy="14642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0" name="Freeform 326"/>
            <p:cNvSpPr>
              <a:spLocks/>
            </p:cNvSpPr>
            <p:nvPr/>
          </p:nvSpPr>
          <p:spPr bwMode="auto">
            <a:xfrm>
              <a:off x="10548838" y="4588412"/>
              <a:ext cx="95022" cy="1377036"/>
            </a:xfrm>
            <a:custGeom>
              <a:avLst/>
              <a:gdLst>
                <a:gd name="T0" fmla="*/ 0 w 13"/>
                <a:gd name="T1" fmla="*/ 182 h 188"/>
                <a:gd name="T2" fmla="*/ 0 w 13"/>
                <a:gd name="T3" fmla="*/ 7 h 188"/>
                <a:gd name="T4" fmla="*/ 7 w 13"/>
                <a:gd name="T5" fmla="*/ 0 h 188"/>
                <a:gd name="T6" fmla="*/ 7 w 13"/>
                <a:gd name="T7" fmla="*/ 0 h 188"/>
                <a:gd name="T8" fmla="*/ 13 w 13"/>
                <a:gd name="T9" fmla="*/ 7 h 188"/>
                <a:gd name="T10" fmla="*/ 13 w 13"/>
                <a:gd name="T11" fmla="*/ 182 h 188"/>
                <a:gd name="T12" fmla="*/ 7 w 13"/>
                <a:gd name="T13" fmla="*/ 188 h 188"/>
                <a:gd name="T14" fmla="*/ 7 w 13"/>
                <a:gd name="T15" fmla="*/ 188 h 188"/>
                <a:gd name="T16" fmla="*/ 0 w 13"/>
                <a:gd name="T17" fmla="*/ 18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88">
                  <a:moveTo>
                    <a:pt x="0" y="182"/>
                  </a:moveTo>
                  <a:cubicBezTo>
                    <a:pt x="0" y="7"/>
                    <a:pt x="0" y="7"/>
                    <a:pt x="0" y="7"/>
                  </a:cubicBezTo>
                  <a:cubicBezTo>
                    <a:pt x="0" y="3"/>
                    <a:pt x="3" y="0"/>
                    <a:pt x="7" y="0"/>
                  </a:cubicBezTo>
                  <a:cubicBezTo>
                    <a:pt x="7" y="0"/>
                    <a:pt x="7" y="0"/>
                    <a:pt x="7" y="0"/>
                  </a:cubicBezTo>
                  <a:cubicBezTo>
                    <a:pt x="10" y="0"/>
                    <a:pt x="13" y="3"/>
                    <a:pt x="13" y="7"/>
                  </a:cubicBezTo>
                  <a:cubicBezTo>
                    <a:pt x="13" y="182"/>
                    <a:pt x="13" y="182"/>
                    <a:pt x="13" y="182"/>
                  </a:cubicBezTo>
                  <a:cubicBezTo>
                    <a:pt x="13" y="185"/>
                    <a:pt x="10" y="188"/>
                    <a:pt x="7" y="188"/>
                  </a:cubicBezTo>
                  <a:cubicBezTo>
                    <a:pt x="7" y="188"/>
                    <a:pt x="7" y="188"/>
                    <a:pt x="7" y="188"/>
                  </a:cubicBezTo>
                  <a:cubicBezTo>
                    <a:pt x="3" y="188"/>
                    <a:pt x="0" y="185"/>
                    <a:pt x="0" y="182"/>
                  </a:cubicBez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1" name="Freeform 327"/>
            <p:cNvSpPr>
              <a:spLocks noEditPoints="1"/>
            </p:cNvSpPr>
            <p:nvPr/>
          </p:nvSpPr>
          <p:spPr bwMode="auto">
            <a:xfrm>
              <a:off x="9500484" y="2134984"/>
              <a:ext cx="2191731" cy="2556240"/>
            </a:xfrm>
            <a:custGeom>
              <a:avLst/>
              <a:gdLst>
                <a:gd name="T0" fmla="*/ 706 w 1407"/>
                <a:gd name="T1" fmla="*/ 0 h 1641"/>
                <a:gd name="T2" fmla="*/ 1379 w 1407"/>
                <a:gd name="T3" fmla="*/ 0 h 1641"/>
                <a:gd name="T4" fmla="*/ 1407 w 1407"/>
                <a:gd name="T5" fmla="*/ 0 h 1641"/>
                <a:gd name="T6" fmla="*/ 1407 w 1407"/>
                <a:gd name="T7" fmla="*/ 33 h 1641"/>
                <a:gd name="T8" fmla="*/ 1407 w 1407"/>
                <a:gd name="T9" fmla="*/ 1608 h 1641"/>
                <a:gd name="T10" fmla="*/ 1407 w 1407"/>
                <a:gd name="T11" fmla="*/ 1641 h 1641"/>
                <a:gd name="T12" fmla="*/ 1379 w 1407"/>
                <a:gd name="T13" fmla="*/ 1641 h 1641"/>
                <a:gd name="T14" fmla="*/ 706 w 1407"/>
                <a:gd name="T15" fmla="*/ 1641 h 1641"/>
                <a:gd name="T16" fmla="*/ 706 w 1407"/>
                <a:gd name="T17" fmla="*/ 1575 h 1641"/>
                <a:gd name="T18" fmla="*/ 1346 w 1407"/>
                <a:gd name="T19" fmla="*/ 1575 h 1641"/>
                <a:gd name="T20" fmla="*/ 1346 w 1407"/>
                <a:gd name="T21" fmla="*/ 61 h 1641"/>
                <a:gd name="T22" fmla="*/ 706 w 1407"/>
                <a:gd name="T23" fmla="*/ 61 h 1641"/>
                <a:gd name="T24" fmla="*/ 706 w 1407"/>
                <a:gd name="T25" fmla="*/ 0 h 1641"/>
                <a:gd name="T26" fmla="*/ 33 w 1407"/>
                <a:gd name="T27" fmla="*/ 0 h 1641"/>
                <a:gd name="T28" fmla="*/ 706 w 1407"/>
                <a:gd name="T29" fmla="*/ 0 h 1641"/>
                <a:gd name="T30" fmla="*/ 706 w 1407"/>
                <a:gd name="T31" fmla="*/ 61 h 1641"/>
                <a:gd name="T32" fmla="*/ 61 w 1407"/>
                <a:gd name="T33" fmla="*/ 61 h 1641"/>
                <a:gd name="T34" fmla="*/ 61 w 1407"/>
                <a:gd name="T35" fmla="*/ 1575 h 1641"/>
                <a:gd name="T36" fmla="*/ 706 w 1407"/>
                <a:gd name="T37" fmla="*/ 1575 h 1641"/>
                <a:gd name="T38" fmla="*/ 706 w 1407"/>
                <a:gd name="T39" fmla="*/ 1641 h 1641"/>
                <a:gd name="T40" fmla="*/ 33 w 1407"/>
                <a:gd name="T41" fmla="*/ 1641 h 1641"/>
                <a:gd name="T42" fmla="*/ 0 w 1407"/>
                <a:gd name="T43" fmla="*/ 1641 h 1641"/>
                <a:gd name="T44" fmla="*/ 0 w 1407"/>
                <a:gd name="T45" fmla="*/ 1608 h 1641"/>
                <a:gd name="T46" fmla="*/ 0 w 1407"/>
                <a:gd name="T47" fmla="*/ 33 h 1641"/>
                <a:gd name="T48" fmla="*/ 0 w 1407"/>
                <a:gd name="T49" fmla="*/ 0 h 1641"/>
                <a:gd name="T50" fmla="*/ 33 w 1407"/>
                <a:gd name="T51" fmla="*/ 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7" h="1641">
                  <a:moveTo>
                    <a:pt x="706" y="0"/>
                  </a:moveTo>
                  <a:lnTo>
                    <a:pt x="1379" y="0"/>
                  </a:lnTo>
                  <a:lnTo>
                    <a:pt x="1407" y="0"/>
                  </a:lnTo>
                  <a:lnTo>
                    <a:pt x="1407" y="33"/>
                  </a:lnTo>
                  <a:lnTo>
                    <a:pt x="1407" y="1608"/>
                  </a:lnTo>
                  <a:lnTo>
                    <a:pt x="1407" y="1641"/>
                  </a:lnTo>
                  <a:lnTo>
                    <a:pt x="1379" y="1641"/>
                  </a:lnTo>
                  <a:lnTo>
                    <a:pt x="706" y="1641"/>
                  </a:lnTo>
                  <a:lnTo>
                    <a:pt x="706" y="1575"/>
                  </a:lnTo>
                  <a:lnTo>
                    <a:pt x="1346" y="1575"/>
                  </a:lnTo>
                  <a:lnTo>
                    <a:pt x="1346" y="61"/>
                  </a:lnTo>
                  <a:lnTo>
                    <a:pt x="706" y="61"/>
                  </a:lnTo>
                  <a:lnTo>
                    <a:pt x="706" y="0"/>
                  </a:lnTo>
                  <a:close/>
                  <a:moveTo>
                    <a:pt x="33" y="0"/>
                  </a:moveTo>
                  <a:lnTo>
                    <a:pt x="706" y="0"/>
                  </a:lnTo>
                  <a:lnTo>
                    <a:pt x="706" y="61"/>
                  </a:lnTo>
                  <a:lnTo>
                    <a:pt x="61" y="61"/>
                  </a:lnTo>
                  <a:lnTo>
                    <a:pt x="61" y="1575"/>
                  </a:lnTo>
                  <a:lnTo>
                    <a:pt x="706" y="1575"/>
                  </a:lnTo>
                  <a:lnTo>
                    <a:pt x="706" y="1641"/>
                  </a:lnTo>
                  <a:lnTo>
                    <a:pt x="33" y="1641"/>
                  </a:lnTo>
                  <a:lnTo>
                    <a:pt x="0" y="1641"/>
                  </a:lnTo>
                  <a:lnTo>
                    <a:pt x="0" y="1608"/>
                  </a:lnTo>
                  <a:lnTo>
                    <a:pt x="0" y="33"/>
                  </a:lnTo>
                  <a:lnTo>
                    <a:pt x="0" y="0"/>
                  </a:lnTo>
                  <a:lnTo>
                    <a:pt x="33" y="0"/>
                  </a:ln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2" name="Rectangle 328"/>
            <p:cNvSpPr>
              <a:spLocks noChangeArrowheads="1"/>
            </p:cNvSpPr>
            <p:nvPr/>
          </p:nvSpPr>
          <p:spPr bwMode="auto">
            <a:xfrm>
              <a:off x="9551890" y="2186388"/>
              <a:ext cx="2096709" cy="381645"/>
            </a:xfrm>
            <a:prstGeom prst="rect">
              <a:avLst/>
            </a:prstGeom>
            <a:solidFill>
              <a:srgbClr val="C5D0D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3" name="Freeform 329"/>
            <p:cNvSpPr>
              <a:spLocks/>
            </p:cNvSpPr>
            <p:nvPr/>
          </p:nvSpPr>
          <p:spPr bwMode="auto">
            <a:xfrm>
              <a:off x="9771530" y="4691222"/>
              <a:ext cx="646460" cy="1743104"/>
            </a:xfrm>
            <a:custGeom>
              <a:avLst/>
              <a:gdLst>
                <a:gd name="T0" fmla="*/ 3 w 88"/>
                <a:gd name="T1" fmla="*/ 224 h 238"/>
                <a:gd name="T2" fmla="*/ 74 w 88"/>
                <a:gd name="T3" fmla="*/ 0 h 238"/>
                <a:gd name="T4" fmla="*/ 88 w 88"/>
                <a:gd name="T5" fmla="*/ 0 h 238"/>
                <a:gd name="T6" fmla="*/ 16 w 88"/>
                <a:gd name="T7" fmla="*/ 228 h 238"/>
                <a:gd name="T8" fmla="*/ 3 w 88"/>
                <a:gd name="T9" fmla="*/ 224 h 238"/>
              </a:gdLst>
              <a:ahLst/>
              <a:cxnLst>
                <a:cxn ang="0">
                  <a:pos x="T0" y="T1"/>
                </a:cxn>
                <a:cxn ang="0">
                  <a:pos x="T2" y="T3"/>
                </a:cxn>
                <a:cxn ang="0">
                  <a:pos x="T4" y="T5"/>
                </a:cxn>
                <a:cxn ang="0">
                  <a:pos x="T6" y="T7"/>
                </a:cxn>
                <a:cxn ang="0">
                  <a:pos x="T8" y="T9"/>
                </a:cxn>
              </a:cxnLst>
              <a:rect l="0" t="0" r="r" b="b"/>
              <a:pathLst>
                <a:path w="88" h="238">
                  <a:moveTo>
                    <a:pt x="3" y="224"/>
                  </a:moveTo>
                  <a:cubicBezTo>
                    <a:pt x="74" y="0"/>
                    <a:pt x="74" y="0"/>
                    <a:pt x="74" y="0"/>
                  </a:cubicBezTo>
                  <a:cubicBezTo>
                    <a:pt x="88" y="0"/>
                    <a:pt x="88" y="0"/>
                    <a:pt x="88" y="0"/>
                  </a:cubicBezTo>
                  <a:cubicBezTo>
                    <a:pt x="16" y="228"/>
                    <a:pt x="16" y="228"/>
                    <a:pt x="16" y="228"/>
                  </a:cubicBezTo>
                  <a:cubicBezTo>
                    <a:pt x="13" y="238"/>
                    <a:pt x="0" y="236"/>
                    <a:pt x="3" y="224"/>
                  </a:cubicBez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4" name="Freeform 330"/>
            <p:cNvSpPr>
              <a:spLocks/>
            </p:cNvSpPr>
            <p:nvPr/>
          </p:nvSpPr>
          <p:spPr bwMode="auto">
            <a:xfrm>
              <a:off x="10776268" y="4691222"/>
              <a:ext cx="644902" cy="1735315"/>
            </a:xfrm>
            <a:custGeom>
              <a:avLst/>
              <a:gdLst>
                <a:gd name="T0" fmla="*/ 85 w 88"/>
                <a:gd name="T1" fmla="*/ 224 h 237"/>
                <a:gd name="T2" fmla="*/ 14 w 88"/>
                <a:gd name="T3" fmla="*/ 0 h 237"/>
                <a:gd name="T4" fmla="*/ 0 w 88"/>
                <a:gd name="T5" fmla="*/ 0 h 237"/>
                <a:gd name="T6" fmla="*/ 72 w 88"/>
                <a:gd name="T7" fmla="*/ 228 h 237"/>
                <a:gd name="T8" fmla="*/ 85 w 88"/>
                <a:gd name="T9" fmla="*/ 224 h 237"/>
              </a:gdLst>
              <a:ahLst/>
              <a:cxnLst>
                <a:cxn ang="0">
                  <a:pos x="T0" y="T1"/>
                </a:cxn>
                <a:cxn ang="0">
                  <a:pos x="T2" y="T3"/>
                </a:cxn>
                <a:cxn ang="0">
                  <a:pos x="T4" y="T5"/>
                </a:cxn>
                <a:cxn ang="0">
                  <a:pos x="T6" y="T7"/>
                </a:cxn>
                <a:cxn ang="0">
                  <a:pos x="T8" y="T9"/>
                </a:cxn>
              </a:cxnLst>
              <a:rect l="0" t="0" r="r" b="b"/>
              <a:pathLst>
                <a:path w="88" h="237">
                  <a:moveTo>
                    <a:pt x="85" y="224"/>
                  </a:moveTo>
                  <a:cubicBezTo>
                    <a:pt x="14" y="0"/>
                    <a:pt x="14" y="0"/>
                    <a:pt x="14" y="0"/>
                  </a:cubicBezTo>
                  <a:cubicBezTo>
                    <a:pt x="0" y="0"/>
                    <a:pt x="0" y="0"/>
                    <a:pt x="0" y="0"/>
                  </a:cubicBezTo>
                  <a:cubicBezTo>
                    <a:pt x="72" y="228"/>
                    <a:pt x="72" y="228"/>
                    <a:pt x="72" y="228"/>
                  </a:cubicBezTo>
                  <a:cubicBezTo>
                    <a:pt x="75" y="237"/>
                    <a:pt x="88" y="234"/>
                    <a:pt x="85" y="224"/>
                  </a:cubicBez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5" name="Rectangle 331"/>
            <p:cNvSpPr>
              <a:spLocks noChangeArrowheads="1"/>
            </p:cNvSpPr>
            <p:nvPr/>
          </p:nvSpPr>
          <p:spPr bwMode="auto">
            <a:xfrm>
              <a:off x="10117346" y="5466974"/>
              <a:ext cx="967352" cy="95022"/>
            </a:xfrm>
            <a:prstGeom prst="rect">
              <a:avLst/>
            </a:prstGeom>
            <a:solidFill>
              <a:srgbClr val="C5D0D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6" name="Freeform 332"/>
            <p:cNvSpPr>
              <a:spLocks/>
            </p:cNvSpPr>
            <p:nvPr/>
          </p:nvSpPr>
          <p:spPr bwMode="auto">
            <a:xfrm>
              <a:off x="11363532" y="4309579"/>
              <a:ext cx="233661" cy="278836"/>
            </a:xfrm>
            <a:custGeom>
              <a:avLst/>
              <a:gdLst>
                <a:gd name="T0" fmla="*/ 150 w 150"/>
                <a:gd name="T1" fmla="*/ 0 h 179"/>
                <a:gd name="T2" fmla="*/ 0 w 150"/>
                <a:gd name="T3" fmla="*/ 179 h 179"/>
                <a:gd name="T4" fmla="*/ 150 w 150"/>
                <a:gd name="T5" fmla="*/ 179 h 179"/>
                <a:gd name="T6" fmla="*/ 150 w 150"/>
                <a:gd name="T7" fmla="*/ 0 h 179"/>
              </a:gdLst>
              <a:ahLst/>
              <a:cxnLst>
                <a:cxn ang="0">
                  <a:pos x="T0" y="T1"/>
                </a:cxn>
                <a:cxn ang="0">
                  <a:pos x="T2" y="T3"/>
                </a:cxn>
                <a:cxn ang="0">
                  <a:pos x="T4" y="T5"/>
                </a:cxn>
                <a:cxn ang="0">
                  <a:pos x="T6" y="T7"/>
                </a:cxn>
              </a:cxnLst>
              <a:rect l="0" t="0" r="r" b="b"/>
              <a:pathLst>
                <a:path w="150" h="179">
                  <a:moveTo>
                    <a:pt x="150" y="0"/>
                  </a:moveTo>
                  <a:lnTo>
                    <a:pt x="0" y="179"/>
                  </a:lnTo>
                  <a:lnTo>
                    <a:pt x="150" y="179"/>
                  </a:lnTo>
                  <a:lnTo>
                    <a:pt x="150" y="0"/>
                  </a:lnTo>
                  <a:close/>
                </a:path>
              </a:pathLst>
            </a:custGeom>
            <a:solidFill>
              <a:srgbClr val="A8B8C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7" name="Rectangle 333"/>
            <p:cNvSpPr>
              <a:spLocks noChangeArrowheads="1"/>
            </p:cNvSpPr>
            <p:nvPr/>
          </p:nvSpPr>
          <p:spPr bwMode="auto">
            <a:xfrm>
              <a:off x="10643861" y="4075918"/>
              <a:ext cx="792886"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8" name="Rectangle 334"/>
            <p:cNvSpPr>
              <a:spLocks noChangeArrowheads="1"/>
            </p:cNvSpPr>
            <p:nvPr/>
          </p:nvSpPr>
          <p:spPr bwMode="auto">
            <a:xfrm>
              <a:off x="10643861" y="4141344"/>
              <a:ext cx="792886" cy="21809"/>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9" name="Rectangle 335"/>
            <p:cNvSpPr>
              <a:spLocks noChangeArrowheads="1"/>
            </p:cNvSpPr>
            <p:nvPr/>
          </p:nvSpPr>
          <p:spPr bwMode="auto">
            <a:xfrm>
              <a:off x="10643861" y="4200536"/>
              <a:ext cx="792886"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0" name="Rectangle 336"/>
            <p:cNvSpPr>
              <a:spLocks noChangeArrowheads="1"/>
            </p:cNvSpPr>
            <p:nvPr/>
          </p:nvSpPr>
          <p:spPr bwMode="auto">
            <a:xfrm>
              <a:off x="10643861" y="4259731"/>
              <a:ext cx="792886" cy="2804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1" name="Rectangle 337"/>
            <p:cNvSpPr>
              <a:spLocks noChangeArrowheads="1"/>
            </p:cNvSpPr>
            <p:nvPr/>
          </p:nvSpPr>
          <p:spPr bwMode="auto">
            <a:xfrm>
              <a:off x="10643861" y="4317366"/>
              <a:ext cx="792886"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2" name="Rectangle 338"/>
            <p:cNvSpPr>
              <a:spLocks noChangeArrowheads="1"/>
            </p:cNvSpPr>
            <p:nvPr/>
          </p:nvSpPr>
          <p:spPr bwMode="auto">
            <a:xfrm>
              <a:off x="10643861" y="3834470"/>
              <a:ext cx="792886" cy="14642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3" name="Freeform 339"/>
            <p:cNvSpPr>
              <a:spLocks/>
            </p:cNvSpPr>
            <p:nvPr/>
          </p:nvSpPr>
          <p:spPr bwMode="auto">
            <a:xfrm>
              <a:off x="11318359" y="4295559"/>
              <a:ext cx="278836" cy="292854"/>
            </a:xfrm>
            <a:custGeom>
              <a:avLst/>
              <a:gdLst>
                <a:gd name="T0" fmla="*/ 38 w 38"/>
                <a:gd name="T1" fmla="*/ 2 h 40"/>
                <a:gd name="T2" fmla="*/ 6 w 38"/>
                <a:gd name="T3" fmla="*/ 40 h 40"/>
                <a:gd name="T4" fmla="*/ 0 w 38"/>
                <a:gd name="T5" fmla="*/ 0 h 40"/>
                <a:gd name="T6" fmla="*/ 38 w 38"/>
                <a:gd name="T7" fmla="*/ 2 h 40"/>
              </a:gdLst>
              <a:ahLst/>
              <a:cxnLst>
                <a:cxn ang="0">
                  <a:pos x="T0" y="T1"/>
                </a:cxn>
                <a:cxn ang="0">
                  <a:pos x="T2" y="T3"/>
                </a:cxn>
                <a:cxn ang="0">
                  <a:pos x="T4" y="T5"/>
                </a:cxn>
                <a:cxn ang="0">
                  <a:pos x="T6" y="T7"/>
                </a:cxn>
              </a:cxnLst>
              <a:rect l="0" t="0" r="r" b="b"/>
              <a:pathLst>
                <a:path w="38" h="40">
                  <a:moveTo>
                    <a:pt x="38" y="2"/>
                  </a:moveTo>
                  <a:cubicBezTo>
                    <a:pt x="6" y="40"/>
                    <a:pt x="6" y="40"/>
                    <a:pt x="6" y="40"/>
                  </a:cubicBezTo>
                  <a:cubicBezTo>
                    <a:pt x="9" y="27"/>
                    <a:pt x="8" y="13"/>
                    <a:pt x="0" y="0"/>
                  </a:cubicBezTo>
                  <a:cubicBezTo>
                    <a:pt x="12" y="9"/>
                    <a:pt x="25" y="8"/>
                    <a:pt x="38" y="2"/>
                  </a:cubicBezTo>
                  <a:close/>
                </a:path>
              </a:pathLst>
            </a:custGeom>
            <a:solidFill>
              <a:srgbClr val="E8E7E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4" name="Oval 340"/>
            <p:cNvSpPr>
              <a:spLocks noChangeArrowheads="1"/>
            </p:cNvSpPr>
            <p:nvPr/>
          </p:nvSpPr>
          <p:spPr bwMode="auto">
            <a:xfrm>
              <a:off x="9771530" y="3775275"/>
              <a:ext cx="668268" cy="666710"/>
            </a:xfrm>
            <a:prstGeom prst="ellipse">
              <a:avLst/>
            </a:prstGeom>
            <a:solidFill>
              <a:srgbClr val="B7D5F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5" name="Freeform 341"/>
            <p:cNvSpPr>
              <a:spLocks/>
            </p:cNvSpPr>
            <p:nvPr/>
          </p:nvSpPr>
          <p:spPr bwMode="auto">
            <a:xfrm>
              <a:off x="10101770" y="4105514"/>
              <a:ext cx="300643" cy="285067"/>
            </a:xfrm>
            <a:custGeom>
              <a:avLst/>
              <a:gdLst>
                <a:gd name="T0" fmla="*/ 26 w 41"/>
                <a:gd name="T1" fmla="*/ 39 h 39"/>
                <a:gd name="T2" fmla="*/ 41 w 41"/>
                <a:gd name="T3" fmla="*/ 21 h 39"/>
                <a:gd name="T4" fmla="*/ 0 w 41"/>
                <a:gd name="T5" fmla="*/ 0 h 39"/>
                <a:gd name="T6" fmla="*/ 26 w 41"/>
                <a:gd name="T7" fmla="*/ 39 h 39"/>
              </a:gdLst>
              <a:ahLst/>
              <a:cxnLst>
                <a:cxn ang="0">
                  <a:pos x="T0" y="T1"/>
                </a:cxn>
                <a:cxn ang="0">
                  <a:pos x="T2" y="T3"/>
                </a:cxn>
                <a:cxn ang="0">
                  <a:pos x="T4" y="T5"/>
                </a:cxn>
                <a:cxn ang="0">
                  <a:pos x="T6" y="T7"/>
                </a:cxn>
              </a:cxnLst>
              <a:rect l="0" t="0" r="r" b="b"/>
              <a:pathLst>
                <a:path w="41" h="39">
                  <a:moveTo>
                    <a:pt x="26" y="39"/>
                  </a:moveTo>
                  <a:cubicBezTo>
                    <a:pt x="32" y="34"/>
                    <a:pt x="38" y="28"/>
                    <a:pt x="41" y="21"/>
                  </a:cubicBezTo>
                  <a:cubicBezTo>
                    <a:pt x="0" y="0"/>
                    <a:pt x="0" y="0"/>
                    <a:pt x="0" y="0"/>
                  </a:cubicBezTo>
                  <a:lnTo>
                    <a:pt x="26" y="39"/>
                  </a:ln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6" name="Freeform 342"/>
            <p:cNvSpPr>
              <a:spLocks/>
            </p:cNvSpPr>
            <p:nvPr/>
          </p:nvSpPr>
          <p:spPr bwMode="auto">
            <a:xfrm>
              <a:off x="10101770" y="3842259"/>
              <a:ext cx="338028" cy="417472"/>
            </a:xfrm>
            <a:custGeom>
              <a:avLst/>
              <a:gdLst>
                <a:gd name="T0" fmla="*/ 41 w 46"/>
                <a:gd name="T1" fmla="*/ 57 h 57"/>
                <a:gd name="T2" fmla="*/ 46 w 46"/>
                <a:gd name="T3" fmla="*/ 36 h 57"/>
                <a:gd name="T4" fmla="*/ 29 w 46"/>
                <a:gd name="T5" fmla="*/ 0 h 57"/>
                <a:gd name="T6" fmla="*/ 0 w 46"/>
                <a:gd name="T7" fmla="*/ 36 h 57"/>
                <a:gd name="T8" fmla="*/ 41 w 46"/>
                <a:gd name="T9" fmla="*/ 57 h 57"/>
              </a:gdLst>
              <a:ahLst/>
              <a:cxnLst>
                <a:cxn ang="0">
                  <a:pos x="T0" y="T1"/>
                </a:cxn>
                <a:cxn ang="0">
                  <a:pos x="T2" y="T3"/>
                </a:cxn>
                <a:cxn ang="0">
                  <a:pos x="T4" y="T5"/>
                </a:cxn>
                <a:cxn ang="0">
                  <a:pos x="T6" y="T7"/>
                </a:cxn>
                <a:cxn ang="0">
                  <a:pos x="T8" y="T9"/>
                </a:cxn>
              </a:cxnLst>
              <a:rect l="0" t="0" r="r" b="b"/>
              <a:pathLst>
                <a:path w="46" h="57">
                  <a:moveTo>
                    <a:pt x="41" y="57"/>
                  </a:moveTo>
                  <a:cubicBezTo>
                    <a:pt x="44" y="51"/>
                    <a:pt x="46" y="44"/>
                    <a:pt x="46" y="36"/>
                  </a:cubicBezTo>
                  <a:cubicBezTo>
                    <a:pt x="46" y="22"/>
                    <a:pt x="39" y="9"/>
                    <a:pt x="29" y="0"/>
                  </a:cubicBezTo>
                  <a:cubicBezTo>
                    <a:pt x="0" y="36"/>
                    <a:pt x="0" y="36"/>
                    <a:pt x="0" y="36"/>
                  </a:cubicBezTo>
                  <a:lnTo>
                    <a:pt x="41" y="57"/>
                  </a:lnTo>
                  <a:close/>
                </a:path>
              </a:pathLst>
            </a:custGeom>
            <a:solidFill>
              <a:srgbClr val="5D8C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7" name="Freeform 343"/>
            <p:cNvSpPr>
              <a:spLocks/>
            </p:cNvSpPr>
            <p:nvPr/>
          </p:nvSpPr>
          <p:spPr bwMode="auto">
            <a:xfrm>
              <a:off x="10101770" y="3775275"/>
              <a:ext cx="213410" cy="330239"/>
            </a:xfrm>
            <a:custGeom>
              <a:avLst/>
              <a:gdLst>
                <a:gd name="T0" fmla="*/ 29 w 29"/>
                <a:gd name="T1" fmla="*/ 9 h 45"/>
                <a:gd name="T2" fmla="*/ 0 w 29"/>
                <a:gd name="T3" fmla="*/ 0 h 45"/>
                <a:gd name="T4" fmla="*/ 0 w 29"/>
                <a:gd name="T5" fmla="*/ 45 h 45"/>
                <a:gd name="T6" fmla="*/ 29 w 29"/>
                <a:gd name="T7" fmla="*/ 9 h 45"/>
              </a:gdLst>
              <a:ahLst/>
              <a:cxnLst>
                <a:cxn ang="0">
                  <a:pos x="T0" y="T1"/>
                </a:cxn>
                <a:cxn ang="0">
                  <a:pos x="T2" y="T3"/>
                </a:cxn>
                <a:cxn ang="0">
                  <a:pos x="T4" y="T5"/>
                </a:cxn>
                <a:cxn ang="0">
                  <a:pos x="T6" y="T7"/>
                </a:cxn>
              </a:cxnLst>
              <a:rect l="0" t="0" r="r" b="b"/>
              <a:pathLst>
                <a:path w="29" h="45">
                  <a:moveTo>
                    <a:pt x="29" y="9"/>
                  </a:moveTo>
                  <a:cubicBezTo>
                    <a:pt x="21" y="3"/>
                    <a:pt x="11" y="0"/>
                    <a:pt x="0" y="0"/>
                  </a:cubicBezTo>
                  <a:cubicBezTo>
                    <a:pt x="0" y="45"/>
                    <a:pt x="0" y="45"/>
                    <a:pt x="0" y="45"/>
                  </a:cubicBezTo>
                  <a:lnTo>
                    <a:pt x="29" y="9"/>
                  </a:lnTo>
                  <a:close/>
                </a:path>
              </a:pathLst>
            </a:custGeom>
            <a:solidFill>
              <a:srgbClr val="7BA4C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8" name="Freeform 344"/>
            <p:cNvSpPr>
              <a:spLocks/>
            </p:cNvSpPr>
            <p:nvPr/>
          </p:nvSpPr>
          <p:spPr bwMode="auto">
            <a:xfrm>
              <a:off x="9868109" y="3775275"/>
              <a:ext cx="233661" cy="330239"/>
            </a:xfrm>
            <a:custGeom>
              <a:avLst/>
              <a:gdLst>
                <a:gd name="T0" fmla="*/ 32 w 32"/>
                <a:gd name="T1" fmla="*/ 0 h 45"/>
                <a:gd name="T2" fmla="*/ 32 w 32"/>
                <a:gd name="T3" fmla="*/ 45 h 45"/>
                <a:gd name="T4" fmla="*/ 0 w 32"/>
                <a:gd name="T5" fmla="*/ 13 h 45"/>
                <a:gd name="T6" fmla="*/ 32 w 32"/>
                <a:gd name="T7" fmla="*/ 0 h 45"/>
              </a:gdLst>
              <a:ahLst/>
              <a:cxnLst>
                <a:cxn ang="0">
                  <a:pos x="T0" y="T1"/>
                </a:cxn>
                <a:cxn ang="0">
                  <a:pos x="T2" y="T3"/>
                </a:cxn>
                <a:cxn ang="0">
                  <a:pos x="T4" y="T5"/>
                </a:cxn>
                <a:cxn ang="0">
                  <a:pos x="T6" y="T7"/>
                </a:cxn>
              </a:cxnLst>
              <a:rect l="0" t="0" r="r" b="b"/>
              <a:pathLst>
                <a:path w="32" h="45">
                  <a:moveTo>
                    <a:pt x="32" y="0"/>
                  </a:moveTo>
                  <a:cubicBezTo>
                    <a:pt x="32" y="45"/>
                    <a:pt x="32" y="45"/>
                    <a:pt x="32" y="45"/>
                  </a:cubicBezTo>
                  <a:cubicBezTo>
                    <a:pt x="0" y="13"/>
                    <a:pt x="0" y="13"/>
                    <a:pt x="0" y="13"/>
                  </a:cubicBezTo>
                  <a:cubicBezTo>
                    <a:pt x="8" y="5"/>
                    <a:pt x="20" y="0"/>
                    <a:pt x="32" y="0"/>
                  </a:cubicBezTo>
                  <a:close/>
                </a:path>
              </a:pathLst>
            </a:custGeom>
            <a:solidFill>
              <a:srgbClr val="99BDD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9" name="Rectangle 345"/>
            <p:cNvSpPr>
              <a:spLocks noChangeArrowheads="1"/>
            </p:cNvSpPr>
            <p:nvPr/>
          </p:nvSpPr>
          <p:spPr bwMode="auto">
            <a:xfrm>
              <a:off x="10643861" y="3541616"/>
              <a:ext cx="792886" cy="35829"/>
            </a:xfrm>
            <a:prstGeom prst="rect">
              <a:avLst/>
            </a:prstGeom>
            <a:solidFill>
              <a:srgbClr val="FC8D2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0" name="Rectangle 346"/>
            <p:cNvSpPr>
              <a:spLocks noChangeArrowheads="1"/>
            </p:cNvSpPr>
            <p:nvPr/>
          </p:nvSpPr>
          <p:spPr bwMode="auto">
            <a:xfrm>
              <a:off x="11296550" y="2728479"/>
              <a:ext cx="140197" cy="813137"/>
            </a:xfrm>
            <a:prstGeom prst="rect">
              <a:avLst/>
            </a:prstGeom>
            <a:solidFill>
              <a:srgbClr val="3F73A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1" name="Rectangle 347"/>
            <p:cNvSpPr>
              <a:spLocks noChangeArrowheads="1"/>
            </p:cNvSpPr>
            <p:nvPr/>
          </p:nvSpPr>
          <p:spPr bwMode="auto">
            <a:xfrm>
              <a:off x="11128315" y="3035352"/>
              <a:ext cx="146428" cy="506264"/>
            </a:xfrm>
            <a:prstGeom prst="rect">
              <a:avLst/>
            </a:prstGeom>
            <a:solidFill>
              <a:srgbClr val="5D8CB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2" name="Rectangle 348"/>
            <p:cNvSpPr>
              <a:spLocks noChangeArrowheads="1"/>
            </p:cNvSpPr>
            <p:nvPr/>
          </p:nvSpPr>
          <p:spPr bwMode="auto">
            <a:xfrm>
              <a:off x="10967869" y="3205146"/>
              <a:ext cx="138639" cy="336470"/>
            </a:xfrm>
            <a:prstGeom prst="rect">
              <a:avLst/>
            </a:prstGeom>
            <a:solidFill>
              <a:srgbClr val="7BA4C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3" name="Rectangle 349"/>
            <p:cNvSpPr>
              <a:spLocks noChangeArrowheads="1"/>
            </p:cNvSpPr>
            <p:nvPr/>
          </p:nvSpPr>
          <p:spPr bwMode="auto">
            <a:xfrm>
              <a:off x="10805865" y="3050931"/>
              <a:ext cx="138639" cy="490687"/>
            </a:xfrm>
            <a:prstGeom prst="rect">
              <a:avLst/>
            </a:prstGeom>
            <a:solidFill>
              <a:srgbClr val="99BD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4" name="Rectangle 350"/>
            <p:cNvSpPr>
              <a:spLocks noChangeArrowheads="1"/>
            </p:cNvSpPr>
            <p:nvPr/>
          </p:nvSpPr>
          <p:spPr bwMode="auto">
            <a:xfrm>
              <a:off x="10643861" y="3189568"/>
              <a:ext cx="140197" cy="352049"/>
            </a:xfrm>
            <a:prstGeom prst="rect">
              <a:avLst/>
            </a:prstGeom>
            <a:solidFill>
              <a:srgbClr val="B7D5F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5" name="Freeform 378"/>
            <p:cNvSpPr>
              <a:spLocks/>
            </p:cNvSpPr>
            <p:nvPr/>
          </p:nvSpPr>
          <p:spPr bwMode="auto">
            <a:xfrm>
              <a:off x="9787107" y="3571212"/>
              <a:ext cx="182255" cy="182255"/>
            </a:xfrm>
            <a:custGeom>
              <a:avLst/>
              <a:gdLst>
                <a:gd name="T0" fmla="*/ 0 w 117"/>
                <a:gd name="T1" fmla="*/ 42 h 117"/>
                <a:gd name="T2" fmla="*/ 75 w 117"/>
                <a:gd name="T3" fmla="*/ 117 h 117"/>
                <a:gd name="T4" fmla="*/ 117 w 117"/>
                <a:gd name="T5" fmla="*/ 75 h 117"/>
                <a:gd name="T6" fmla="*/ 42 w 117"/>
                <a:gd name="T7" fmla="*/ 0 h 117"/>
                <a:gd name="T8" fmla="*/ 0 w 117"/>
                <a:gd name="T9" fmla="*/ 42 h 117"/>
              </a:gdLst>
              <a:ahLst/>
              <a:cxnLst>
                <a:cxn ang="0">
                  <a:pos x="T0" y="T1"/>
                </a:cxn>
                <a:cxn ang="0">
                  <a:pos x="T2" y="T3"/>
                </a:cxn>
                <a:cxn ang="0">
                  <a:pos x="T4" y="T5"/>
                </a:cxn>
                <a:cxn ang="0">
                  <a:pos x="T6" y="T7"/>
                </a:cxn>
                <a:cxn ang="0">
                  <a:pos x="T8" y="T9"/>
                </a:cxn>
              </a:cxnLst>
              <a:rect l="0" t="0" r="r" b="b"/>
              <a:pathLst>
                <a:path w="117" h="117">
                  <a:moveTo>
                    <a:pt x="0" y="42"/>
                  </a:moveTo>
                  <a:lnTo>
                    <a:pt x="75" y="117"/>
                  </a:lnTo>
                  <a:lnTo>
                    <a:pt x="117" y="75"/>
                  </a:lnTo>
                  <a:lnTo>
                    <a:pt x="42" y="0"/>
                  </a:lnTo>
                  <a:lnTo>
                    <a:pt x="0" y="4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pic>
          <p:nvPicPr>
            <p:cNvPr id="146" name="图片 14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750850" y="3765477"/>
              <a:ext cx="717415" cy="709220"/>
            </a:xfrm>
            <a:prstGeom prst="rect">
              <a:avLst/>
            </a:prstGeom>
          </p:spPr>
        </p:pic>
      </p:grpSp>
      <p:sp>
        <p:nvSpPr>
          <p:cNvPr id="148" name="矩形 147"/>
          <p:cNvSpPr/>
          <p:nvPr/>
        </p:nvSpPr>
        <p:spPr>
          <a:xfrm>
            <a:off x="2499381" y="2806456"/>
            <a:ext cx="7628273" cy="3477875"/>
          </a:xfrm>
          <a:prstGeom prst="rect">
            <a:avLst/>
          </a:prstGeom>
        </p:spPr>
        <p:txBody>
          <a:bodyPr wrap="square">
            <a:spAutoFit/>
          </a:bodyPr>
          <a:lstStyle/>
          <a:p>
            <a:pPr marL="457200" indent="-457200" defTabSz="914400" fontAlgn="base">
              <a:lnSpc>
                <a:spcPct val="110000"/>
              </a:lnSpc>
              <a:spcBef>
                <a:spcPct val="0"/>
              </a:spcBef>
              <a:spcAft>
                <a:spcPct val="0"/>
              </a:spcAft>
              <a:buFont typeface="Wingdings" pitchFamily="2" charset="2"/>
              <a:buChar char="Ø"/>
            </a:pPr>
            <a:endParaRPr lang="en-US" altLang="zh-CN" b="1" dirty="0" smtClean="0">
              <a:latin typeface="+mn-ea"/>
              <a:cs typeface="Courier New" pitchFamily="49" charset="0"/>
            </a:endParaRPr>
          </a:p>
          <a:p>
            <a:pPr marL="457200" indent="-457200" defTabSz="914400" fontAlgn="base">
              <a:lnSpc>
                <a:spcPct val="110000"/>
              </a:lnSpc>
              <a:spcBef>
                <a:spcPct val="0"/>
              </a:spcBef>
              <a:spcAft>
                <a:spcPct val="0"/>
              </a:spcAft>
              <a:buFont typeface="Wingdings" pitchFamily="2" charset="2"/>
              <a:buChar char="Ø"/>
            </a:pPr>
            <a:r>
              <a:rPr lang="zh-CN" altLang="en-US" b="1" dirty="0" smtClean="0">
                <a:latin typeface="+mn-ea"/>
                <a:cs typeface="Courier New" pitchFamily="49" charset="0"/>
              </a:rPr>
              <a:t>二、</a:t>
            </a:r>
            <a:r>
              <a:rPr lang="zh-CN" altLang="en-US" sz="2800" b="1" dirty="0" smtClean="0">
                <a:latin typeface="+mn-ea"/>
                <a:cs typeface="Courier New" pitchFamily="49" charset="0"/>
              </a:rPr>
              <a:t>区工会</a:t>
            </a:r>
            <a:r>
              <a:rPr lang="zh-CN" altLang="en-US" sz="2800" b="1" dirty="0" smtClean="0">
                <a:solidFill>
                  <a:srgbClr val="FF0000"/>
                </a:solidFill>
                <a:latin typeface="+mn-ea"/>
                <a:cs typeface="Courier New" pitchFamily="49" charset="0"/>
              </a:rPr>
              <a:t>完善经审规范化考核办法</a:t>
            </a:r>
            <a:r>
              <a:rPr lang="zh-CN" altLang="en-US" sz="2800" b="1" dirty="0" smtClean="0">
                <a:latin typeface="+mn-ea"/>
                <a:cs typeface="Courier New" pitchFamily="49" charset="0"/>
              </a:rPr>
              <a:t>，</a:t>
            </a:r>
            <a:r>
              <a:rPr lang="zh-CN" altLang="en-US" sz="2800" dirty="0" smtClean="0">
                <a:latin typeface="+mn-ea"/>
                <a:cs typeface="Courier New" pitchFamily="49" charset="0"/>
              </a:rPr>
              <a:t>对基层工会落实</a:t>
            </a:r>
            <a:r>
              <a:rPr lang="en-US" altLang="zh-CN" sz="2800" dirty="0" smtClean="0">
                <a:latin typeface="+mn-ea"/>
                <a:cs typeface="Courier New" pitchFamily="49" charset="0"/>
              </a:rPr>
              <a:t>《</a:t>
            </a:r>
            <a:r>
              <a:rPr lang="zh-CN" altLang="en-US" sz="2800" dirty="0" smtClean="0">
                <a:latin typeface="+mn-ea"/>
                <a:cs typeface="Courier New" pitchFamily="49" charset="0"/>
              </a:rPr>
              <a:t>实施办法</a:t>
            </a:r>
            <a:r>
              <a:rPr lang="en-US" altLang="zh-CN" sz="2800" dirty="0" smtClean="0">
                <a:latin typeface="+mn-ea"/>
                <a:cs typeface="Courier New" pitchFamily="49" charset="0"/>
              </a:rPr>
              <a:t>》</a:t>
            </a:r>
            <a:r>
              <a:rPr lang="zh-CN" altLang="en-US" sz="2800" dirty="0" smtClean="0">
                <a:latin typeface="+mn-ea"/>
                <a:cs typeface="Courier New" pitchFamily="49" charset="0"/>
              </a:rPr>
              <a:t>情况的</a:t>
            </a:r>
            <a:r>
              <a:rPr lang="zh-CN" altLang="en-US" sz="2800" b="1" dirty="0" smtClean="0">
                <a:solidFill>
                  <a:srgbClr val="C00000"/>
                </a:solidFill>
                <a:latin typeface="+mn-ea"/>
                <a:cs typeface="Courier New" pitchFamily="49" charset="0"/>
              </a:rPr>
              <a:t>指导</a:t>
            </a:r>
            <a:r>
              <a:rPr lang="zh-CN" altLang="en-US" sz="2800" dirty="0" smtClean="0">
                <a:latin typeface="+mn-ea"/>
                <a:cs typeface="Courier New" pitchFamily="49" charset="0"/>
              </a:rPr>
              <a:t>、</a:t>
            </a:r>
            <a:r>
              <a:rPr lang="zh-CN" altLang="en-US" sz="2800" b="1" dirty="0" smtClean="0">
                <a:solidFill>
                  <a:srgbClr val="C00000"/>
                </a:solidFill>
                <a:latin typeface="+mn-ea"/>
                <a:cs typeface="Courier New" pitchFamily="49" charset="0"/>
              </a:rPr>
              <a:t>督促</a:t>
            </a:r>
            <a:r>
              <a:rPr lang="zh-CN" altLang="en-US" sz="2800" dirty="0" smtClean="0">
                <a:latin typeface="+mn-ea"/>
                <a:cs typeface="Courier New" pitchFamily="49" charset="0"/>
              </a:rPr>
              <a:t>和</a:t>
            </a:r>
            <a:r>
              <a:rPr lang="zh-CN" altLang="en-US" sz="2800" b="1" dirty="0" smtClean="0">
                <a:solidFill>
                  <a:srgbClr val="C00000"/>
                </a:solidFill>
                <a:latin typeface="+mn-ea"/>
                <a:cs typeface="Courier New" pitchFamily="49" charset="0"/>
              </a:rPr>
              <a:t>检查。</a:t>
            </a:r>
            <a:r>
              <a:rPr lang="zh-CN" altLang="en-US" sz="2800" dirty="0" smtClean="0"/>
              <a:t>总结经验，梳理问题，</a:t>
            </a:r>
            <a:r>
              <a:rPr lang="zh-CN" altLang="en-US" sz="2800" dirty="0" smtClean="0">
                <a:latin typeface="+mn-ea"/>
                <a:cs typeface="Courier New" pitchFamily="49" charset="0"/>
              </a:rPr>
              <a:t>报送至市总经审办。</a:t>
            </a:r>
            <a:endParaRPr lang="en-US" altLang="zh-CN" sz="2800" dirty="0" smtClean="0">
              <a:latin typeface="+mn-ea"/>
              <a:cs typeface="Courier New" pitchFamily="49" charset="0"/>
            </a:endParaRPr>
          </a:p>
          <a:p>
            <a:pPr marL="457200" indent="-457200" defTabSz="914400" fontAlgn="base">
              <a:lnSpc>
                <a:spcPct val="110000"/>
              </a:lnSpc>
              <a:spcBef>
                <a:spcPct val="0"/>
              </a:spcBef>
              <a:spcAft>
                <a:spcPct val="0"/>
              </a:spcAft>
              <a:buFont typeface="Wingdings" pitchFamily="2" charset="2"/>
              <a:buChar char="Ø"/>
            </a:pPr>
            <a:endParaRPr lang="zh-CN" altLang="en-US" sz="2800" dirty="0">
              <a:latin typeface="+mn-ea"/>
              <a:cs typeface="Courier New" pitchFamily="49" charset="0"/>
            </a:endParaRPr>
          </a:p>
          <a:p>
            <a:pPr marL="457200" indent="-457200" defTabSz="914400" fontAlgn="base">
              <a:lnSpc>
                <a:spcPct val="110000"/>
              </a:lnSpc>
              <a:spcBef>
                <a:spcPct val="0"/>
              </a:spcBef>
              <a:spcAft>
                <a:spcPct val="0"/>
              </a:spcAft>
            </a:pPr>
            <a:endParaRPr lang="en-US" altLang="zh-CN" sz="2800" dirty="0" smtClean="0">
              <a:latin typeface="+mn-ea"/>
              <a:cs typeface="Courier New" pitchFamily="49" charset="0"/>
            </a:endParaRPr>
          </a:p>
          <a:p>
            <a:pPr marL="457200" indent="-457200" defTabSz="914400" fontAlgn="base">
              <a:lnSpc>
                <a:spcPct val="110000"/>
              </a:lnSpc>
              <a:spcBef>
                <a:spcPct val="0"/>
              </a:spcBef>
              <a:spcAft>
                <a:spcPct val="0"/>
              </a:spcAft>
              <a:buFont typeface="Wingdings" pitchFamily="2" charset="2"/>
              <a:buChar char="Ø"/>
            </a:pPr>
            <a:endParaRPr lang="en-US" altLang="zh-CN" sz="800" dirty="0">
              <a:latin typeface="+mn-ea"/>
              <a:cs typeface="Courier New" pitchFamily="49" charset="0"/>
            </a:endParaRPr>
          </a:p>
        </p:txBody>
      </p:sp>
    </p:spTree>
    <p:extLst>
      <p:ext uri="{BB962C8B-B14F-4D97-AF65-F5344CB8AC3E}">
        <p14:creationId xmlns="" xmlns:p14="http://schemas.microsoft.com/office/powerpoint/2010/main" val="2948493824"/>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1115357" y="333450"/>
            <a:ext cx="8148201" cy="584775"/>
          </a:xfrm>
          <a:prstGeom prst="rect">
            <a:avLst/>
          </a:prstGeom>
        </p:spPr>
        <p:txBody>
          <a:bodyPr wrap="square">
            <a:spAutoFit/>
          </a:bodyPr>
          <a:lstStyle/>
          <a:p>
            <a:pPr>
              <a:spcBef>
                <a:spcPct val="20000"/>
              </a:spcBef>
            </a:pPr>
            <a:r>
              <a:rPr lang="zh-CN" altLang="en-US" sz="3200" b="1" dirty="0" smtClean="0">
                <a:gradFill>
                  <a:gsLst>
                    <a:gs pos="70000">
                      <a:schemeClr val="accent6">
                        <a:lumMod val="75000"/>
                      </a:schemeClr>
                    </a:gs>
                    <a:gs pos="24000">
                      <a:schemeClr val="accent2">
                        <a:lumMod val="20000"/>
                        <a:lumOff val="80000"/>
                      </a:schemeClr>
                    </a:gs>
                    <a:gs pos="0">
                      <a:schemeClr val="accent2">
                        <a:lumMod val="40000"/>
                        <a:lumOff val="60000"/>
                      </a:schemeClr>
                    </a:gs>
                    <a:gs pos="50000">
                      <a:srgbClr val="FFC000"/>
                    </a:gs>
                    <a:gs pos="82000">
                      <a:srgbClr val="FFC000"/>
                    </a:gs>
                  </a:gsLst>
                  <a:lin ang="5400000" scaled="0"/>
                </a:gradFill>
                <a:latin typeface="微软雅黑" panose="020B0503020204020204" pitchFamily="34" charset="-122"/>
                <a:ea typeface="微软雅黑" panose="020B0503020204020204" pitchFamily="34" charset="-122"/>
              </a:rPr>
              <a:t>解读实施意见</a:t>
            </a:r>
            <a:endParaRPr lang="zh-CN" altLang="zh-CN" sz="3200" b="1" dirty="0">
              <a:gradFill>
                <a:gsLst>
                  <a:gs pos="70000">
                    <a:schemeClr val="accent6">
                      <a:lumMod val="75000"/>
                    </a:schemeClr>
                  </a:gs>
                  <a:gs pos="24000">
                    <a:schemeClr val="accent2">
                      <a:lumMod val="20000"/>
                      <a:lumOff val="80000"/>
                    </a:schemeClr>
                  </a:gs>
                  <a:gs pos="0">
                    <a:schemeClr val="accent2">
                      <a:lumMod val="40000"/>
                      <a:lumOff val="60000"/>
                    </a:schemeClr>
                  </a:gs>
                  <a:gs pos="50000">
                    <a:srgbClr val="FFC000"/>
                  </a:gs>
                  <a:gs pos="82000">
                    <a:srgbClr val="FFC000"/>
                  </a:gs>
                </a:gsLst>
                <a:lin ang="5400000" scaled="0"/>
              </a:gradFill>
              <a:latin typeface="微软雅黑" panose="020B0503020204020204" pitchFamily="34" charset="-122"/>
              <a:ea typeface="微软雅黑" panose="020B0503020204020204" pitchFamily="34" charset="-122"/>
            </a:endParaRPr>
          </a:p>
        </p:txBody>
      </p:sp>
      <p:pic>
        <p:nvPicPr>
          <p:cNvPr id="37" name="图片 3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77617" y="354587"/>
            <a:ext cx="605021" cy="598107"/>
          </a:xfrm>
          <a:prstGeom prst="rect">
            <a:avLst/>
          </a:prstGeom>
        </p:spPr>
      </p:pic>
      <p:grpSp>
        <p:nvGrpSpPr>
          <p:cNvPr id="2" name="组合 33"/>
          <p:cNvGrpSpPr/>
          <p:nvPr/>
        </p:nvGrpSpPr>
        <p:grpSpPr>
          <a:xfrm>
            <a:off x="298562" y="2267001"/>
            <a:ext cx="11593288" cy="4269322"/>
            <a:chOff x="1203411" y="2333795"/>
            <a:chExt cx="4332200" cy="2572274"/>
          </a:xfrm>
        </p:grpSpPr>
        <p:sp>
          <p:nvSpPr>
            <p:cNvPr id="38" name="Rectangle 128"/>
            <p:cNvSpPr>
              <a:spLocks noChangeArrowheads="1"/>
            </p:cNvSpPr>
            <p:nvPr/>
          </p:nvSpPr>
          <p:spPr bwMode="auto">
            <a:xfrm>
              <a:off x="1279908" y="2381462"/>
              <a:ext cx="4188574" cy="2432277"/>
            </a:xfrm>
            <a:prstGeom prst="rect">
              <a:avLst/>
            </a:prstGeom>
            <a:solidFill>
              <a:schemeClr val="bg2">
                <a:lumMod val="95000"/>
              </a:schemeClr>
            </a:solidFill>
            <a:ln>
              <a:noFill/>
            </a:ln>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39" name="Rectangle 129"/>
            <p:cNvSpPr>
              <a:spLocks noChangeArrowheads="1"/>
            </p:cNvSpPr>
            <p:nvPr/>
          </p:nvSpPr>
          <p:spPr bwMode="auto">
            <a:xfrm>
              <a:off x="1264297" y="4779999"/>
              <a:ext cx="4204185" cy="6507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51" name="Rectangle 130"/>
            <p:cNvSpPr>
              <a:spLocks noChangeArrowheads="1"/>
            </p:cNvSpPr>
            <p:nvPr/>
          </p:nvSpPr>
          <p:spPr bwMode="auto">
            <a:xfrm>
              <a:off x="1203411" y="4840999"/>
              <a:ext cx="4332200" cy="65070"/>
            </a:xfrm>
            <a:prstGeom prst="rect">
              <a:avLst/>
            </a:prstGeom>
            <a:solidFill>
              <a:srgbClr val="0005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52" name="Rectangle 131"/>
            <p:cNvSpPr>
              <a:spLocks noChangeArrowheads="1"/>
            </p:cNvSpPr>
            <p:nvPr/>
          </p:nvSpPr>
          <p:spPr bwMode="auto">
            <a:xfrm>
              <a:off x="1264297" y="2388226"/>
              <a:ext cx="4204185" cy="6507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53" name="Rectangle 132"/>
            <p:cNvSpPr>
              <a:spLocks noChangeArrowheads="1"/>
            </p:cNvSpPr>
            <p:nvPr/>
          </p:nvSpPr>
          <p:spPr bwMode="auto">
            <a:xfrm>
              <a:off x="1203411" y="2333795"/>
              <a:ext cx="4332200" cy="65070"/>
            </a:xfrm>
            <a:prstGeom prst="rect">
              <a:avLst/>
            </a:prstGeom>
            <a:solidFill>
              <a:srgbClr val="0005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grpSp>
      <p:grpSp>
        <p:nvGrpSpPr>
          <p:cNvPr id="3" name="组合 53"/>
          <p:cNvGrpSpPr/>
          <p:nvPr/>
        </p:nvGrpSpPr>
        <p:grpSpPr>
          <a:xfrm>
            <a:off x="2198356" y="1629594"/>
            <a:ext cx="7425242" cy="477144"/>
            <a:chOff x="537538" y="1065876"/>
            <a:chExt cx="3681676" cy="357905"/>
          </a:xfrm>
        </p:grpSpPr>
        <p:sp>
          <p:nvSpPr>
            <p:cNvPr id="55" name="TextBox 32"/>
            <p:cNvSpPr txBox="1"/>
            <p:nvPr/>
          </p:nvSpPr>
          <p:spPr>
            <a:xfrm>
              <a:off x="2807065" y="1108317"/>
              <a:ext cx="1412149" cy="315464"/>
            </a:xfrm>
            <a:prstGeom prst="rect">
              <a:avLst/>
            </a:prstGeom>
            <a:noFill/>
          </p:spPr>
          <p:txBody>
            <a:bodyPr wrap="square" rtlCol="0">
              <a:spAutoFit/>
            </a:bodyPr>
            <a:lstStyle/>
            <a:p>
              <a:endParaRPr lang="zh-CN" altLang="en-US" sz="2133" b="1" dirty="0">
                <a:solidFill>
                  <a:schemeClr val="tx1">
                    <a:lumMod val="65000"/>
                    <a:lumOff val="35000"/>
                  </a:schemeClr>
                </a:solidFill>
              </a:endParaRPr>
            </a:p>
          </p:txBody>
        </p:sp>
        <p:sp>
          <p:nvSpPr>
            <p:cNvPr id="56" name="Rectangle 42"/>
            <p:cNvSpPr/>
            <p:nvPr/>
          </p:nvSpPr>
          <p:spPr>
            <a:xfrm>
              <a:off x="537538" y="1065876"/>
              <a:ext cx="3681676" cy="295144"/>
            </a:xfrm>
            <a:prstGeom prst="rect">
              <a:avLst/>
            </a:prstGeom>
            <a:noFill/>
            <a:ln w="12700" cap="flat" cmpd="sng" algn="ctr">
              <a:noFill/>
              <a:prstDash val="solid"/>
            </a:ln>
            <a:effectLst/>
          </p:spPr>
          <p:txBody>
            <a:bodyPr lIns="121904" tIns="0" rIns="121904" bIns="0" rtlCol="0" anchor="t"/>
            <a:lstStyle/>
            <a:p>
              <a:pPr algn="ctr"/>
              <a:r>
                <a:rPr lang="zh-CN" altLang="zh-CN" sz="3600" b="1" dirty="0" smtClean="0">
                  <a:solidFill>
                    <a:srgbClr val="C00000"/>
                  </a:solidFill>
                </a:rPr>
                <a:t>（</a:t>
              </a:r>
              <a:r>
                <a:rPr lang="zh-CN" altLang="en-US" sz="3600" b="1" dirty="0">
                  <a:solidFill>
                    <a:srgbClr val="C00000"/>
                  </a:solidFill>
                </a:rPr>
                <a:t>五</a:t>
              </a:r>
              <a:r>
                <a:rPr lang="zh-CN" altLang="zh-CN" sz="3600" b="1" dirty="0" smtClean="0">
                  <a:solidFill>
                    <a:srgbClr val="C00000"/>
                  </a:solidFill>
                </a:rPr>
                <a:t>）贯彻落实《实施办法》</a:t>
              </a:r>
              <a:endParaRPr lang="en-US" altLang="zh-CN" sz="3600" b="1" dirty="0">
                <a:solidFill>
                  <a:srgbClr val="C00000"/>
                </a:solidFill>
              </a:endParaRPr>
            </a:p>
          </p:txBody>
        </p:sp>
      </p:grpSp>
      <p:grpSp>
        <p:nvGrpSpPr>
          <p:cNvPr id="4" name="组合 57"/>
          <p:cNvGrpSpPr/>
          <p:nvPr/>
        </p:nvGrpSpPr>
        <p:grpSpPr>
          <a:xfrm>
            <a:off x="541311" y="2568033"/>
            <a:ext cx="1958070" cy="3836696"/>
            <a:chOff x="8181085" y="2568033"/>
            <a:chExt cx="2148115" cy="3836696"/>
          </a:xfrm>
        </p:grpSpPr>
        <p:sp>
          <p:nvSpPr>
            <p:cNvPr id="59" name="Freeform 351"/>
            <p:cNvSpPr>
              <a:spLocks/>
            </p:cNvSpPr>
            <p:nvPr/>
          </p:nvSpPr>
          <p:spPr bwMode="auto">
            <a:xfrm>
              <a:off x="8570519" y="2568033"/>
              <a:ext cx="747712" cy="1456481"/>
            </a:xfrm>
            <a:custGeom>
              <a:avLst/>
              <a:gdLst>
                <a:gd name="T0" fmla="*/ 94 w 102"/>
                <a:gd name="T1" fmla="*/ 77 h 199"/>
                <a:gd name="T2" fmla="*/ 52 w 102"/>
                <a:gd name="T3" fmla="*/ 199 h 199"/>
                <a:gd name="T4" fmla="*/ 5 w 102"/>
                <a:gd name="T5" fmla="*/ 83 h 199"/>
                <a:gd name="T6" fmla="*/ 68 w 102"/>
                <a:gd name="T7" fmla="*/ 18 h 199"/>
                <a:gd name="T8" fmla="*/ 94 w 102"/>
                <a:gd name="T9" fmla="*/ 77 h 199"/>
              </a:gdLst>
              <a:ahLst/>
              <a:cxnLst>
                <a:cxn ang="0">
                  <a:pos x="T0" y="T1"/>
                </a:cxn>
                <a:cxn ang="0">
                  <a:pos x="T2" y="T3"/>
                </a:cxn>
                <a:cxn ang="0">
                  <a:pos x="T4" y="T5"/>
                </a:cxn>
                <a:cxn ang="0">
                  <a:pos x="T6" y="T7"/>
                </a:cxn>
                <a:cxn ang="0">
                  <a:pos x="T8" y="T9"/>
                </a:cxn>
              </a:cxnLst>
              <a:rect l="0" t="0" r="r" b="b"/>
              <a:pathLst>
                <a:path w="102" h="199">
                  <a:moveTo>
                    <a:pt x="94" y="77"/>
                  </a:moveTo>
                  <a:cubicBezTo>
                    <a:pt x="84" y="121"/>
                    <a:pt x="66" y="199"/>
                    <a:pt x="52" y="199"/>
                  </a:cubicBezTo>
                  <a:cubicBezTo>
                    <a:pt x="38" y="199"/>
                    <a:pt x="10" y="115"/>
                    <a:pt x="5" y="83"/>
                  </a:cubicBezTo>
                  <a:cubicBezTo>
                    <a:pt x="0" y="55"/>
                    <a:pt x="9" y="0"/>
                    <a:pt x="68" y="18"/>
                  </a:cubicBezTo>
                  <a:cubicBezTo>
                    <a:pt x="88" y="17"/>
                    <a:pt x="102" y="39"/>
                    <a:pt x="94" y="77"/>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0" name="Freeform 352"/>
            <p:cNvSpPr>
              <a:spLocks/>
            </p:cNvSpPr>
            <p:nvPr/>
          </p:nvSpPr>
          <p:spPr bwMode="auto">
            <a:xfrm>
              <a:off x="8240280" y="4479370"/>
              <a:ext cx="176024" cy="197834"/>
            </a:xfrm>
            <a:custGeom>
              <a:avLst/>
              <a:gdLst>
                <a:gd name="T0" fmla="*/ 0 w 113"/>
                <a:gd name="T1" fmla="*/ 98 h 127"/>
                <a:gd name="T2" fmla="*/ 70 w 113"/>
                <a:gd name="T3" fmla="*/ 127 h 127"/>
                <a:gd name="T4" fmla="*/ 113 w 113"/>
                <a:gd name="T5" fmla="*/ 33 h 127"/>
                <a:gd name="T6" fmla="*/ 47 w 113"/>
                <a:gd name="T7" fmla="*/ 0 h 127"/>
                <a:gd name="T8" fmla="*/ 0 w 113"/>
                <a:gd name="T9" fmla="*/ 98 h 127"/>
              </a:gdLst>
              <a:ahLst/>
              <a:cxnLst>
                <a:cxn ang="0">
                  <a:pos x="T0" y="T1"/>
                </a:cxn>
                <a:cxn ang="0">
                  <a:pos x="T2" y="T3"/>
                </a:cxn>
                <a:cxn ang="0">
                  <a:pos x="T4" y="T5"/>
                </a:cxn>
                <a:cxn ang="0">
                  <a:pos x="T6" y="T7"/>
                </a:cxn>
                <a:cxn ang="0">
                  <a:pos x="T8" y="T9"/>
                </a:cxn>
              </a:cxnLst>
              <a:rect l="0" t="0" r="r" b="b"/>
              <a:pathLst>
                <a:path w="113" h="127">
                  <a:moveTo>
                    <a:pt x="0" y="98"/>
                  </a:moveTo>
                  <a:lnTo>
                    <a:pt x="70" y="127"/>
                  </a:lnTo>
                  <a:lnTo>
                    <a:pt x="113" y="33"/>
                  </a:lnTo>
                  <a:lnTo>
                    <a:pt x="47" y="0"/>
                  </a:lnTo>
                  <a:lnTo>
                    <a:pt x="0" y="98"/>
                  </a:ln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1" name="Freeform 353"/>
            <p:cNvSpPr>
              <a:spLocks/>
            </p:cNvSpPr>
            <p:nvPr/>
          </p:nvSpPr>
          <p:spPr bwMode="auto">
            <a:xfrm>
              <a:off x="8210681" y="4530776"/>
              <a:ext cx="183813" cy="233661"/>
            </a:xfrm>
            <a:custGeom>
              <a:avLst/>
              <a:gdLst>
                <a:gd name="T0" fmla="*/ 25 w 25"/>
                <a:gd name="T1" fmla="*/ 4 h 32"/>
                <a:gd name="T2" fmla="*/ 10 w 25"/>
                <a:gd name="T3" fmla="*/ 0 h 32"/>
                <a:gd name="T4" fmla="*/ 7 w 25"/>
                <a:gd name="T5" fmla="*/ 12 h 32"/>
                <a:gd name="T6" fmla="*/ 0 w 25"/>
                <a:gd name="T7" fmla="*/ 23 h 32"/>
                <a:gd name="T8" fmla="*/ 17 w 25"/>
                <a:gd name="T9" fmla="*/ 32 h 32"/>
                <a:gd name="T10" fmla="*/ 25 w 25"/>
                <a:gd name="T11" fmla="*/ 4 h 32"/>
              </a:gdLst>
              <a:ahLst/>
              <a:cxnLst>
                <a:cxn ang="0">
                  <a:pos x="T0" y="T1"/>
                </a:cxn>
                <a:cxn ang="0">
                  <a:pos x="T2" y="T3"/>
                </a:cxn>
                <a:cxn ang="0">
                  <a:pos x="T4" y="T5"/>
                </a:cxn>
                <a:cxn ang="0">
                  <a:pos x="T6" y="T7"/>
                </a:cxn>
                <a:cxn ang="0">
                  <a:pos x="T8" y="T9"/>
                </a:cxn>
                <a:cxn ang="0">
                  <a:pos x="T10" y="T11"/>
                </a:cxn>
              </a:cxnLst>
              <a:rect l="0" t="0" r="r" b="b"/>
              <a:pathLst>
                <a:path w="25" h="32">
                  <a:moveTo>
                    <a:pt x="25" y="4"/>
                  </a:moveTo>
                  <a:cubicBezTo>
                    <a:pt x="10" y="0"/>
                    <a:pt x="10" y="0"/>
                    <a:pt x="10" y="0"/>
                  </a:cubicBezTo>
                  <a:cubicBezTo>
                    <a:pt x="7" y="12"/>
                    <a:pt x="7" y="12"/>
                    <a:pt x="7" y="12"/>
                  </a:cubicBezTo>
                  <a:cubicBezTo>
                    <a:pt x="0" y="23"/>
                    <a:pt x="0" y="23"/>
                    <a:pt x="0" y="23"/>
                  </a:cubicBezTo>
                  <a:cubicBezTo>
                    <a:pt x="6" y="26"/>
                    <a:pt x="17" y="23"/>
                    <a:pt x="17" y="32"/>
                  </a:cubicBezTo>
                  <a:lnTo>
                    <a:pt x="25" y="4"/>
                  </a:ln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2" name="Freeform 354"/>
            <p:cNvSpPr>
              <a:spLocks/>
            </p:cNvSpPr>
            <p:nvPr/>
          </p:nvSpPr>
          <p:spPr bwMode="auto">
            <a:xfrm>
              <a:off x="8181085" y="4537007"/>
              <a:ext cx="213410" cy="330239"/>
            </a:xfrm>
            <a:custGeom>
              <a:avLst/>
              <a:gdLst>
                <a:gd name="T0" fmla="*/ 2 w 29"/>
                <a:gd name="T1" fmla="*/ 27 h 45"/>
                <a:gd name="T2" fmla="*/ 12 w 29"/>
                <a:gd name="T3" fmla="*/ 5 h 45"/>
                <a:gd name="T4" fmla="*/ 16 w 29"/>
                <a:gd name="T5" fmla="*/ 3 h 45"/>
                <a:gd name="T6" fmla="*/ 16 w 29"/>
                <a:gd name="T7" fmla="*/ 3 h 45"/>
                <a:gd name="T8" fmla="*/ 16 w 29"/>
                <a:gd name="T9" fmla="*/ 4 h 45"/>
                <a:gd name="T10" fmla="*/ 17 w 29"/>
                <a:gd name="T11" fmla="*/ 2 h 45"/>
                <a:gd name="T12" fmla="*/ 22 w 29"/>
                <a:gd name="T13" fmla="*/ 0 h 45"/>
                <a:gd name="T14" fmla="*/ 22 w 29"/>
                <a:gd name="T15" fmla="*/ 0 h 45"/>
                <a:gd name="T16" fmla="*/ 24 w 29"/>
                <a:gd name="T17" fmla="*/ 3 h 45"/>
                <a:gd name="T18" fmla="*/ 26 w 29"/>
                <a:gd name="T19" fmla="*/ 4 h 45"/>
                <a:gd name="T20" fmla="*/ 26 w 29"/>
                <a:gd name="T21" fmla="*/ 4 h 45"/>
                <a:gd name="T22" fmla="*/ 28 w 29"/>
                <a:gd name="T23" fmla="*/ 9 h 45"/>
                <a:gd name="T24" fmla="*/ 16 w 29"/>
                <a:gd name="T25" fmla="*/ 32 h 45"/>
                <a:gd name="T26" fmla="*/ 12 w 29"/>
                <a:gd name="T27" fmla="*/ 42 h 45"/>
                <a:gd name="T28" fmla="*/ 7 w 29"/>
                <a:gd name="T29" fmla="*/ 44 h 45"/>
                <a:gd name="T30" fmla="*/ 7 w 29"/>
                <a:gd name="T31" fmla="*/ 44 h 45"/>
                <a:gd name="T32" fmla="*/ 6 w 29"/>
                <a:gd name="T33" fmla="*/ 38 h 45"/>
                <a:gd name="T34" fmla="*/ 2 w 29"/>
                <a:gd name="T35"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5">
                  <a:moveTo>
                    <a:pt x="2" y="27"/>
                  </a:moveTo>
                  <a:cubicBezTo>
                    <a:pt x="12" y="5"/>
                    <a:pt x="12" y="5"/>
                    <a:pt x="12" y="5"/>
                  </a:cubicBezTo>
                  <a:cubicBezTo>
                    <a:pt x="12" y="3"/>
                    <a:pt x="14" y="3"/>
                    <a:pt x="16" y="3"/>
                  </a:cubicBezTo>
                  <a:cubicBezTo>
                    <a:pt x="16" y="3"/>
                    <a:pt x="16" y="3"/>
                    <a:pt x="16" y="3"/>
                  </a:cubicBezTo>
                  <a:cubicBezTo>
                    <a:pt x="16" y="4"/>
                    <a:pt x="16" y="4"/>
                    <a:pt x="16" y="4"/>
                  </a:cubicBezTo>
                  <a:cubicBezTo>
                    <a:pt x="17" y="2"/>
                    <a:pt x="17" y="2"/>
                    <a:pt x="17" y="2"/>
                  </a:cubicBezTo>
                  <a:cubicBezTo>
                    <a:pt x="18" y="0"/>
                    <a:pt x="20" y="0"/>
                    <a:pt x="22" y="0"/>
                  </a:cubicBezTo>
                  <a:cubicBezTo>
                    <a:pt x="22" y="0"/>
                    <a:pt x="22" y="0"/>
                    <a:pt x="22" y="0"/>
                  </a:cubicBezTo>
                  <a:cubicBezTo>
                    <a:pt x="23" y="1"/>
                    <a:pt x="24" y="2"/>
                    <a:pt x="24" y="3"/>
                  </a:cubicBezTo>
                  <a:cubicBezTo>
                    <a:pt x="25" y="3"/>
                    <a:pt x="26" y="3"/>
                    <a:pt x="26" y="4"/>
                  </a:cubicBezTo>
                  <a:cubicBezTo>
                    <a:pt x="26" y="4"/>
                    <a:pt x="26" y="4"/>
                    <a:pt x="26" y="4"/>
                  </a:cubicBezTo>
                  <a:cubicBezTo>
                    <a:pt x="28" y="5"/>
                    <a:pt x="29" y="7"/>
                    <a:pt x="28" y="9"/>
                  </a:cubicBezTo>
                  <a:cubicBezTo>
                    <a:pt x="16" y="32"/>
                    <a:pt x="16" y="32"/>
                    <a:pt x="16" y="32"/>
                  </a:cubicBezTo>
                  <a:cubicBezTo>
                    <a:pt x="12" y="42"/>
                    <a:pt x="12" y="42"/>
                    <a:pt x="12" y="42"/>
                  </a:cubicBezTo>
                  <a:cubicBezTo>
                    <a:pt x="11" y="44"/>
                    <a:pt x="9" y="45"/>
                    <a:pt x="7" y="44"/>
                  </a:cubicBezTo>
                  <a:cubicBezTo>
                    <a:pt x="7" y="44"/>
                    <a:pt x="7" y="44"/>
                    <a:pt x="7" y="44"/>
                  </a:cubicBezTo>
                  <a:cubicBezTo>
                    <a:pt x="5" y="43"/>
                    <a:pt x="5" y="40"/>
                    <a:pt x="6" y="38"/>
                  </a:cubicBezTo>
                  <a:cubicBezTo>
                    <a:pt x="6" y="36"/>
                    <a:pt x="0" y="31"/>
                    <a:pt x="2" y="27"/>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3" name="Freeform 355"/>
            <p:cNvSpPr>
              <a:spLocks/>
            </p:cNvSpPr>
            <p:nvPr/>
          </p:nvSpPr>
          <p:spPr bwMode="auto">
            <a:xfrm>
              <a:off x="8218471" y="4764437"/>
              <a:ext cx="73215" cy="183813"/>
            </a:xfrm>
            <a:custGeom>
              <a:avLst/>
              <a:gdLst>
                <a:gd name="T0" fmla="*/ 3 w 10"/>
                <a:gd name="T1" fmla="*/ 25 h 25"/>
                <a:gd name="T2" fmla="*/ 3 w 10"/>
                <a:gd name="T3" fmla="*/ 25 h 25"/>
                <a:gd name="T4" fmla="*/ 0 w 10"/>
                <a:gd name="T5" fmla="*/ 22 h 25"/>
                <a:gd name="T6" fmla="*/ 5 w 10"/>
                <a:gd name="T7" fmla="*/ 0 h 25"/>
                <a:gd name="T8" fmla="*/ 5 w 10"/>
                <a:gd name="T9" fmla="*/ 0 h 25"/>
                <a:gd name="T10" fmla="*/ 10 w 10"/>
                <a:gd name="T11" fmla="*/ 3 h 25"/>
                <a:gd name="T12" fmla="*/ 6 w 10"/>
                <a:gd name="T13" fmla="*/ 23 h 25"/>
                <a:gd name="T14" fmla="*/ 3 w 10"/>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5">
                  <a:moveTo>
                    <a:pt x="3" y="25"/>
                  </a:moveTo>
                  <a:cubicBezTo>
                    <a:pt x="3" y="25"/>
                    <a:pt x="3" y="25"/>
                    <a:pt x="3" y="25"/>
                  </a:cubicBezTo>
                  <a:cubicBezTo>
                    <a:pt x="1" y="25"/>
                    <a:pt x="0" y="23"/>
                    <a:pt x="0" y="22"/>
                  </a:cubicBezTo>
                  <a:cubicBezTo>
                    <a:pt x="5" y="0"/>
                    <a:pt x="5" y="0"/>
                    <a:pt x="5" y="0"/>
                  </a:cubicBezTo>
                  <a:cubicBezTo>
                    <a:pt x="5" y="0"/>
                    <a:pt x="5" y="0"/>
                    <a:pt x="5" y="0"/>
                  </a:cubicBezTo>
                  <a:cubicBezTo>
                    <a:pt x="10" y="3"/>
                    <a:pt x="10" y="3"/>
                    <a:pt x="10" y="3"/>
                  </a:cubicBezTo>
                  <a:cubicBezTo>
                    <a:pt x="6" y="23"/>
                    <a:pt x="6" y="23"/>
                    <a:pt x="6" y="23"/>
                  </a:cubicBezTo>
                  <a:cubicBezTo>
                    <a:pt x="5" y="24"/>
                    <a:pt x="4" y="25"/>
                    <a:pt x="3" y="25"/>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4" name="Freeform 356"/>
            <p:cNvSpPr>
              <a:spLocks/>
            </p:cNvSpPr>
            <p:nvPr/>
          </p:nvSpPr>
          <p:spPr bwMode="auto">
            <a:xfrm>
              <a:off x="8269876" y="4580623"/>
              <a:ext cx="109042" cy="257026"/>
            </a:xfrm>
            <a:custGeom>
              <a:avLst/>
              <a:gdLst>
                <a:gd name="T0" fmla="*/ 10 w 15"/>
                <a:gd name="T1" fmla="*/ 35 h 35"/>
                <a:gd name="T2" fmla="*/ 10 w 15"/>
                <a:gd name="T3" fmla="*/ 35 h 35"/>
                <a:gd name="T4" fmla="*/ 8 w 15"/>
                <a:gd name="T5" fmla="*/ 32 h 35"/>
                <a:gd name="T6" fmla="*/ 9 w 15"/>
                <a:gd name="T7" fmla="*/ 24 h 35"/>
                <a:gd name="T8" fmla="*/ 4 w 15"/>
                <a:gd name="T9" fmla="*/ 24 h 35"/>
                <a:gd name="T10" fmla="*/ 0 w 15"/>
                <a:gd name="T11" fmla="*/ 6 h 35"/>
                <a:gd name="T12" fmla="*/ 9 w 15"/>
                <a:gd name="T13" fmla="*/ 0 h 35"/>
                <a:gd name="T14" fmla="*/ 12 w 15"/>
                <a:gd name="T15" fmla="*/ 8 h 35"/>
                <a:gd name="T16" fmla="*/ 15 w 15"/>
                <a:gd name="T17" fmla="*/ 15 h 35"/>
                <a:gd name="T18" fmla="*/ 14 w 15"/>
                <a:gd name="T19" fmla="*/ 33 h 35"/>
                <a:gd name="T20" fmla="*/ 10 w 15"/>
                <a:gd name="T2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5">
                  <a:moveTo>
                    <a:pt x="10" y="35"/>
                  </a:moveTo>
                  <a:cubicBezTo>
                    <a:pt x="10" y="35"/>
                    <a:pt x="10" y="35"/>
                    <a:pt x="10" y="35"/>
                  </a:cubicBezTo>
                  <a:cubicBezTo>
                    <a:pt x="9" y="35"/>
                    <a:pt x="8" y="34"/>
                    <a:pt x="8" y="32"/>
                  </a:cubicBezTo>
                  <a:cubicBezTo>
                    <a:pt x="9" y="24"/>
                    <a:pt x="9" y="24"/>
                    <a:pt x="9" y="24"/>
                  </a:cubicBezTo>
                  <a:cubicBezTo>
                    <a:pt x="9" y="20"/>
                    <a:pt x="6" y="21"/>
                    <a:pt x="4" y="24"/>
                  </a:cubicBezTo>
                  <a:cubicBezTo>
                    <a:pt x="0" y="6"/>
                    <a:pt x="0" y="6"/>
                    <a:pt x="0" y="6"/>
                  </a:cubicBezTo>
                  <a:cubicBezTo>
                    <a:pt x="9" y="0"/>
                    <a:pt x="9" y="0"/>
                    <a:pt x="9" y="0"/>
                  </a:cubicBezTo>
                  <a:cubicBezTo>
                    <a:pt x="12" y="8"/>
                    <a:pt x="12" y="8"/>
                    <a:pt x="12" y="8"/>
                  </a:cubicBezTo>
                  <a:cubicBezTo>
                    <a:pt x="15" y="8"/>
                    <a:pt x="15" y="13"/>
                    <a:pt x="15" y="15"/>
                  </a:cubicBezTo>
                  <a:cubicBezTo>
                    <a:pt x="14" y="33"/>
                    <a:pt x="14" y="33"/>
                    <a:pt x="14" y="33"/>
                  </a:cubicBezTo>
                  <a:cubicBezTo>
                    <a:pt x="13" y="34"/>
                    <a:pt x="12" y="35"/>
                    <a:pt x="10" y="35"/>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5" name="Freeform 357"/>
            <p:cNvSpPr>
              <a:spLocks/>
            </p:cNvSpPr>
            <p:nvPr/>
          </p:nvSpPr>
          <p:spPr bwMode="auto">
            <a:xfrm>
              <a:off x="8202894" y="4734838"/>
              <a:ext cx="51406" cy="183813"/>
            </a:xfrm>
            <a:custGeom>
              <a:avLst/>
              <a:gdLst>
                <a:gd name="T0" fmla="*/ 5 w 7"/>
                <a:gd name="T1" fmla="*/ 25 h 25"/>
                <a:gd name="T2" fmla="*/ 5 w 7"/>
                <a:gd name="T3" fmla="*/ 25 h 25"/>
                <a:gd name="T4" fmla="*/ 2 w 7"/>
                <a:gd name="T5" fmla="*/ 22 h 25"/>
                <a:gd name="T6" fmla="*/ 0 w 7"/>
                <a:gd name="T7" fmla="*/ 0 h 25"/>
                <a:gd name="T8" fmla="*/ 0 w 7"/>
                <a:gd name="T9" fmla="*/ 0 h 25"/>
                <a:gd name="T10" fmla="*/ 5 w 7"/>
                <a:gd name="T11" fmla="*/ 1 h 25"/>
                <a:gd name="T12" fmla="*/ 7 w 7"/>
                <a:gd name="T13" fmla="*/ 22 h 25"/>
                <a:gd name="T14" fmla="*/ 5 w 7"/>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5">
                  <a:moveTo>
                    <a:pt x="5" y="25"/>
                  </a:moveTo>
                  <a:cubicBezTo>
                    <a:pt x="5" y="25"/>
                    <a:pt x="5" y="25"/>
                    <a:pt x="5" y="25"/>
                  </a:cubicBezTo>
                  <a:cubicBezTo>
                    <a:pt x="3" y="25"/>
                    <a:pt x="2" y="24"/>
                    <a:pt x="2" y="22"/>
                  </a:cubicBezTo>
                  <a:cubicBezTo>
                    <a:pt x="0" y="0"/>
                    <a:pt x="0" y="0"/>
                    <a:pt x="0" y="0"/>
                  </a:cubicBezTo>
                  <a:cubicBezTo>
                    <a:pt x="0" y="0"/>
                    <a:pt x="0" y="0"/>
                    <a:pt x="0" y="0"/>
                  </a:cubicBezTo>
                  <a:cubicBezTo>
                    <a:pt x="5" y="1"/>
                    <a:pt x="5" y="1"/>
                    <a:pt x="5" y="1"/>
                  </a:cubicBezTo>
                  <a:cubicBezTo>
                    <a:pt x="7" y="22"/>
                    <a:pt x="7" y="22"/>
                    <a:pt x="7" y="22"/>
                  </a:cubicBezTo>
                  <a:cubicBezTo>
                    <a:pt x="7" y="23"/>
                    <a:pt x="6" y="24"/>
                    <a:pt x="5" y="25"/>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6" name="Freeform 358"/>
            <p:cNvSpPr>
              <a:spLocks/>
            </p:cNvSpPr>
            <p:nvPr/>
          </p:nvSpPr>
          <p:spPr bwMode="auto">
            <a:xfrm>
              <a:off x="8196663" y="4756647"/>
              <a:ext cx="87233" cy="162004"/>
            </a:xfrm>
            <a:custGeom>
              <a:avLst/>
              <a:gdLst>
                <a:gd name="T0" fmla="*/ 10 w 12"/>
                <a:gd name="T1" fmla="*/ 22 h 22"/>
                <a:gd name="T2" fmla="*/ 10 w 12"/>
                <a:gd name="T3" fmla="*/ 22 h 22"/>
                <a:gd name="T4" fmla="*/ 6 w 12"/>
                <a:gd name="T5" fmla="*/ 20 h 22"/>
                <a:gd name="T6" fmla="*/ 0 w 12"/>
                <a:gd name="T7" fmla="*/ 0 h 22"/>
                <a:gd name="T8" fmla="*/ 5 w 12"/>
                <a:gd name="T9" fmla="*/ 4 h 22"/>
                <a:gd name="T10" fmla="*/ 11 w 12"/>
                <a:gd name="T11" fmla="*/ 19 h 22"/>
                <a:gd name="T12" fmla="*/ 10 w 12"/>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12" h="22">
                  <a:moveTo>
                    <a:pt x="10" y="22"/>
                  </a:moveTo>
                  <a:cubicBezTo>
                    <a:pt x="10" y="22"/>
                    <a:pt x="10" y="22"/>
                    <a:pt x="10" y="22"/>
                  </a:cubicBezTo>
                  <a:cubicBezTo>
                    <a:pt x="8" y="22"/>
                    <a:pt x="7" y="22"/>
                    <a:pt x="6" y="20"/>
                  </a:cubicBezTo>
                  <a:cubicBezTo>
                    <a:pt x="0" y="0"/>
                    <a:pt x="0" y="0"/>
                    <a:pt x="0" y="0"/>
                  </a:cubicBezTo>
                  <a:cubicBezTo>
                    <a:pt x="5" y="4"/>
                    <a:pt x="5" y="4"/>
                    <a:pt x="5" y="4"/>
                  </a:cubicBezTo>
                  <a:cubicBezTo>
                    <a:pt x="11" y="19"/>
                    <a:pt x="11" y="19"/>
                    <a:pt x="11" y="19"/>
                  </a:cubicBezTo>
                  <a:cubicBezTo>
                    <a:pt x="12" y="20"/>
                    <a:pt x="11" y="21"/>
                    <a:pt x="10" y="22"/>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7" name="Freeform 359"/>
            <p:cNvSpPr>
              <a:spLocks/>
            </p:cNvSpPr>
            <p:nvPr/>
          </p:nvSpPr>
          <p:spPr bwMode="auto">
            <a:xfrm>
              <a:off x="8224702" y="4610220"/>
              <a:ext cx="169793" cy="88791"/>
            </a:xfrm>
            <a:custGeom>
              <a:avLst/>
              <a:gdLst>
                <a:gd name="T0" fmla="*/ 0 w 109"/>
                <a:gd name="T1" fmla="*/ 28 h 57"/>
                <a:gd name="T2" fmla="*/ 104 w 109"/>
                <a:gd name="T3" fmla="*/ 57 h 57"/>
                <a:gd name="T4" fmla="*/ 109 w 109"/>
                <a:gd name="T5" fmla="*/ 28 h 57"/>
                <a:gd name="T6" fmla="*/ 5 w 109"/>
                <a:gd name="T7" fmla="*/ 0 h 57"/>
                <a:gd name="T8" fmla="*/ 0 w 109"/>
                <a:gd name="T9" fmla="*/ 28 h 57"/>
              </a:gdLst>
              <a:ahLst/>
              <a:cxnLst>
                <a:cxn ang="0">
                  <a:pos x="T0" y="T1"/>
                </a:cxn>
                <a:cxn ang="0">
                  <a:pos x="T2" y="T3"/>
                </a:cxn>
                <a:cxn ang="0">
                  <a:pos x="T4" y="T5"/>
                </a:cxn>
                <a:cxn ang="0">
                  <a:pos x="T6" y="T7"/>
                </a:cxn>
                <a:cxn ang="0">
                  <a:pos x="T8" y="T9"/>
                </a:cxn>
              </a:cxnLst>
              <a:rect l="0" t="0" r="r" b="b"/>
              <a:pathLst>
                <a:path w="109" h="57">
                  <a:moveTo>
                    <a:pt x="0" y="28"/>
                  </a:moveTo>
                  <a:lnTo>
                    <a:pt x="104" y="57"/>
                  </a:lnTo>
                  <a:lnTo>
                    <a:pt x="109" y="28"/>
                  </a:lnTo>
                  <a:lnTo>
                    <a:pt x="5" y="0"/>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8" name="Freeform 360"/>
            <p:cNvSpPr>
              <a:spLocks/>
            </p:cNvSpPr>
            <p:nvPr/>
          </p:nvSpPr>
          <p:spPr bwMode="auto">
            <a:xfrm>
              <a:off x="8218471" y="3468403"/>
              <a:ext cx="563900" cy="1193224"/>
            </a:xfrm>
            <a:custGeom>
              <a:avLst/>
              <a:gdLst>
                <a:gd name="T0" fmla="*/ 77 w 77"/>
                <a:gd name="T1" fmla="*/ 6 h 163"/>
                <a:gd name="T2" fmla="*/ 51 w 77"/>
                <a:gd name="T3" fmla="*/ 0 h 163"/>
                <a:gd name="T4" fmla="*/ 0 w 77"/>
                <a:gd name="T5" fmla="*/ 156 h 163"/>
                <a:gd name="T6" fmla="*/ 0 w 77"/>
                <a:gd name="T7" fmla="*/ 156 h 163"/>
                <a:gd name="T8" fmla="*/ 26 w 77"/>
                <a:gd name="T9" fmla="*/ 163 h 163"/>
                <a:gd name="T10" fmla="*/ 26 w 77"/>
                <a:gd name="T11" fmla="*/ 162 h 163"/>
                <a:gd name="T12" fmla="*/ 77 w 77"/>
                <a:gd name="T13" fmla="*/ 6 h 163"/>
                <a:gd name="T14" fmla="*/ 77 w 77"/>
                <a:gd name="T15" fmla="*/ 6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63">
                  <a:moveTo>
                    <a:pt x="77" y="6"/>
                  </a:moveTo>
                  <a:cubicBezTo>
                    <a:pt x="51" y="0"/>
                    <a:pt x="51" y="0"/>
                    <a:pt x="51" y="0"/>
                  </a:cubicBezTo>
                  <a:cubicBezTo>
                    <a:pt x="51" y="0"/>
                    <a:pt x="3" y="145"/>
                    <a:pt x="0" y="156"/>
                  </a:cubicBezTo>
                  <a:cubicBezTo>
                    <a:pt x="0" y="156"/>
                    <a:pt x="0" y="156"/>
                    <a:pt x="0" y="156"/>
                  </a:cubicBezTo>
                  <a:cubicBezTo>
                    <a:pt x="26" y="163"/>
                    <a:pt x="26" y="163"/>
                    <a:pt x="26" y="163"/>
                  </a:cubicBezTo>
                  <a:cubicBezTo>
                    <a:pt x="26" y="163"/>
                    <a:pt x="26" y="162"/>
                    <a:pt x="26" y="162"/>
                  </a:cubicBezTo>
                  <a:cubicBezTo>
                    <a:pt x="77" y="6"/>
                    <a:pt x="77" y="6"/>
                    <a:pt x="77" y="6"/>
                  </a:cubicBezTo>
                  <a:cubicBezTo>
                    <a:pt x="77" y="6"/>
                    <a:pt x="77" y="6"/>
                    <a:pt x="77" y="6"/>
                  </a:cubicBez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9" name="Freeform 361"/>
            <p:cNvSpPr>
              <a:spLocks/>
            </p:cNvSpPr>
            <p:nvPr/>
          </p:nvSpPr>
          <p:spPr bwMode="auto">
            <a:xfrm>
              <a:off x="8562730" y="4603989"/>
              <a:ext cx="373856" cy="1719737"/>
            </a:xfrm>
            <a:custGeom>
              <a:avLst/>
              <a:gdLst>
                <a:gd name="T0" fmla="*/ 17 w 51"/>
                <a:gd name="T1" fmla="*/ 0 h 235"/>
                <a:gd name="T2" fmla="*/ 44 w 51"/>
                <a:gd name="T3" fmla="*/ 0 h 235"/>
                <a:gd name="T4" fmla="*/ 50 w 51"/>
                <a:gd name="T5" fmla="*/ 7 h 235"/>
                <a:gd name="T6" fmla="*/ 45 w 51"/>
                <a:gd name="T7" fmla="*/ 118 h 235"/>
                <a:gd name="T8" fmla="*/ 42 w 51"/>
                <a:gd name="T9" fmla="*/ 187 h 235"/>
                <a:gd name="T10" fmla="*/ 44 w 51"/>
                <a:gd name="T11" fmla="*/ 210 h 235"/>
                <a:gd name="T12" fmla="*/ 17 w 51"/>
                <a:gd name="T13" fmla="*/ 232 h 235"/>
                <a:gd name="T14" fmla="*/ 3 w 51"/>
                <a:gd name="T15" fmla="*/ 228 h 235"/>
                <a:gd name="T16" fmla="*/ 19 w 51"/>
                <a:gd name="T17" fmla="*/ 207 h 235"/>
                <a:gd name="T18" fmla="*/ 17 w 51"/>
                <a:gd name="T19" fmla="*/ 114 h 235"/>
                <a:gd name="T20" fmla="*/ 10 w 51"/>
                <a:gd name="T21" fmla="*/ 7 h 235"/>
                <a:gd name="T22" fmla="*/ 17 w 51"/>
                <a:gd name="T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235">
                  <a:moveTo>
                    <a:pt x="17" y="0"/>
                  </a:moveTo>
                  <a:cubicBezTo>
                    <a:pt x="44" y="0"/>
                    <a:pt x="44" y="0"/>
                    <a:pt x="44" y="0"/>
                  </a:cubicBezTo>
                  <a:cubicBezTo>
                    <a:pt x="47" y="0"/>
                    <a:pt x="51" y="3"/>
                    <a:pt x="50" y="7"/>
                  </a:cubicBezTo>
                  <a:cubicBezTo>
                    <a:pt x="49" y="46"/>
                    <a:pt x="51" y="78"/>
                    <a:pt x="45" y="118"/>
                  </a:cubicBezTo>
                  <a:cubicBezTo>
                    <a:pt x="43" y="136"/>
                    <a:pt x="44" y="160"/>
                    <a:pt x="42" y="187"/>
                  </a:cubicBezTo>
                  <a:cubicBezTo>
                    <a:pt x="40" y="201"/>
                    <a:pt x="45" y="207"/>
                    <a:pt x="44" y="210"/>
                  </a:cubicBezTo>
                  <a:cubicBezTo>
                    <a:pt x="43" y="213"/>
                    <a:pt x="28" y="235"/>
                    <a:pt x="17" y="232"/>
                  </a:cubicBezTo>
                  <a:cubicBezTo>
                    <a:pt x="3" y="228"/>
                    <a:pt x="3" y="228"/>
                    <a:pt x="3" y="228"/>
                  </a:cubicBezTo>
                  <a:cubicBezTo>
                    <a:pt x="0" y="227"/>
                    <a:pt x="18" y="210"/>
                    <a:pt x="19" y="207"/>
                  </a:cubicBezTo>
                  <a:cubicBezTo>
                    <a:pt x="27" y="172"/>
                    <a:pt x="21" y="146"/>
                    <a:pt x="17" y="114"/>
                  </a:cubicBezTo>
                  <a:cubicBezTo>
                    <a:pt x="14" y="80"/>
                    <a:pt x="10" y="41"/>
                    <a:pt x="10" y="7"/>
                  </a:cubicBezTo>
                  <a:cubicBezTo>
                    <a:pt x="10" y="3"/>
                    <a:pt x="13" y="0"/>
                    <a:pt x="17" y="0"/>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0" name="Freeform 362"/>
            <p:cNvSpPr>
              <a:spLocks/>
            </p:cNvSpPr>
            <p:nvPr/>
          </p:nvSpPr>
          <p:spPr bwMode="auto">
            <a:xfrm>
              <a:off x="8473939" y="6082277"/>
              <a:ext cx="454858" cy="322452"/>
            </a:xfrm>
            <a:custGeom>
              <a:avLst/>
              <a:gdLst>
                <a:gd name="T0" fmla="*/ 55 w 62"/>
                <a:gd name="T1" fmla="*/ 0 h 44"/>
                <a:gd name="T2" fmla="*/ 62 w 62"/>
                <a:gd name="T3" fmla="*/ 19 h 44"/>
                <a:gd name="T4" fmla="*/ 58 w 62"/>
                <a:gd name="T5" fmla="*/ 27 h 44"/>
                <a:gd name="T6" fmla="*/ 53 w 62"/>
                <a:gd name="T7" fmla="*/ 27 h 44"/>
                <a:gd name="T8" fmla="*/ 42 w 62"/>
                <a:gd name="T9" fmla="*/ 34 h 44"/>
                <a:gd name="T10" fmla="*/ 25 w 62"/>
                <a:gd name="T11" fmla="*/ 42 h 44"/>
                <a:gd name="T12" fmla="*/ 9 w 62"/>
                <a:gd name="T13" fmla="*/ 40 h 44"/>
                <a:gd name="T14" fmla="*/ 26 w 62"/>
                <a:gd name="T15" fmla="*/ 11 h 44"/>
                <a:gd name="T16" fmla="*/ 23 w 62"/>
                <a:gd name="T17" fmla="*/ 26 h 44"/>
                <a:gd name="T18" fmla="*/ 55 w 62"/>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44">
                  <a:moveTo>
                    <a:pt x="55" y="0"/>
                  </a:moveTo>
                  <a:cubicBezTo>
                    <a:pt x="58" y="3"/>
                    <a:pt x="62" y="14"/>
                    <a:pt x="62" y="19"/>
                  </a:cubicBezTo>
                  <a:cubicBezTo>
                    <a:pt x="61" y="25"/>
                    <a:pt x="61" y="25"/>
                    <a:pt x="58" y="27"/>
                  </a:cubicBezTo>
                  <a:cubicBezTo>
                    <a:pt x="55" y="29"/>
                    <a:pt x="54" y="29"/>
                    <a:pt x="53" y="27"/>
                  </a:cubicBezTo>
                  <a:cubicBezTo>
                    <a:pt x="52" y="26"/>
                    <a:pt x="45" y="32"/>
                    <a:pt x="42" y="34"/>
                  </a:cubicBezTo>
                  <a:cubicBezTo>
                    <a:pt x="38" y="36"/>
                    <a:pt x="34" y="40"/>
                    <a:pt x="25" y="42"/>
                  </a:cubicBezTo>
                  <a:cubicBezTo>
                    <a:pt x="19" y="43"/>
                    <a:pt x="12" y="44"/>
                    <a:pt x="9" y="40"/>
                  </a:cubicBezTo>
                  <a:cubicBezTo>
                    <a:pt x="0" y="31"/>
                    <a:pt x="18" y="21"/>
                    <a:pt x="26" y="11"/>
                  </a:cubicBezTo>
                  <a:cubicBezTo>
                    <a:pt x="22" y="19"/>
                    <a:pt x="12" y="25"/>
                    <a:pt x="23" y="26"/>
                  </a:cubicBezTo>
                  <a:cubicBezTo>
                    <a:pt x="42" y="26"/>
                    <a:pt x="54" y="13"/>
                    <a:pt x="55"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1" name="Freeform 363"/>
            <p:cNvSpPr>
              <a:spLocks/>
            </p:cNvSpPr>
            <p:nvPr/>
          </p:nvSpPr>
          <p:spPr bwMode="auto">
            <a:xfrm>
              <a:off x="8958393" y="4603989"/>
              <a:ext cx="373856" cy="1719737"/>
            </a:xfrm>
            <a:custGeom>
              <a:avLst/>
              <a:gdLst>
                <a:gd name="T0" fmla="*/ 34 w 51"/>
                <a:gd name="T1" fmla="*/ 0 h 235"/>
                <a:gd name="T2" fmla="*/ 7 w 51"/>
                <a:gd name="T3" fmla="*/ 0 h 235"/>
                <a:gd name="T4" fmla="*/ 0 w 51"/>
                <a:gd name="T5" fmla="*/ 7 h 235"/>
                <a:gd name="T6" fmla="*/ 6 w 51"/>
                <a:gd name="T7" fmla="*/ 118 h 235"/>
                <a:gd name="T8" fmla="*/ 9 w 51"/>
                <a:gd name="T9" fmla="*/ 187 h 235"/>
                <a:gd name="T10" fmla="*/ 7 w 51"/>
                <a:gd name="T11" fmla="*/ 210 h 235"/>
                <a:gd name="T12" fmla="*/ 34 w 51"/>
                <a:gd name="T13" fmla="*/ 232 h 235"/>
                <a:gd name="T14" fmla="*/ 48 w 51"/>
                <a:gd name="T15" fmla="*/ 228 h 235"/>
                <a:gd name="T16" fmla="*/ 32 w 51"/>
                <a:gd name="T17" fmla="*/ 207 h 235"/>
                <a:gd name="T18" fmla="*/ 33 w 51"/>
                <a:gd name="T19" fmla="*/ 114 h 235"/>
                <a:gd name="T20" fmla="*/ 41 w 51"/>
                <a:gd name="T21" fmla="*/ 7 h 235"/>
                <a:gd name="T22" fmla="*/ 34 w 51"/>
                <a:gd name="T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235">
                  <a:moveTo>
                    <a:pt x="34" y="0"/>
                  </a:moveTo>
                  <a:cubicBezTo>
                    <a:pt x="7" y="0"/>
                    <a:pt x="7" y="0"/>
                    <a:pt x="7" y="0"/>
                  </a:cubicBezTo>
                  <a:cubicBezTo>
                    <a:pt x="3" y="0"/>
                    <a:pt x="0" y="3"/>
                    <a:pt x="0" y="7"/>
                  </a:cubicBezTo>
                  <a:cubicBezTo>
                    <a:pt x="1" y="46"/>
                    <a:pt x="0" y="78"/>
                    <a:pt x="6" y="118"/>
                  </a:cubicBezTo>
                  <a:cubicBezTo>
                    <a:pt x="8" y="136"/>
                    <a:pt x="7" y="160"/>
                    <a:pt x="9" y="187"/>
                  </a:cubicBezTo>
                  <a:cubicBezTo>
                    <a:pt x="11" y="201"/>
                    <a:pt x="6" y="207"/>
                    <a:pt x="7" y="210"/>
                  </a:cubicBezTo>
                  <a:cubicBezTo>
                    <a:pt x="8" y="213"/>
                    <a:pt x="23" y="235"/>
                    <a:pt x="34" y="232"/>
                  </a:cubicBezTo>
                  <a:cubicBezTo>
                    <a:pt x="48" y="228"/>
                    <a:pt x="48" y="228"/>
                    <a:pt x="48" y="228"/>
                  </a:cubicBezTo>
                  <a:cubicBezTo>
                    <a:pt x="51" y="227"/>
                    <a:pt x="33" y="210"/>
                    <a:pt x="32" y="207"/>
                  </a:cubicBezTo>
                  <a:cubicBezTo>
                    <a:pt x="24" y="172"/>
                    <a:pt x="30" y="146"/>
                    <a:pt x="33" y="114"/>
                  </a:cubicBezTo>
                  <a:cubicBezTo>
                    <a:pt x="37" y="80"/>
                    <a:pt x="41" y="41"/>
                    <a:pt x="41" y="7"/>
                  </a:cubicBezTo>
                  <a:cubicBezTo>
                    <a:pt x="41" y="3"/>
                    <a:pt x="38" y="0"/>
                    <a:pt x="34" y="0"/>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5" name="Freeform 364"/>
            <p:cNvSpPr>
              <a:spLocks/>
            </p:cNvSpPr>
            <p:nvPr/>
          </p:nvSpPr>
          <p:spPr bwMode="auto">
            <a:xfrm>
              <a:off x="8966182" y="6082277"/>
              <a:ext cx="447071" cy="322452"/>
            </a:xfrm>
            <a:custGeom>
              <a:avLst/>
              <a:gdLst>
                <a:gd name="T0" fmla="*/ 7 w 61"/>
                <a:gd name="T1" fmla="*/ 0 h 44"/>
                <a:gd name="T2" fmla="*/ 0 w 61"/>
                <a:gd name="T3" fmla="*/ 19 h 44"/>
                <a:gd name="T4" fmla="*/ 4 w 61"/>
                <a:gd name="T5" fmla="*/ 27 h 44"/>
                <a:gd name="T6" fmla="*/ 9 w 61"/>
                <a:gd name="T7" fmla="*/ 27 h 44"/>
                <a:gd name="T8" fmla="*/ 20 w 61"/>
                <a:gd name="T9" fmla="*/ 34 h 44"/>
                <a:gd name="T10" fmla="*/ 37 w 61"/>
                <a:gd name="T11" fmla="*/ 42 h 44"/>
                <a:gd name="T12" fmla="*/ 53 w 61"/>
                <a:gd name="T13" fmla="*/ 40 h 44"/>
                <a:gd name="T14" fmla="*/ 36 w 61"/>
                <a:gd name="T15" fmla="*/ 11 h 44"/>
                <a:gd name="T16" fmla="*/ 39 w 61"/>
                <a:gd name="T17" fmla="*/ 26 h 44"/>
                <a:gd name="T18" fmla="*/ 7 w 61"/>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44">
                  <a:moveTo>
                    <a:pt x="7" y="0"/>
                  </a:moveTo>
                  <a:cubicBezTo>
                    <a:pt x="4" y="3"/>
                    <a:pt x="0" y="14"/>
                    <a:pt x="0" y="19"/>
                  </a:cubicBezTo>
                  <a:cubicBezTo>
                    <a:pt x="1" y="25"/>
                    <a:pt x="1" y="25"/>
                    <a:pt x="4" y="27"/>
                  </a:cubicBezTo>
                  <a:cubicBezTo>
                    <a:pt x="7" y="29"/>
                    <a:pt x="8" y="29"/>
                    <a:pt x="9" y="27"/>
                  </a:cubicBezTo>
                  <a:cubicBezTo>
                    <a:pt x="10" y="26"/>
                    <a:pt x="17" y="32"/>
                    <a:pt x="20" y="34"/>
                  </a:cubicBezTo>
                  <a:cubicBezTo>
                    <a:pt x="23" y="36"/>
                    <a:pt x="28" y="40"/>
                    <a:pt x="37" y="42"/>
                  </a:cubicBezTo>
                  <a:cubicBezTo>
                    <a:pt x="43" y="43"/>
                    <a:pt x="50" y="44"/>
                    <a:pt x="53" y="40"/>
                  </a:cubicBezTo>
                  <a:cubicBezTo>
                    <a:pt x="61" y="31"/>
                    <a:pt x="44" y="21"/>
                    <a:pt x="36" y="11"/>
                  </a:cubicBezTo>
                  <a:cubicBezTo>
                    <a:pt x="40" y="19"/>
                    <a:pt x="50" y="25"/>
                    <a:pt x="39" y="26"/>
                  </a:cubicBezTo>
                  <a:cubicBezTo>
                    <a:pt x="20" y="26"/>
                    <a:pt x="7" y="13"/>
                    <a:pt x="7"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6" name="Freeform 365"/>
            <p:cNvSpPr>
              <a:spLocks/>
            </p:cNvSpPr>
            <p:nvPr/>
          </p:nvSpPr>
          <p:spPr bwMode="auto">
            <a:xfrm>
              <a:off x="8519113" y="4222346"/>
              <a:ext cx="850523" cy="989162"/>
            </a:xfrm>
            <a:custGeom>
              <a:avLst/>
              <a:gdLst>
                <a:gd name="T0" fmla="*/ 21 w 116"/>
                <a:gd name="T1" fmla="*/ 0 h 135"/>
                <a:gd name="T2" fmla="*/ 16 w 116"/>
                <a:gd name="T3" fmla="*/ 131 h 135"/>
                <a:gd name="T4" fmla="*/ 101 w 116"/>
                <a:gd name="T5" fmla="*/ 131 h 135"/>
                <a:gd name="T6" fmla="*/ 96 w 116"/>
                <a:gd name="T7" fmla="*/ 0 h 135"/>
                <a:gd name="T8" fmla="*/ 21 w 116"/>
                <a:gd name="T9" fmla="*/ 0 h 135"/>
              </a:gdLst>
              <a:ahLst/>
              <a:cxnLst>
                <a:cxn ang="0">
                  <a:pos x="T0" y="T1"/>
                </a:cxn>
                <a:cxn ang="0">
                  <a:pos x="T2" y="T3"/>
                </a:cxn>
                <a:cxn ang="0">
                  <a:pos x="T4" y="T5"/>
                </a:cxn>
                <a:cxn ang="0">
                  <a:pos x="T6" y="T7"/>
                </a:cxn>
                <a:cxn ang="0">
                  <a:pos x="T8" y="T9"/>
                </a:cxn>
              </a:cxnLst>
              <a:rect l="0" t="0" r="r" b="b"/>
              <a:pathLst>
                <a:path w="116" h="135">
                  <a:moveTo>
                    <a:pt x="21" y="0"/>
                  </a:moveTo>
                  <a:cubicBezTo>
                    <a:pt x="15" y="16"/>
                    <a:pt x="0" y="65"/>
                    <a:pt x="16" y="131"/>
                  </a:cubicBezTo>
                  <a:cubicBezTo>
                    <a:pt x="20" y="135"/>
                    <a:pt x="99" y="135"/>
                    <a:pt x="101" y="131"/>
                  </a:cubicBezTo>
                  <a:cubicBezTo>
                    <a:pt x="116" y="67"/>
                    <a:pt x="103" y="14"/>
                    <a:pt x="96" y="0"/>
                  </a:cubicBezTo>
                  <a:lnTo>
                    <a:pt x="21" y="0"/>
                  </a:ln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7" name="Freeform 366"/>
            <p:cNvSpPr>
              <a:spLocks/>
            </p:cNvSpPr>
            <p:nvPr/>
          </p:nvSpPr>
          <p:spPr bwMode="auto">
            <a:xfrm>
              <a:off x="9998958" y="3292379"/>
              <a:ext cx="169793" cy="190044"/>
            </a:xfrm>
            <a:custGeom>
              <a:avLst/>
              <a:gdLst>
                <a:gd name="T0" fmla="*/ 22 w 23"/>
                <a:gd name="T1" fmla="*/ 1 h 26"/>
                <a:gd name="T2" fmla="*/ 22 w 23"/>
                <a:gd name="T3" fmla="*/ 1 h 26"/>
                <a:gd name="T4" fmla="*/ 22 w 23"/>
                <a:gd name="T5" fmla="*/ 5 h 26"/>
                <a:gd name="T6" fmla="*/ 6 w 23"/>
                <a:gd name="T7" fmla="*/ 25 h 26"/>
                <a:gd name="T8" fmla="*/ 1 w 23"/>
                <a:gd name="T9" fmla="*/ 25 h 26"/>
                <a:gd name="T10" fmla="*/ 1 w 23"/>
                <a:gd name="T11" fmla="*/ 25 h 26"/>
                <a:gd name="T12" fmla="*/ 1 w 23"/>
                <a:gd name="T13" fmla="*/ 21 h 26"/>
                <a:gd name="T14" fmla="*/ 17 w 23"/>
                <a:gd name="T15" fmla="*/ 2 h 26"/>
                <a:gd name="T16" fmla="*/ 22 w 23"/>
                <a:gd name="T17"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6">
                  <a:moveTo>
                    <a:pt x="22" y="1"/>
                  </a:moveTo>
                  <a:cubicBezTo>
                    <a:pt x="22" y="1"/>
                    <a:pt x="22" y="1"/>
                    <a:pt x="22" y="1"/>
                  </a:cubicBezTo>
                  <a:cubicBezTo>
                    <a:pt x="23" y="2"/>
                    <a:pt x="23" y="4"/>
                    <a:pt x="22" y="5"/>
                  </a:cubicBezTo>
                  <a:cubicBezTo>
                    <a:pt x="6" y="25"/>
                    <a:pt x="6" y="25"/>
                    <a:pt x="6" y="25"/>
                  </a:cubicBezTo>
                  <a:cubicBezTo>
                    <a:pt x="5" y="26"/>
                    <a:pt x="3" y="26"/>
                    <a:pt x="1" y="25"/>
                  </a:cubicBezTo>
                  <a:cubicBezTo>
                    <a:pt x="1" y="25"/>
                    <a:pt x="1" y="25"/>
                    <a:pt x="1" y="25"/>
                  </a:cubicBezTo>
                  <a:cubicBezTo>
                    <a:pt x="0" y="24"/>
                    <a:pt x="0" y="22"/>
                    <a:pt x="1" y="21"/>
                  </a:cubicBezTo>
                  <a:cubicBezTo>
                    <a:pt x="17" y="2"/>
                    <a:pt x="17" y="2"/>
                    <a:pt x="17" y="2"/>
                  </a:cubicBezTo>
                  <a:cubicBezTo>
                    <a:pt x="18" y="0"/>
                    <a:pt x="20" y="0"/>
                    <a:pt x="22" y="1"/>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8" name="Freeform 367"/>
            <p:cNvSpPr>
              <a:spLocks/>
            </p:cNvSpPr>
            <p:nvPr/>
          </p:nvSpPr>
          <p:spPr bwMode="auto">
            <a:xfrm>
              <a:off x="9868109" y="3395188"/>
              <a:ext cx="263257" cy="285067"/>
            </a:xfrm>
            <a:custGeom>
              <a:avLst/>
              <a:gdLst>
                <a:gd name="T0" fmla="*/ 0 w 36"/>
                <a:gd name="T1" fmla="*/ 30 h 39"/>
                <a:gd name="T2" fmla="*/ 11 w 36"/>
                <a:gd name="T3" fmla="*/ 39 h 39"/>
                <a:gd name="T4" fmla="*/ 22 w 36"/>
                <a:gd name="T5" fmla="*/ 31 h 39"/>
                <a:gd name="T6" fmla="*/ 36 w 36"/>
                <a:gd name="T7" fmla="*/ 4 h 39"/>
                <a:gd name="T8" fmla="*/ 26 w 36"/>
                <a:gd name="T9" fmla="*/ 0 h 39"/>
                <a:gd name="T10" fmla="*/ 6 w 36"/>
                <a:gd name="T11" fmla="*/ 13 h 39"/>
                <a:gd name="T12" fmla="*/ 0 w 36"/>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36" h="39">
                  <a:moveTo>
                    <a:pt x="0" y="30"/>
                  </a:moveTo>
                  <a:cubicBezTo>
                    <a:pt x="11" y="39"/>
                    <a:pt x="11" y="39"/>
                    <a:pt x="11" y="39"/>
                  </a:cubicBezTo>
                  <a:cubicBezTo>
                    <a:pt x="22" y="31"/>
                    <a:pt x="22" y="31"/>
                    <a:pt x="22" y="31"/>
                  </a:cubicBezTo>
                  <a:cubicBezTo>
                    <a:pt x="28" y="27"/>
                    <a:pt x="33" y="11"/>
                    <a:pt x="36" y="4"/>
                  </a:cubicBezTo>
                  <a:cubicBezTo>
                    <a:pt x="26" y="0"/>
                    <a:pt x="26" y="0"/>
                    <a:pt x="26" y="0"/>
                  </a:cubicBezTo>
                  <a:cubicBezTo>
                    <a:pt x="6" y="13"/>
                    <a:pt x="6" y="13"/>
                    <a:pt x="6" y="13"/>
                  </a:cubicBezTo>
                  <a:lnTo>
                    <a:pt x="0" y="30"/>
                  </a:lnTo>
                  <a:close/>
                </a:path>
              </a:pathLst>
            </a:custGeom>
            <a:solidFill>
              <a:srgbClr val="D1A88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9" name="Freeform 368"/>
            <p:cNvSpPr>
              <a:spLocks/>
            </p:cNvSpPr>
            <p:nvPr/>
          </p:nvSpPr>
          <p:spPr bwMode="auto">
            <a:xfrm>
              <a:off x="9889918" y="2736268"/>
              <a:ext cx="439282" cy="1032778"/>
            </a:xfrm>
            <a:custGeom>
              <a:avLst/>
              <a:gdLst>
                <a:gd name="T0" fmla="*/ 273 w 282"/>
                <a:gd name="T1" fmla="*/ 0 h 663"/>
                <a:gd name="T2" fmla="*/ 282 w 282"/>
                <a:gd name="T3" fmla="*/ 4 h 663"/>
                <a:gd name="T4" fmla="*/ 28 w 282"/>
                <a:gd name="T5" fmla="*/ 663 h 663"/>
                <a:gd name="T6" fmla="*/ 0 w 282"/>
                <a:gd name="T7" fmla="*/ 653 h 663"/>
                <a:gd name="T8" fmla="*/ 273 w 282"/>
                <a:gd name="T9" fmla="*/ 0 h 663"/>
              </a:gdLst>
              <a:ahLst/>
              <a:cxnLst>
                <a:cxn ang="0">
                  <a:pos x="T0" y="T1"/>
                </a:cxn>
                <a:cxn ang="0">
                  <a:pos x="T2" y="T3"/>
                </a:cxn>
                <a:cxn ang="0">
                  <a:pos x="T4" y="T5"/>
                </a:cxn>
                <a:cxn ang="0">
                  <a:pos x="T6" y="T7"/>
                </a:cxn>
                <a:cxn ang="0">
                  <a:pos x="T8" y="T9"/>
                </a:cxn>
              </a:cxnLst>
              <a:rect l="0" t="0" r="r" b="b"/>
              <a:pathLst>
                <a:path w="282" h="663">
                  <a:moveTo>
                    <a:pt x="273" y="0"/>
                  </a:moveTo>
                  <a:lnTo>
                    <a:pt x="282" y="4"/>
                  </a:lnTo>
                  <a:lnTo>
                    <a:pt x="28" y="663"/>
                  </a:lnTo>
                  <a:lnTo>
                    <a:pt x="0" y="653"/>
                  </a:lnTo>
                  <a:lnTo>
                    <a:pt x="273" y="0"/>
                  </a:ln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0" name="Freeform 369"/>
            <p:cNvSpPr>
              <a:spLocks/>
            </p:cNvSpPr>
            <p:nvPr/>
          </p:nvSpPr>
          <p:spPr bwMode="auto">
            <a:xfrm>
              <a:off x="9903938" y="3343785"/>
              <a:ext cx="146428" cy="190044"/>
            </a:xfrm>
            <a:custGeom>
              <a:avLst/>
              <a:gdLst>
                <a:gd name="T0" fmla="*/ 1 w 20"/>
                <a:gd name="T1" fmla="*/ 24 h 26"/>
                <a:gd name="T2" fmla="*/ 3 w 20"/>
                <a:gd name="T3" fmla="*/ 26 h 26"/>
                <a:gd name="T4" fmla="*/ 5 w 20"/>
                <a:gd name="T5" fmla="*/ 24 h 26"/>
                <a:gd name="T6" fmla="*/ 19 w 20"/>
                <a:gd name="T7" fmla="*/ 9 h 26"/>
                <a:gd name="T8" fmla="*/ 20 w 20"/>
                <a:gd name="T9" fmla="*/ 4 h 26"/>
                <a:gd name="T10" fmla="*/ 17 w 20"/>
                <a:gd name="T11" fmla="*/ 1 h 26"/>
                <a:gd name="T12" fmla="*/ 1 w 20"/>
                <a:gd name="T13" fmla="*/ 18 h 26"/>
                <a:gd name="T14" fmla="*/ 1 w 20"/>
                <a:gd name="T15" fmla="*/ 24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6">
                  <a:moveTo>
                    <a:pt x="1" y="24"/>
                  </a:moveTo>
                  <a:cubicBezTo>
                    <a:pt x="3" y="26"/>
                    <a:pt x="3" y="26"/>
                    <a:pt x="3" y="26"/>
                  </a:cubicBezTo>
                  <a:cubicBezTo>
                    <a:pt x="5" y="24"/>
                    <a:pt x="5" y="24"/>
                    <a:pt x="5" y="24"/>
                  </a:cubicBezTo>
                  <a:cubicBezTo>
                    <a:pt x="19" y="9"/>
                    <a:pt x="19" y="9"/>
                    <a:pt x="19" y="9"/>
                  </a:cubicBezTo>
                  <a:cubicBezTo>
                    <a:pt x="20" y="7"/>
                    <a:pt x="20" y="6"/>
                    <a:pt x="20" y="4"/>
                  </a:cubicBezTo>
                  <a:cubicBezTo>
                    <a:pt x="20" y="3"/>
                    <a:pt x="18" y="0"/>
                    <a:pt x="17" y="1"/>
                  </a:cubicBezTo>
                  <a:cubicBezTo>
                    <a:pt x="1" y="18"/>
                    <a:pt x="1" y="18"/>
                    <a:pt x="1" y="18"/>
                  </a:cubicBezTo>
                  <a:cubicBezTo>
                    <a:pt x="0" y="20"/>
                    <a:pt x="0" y="23"/>
                    <a:pt x="1" y="24"/>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1" name="Freeform 370"/>
            <p:cNvSpPr>
              <a:spLocks/>
            </p:cNvSpPr>
            <p:nvPr/>
          </p:nvSpPr>
          <p:spPr bwMode="auto">
            <a:xfrm>
              <a:off x="10006747" y="3351572"/>
              <a:ext cx="29598" cy="35829"/>
            </a:xfrm>
            <a:custGeom>
              <a:avLst/>
              <a:gdLst>
                <a:gd name="T0" fmla="*/ 4 w 4"/>
                <a:gd name="T1" fmla="*/ 0 h 5"/>
                <a:gd name="T2" fmla="*/ 3 w 4"/>
                <a:gd name="T3" fmla="*/ 0 h 5"/>
                <a:gd name="T4" fmla="*/ 0 w 4"/>
                <a:gd name="T5" fmla="*/ 4 h 5"/>
                <a:gd name="T6" fmla="*/ 4 w 4"/>
                <a:gd name="T7" fmla="*/ 1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cubicBezTo>
                    <a:pt x="4" y="0"/>
                    <a:pt x="3" y="0"/>
                    <a:pt x="3" y="0"/>
                  </a:cubicBezTo>
                  <a:cubicBezTo>
                    <a:pt x="0" y="4"/>
                    <a:pt x="0" y="4"/>
                    <a:pt x="0" y="4"/>
                  </a:cubicBezTo>
                  <a:cubicBezTo>
                    <a:pt x="2" y="5"/>
                    <a:pt x="3" y="3"/>
                    <a:pt x="4" y="1"/>
                  </a:cubicBezTo>
                  <a:cubicBezTo>
                    <a:pt x="4" y="1"/>
                    <a:pt x="4" y="1"/>
                    <a:pt x="4" y="0"/>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2" name="Freeform 371"/>
            <p:cNvSpPr>
              <a:spLocks/>
            </p:cNvSpPr>
            <p:nvPr/>
          </p:nvSpPr>
          <p:spPr bwMode="auto">
            <a:xfrm>
              <a:off x="9998958" y="3526038"/>
              <a:ext cx="81002" cy="59195"/>
            </a:xfrm>
            <a:custGeom>
              <a:avLst/>
              <a:gdLst>
                <a:gd name="T0" fmla="*/ 10 w 11"/>
                <a:gd name="T1" fmla="*/ 2 h 8"/>
                <a:gd name="T2" fmla="*/ 10 w 11"/>
                <a:gd name="T3" fmla="*/ 2 h 8"/>
                <a:gd name="T4" fmla="*/ 10 w 11"/>
                <a:gd name="T5" fmla="*/ 5 h 8"/>
                <a:gd name="T6" fmla="*/ 5 w 11"/>
                <a:gd name="T7" fmla="*/ 8 h 8"/>
                <a:gd name="T8" fmla="*/ 1 w 11"/>
                <a:gd name="T9" fmla="*/ 7 h 8"/>
                <a:gd name="T10" fmla="*/ 1 w 11"/>
                <a:gd name="T11" fmla="*/ 7 h 8"/>
                <a:gd name="T12" fmla="*/ 2 w 11"/>
                <a:gd name="T13" fmla="*/ 3 h 8"/>
                <a:gd name="T14" fmla="*/ 6 w 11"/>
                <a:gd name="T15" fmla="*/ 1 h 8"/>
                <a:gd name="T16" fmla="*/ 10 w 11"/>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8">
                  <a:moveTo>
                    <a:pt x="10" y="2"/>
                  </a:moveTo>
                  <a:cubicBezTo>
                    <a:pt x="10" y="2"/>
                    <a:pt x="10" y="2"/>
                    <a:pt x="10" y="2"/>
                  </a:cubicBezTo>
                  <a:cubicBezTo>
                    <a:pt x="11" y="3"/>
                    <a:pt x="11" y="5"/>
                    <a:pt x="10" y="5"/>
                  </a:cubicBezTo>
                  <a:cubicBezTo>
                    <a:pt x="5" y="8"/>
                    <a:pt x="5" y="8"/>
                    <a:pt x="5" y="8"/>
                  </a:cubicBezTo>
                  <a:cubicBezTo>
                    <a:pt x="4" y="8"/>
                    <a:pt x="2" y="8"/>
                    <a:pt x="1" y="7"/>
                  </a:cubicBezTo>
                  <a:cubicBezTo>
                    <a:pt x="1" y="7"/>
                    <a:pt x="1" y="7"/>
                    <a:pt x="1" y="7"/>
                  </a:cubicBezTo>
                  <a:cubicBezTo>
                    <a:pt x="0" y="5"/>
                    <a:pt x="1" y="4"/>
                    <a:pt x="2" y="3"/>
                  </a:cubicBezTo>
                  <a:cubicBezTo>
                    <a:pt x="6" y="1"/>
                    <a:pt x="6" y="1"/>
                    <a:pt x="6" y="1"/>
                  </a:cubicBezTo>
                  <a:cubicBezTo>
                    <a:pt x="8" y="0"/>
                    <a:pt x="10" y="1"/>
                    <a:pt x="10" y="2"/>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3" name="Freeform 372"/>
            <p:cNvSpPr>
              <a:spLocks/>
            </p:cNvSpPr>
            <p:nvPr/>
          </p:nvSpPr>
          <p:spPr bwMode="auto">
            <a:xfrm>
              <a:off x="10020768" y="3460614"/>
              <a:ext cx="88791" cy="65426"/>
            </a:xfrm>
            <a:custGeom>
              <a:avLst/>
              <a:gdLst>
                <a:gd name="T0" fmla="*/ 11 w 12"/>
                <a:gd name="T1" fmla="*/ 2 h 9"/>
                <a:gd name="T2" fmla="*/ 11 w 12"/>
                <a:gd name="T3" fmla="*/ 2 h 9"/>
                <a:gd name="T4" fmla="*/ 10 w 12"/>
                <a:gd name="T5" fmla="*/ 6 h 9"/>
                <a:gd name="T6" fmla="*/ 6 w 12"/>
                <a:gd name="T7" fmla="*/ 8 h 9"/>
                <a:gd name="T8" fmla="*/ 1 w 12"/>
                <a:gd name="T9" fmla="*/ 7 h 9"/>
                <a:gd name="T10" fmla="*/ 1 w 12"/>
                <a:gd name="T11" fmla="*/ 7 h 9"/>
                <a:gd name="T12" fmla="*/ 2 w 12"/>
                <a:gd name="T13" fmla="*/ 3 h 9"/>
                <a:gd name="T14" fmla="*/ 6 w 12"/>
                <a:gd name="T15" fmla="*/ 1 h 9"/>
                <a:gd name="T16" fmla="*/ 11 w 12"/>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11" y="2"/>
                  </a:moveTo>
                  <a:cubicBezTo>
                    <a:pt x="11" y="2"/>
                    <a:pt x="11" y="2"/>
                    <a:pt x="11" y="2"/>
                  </a:cubicBezTo>
                  <a:cubicBezTo>
                    <a:pt x="12" y="3"/>
                    <a:pt x="12" y="5"/>
                    <a:pt x="10" y="6"/>
                  </a:cubicBezTo>
                  <a:cubicBezTo>
                    <a:pt x="6" y="8"/>
                    <a:pt x="6" y="8"/>
                    <a:pt x="6" y="8"/>
                  </a:cubicBezTo>
                  <a:cubicBezTo>
                    <a:pt x="4" y="9"/>
                    <a:pt x="2" y="9"/>
                    <a:pt x="1" y="7"/>
                  </a:cubicBezTo>
                  <a:cubicBezTo>
                    <a:pt x="1" y="7"/>
                    <a:pt x="1" y="7"/>
                    <a:pt x="1" y="7"/>
                  </a:cubicBezTo>
                  <a:cubicBezTo>
                    <a:pt x="0" y="6"/>
                    <a:pt x="1" y="4"/>
                    <a:pt x="2" y="3"/>
                  </a:cubicBezTo>
                  <a:cubicBezTo>
                    <a:pt x="6" y="1"/>
                    <a:pt x="6" y="1"/>
                    <a:pt x="6" y="1"/>
                  </a:cubicBezTo>
                  <a:cubicBezTo>
                    <a:pt x="8" y="0"/>
                    <a:pt x="10" y="1"/>
                    <a:pt x="11" y="2"/>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4" name="Freeform 373"/>
            <p:cNvSpPr>
              <a:spLocks/>
            </p:cNvSpPr>
            <p:nvPr/>
          </p:nvSpPr>
          <p:spPr bwMode="auto">
            <a:xfrm>
              <a:off x="10028557" y="3482421"/>
              <a:ext cx="43617" cy="43617"/>
            </a:xfrm>
            <a:custGeom>
              <a:avLst/>
              <a:gdLst>
                <a:gd name="T0" fmla="*/ 6 w 6"/>
                <a:gd name="T1" fmla="*/ 1 h 6"/>
                <a:gd name="T2" fmla="*/ 6 w 6"/>
                <a:gd name="T3" fmla="*/ 1 h 6"/>
                <a:gd name="T4" fmla="*/ 5 w 6"/>
                <a:gd name="T5" fmla="*/ 5 h 6"/>
                <a:gd name="T6" fmla="*/ 4 w 6"/>
                <a:gd name="T7" fmla="*/ 5 h 6"/>
                <a:gd name="T8" fmla="*/ 1 w 6"/>
                <a:gd name="T9" fmla="*/ 4 h 6"/>
                <a:gd name="T10" fmla="*/ 1 w 6"/>
                <a:gd name="T11" fmla="*/ 4 h 6"/>
                <a:gd name="T12" fmla="*/ 1 w 6"/>
                <a:gd name="T13" fmla="*/ 1 h 6"/>
                <a:gd name="T14" fmla="*/ 2 w 6"/>
                <a:gd name="T15" fmla="*/ 0 h 6"/>
                <a:gd name="T16" fmla="*/ 6 w 6"/>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6" y="1"/>
                  </a:moveTo>
                  <a:cubicBezTo>
                    <a:pt x="6" y="1"/>
                    <a:pt x="6" y="1"/>
                    <a:pt x="6" y="1"/>
                  </a:cubicBezTo>
                  <a:cubicBezTo>
                    <a:pt x="6" y="3"/>
                    <a:pt x="6" y="4"/>
                    <a:pt x="5" y="5"/>
                  </a:cubicBezTo>
                  <a:cubicBezTo>
                    <a:pt x="4" y="5"/>
                    <a:pt x="4" y="5"/>
                    <a:pt x="4" y="5"/>
                  </a:cubicBezTo>
                  <a:cubicBezTo>
                    <a:pt x="3" y="6"/>
                    <a:pt x="2" y="5"/>
                    <a:pt x="1" y="4"/>
                  </a:cubicBezTo>
                  <a:cubicBezTo>
                    <a:pt x="1" y="4"/>
                    <a:pt x="1" y="4"/>
                    <a:pt x="1" y="4"/>
                  </a:cubicBezTo>
                  <a:cubicBezTo>
                    <a:pt x="0" y="3"/>
                    <a:pt x="0" y="1"/>
                    <a:pt x="1" y="1"/>
                  </a:cubicBezTo>
                  <a:cubicBezTo>
                    <a:pt x="2" y="0"/>
                    <a:pt x="2" y="0"/>
                    <a:pt x="2" y="0"/>
                  </a:cubicBezTo>
                  <a:cubicBezTo>
                    <a:pt x="3" y="0"/>
                    <a:pt x="5" y="0"/>
                    <a:pt x="6" y="1"/>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5" name="Freeform 374"/>
            <p:cNvSpPr>
              <a:spLocks/>
            </p:cNvSpPr>
            <p:nvPr/>
          </p:nvSpPr>
          <p:spPr bwMode="auto">
            <a:xfrm>
              <a:off x="10006747" y="3541616"/>
              <a:ext cx="43617" cy="43617"/>
            </a:xfrm>
            <a:custGeom>
              <a:avLst/>
              <a:gdLst>
                <a:gd name="T0" fmla="*/ 5 w 6"/>
                <a:gd name="T1" fmla="*/ 2 h 6"/>
                <a:gd name="T2" fmla="*/ 5 w 6"/>
                <a:gd name="T3" fmla="*/ 2 h 6"/>
                <a:gd name="T4" fmla="*/ 5 w 6"/>
                <a:gd name="T5" fmla="*/ 5 h 6"/>
                <a:gd name="T6" fmla="*/ 4 w 6"/>
                <a:gd name="T7" fmla="*/ 5 h 6"/>
                <a:gd name="T8" fmla="*/ 1 w 6"/>
                <a:gd name="T9" fmla="*/ 4 h 6"/>
                <a:gd name="T10" fmla="*/ 1 w 6"/>
                <a:gd name="T11" fmla="*/ 4 h 6"/>
                <a:gd name="T12" fmla="*/ 1 w 6"/>
                <a:gd name="T13" fmla="*/ 1 h 6"/>
                <a:gd name="T14" fmla="*/ 2 w 6"/>
                <a:gd name="T15" fmla="*/ 1 h 6"/>
                <a:gd name="T16" fmla="*/ 5 w 6"/>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5" y="2"/>
                  </a:moveTo>
                  <a:cubicBezTo>
                    <a:pt x="5" y="2"/>
                    <a:pt x="5" y="2"/>
                    <a:pt x="5" y="2"/>
                  </a:cubicBezTo>
                  <a:cubicBezTo>
                    <a:pt x="6" y="3"/>
                    <a:pt x="6" y="4"/>
                    <a:pt x="5" y="5"/>
                  </a:cubicBezTo>
                  <a:cubicBezTo>
                    <a:pt x="4" y="5"/>
                    <a:pt x="4" y="5"/>
                    <a:pt x="4" y="5"/>
                  </a:cubicBezTo>
                  <a:cubicBezTo>
                    <a:pt x="3" y="6"/>
                    <a:pt x="2" y="5"/>
                    <a:pt x="1" y="4"/>
                  </a:cubicBezTo>
                  <a:cubicBezTo>
                    <a:pt x="1" y="4"/>
                    <a:pt x="1" y="4"/>
                    <a:pt x="1" y="4"/>
                  </a:cubicBezTo>
                  <a:cubicBezTo>
                    <a:pt x="0" y="3"/>
                    <a:pt x="0" y="2"/>
                    <a:pt x="1" y="1"/>
                  </a:cubicBezTo>
                  <a:cubicBezTo>
                    <a:pt x="2" y="1"/>
                    <a:pt x="2" y="1"/>
                    <a:pt x="2" y="1"/>
                  </a:cubicBezTo>
                  <a:cubicBezTo>
                    <a:pt x="3" y="0"/>
                    <a:pt x="4" y="1"/>
                    <a:pt x="5" y="2"/>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6" name="Freeform 375"/>
            <p:cNvSpPr>
              <a:spLocks/>
            </p:cNvSpPr>
            <p:nvPr/>
          </p:nvSpPr>
          <p:spPr bwMode="auto">
            <a:xfrm>
              <a:off x="10050364" y="3395188"/>
              <a:ext cx="88791" cy="65426"/>
            </a:xfrm>
            <a:custGeom>
              <a:avLst/>
              <a:gdLst>
                <a:gd name="T0" fmla="*/ 11 w 12"/>
                <a:gd name="T1" fmla="*/ 2 h 9"/>
                <a:gd name="T2" fmla="*/ 11 w 12"/>
                <a:gd name="T3" fmla="*/ 2 h 9"/>
                <a:gd name="T4" fmla="*/ 10 w 12"/>
                <a:gd name="T5" fmla="*/ 6 h 9"/>
                <a:gd name="T6" fmla="*/ 5 w 12"/>
                <a:gd name="T7" fmla="*/ 8 h 9"/>
                <a:gd name="T8" fmla="*/ 1 w 12"/>
                <a:gd name="T9" fmla="*/ 7 h 9"/>
                <a:gd name="T10" fmla="*/ 1 w 12"/>
                <a:gd name="T11" fmla="*/ 7 h 9"/>
                <a:gd name="T12" fmla="*/ 2 w 12"/>
                <a:gd name="T13" fmla="*/ 3 h 9"/>
                <a:gd name="T14" fmla="*/ 6 w 12"/>
                <a:gd name="T15" fmla="*/ 0 h 9"/>
                <a:gd name="T16" fmla="*/ 11 w 12"/>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11" y="2"/>
                  </a:moveTo>
                  <a:cubicBezTo>
                    <a:pt x="11" y="2"/>
                    <a:pt x="11" y="2"/>
                    <a:pt x="11" y="2"/>
                  </a:cubicBezTo>
                  <a:cubicBezTo>
                    <a:pt x="12" y="3"/>
                    <a:pt x="11" y="5"/>
                    <a:pt x="10" y="6"/>
                  </a:cubicBezTo>
                  <a:cubicBezTo>
                    <a:pt x="5" y="8"/>
                    <a:pt x="5" y="8"/>
                    <a:pt x="5" y="8"/>
                  </a:cubicBezTo>
                  <a:cubicBezTo>
                    <a:pt x="4" y="9"/>
                    <a:pt x="2" y="8"/>
                    <a:pt x="1" y="7"/>
                  </a:cubicBezTo>
                  <a:cubicBezTo>
                    <a:pt x="1" y="7"/>
                    <a:pt x="1" y="7"/>
                    <a:pt x="1" y="7"/>
                  </a:cubicBezTo>
                  <a:cubicBezTo>
                    <a:pt x="0" y="5"/>
                    <a:pt x="0" y="4"/>
                    <a:pt x="2" y="3"/>
                  </a:cubicBezTo>
                  <a:cubicBezTo>
                    <a:pt x="6" y="0"/>
                    <a:pt x="6" y="0"/>
                    <a:pt x="6" y="0"/>
                  </a:cubicBezTo>
                  <a:cubicBezTo>
                    <a:pt x="7" y="0"/>
                    <a:pt x="10" y="0"/>
                    <a:pt x="11" y="2"/>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7" name="Freeform 376"/>
            <p:cNvSpPr>
              <a:spLocks/>
            </p:cNvSpPr>
            <p:nvPr/>
          </p:nvSpPr>
          <p:spPr bwMode="auto">
            <a:xfrm>
              <a:off x="10050364" y="3409208"/>
              <a:ext cx="51406" cy="43617"/>
            </a:xfrm>
            <a:custGeom>
              <a:avLst/>
              <a:gdLst>
                <a:gd name="T0" fmla="*/ 6 w 7"/>
                <a:gd name="T1" fmla="*/ 2 h 6"/>
                <a:gd name="T2" fmla="*/ 6 w 7"/>
                <a:gd name="T3" fmla="*/ 2 h 6"/>
                <a:gd name="T4" fmla="*/ 5 w 7"/>
                <a:gd name="T5" fmla="*/ 5 h 6"/>
                <a:gd name="T6" fmla="*/ 5 w 7"/>
                <a:gd name="T7" fmla="*/ 5 h 6"/>
                <a:gd name="T8" fmla="*/ 1 w 7"/>
                <a:gd name="T9" fmla="*/ 5 h 6"/>
                <a:gd name="T10" fmla="*/ 1 w 7"/>
                <a:gd name="T11" fmla="*/ 5 h 6"/>
                <a:gd name="T12" fmla="*/ 2 w 7"/>
                <a:gd name="T13" fmla="*/ 1 h 6"/>
                <a:gd name="T14" fmla="*/ 2 w 7"/>
                <a:gd name="T15" fmla="*/ 1 h 6"/>
                <a:gd name="T16" fmla="*/ 6 w 7"/>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6" y="2"/>
                  </a:moveTo>
                  <a:cubicBezTo>
                    <a:pt x="6" y="2"/>
                    <a:pt x="6" y="2"/>
                    <a:pt x="6" y="2"/>
                  </a:cubicBezTo>
                  <a:cubicBezTo>
                    <a:pt x="7" y="3"/>
                    <a:pt x="7" y="5"/>
                    <a:pt x="5" y="5"/>
                  </a:cubicBezTo>
                  <a:cubicBezTo>
                    <a:pt x="5" y="5"/>
                    <a:pt x="5" y="5"/>
                    <a:pt x="5" y="5"/>
                  </a:cubicBezTo>
                  <a:cubicBezTo>
                    <a:pt x="4" y="6"/>
                    <a:pt x="2" y="6"/>
                    <a:pt x="1" y="5"/>
                  </a:cubicBezTo>
                  <a:cubicBezTo>
                    <a:pt x="1" y="5"/>
                    <a:pt x="1" y="5"/>
                    <a:pt x="1" y="5"/>
                  </a:cubicBezTo>
                  <a:cubicBezTo>
                    <a:pt x="0" y="3"/>
                    <a:pt x="1" y="2"/>
                    <a:pt x="2" y="1"/>
                  </a:cubicBezTo>
                  <a:cubicBezTo>
                    <a:pt x="2" y="1"/>
                    <a:pt x="2" y="1"/>
                    <a:pt x="2" y="1"/>
                  </a:cubicBezTo>
                  <a:cubicBezTo>
                    <a:pt x="3" y="0"/>
                    <a:pt x="5" y="1"/>
                    <a:pt x="6" y="2"/>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8" name="Freeform 377"/>
            <p:cNvSpPr>
              <a:spLocks/>
            </p:cNvSpPr>
            <p:nvPr/>
          </p:nvSpPr>
          <p:spPr bwMode="auto">
            <a:xfrm>
              <a:off x="9868109" y="3468403"/>
              <a:ext cx="146428" cy="190044"/>
            </a:xfrm>
            <a:custGeom>
              <a:avLst/>
              <a:gdLst>
                <a:gd name="T0" fmla="*/ 0 w 20"/>
                <a:gd name="T1" fmla="*/ 20 h 26"/>
                <a:gd name="T2" fmla="*/ 8 w 20"/>
                <a:gd name="T3" fmla="*/ 26 h 26"/>
                <a:gd name="T4" fmla="*/ 14 w 20"/>
                <a:gd name="T5" fmla="*/ 2 h 26"/>
                <a:gd name="T6" fmla="*/ 11 w 20"/>
                <a:gd name="T7" fmla="*/ 0 h 26"/>
                <a:gd name="T8" fmla="*/ 6 w 20"/>
                <a:gd name="T9" fmla="*/ 3 h 26"/>
                <a:gd name="T10" fmla="*/ 0 w 20"/>
                <a:gd name="T11" fmla="*/ 20 h 26"/>
              </a:gdLst>
              <a:ahLst/>
              <a:cxnLst>
                <a:cxn ang="0">
                  <a:pos x="T0" y="T1"/>
                </a:cxn>
                <a:cxn ang="0">
                  <a:pos x="T2" y="T3"/>
                </a:cxn>
                <a:cxn ang="0">
                  <a:pos x="T4" y="T5"/>
                </a:cxn>
                <a:cxn ang="0">
                  <a:pos x="T6" y="T7"/>
                </a:cxn>
                <a:cxn ang="0">
                  <a:pos x="T8" y="T9"/>
                </a:cxn>
                <a:cxn ang="0">
                  <a:pos x="T10" y="T11"/>
                </a:cxn>
              </a:cxnLst>
              <a:rect l="0" t="0" r="r" b="b"/>
              <a:pathLst>
                <a:path w="20" h="26">
                  <a:moveTo>
                    <a:pt x="0" y="20"/>
                  </a:moveTo>
                  <a:cubicBezTo>
                    <a:pt x="8" y="26"/>
                    <a:pt x="8" y="26"/>
                    <a:pt x="8" y="26"/>
                  </a:cubicBezTo>
                  <a:cubicBezTo>
                    <a:pt x="13" y="20"/>
                    <a:pt x="20" y="9"/>
                    <a:pt x="14" y="2"/>
                  </a:cubicBezTo>
                  <a:cubicBezTo>
                    <a:pt x="13" y="1"/>
                    <a:pt x="12" y="1"/>
                    <a:pt x="11" y="0"/>
                  </a:cubicBezTo>
                  <a:cubicBezTo>
                    <a:pt x="6" y="3"/>
                    <a:pt x="6" y="3"/>
                    <a:pt x="6" y="3"/>
                  </a:cubicBezTo>
                  <a:lnTo>
                    <a:pt x="0" y="20"/>
                  </a:ln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9" name="Freeform 379"/>
            <p:cNvSpPr>
              <a:spLocks/>
            </p:cNvSpPr>
            <p:nvPr/>
          </p:nvSpPr>
          <p:spPr bwMode="auto">
            <a:xfrm>
              <a:off x="9148437" y="3468403"/>
              <a:ext cx="806906" cy="585707"/>
            </a:xfrm>
            <a:custGeom>
              <a:avLst/>
              <a:gdLst>
                <a:gd name="T0" fmla="*/ 0 w 110"/>
                <a:gd name="T1" fmla="*/ 14 h 80"/>
                <a:gd name="T2" fmla="*/ 22 w 110"/>
                <a:gd name="T3" fmla="*/ 0 h 80"/>
                <a:gd name="T4" fmla="*/ 65 w 110"/>
                <a:gd name="T5" fmla="*/ 43 h 80"/>
                <a:gd name="T6" fmla="*/ 92 w 110"/>
                <a:gd name="T7" fmla="*/ 16 h 80"/>
                <a:gd name="T8" fmla="*/ 92 w 110"/>
                <a:gd name="T9" fmla="*/ 16 h 80"/>
                <a:gd name="T10" fmla="*/ 110 w 110"/>
                <a:gd name="T11" fmla="*/ 34 h 80"/>
                <a:gd name="T12" fmla="*/ 110 w 110"/>
                <a:gd name="T13" fmla="*/ 34 h 80"/>
                <a:gd name="T14" fmla="*/ 75 w 110"/>
                <a:gd name="T15" fmla="*/ 71 h 80"/>
                <a:gd name="T16" fmla="*/ 57 w 110"/>
                <a:gd name="T17" fmla="*/ 71 h 80"/>
                <a:gd name="T18" fmla="*/ 0 w 110"/>
                <a:gd name="T19"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0">
                  <a:moveTo>
                    <a:pt x="0" y="14"/>
                  </a:moveTo>
                  <a:cubicBezTo>
                    <a:pt x="22" y="0"/>
                    <a:pt x="22" y="0"/>
                    <a:pt x="22" y="0"/>
                  </a:cubicBezTo>
                  <a:cubicBezTo>
                    <a:pt x="65" y="43"/>
                    <a:pt x="65" y="43"/>
                    <a:pt x="65" y="43"/>
                  </a:cubicBezTo>
                  <a:cubicBezTo>
                    <a:pt x="92" y="16"/>
                    <a:pt x="92" y="16"/>
                    <a:pt x="92" y="16"/>
                  </a:cubicBezTo>
                  <a:cubicBezTo>
                    <a:pt x="92" y="16"/>
                    <a:pt x="92" y="16"/>
                    <a:pt x="92" y="16"/>
                  </a:cubicBezTo>
                  <a:cubicBezTo>
                    <a:pt x="110" y="34"/>
                    <a:pt x="110" y="34"/>
                    <a:pt x="110" y="34"/>
                  </a:cubicBezTo>
                  <a:cubicBezTo>
                    <a:pt x="110" y="34"/>
                    <a:pt x="110" y="34"/>
                    <a:pt x="110" y="34"/>
                  </a:cubicBezTo>
                  <a:cubicBezTo>
                    <a:pt x="75" y="71"/>
                    <a:pt x="75" y="71"/>
                    <a:pt x="75" y="71"/>
                  </a:cubicBezTo>
                  <a:cubicBezTo>
                    <a:pt x="67" y="80"/>
                    <a:pt x="60" y="74"/>
                    <a:pt x="57" y="71"/>
                  </a:cubicBezTo>
                  <a:cubicBezTo>
                    <a:pt x="52" y="66"/>
                    <a:pt x="0" y="14"/>
                    <a:pt x="0" y="14"/>
                  </a:cubicBez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0" name="Freeform 380"/>
            <p:cNvSpPr>
              <a:spLocks/>
            </p:cNvSpPr>
            <p:nvPr/>
          </p:nvSpPr>
          <p:spPr bwMode="auto">
            <a:xfrm>
              <a:off x="8554941" y="3329764"/>
              <a:ext cx="791328" cy="1236841"/>
            </a:xfrm>
            <a:custGeom>
              <a:avLst/>
              <a:gdLst>
                <a:gd name="T0" fmla="*/ 6 w 108"/>
                <a:gd name="T1" fmla="*/ 152 h 169"/>
                <a:gd name="T2" fmla="*/ 11 w 108"/>
                <a:gd name="T3" fmla="*/ 133 h 169"/>
                <a:gd name="T4" fmla="*/ 9 w 108"/>
                <a:gd name="T5" fmla="*/ 78 h 169"/>
                <a:gd name="T6" fmla="*/ 5 w 108"/>
                <a:gd name="T7" fmla="*/ 19 h 169"/>
                <a:gd name="T8" fmla="*/ 41 w 108"/>
                <a:gd name="T9" fmla="*/ 1 h 169"/>
                <a:gd name="T10" fmla="*/ 54 w 108"/>
                <a:gd name="T11" fmla="*/ 5 h 169"/>
                <a:gd name="T12" fmla="*/ 66 w 108"/>
                <a:gd name="T13" fmla="*/ 0 h 169"/>
                <a:gd name="T14" fmla="*/ 103 w 108"/>
                <a:gd name="T15" fmla="*/ 19 h 169"/>
                <a:gd name="T16" fmla="*/ 99 w 108"/>
                <a:gd name="T17" fmla="*/ 78 h 169"/>
                <a:gd name="T18" fmla="*/ 95 w 108"/>
                <a:gd name="T19" fmla="*/ 132 h 169"/>
                <a:gd name="T20" fmla="*/ 102 w 108"/>
                <a:gd name="T21" fmla="*/ 152 h 169"/>
                <a:gd name="T22" fmla="*/ 6 w 108"/>
                <a:gd name="T23" fmla="*/ 1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169">
                  <a:moveTo>
                    <a:pt x="6" y="152"/>
                  </a:moveTo>
                  <a:cubicBezTo>
                    <a:pt x="7" y="145"/>
                    <a:pt x="9" y="139"/>
                    <a:pt x="11" y="133"/>
                  </a:cubicBezTo>
                  <a:cubicBezTo>
                    <a:pt x="23" y="106"/>
                    <a:pt x="19" y="102"/>
                    <a:pt x="9" y="78"/>
                  </a:cubicBezTo>
                  <a:cubicBezTo>
                    <a:pt x="0" y="57"/>
                    <a:pt x="18" y="45"/>
                    <a:pt x="5" y="19"/>
                  </a:cubicBezTo>
                  <a:cubicBezTo>
                    <a:pt x="17" y="11"/>
                    <a:pt x="32" y="8"/>
                    <a:pt x="41" y="1"/>
                  </a:cubicBezTo>
                  <a:cubicBezTo>
                    <a:pt x="46" y="4"/>
                    <a:pt x="49" y="5"/>
                    <a:pt x="54" y="5"/>
                  </a:cubicBezTo>
                  <a:cubicBezTo>
                    <a:pt x="59" y="5"/>
                    <a:pt x="62" y="4"/>
                    <a:pt x="66" y="0"/>
                  </a:cubicBezTo>
                  <a:cubicBezTo>
                    <a:pt x="73" y="6"/>
                    <a:pt x="91" y="11"/>
                    <a:pt x="103" y="19"/>
                  </a:cubicBezTo>
                  <a:cubicBezTo>
                    <a:pt x="90" y="46"/>
                    <a:pt x="108" y="50"/>
                    <a:pt x="99" y="78"/>
                  </a:cubicBezTo>
                  <a:cubicBezTo>
                    <a:pt x="92" y="101"/>
                    <a:pt x="79" y="100"/>
                    <a:pt x="95" y="132"/>
                  </a:cubicBezTo>
                  <a:cubicBezTo>
                    <a:pt x="98" y="138"/>
                    <a:pt x="100" y="145"/>
                    <a:pt x="102" y="152"/>
                  </a:cubicBezTo>
                  <a:cubicBezTo>
                    <a:pt x="80" y="169"/>
                    <a:pt x="24" y="166"/>
                    <a:pt x="6" y="152"/>
                  </a:cubicBez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1" name="Freeform 381"/>
            <p:cNvSpPr>
              <a:spLocks/>
            </p:cNvSpPr>
            <p:nvPr/>
          </p:nvSpPr>
          <p:spPr bwMode="auto">
            <a:xfrm>
              <a:off x="8768351" y="3329764"/>
              <a:ext cx="358279" cy="724346"/>
            </a:xfrm>
            <a:custGeom>
              <a:avLst/>
              <a:gdLst>
                <a:gd name="T0" fmla="*/ 4 w 230"/>
                <a:gd name="T1" fmla="*/ 32 h 465"/>
                <a:gd name="T2" fmla="*/ 0 w 230"/>
                <a:gd name="T3" fmla="*/ 169 h 465"/>
                <a:gd name="T4" fmla="*/ 117 w 230"/>
                <a:gd name="T5" fmla="*/ 465 h 465"/>
                <a:gd name="T6" fmla="*/ 230 w 230"/>
                <a:gd name="T7" fmla="*/ 169 h 465"/>
                <a:gd name="T8" fmla="*/ 226 w 230"/>
                <a:gd name="T9" fmla="*/ 28 h 465"/>
                <a:gd name="T10" fmla="*/ 174 w 230"/>
                <a:gd name="T11" fmla="*/ 0 h 465"/>
                <a:gd name="T12" fmla="*/ 56 w 230"/>
                <a:gd name="T13" fmla="*/ 4 h 465"/>
                <a:gd name="T14" fmla="*/ 4 w 230"/>
                <a:gd name="T15" fmla="*/ 32 h 4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465">
                  <a:moveTo>
                    <a:pt x="4" y="32"/>
                  </a:moveTo>
                  <a:lnTo>
                    <a:pt x="0" y="169"/>
                  </a:lnTo>
                  <a:lnTo>
                    <a:pt x="117" y="465"/>
                  </a:lnTo>
                  <a:lnTo>
                    <a:pt x="230" y="169"/>
                  </a:lnTo>
                  <a:lnTo>
                    <a:pt x="226" y="28"/>
                  </a:lnTo>
                  <a:lnTo>
                    <a:pt x="174" y="0"/>
                  </a:lnTo>
                  <a:lnTo>
                    <a:pt x="56" y="4"/>
                  </a:lnTo>
                  <a:lnTo>
                    <a:pt x="4" y="3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2" name="Rectangle 382"/>
            <p:cNvSpPr>
              <a:spLocks noChangeArrowheads="1"/>
            </p:cNvSpPr>
            <p:nvPr/>
          </p:nvSpPr>
          <p:spPr bwMode="auto">
            <a:xfrm>
              <a:off x="8855584" y="3254993"/>
              <a:ext cx="183813" cy="191603"/>
            </a:xfrm>
            <a:prstGeom prst="rect">
              <a:avLst/>
            </a:prstGeom>
            <a:solidFill>
              <a:srgbClr val="D1A88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3" name="Freeform 383"/>
            <p:cNvSpPr>
              <a:spLocks/>
            </p:cNvSpPr>
            <p:nvPr/>
          </p:nvSpPr>
          <p:spPr bwMode="auto">
            <a:xfrm>
              <a:off x="8665539" y="2677075"/>
              <a:ext cx="563900" cy="688519"/>
            </a:xfrm>
            <a:custGeom>
              <a:avLst/>
              <a:gdLst>
                <a:gd name="T0" fmla="*/ 39 w 77"/>
                <a:gd name="T1" fmla="*/ 94 h 94"/>
                <a:gd name="T2" fmla="*/ 69 w 77"/>
                <a:gd name="T3" fmla="*/ 63 h 94"/>
                <a:gd name="T4" fmla="*/ 70 w 77"/>
                <a:gd name="T5" fmla="*/ 64 h 94"/>
                <a:gd name="T6" fmla="*/ 76 w 77"/>
                <a:gd name="T7" fmla="*/ 53 h 94"/>
                <a:gd name="T8" fmla="*/ 74 w 77"/>
                <a:gd name="T9" fmla="*/ 41 h 94"/>
                <a:gd name="T10" fmla="*/ 73 w 77"/>
                <a:gd name="T11" fmla="*/ 41 h 94"/>
                <a:gd name="T12" fmla="*/ 39 w 77"/>
                <a:gd name="T13" fmla="*/ 0 h 94"/>
                <a:gd name="T14" fmla="*/ 5 w 77"/>
                <a:gd name="T15" fmla="*/ 42 h 94"/>
                <a:gd name="T16" fmla="*/ 4 w 77"/>
                <a:gd name="T17" fmla="*/ 41 h 94"/>
                <a:gd name="T18" fmla="*/ 1 w 77"/>
                <a:gd name="T19" fmla="*/ 53 h 94"/>
                <a:gd name="T20" fmla="*/ 8 w 77"/>
                <a:gd name="T21" fmla="*/ 64 h 94"/>
                <a:gd name="T22" fmla="*/ 9 w 77"/>
                <a:gd name="T23" fmla="*/ 63 h 94"/>
                <a:gd name="T24" fmla="*/ 39 w 77"/>
                <a:gd name="T25"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94">
                  <a:moveTo>
                    <a:pt x="39" y="94"/>
                  </a:moveTo>
                  <a:cubicBezTo>
                    <a:pt x="51" y="94"/>
                    <a:pt x="63" y="80"/>
                    <a:pt x="69" y="63"/>
                  </a:cubicBezTo>
                  <a:cubicBezTo>
                    <a:pt x="69" y="63"/>
                    <a:pt x="69" y="63"/>
                    <a:pt x="70" y="64"/>
                  </a:cubicBezTo>
                  <a:cubicBezTo>
                    <a:pt x="72" y="64"/>
                    <a:pt x="75" y="59"/>
                    <a:pt x="76" y="53"/>
                  </a:cubicBezTo>
                  <a:cubicBezTo>
                    <a:pt x="77" y="47"/>
                    <a:pt x="76" y="42"/>
                    <a:pt x="74" y="41"/>
                  </a:cubicBezTo>
                  <a:cubicBezTo>
                    <a:pt x="73" y="41"/>
                    <a:pt x="73" y="41"/>
                    <a:pt x="73" y="41"/>
                  </a:cubicBezTo>
                  <a:cubicBezTo>
                    <a:pt x="74" y="20"/>
                    <a:pt x="65" y="0"/>
                    <a:pt x="39" y="0"/>
                  </a:cubicBezTo>
                  <a:cubicBezTo>
                    <a:pt x="12" y="0"/>
                    <a:pt x="4" y="20"/>
                    <a:pt x="5" y="42"/>
                  </a:cubicBezTo>
                  <a:cubicBezTo>
                    <a:pt x="4" y="41"/>
                    <a:pt x="4" y="41"/>
                    <a:pt x="4" y="41"/>
                  </a:cubicBezTo>
                  <a:cubicBezTo>
                    <a:pt x="1" y="42"/>
                    <a:pt x="0" y="47"/>
                    <a:pt x="1" y="53"/>
                  </a:cubicBezTo>
                  <a:cubicBezTo>
                    <a:pt x="2" y="59"/>
                    <a:pt x="5" y="64"/>
                    <a:pt x="8" y="64"/>
                  </a:cubicBezTo>
                  <a:cubicBezTo>
                    <a:pt x="8" y="63"/>
                    <a:pt x="9" y="63"/>
                    <a:pt x="9" y="63"/>
                  </a:cubicBezTo>
                  <a:cubicBezTo>
                    <a:pt x="15" y="80"/>
                    <a:pt x="26" y="94"/>
                    <a:pt x="39" y="94"/>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4" name="Freeform 384"/>
            <p:cNvSpPr>
              <a:spLocks/>
            </p:cNvSpPr>
            <p:nvPr/>
          </p:nvSpPr>
          <p:spPr bwMode="auto">
            <a:xfrm>
              <a:off x="8906989" y="3431018"/>
              <a:ext cx="88791" cy="132408"/>
            </a:xfrm>
            <a:custGeom>
              <a:avLst/>
              <a:gdLst>
                <a:gd name="T0" fmla="*/ 10 w 12"/>
                <a:gd name="T1" fmla="*/ 18 h 18"/>
                <a:gd name="T2" fmla="*/ 12 w 12"/>
                <a:gd name="T3" fmla="*/ 14 h 18"/>
                <a:gd name="T4" fmla="*/ 6 w 12"/>
                <a:gd name="T5" fmla="*/ 0 h 18"/>
                <a:gd name="T6" fmla="*/ 0 w 12"/>
                <a:gd name="T7" fmla="*/ 14 h 18"/>
                <a:gd name="T8" fmla="*/ 2 w 12"/>
                <a:gd name="T9" fmla="*/ 18 h 18"/>
                <a:gd name="T10" fmla="*/ 10 w 12"/>
                <a:gd name="T11" fmla="*/ 18 h 18"/>
              </a:gdLst>
              <a:ahLst/>
              <a:cxnLst>
                <a:cxn ang="0">
                  <a:pos x="T0" y="T1"/>
                </a:cxn>
                <a:cxn ang="0">
                  <a:pos x="T2" y="T3"/>
                </a:cxn>
                <a:cxn ang="0">
                  <a:pos x="T4" y="T5"/>
                </a:cxn>
                <a:cxn ang="0">
                  <a:pos x="T6" y="T7"/>
                </a:cxn>
                <a:cxn ang="0">
                  <a:pos x="T8" y="T9"/>
                </a:cxn>
                <a:cxn ang="0">
                  <a:pos x="T10" y="T11"/>
                </a:cxn>
              </a:cxnLst>
              <a:rect l="0" t="0" r="r" b="b"/>
              <a:pathLst>
                <a:path w="12" h="18">
                  <a:moveTo>
                    <a:pt x="10" y="18"/>
                  </a:moveTo>
                  <a:cubicBezTo>
                    <a:pt x="12" y="14"/>
                    <a:pt x="12" y="14"/>
                    <a:pt x="12" y="14"/>
                  </a:cubicBezTo>
                  <a:cubicBezTo>
                    <a:pt x="6" y="0"/>
                    <a:pt x="6" y="0"/>
                    <a:pt x="6" y="0"/>
                  </a:cubicBezTo>
                  <a:cubicBezTo>
                    <a:pt x="0" y="14"/>
                    <a:pt x="0" y="14"/>
                    <a:pt x="0" y="14"/>
                  </a:cubicBezTo>
                  <a:cubicBezTo>
                    <a:pt x="2" y="18"/>
                    <a:pt x="2" y="18"/>
                    <a:pt x="2" y="18"/>
                  </a:cubicBezTo>
                  <a:cubicBezTo>
                    <a:pt x="5" y="18"/>
                    <a:pt x="7" y="18"/>
                    <a:pt x="10" y="18"/>
                  </a:cubicBezTo>
                  <a:close/>
                </a:path>
              </a:pathLst>
            </a:custGeom>
            <a:solidFill>
              <a:srgbClr val="FC8D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5" name="Freeform 385"/>
            <p:cNvSpPr>
              <a:spLocks/>
            </p:cNvSpPr>
            <p:nvPr/>
          </p:nvSpPr>
          <p:spPr bwMode="auto">
            <a:xfrm>
              <a:off x="8804178" y="3335995"/>
              <a:ext cx="146428" cy="271046"/>
            </a:xfrm>
            <a:custGeom>
              <a:avLst/>
              <a:gdLst>
                <a:gd name="T0" fmla="*/ 33 w 94"/>
                <a:gd name="T1" fmla="*/ 0 h 174"/>
                <a:gd name="T2" fmla="*/ 94 w 94"/>
                <a:gd name="T3" fmla="*/ 61 h 174"/>
                <a:gd name="T4" fmla="*/ 52 w 94"/>
                <a:gd name="T5" fmla="*/ 174 h 174"/>
                <a:gd name="T6" fmla="*/ 0 w 94"/>
                <a:gd name="T7" fmla="*/ 19 h 174"/>
                <a:gd name="T8" fmla="*/ 33 w 94"/>
                <a:gd name="T9" fmla="*/ 0 h 174"/>
              </a:gdLst>
              <a:ahLst/>
              <a:cxnLst>
                <a:cxn ang="0">
                  <a:pos x="T0" y="T1"/>
                </a:cxn>
                <a:cxn ang="0">
                  <a:pos x="T2" y="T3"/>
                </a:cxn>
                <a:cxn ang="0">
                  <a:pos x="T4" y="T5"/>
                </a:cxn>
                <a:cxn ang="0">
                  <a:pos x="T6" y="T7"/>
                </a:cxn>
                <a:cxn ang="0">
                  <a:pos x="T8" y="T9"/>
                </a:cxn>
              </a:cxnLst>
              <a:rect l="0" t="0" r="r" b="b"/>
              <a:pathLst>
                <a:path w="94" h="174">
                  <a:moveTo>
                    <a:pt x="33" y="0"/>
                  </a:moveTo>
                  <a:lnTo>
                    <a:pt x="94" y="61"/>
                  </a:lnTo>
                  <a:lnTo>
                    <a:pt x="52" y="174"/>
                  </a:lnTo>
                  <a:lnTo>
                    <a:pt x="0" y="19"/>
                  </a:lnTo>
                  <a:lnTo>
                    <a:pt x="33" y="0"/>
                  </a:ln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6" name="Freeform 386"/>
            <p:cNvSpPr>
              <a:spLocks/>
            </p:cNvSpPr>
            <p:nvPr/>
          </p:nvSpPr>
          <p:spPr bwMode="auto">
            <a:xfrm>
              <a:off x="8671770" y="3365592"/>
              <a:ext cx="278836" cy="688519"/>
            </a:xfrm>
            <a:custGeom>
              <a:avLst/>
              <a:gdLst>
                <a:gd name="T0" fmla="*/ 85 w 179"/>
                <a:gd name="T1" fmla="*/ 0 h 442"/>
                <a:gd name="T2" fmla="*/ 179 w 179"/>
                <a:gd name="T3" fmla="*/ 442 h 442"/>
                <a:gd name="T4" fmla="*/ 24 w 179"/>
                <a:gd name="T5" fmla="*/ 197 h 442"/>
                <a:gd name="T6" fmla="*/ 48 w 179"/>
                <a:gd name="T7" fmla="*/ 155 h 442"/>
                <a:gd name="T8" fmla="*/ 0 w 179"/>
                <a:gd name="T9" fmla="*/ 122 h 442"/>
                <a:gd name="T10" fmla="*/ 62 w 179"/>
                <a:gd name="T11" fmla="*/ 14 h 442"/>
                <a:gd name="T12" fmla="*/ 85 w 179"/>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79" h="442">
                  <a:moveTo>
                    <a:pt x="85" y="0"/>
                  </a:moveTo>
                  <a:lnTo>
                    <a:pt x="179" y="442"/>
                  </a:lnTo>
                  <a:lnTo>
                    <a:pt x="24" y="197"/>
                  </a:lnTo>
                  <a:lnTo>
                    <a:pt x="48" y="155"/>
                  </a:lnTo>
                  <a:lnTo>
                    <a:pt x="0" y="122"/>
                  </a:lnTo>
                  <a:lnTo>
                    <a:pt x="62" y="14"/>
                  </a:lnTo>
                  <a:lnTo>
                    <a:pt x="85" y="0"/>
                  </a:ln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7" name="Freeform 387"/>
            <p:cNvSpPr>
              <a:spLocks/>
            </p:cNvSpPr>
            <p:nvPr/>
          </p:nvSpPr>
          <p:spPr bwMode="auto">
            <a:xfrm>
              <a:off x="8950606" y="3329764"/>
              <a:ext cx="146428" cy="277277"/>
            </a:xfrm>
            <a:custGeom>
              <a:avLst/>
              <a:gdLst>
                <a:gd name="T0" fmla="*/ 57 w 94"/>
                <a:gd name="T1" fmla="*/ 0 h 178"/>
                <a:gd name="T2" fmla="*/ 0 w 94"/>
                <a:gd name="T3" fmla="*/ 65 h 178"/>
                <a:gd name="T4" fmla="*/ 43 w 94"/>
                <a:gd name="T5" fmla="*/ 178 h 178"/>
                <a:gd name="T6" fmla="*/ 94 w 94"/>
                <a:gd name="T7" fmla="*/ 23 h 178"/>
                <a:gd name="T8" fmla="*/ 57 w 94"/>
                <a:gd name="T9" fmla="*/ 0 h 178"/>
              </a:gdLst>
              <a:ahLst/>
              <a:cxnLst>
                <a:cxn ang="0">
                  <a:pos x="T0" y="T1"/>
                </a:cxn>
                <a:cxn ang="0">
                  <a:pos x="T2" y="T3"/>
                </a:cxn>
                <a:cxn ang="0">
                  <a:pos x="T4" y="T5"/>
                </a:cxn>
                <a:cxn ang="0">
                  <a:pos x="T6" y="T7"/>
                </a:cxn>
                <a:cxn ang="0">
                  <a:pos x="T8" y="T9"/>
                </a:cxn>
              </a:cxnLst>
              <a:rect l="0" t="0" r="r" b="b"/>
              <a:pathLst>
                <a:path w="94" h="178">
                  <a:moveTo>
                    <a:pt x="57" y="0"/>
                  </a:moveTo>
                  <a:lnTo>
                    <a:pt x="0" y="65"/>
                  </a:lnTo>
                  <a:lnTo>
                    <a:pt x="43" y="178"/>
                  </a:lnTo>
                  <a:lnTo>
                    <a:pt x="94" y="23"/>
                  </a:lnTo>
                  <a:lnTo>
                    <a:pt x="57" y="0"/>
                  </a:ln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8" name="Freeform 388"/>
            <p:cNvSpPr>
              <a:spLocks/>
            </p:cNvSpPr>
            <p:nvPr/>
          </p:nvSpPr>
          <p:spPr bwMode="auto">
            <a:xfrm>
              <a:off x="8892969" y="3622618"/>
              <a:ext cx="116831" cy="431492"/>
            </a:xfrm>
            <a:custGeom>
              <a:avLst/>
              <a:gdLst>
                <a:gd name="T0" fmla="*/ 18 w 75"/>
                <a:gd name="T1" fmla="*/ 0 h 277"/>
                <a:gd name="T2" fmla="*/ 56 w 75"/>
                <a:gd name="T3" fmla="*/ 0 h 277"/>
                <a:gd name="T4" fmla="*/ 75 w 75"/>
                <a:gd name="T5" fmla="*/ 188 h 277"/>
                <a:gd name="T6" fmla="*/ 37 w 75"/>
                <a:gd name="T7" fmla="*/ 277 h 277"/>
                <a:gd name="T8" fmla="*/ 0 w 75"/>
                <a:gd name="T9" fmla="*/ 188 h 277"/>
                <a:gd name="T10" fmla="*/ 18 w 75"/>
                <a:gd name="T11" fmla="*/ 0 h 277"/>
              </a:gdLst>
              <a:ahLst/>
              <a:cxnLst>
                <a:cxn ang="0">
                  <a:pos x="T0" y="T1"/>
                </a:cxn>
                <a:cxn ang="0">
                  <a:pos x="T2" y="T3"/>
                </a:cxn>
                <a:cxn ang="0">
                  <a:pos x="T4" y="T5"/>
                </a:cxn>
                <a:cxn ang="0">
                  <a:pos x="T6" y="T7"/>
                </a:cxn>
                <a:cxn ang="0">
                  <a:pos x="T8" y="T9"/>
                </a:cxn>
                <a:cxn ang="0">
                  <a:pos x="T10" y="T11"/>
                </a:cxn>
              </a:cxnLst>
              <a:rect l="0" t="0" r="r" b="b"/>
              <a:pathLst>
                <a:path w="75" h="277">
                  <a:moveTo>
                    <a:pt x="18" y="0"/>
                  </a:moveTo>
                  <a:lnTo>
                    <a:pt x="56" y="0"/>
                  </a:lnTo>
                  <a:lnTo>
                    <a:pt x="75" y="188"/>
                  </a:lnTo>
                  <a:lnTo>
                    <a:pt x="37" y="277"/>
                  </a:lnTo>
                  <a:lnTo>
                    <a:pt x="0" y="188"/>
                  </a:lnTo>
                  <a:lnTo>
                    <a:pt x="18" y="0"/>
                  </a:lnTo>
                  <a:close/>
                </a:path>
              </a:pathLst>
            </a:custGeom>
            <a:solidFill>
              <a:srgbClr val="FC8D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9" name="Freeform 389"/>
            <p:cNvSpPr>
              <a:spLocks/>
            </p:cNvSpPr>
            <p:nvPr/>
          </p:nvSpPr>
          <p:spPr bwMode="auto">
            <a:xfrm>
              <a:off x="8804178" y="3335995"/>
              <a:ext cx="146428" cy="227430"/>
            </a:xfrm>
            <a:custGeom>
              <a:avLst/>
              <a:gdLst>
                <a:gd name="T0" fmla="*/ 33 w 94"/>
                <a:gd name="T1" fmla="*/ 0 h 146"/>
                <a:gd name="T2" fmla="*/ 94 w 94"/>
                <a:gd name="T3" fmla="*/ 61 h 146"/>
                <a:gd name="T4" fmla="*/ 52 w 94"/>
                <a:gd name="T5" fmla="*/ 146 h 146"/>
                <a:gd name="T6" fmla="*/ 0 w 94"/>
                <a:gd name="T7" fmla="*/ 19 h 146"/>
                <a:gd name="T8" fmla="*/ 33 w 94"/>
                <a:gd name="T9" fmla="*/ 0 h 146"/>
              </a:gdLst>
              <a:ahLst/>
              <a:cxnLst>
                <a:cxn ang="0">
                  <a:pos x="T0" y="T1"/>
                </a:cxn>
                <a:cxn ang="0">
                  <a:pos x="T2" y="T3"/>
                </a:cxn>
                <a:cxn ang="0">
                  <a:pos x="T4" y="T5"/>
                </a:cxn>
                <a:cxn ang="0">
                  <a:pos x="T6" y="T7"/>
                </a:cxn>
                <a:cxn ang="0">
                  <a:pos x="T8" y="T9"/>
                </a:cxn>
              </a:cxnLst>
              <a:rect l="0" t="0" r="r" b="b"/>
              <a:pathLst>
                <a:path w="94" h="146">
                  <a:moveTo>
                    <a:pt x="33" y="0"/>
                  </a:moveTo>
                  <a:lnTo>
                    <a:pt x="94" y="61"/>
                  </a:lnTo>
                  <a:lnTo>
                    <a:pt x="52" y="146"/>
                  </a:lnTo>
                  <a:lnTo>
                    <a:pt x="0" y="19"/>
                  </a:lnTo>
                  <a:lnTo>
                    <a:pt x="33"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0" name="Freeform 390"/>
            <p:cNvSpPr>
              <a:spLocks/>
            </p:cNvSpPr>
            <p:nvPr/>
          </p:nvSpPr>
          <p:spPr bwMode="auto">
            <a:xfrm>
              <a:off x="8701369" y="3365592"/>
              <a:ext cx="249237" cy="688519"/>
            </a:xfrm>
            <a:custGeom>
              <a:avLst/>
              <a:gdLst>
                <a:gd name="T0" fmla="*/ 66 w 160"/>
                <a:gd name="T1" fmla="*/ 0 h 442"/>
                <a:gd name="T2" fmla="*/ 160 w 160"/>
                <a:gd name="T3" fmla="*/ 442 h 442"/>
                <a:gd name="T4" fmla="*/ 19 w 160"/>
                <a:gd name="T5" fmla="*/ 179 h 442"/>
                <a:gd name="T6" fmla="*/ 43 w 160"/>
                <a:gd name="T7" fmla="*/ 146 h 442"/>
                <a:gd name="T8" fmla="*/ 0 w 160"/>
                <a:gd name="T9" fmla="*/ 113 h 442"/>
                <a:gd name="T10" fmla="*/ 43 w 160"/>
                <a:gd name="T11" fmla="*/ 14 h 442"/>
                <a:gd name="T12" fmla="*/ 66 w 160"/>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60" h="442">
                  <a:moveTo>
                    <a:pt x="66" y="0"/>
                  </a:moveTo>
                  <a:lnTo>
                    <a:pt x="160" y="442"/>
                  </a:lnTo>
                  <a:lnTo>
                    <a:pt x="19" y="179"/>
                  </a:lnTo>
                  <a:lnTo>
                    <a:pt x="43" y="146"/>
                  </a:lnTo>
                  <a:lnTo>
                    <a:pt x="0" y="113"/>
                  </a:lnTo>
                  <a:lnTo>
                    <a:pt x="43" y="14"/>
                  </a:lnTo>
                  <a:lnTo>
                    <a:pt x="66" y="0"/>
                  </a:ln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1" name="Freeform 391"/>
            <p:cNvSpPr>
              <a:spLocks/>
            </p:cNvSpPr>
            <p:nvPr/>
          </p:nvSpPr>
          <p:spPr bwMode="auto">
            <a:xfrm>
              <a:off x="8950606" y="3365592"/>
              <a:ext cx="271046" cy="688519"/>
            </a:xfrm>
            <a:custGeom>
              <a:avLst/>
              <a:gdLst>
                <a:gd name="T0" fmla="*/ 94 w 174"/>
                <a:gd name="T1" fmla="*/ 0 h 442"/>
                <a:gd name="T2" fmla="*/ 0 w 174"/>
                <a:gd name="T3" fmla="*/ 442 h 442"/>
                <a:gd name="T4" fmla="*/ 151 w 174"/>
                <a:gd name="T5" fmla="*/ 197 h 442"/>
                <a:gd name="T6" fmla="*/ 132 w 174"/>
                <a:gd name="T7" fmla="*/ 155 h 442"/>
                <a:gd name="T8" fmla="*/ 174 w 174"/>
                <a:gd name="T9" fmla="*/ 122 h 442"/>
                <a:gd name="T10" fmla="*/ 127 w 174"/>
                <a:gd name="T11" fmla="*/ 14 h 442"/>
                <a:gd name="T12" fmla="*/ 94 w 174"/>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74" h="442">
                  <a:moveTo>
                    <a:pt x="94" y="0"/>
                  </a:moveTo>
                  <a:lnTo>
                    <a:pt x="0" y="442"/>
                  </a:lnTo>
                  <a:lnTo>
                    <a:pt x="151" y="197"/>
                  </a:lnTo>
                  <a:lnTo>
                    <a:pt x="132" y="155"/>
                  </a:lnTo>
                  <a:lnTo>
                    <a:pt x="174" y="122"/>
                  </a:lnTo>
                  <a:lnTo>
                    <a:pt x="127" y="14"/>
                  </a:lnTo>
                  <a:lnTo>
                    <a:pt x="94" y="0"/>
                  </a:ln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2" name="Freeform 392"/>
            <p:cNvSpPr>
              <a:spLocks/>
            </p:cNvSpPr>
            <p:nvPr/>
          </p:nvSpPr>
          <p:spPr bwMode="auto">
            <a:xfrm>
              <a:off x="8950606" y="3365592"/>
              <a:ext cx="249237" cy="688519"/>
            </a:xfrm>
            <a:custGeom>
              <a:avLst/>
              <a:gdLst>
                <a:gd name="T0" fmla="*/ 94 w 160"/>
                <a:gd name="T1" fmla="*/ 0 h 442"/>
                <a:gd name="T2" fmla="*/ 0 w 160"/>
                <a:gd name="T3" fmla="*/ 442 h 442"/>
                <a:gd name="T4" fmla="*/ 137 w 160"/>
                <a:gd name="T5" fmla="*/ 179 h 442"/>
                <a:gd name="T6" fmla="*/ 113 w 160"/>
                <a:gd name="T7" fmla="*/ 146 h 442"/>
                <a:gd name="T8" fmla="*/ 160 w 160"/>
                <a:gd name="T9" fmla="*/ 113 h 442"/>
                <a:gd name="T10" fmla="*/ 127 w 160"/>
                <a:gd name="T11" fmla="*/ 14 h 442"/>
                <a:gd name="T12" fmla="*/ 94 w 160"/>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60" h="442">
                  <a:moveTo>
                    <a:pt x="94" y="0"/>
                  </a:moveTo>
                  <a:lnTo>
                    <a:pt x="0" y="442"/>
                  </a:lnTo>
                  <a:lnTo>
                    <a:pt x="137" y="179"/>
                  </a:lnTo>
                  <a:lnTo>
                    <a:pt x="113" y="146"/>
                  </a:lnTo>
                  <a:lnTo>
                    <a:pt x="160" y="113"/>
                  </a:lnTo>
                  <a:lnTo>
                    <a:pt x="127" y="14"/>
                  </a:lnTo>
                  <a:lnTo>
                    <a:pt x="94" y="0"/>
                  </a:ln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3" name="Freeform 393"/>
            <p:cNvSpPr>
              <a:spLocks/>
            </p:cNvSpPr>
            <p:nvPr/>
          </p:nvSpPr>
          <p:spPr bwMode="auto">
            <a:xfrm>
              <a:off x="8950606" y="3329764"/>
              <a:ext cx="146428" cy="233661"/>
            </a:xfrm>
            <a:custGeom>
              <a:avLst/>
              <a:gdLst>
                <a:gd name="T0" fmla="*/ 57 w 94"/>
                <a:gd name="T1" fmla="*/ 0 h 150"/>
                <a:gd name="T2" fmla="*/ 0 w 94"/>
                <a:gd name="T3" fmla="*/ 65 h 150"/>
                <a:gd name="T4" fmla="*/ 43 w 94"/>
                <a:gd name="T5" fmla="*/ 150 h 150"/>
                <a:gd name="T6" fmla="*/ 94 w 94"/>
                <a:gd name="T7" fmla="*/ 23 h 150"/>
                <a:gd name="T8" fmla="*/ 57 w 94"/>
                <a:gd name="T9" fmla="*/ 0 h 150"/>
              </a:gdLst>
              <a:ahLst/>
              <a:cxnLst>
                <a:cxn ang="0">
                  <a:pos x="T0" y="T1"/>
                </a:cxn>
                <a:cxn ang="0">
                  <a:pos x="T2" y="T3"/>
                </a:cxn>
                <a:cxn ang="0">
                  <a:pos x="T4" y="T5"/>
                </a:cxn>
                <a:cxn ang="0">
                  <a:pos x="T6" y="T7"/>
                </a:cxn>
                <a:cxn ang="0">
                  <a:pos x="T8" y="T9"/>
                </a:cxn>
              </a:cxnLst>
              <a:rect l="0" t="0" r="r" b="b"/>
              <a:pathLst>
                <a:path w="94" h="150">
                  <a:moveTo>
                    <a:pt x="57" y="0"/>
                  </a:moveTo>
                  <a:lnTo>
                    <a:pt x="0" y="65"/>
                  </a:lnTo>
                  <a:lnTo>
                    <a:pt x="43" y="150"/>
                  </a:lnTo>
                  <a:lnTo>
                    <a:pt x="94" y="23"/>
                  </a:lnTo>
                  <a:lnTo>
                    <a:pt x="5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4" name="Freeform 394"/>
            <p:cNvSpPr>
              <a:spLocks/>
            </p:cNvSpPr>
            <p:nvPr/>
          </p:nvSpPr>
          <p:spPr bwMode="auto">
            <a:xfrm>
              <a:off x="8906989" y="3555636"/>
              <a:ext cx="88791" cy="73215"/>
            </a:xfrm>
            <a:custGeom>
              <a:avLst/>
              <a:gdLst>
                <a:gd name="T0" fmla="*/ 2 w 12"/>
                <a:gd name="T1" fmla="*/ 0 h 10"/>
                <a:gd name="T2" fmla="*/ 10 w 12"/>
                <a:gd name="T3" fmla="*/ 0 h 10"/>
                <a:gd name="T4" fmla="*/ 10 w 12"/>
                <a:gd name="T5" fmla="*/ 10 h 10"/>
                <a:gd name="T6" fmla="*/ 2 w 12"/>
                <a:gd name="T7" fmla="*/ 10 h 10"/>
                <a:gd name="T8" fmla="*/ 2 w 12"/>
                <a:gd name="T9" fmla="*/ 0 h 10"/>
              </a:gdLst>
              <a:ahLst/>
              <a:cxnLst>
                <a:cxn ang="0">
                  <a:pos x="T0" y="T1"/>
                </a:cxn>
                <a:cxn ang="0">
                  <a:pos x="T2" y="T3"/>
                </a:cxn>
                <a:cxn ang="0">
                  <a:pos x="T4" y="T5"/>
                </a:cxn>
                <a:cxn ang="0">
                  <a:pos x="T6" y="T7"/>
                </a:cxn>
                <a:cxn ang="0">
                  <a:pos x="T8" y="T9"/>
                </a:cxn>
              </a:cxnLst>
              <a:rect l="0" t="0" r="r" b="b"/>
              <a:pathLst>
                <a:path w="12" h="10">
                  <a:moveTo>
                    <a:pt x="2" y="0"/>
                  </a:moveTo>
                  <a:cubicBezTo>
                    <a:pt x="10" y="0"/>
                    <a:pt x="10" y="0"/>
                    <a:pt x="10" y="0"/>
                  </a:cubicBezTo>
                  <a:cubicBezTo>
                    <a:pt x="12" y="4"/>
                    <a:pt x="12" y="7"/>
                    <a:pt x="10" y="10"/>
                  </a:cubicBezTo>
                  <a:cubicBezTo>
                    <a:pt x="2" y="10"/>
                    <a:pt x="2" y="10"/>
                    <a:pt x="2" y="10"/>
                  </a:cubicBezTo>
                  <a:cubicBezTo>
                    <a:pt x="0" y="7"/>
                    <a:pt x="0" y="4"/>
                    <a:pt x="2" y="0"/>
                  </a:cubicBezTo>
                  <a:close/>
                </a:path>
              </a:pathLst>
            </a:custGeom>
            <a:solidFill>
              <a:srgbClr val="FC8D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5" name="Freeform 395"/>
            <p:cNvSpPr>
              <a:spLocks/>
            </p:cNvSpPr>
            <p:nvPr/>
          </p:nvSpPr>
          <p:spPr bwMode="auto">
            <a:xfrm>
              <a:off x="8936586" y="4046321"/>
              <a:ext cx="35829" cy="484456"/>
            </a:xfrm>
            <a:custGeom>
              <a:avLst/>
              <a:gdLst>
                <a:gd name="T0" fmla="*/ 2 w 5"/>
                <a:gd name="T1" fmla="*/ 66 h 66"/>
                <a:gd name="T2" fmla="*/ 2 w 5"/>
                <a:gd name="T3" fmla="*/ 0 h 66"/>
                <a:gd name="T4" fmla="*/ 2 w 5"/>
                <a:gd name="T5" fmla="*/ 66 h 66"/>
              </a:gdLst>
              <a:ahLst/>
              <a:cxnLst>
                <a:cxn ang="0">
                  <a:pos x="T0" y="T1"/>
                </a:cxn>
                <a:cxn ang="0">
                  <a:pos x="T2" y="T3"/>
                </a:cxn>
                <a:cxn ang="0">
                  <a:pos x="T4" y="T5"/>
                </a:cxn>
              </a:cxnLst>
              <a:rect l="0" t="0" r="r" b="b"/>
              <a:pathLst>
                <a:path w="5" h="66">
                  <a:moveTo>
                    <a:pt x="2" y="66"/>
                  </a:moveTo>
                  <a:cubicBezTo>
                    <a:pt x="0" y="37"/>
                    <a:pt x="0" y="34"/>
                    <a:pt x="2" y="0"/>
                  </a:cubicBezTo>
                  <a:cubicBezTo>
                    <a:pt x="5" y="34"/>
                    <a:pt x="5" y="37"/>
                    <a:pt x="2" y="66"/>
                  </a:cubicBez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6" name="Freeform 396"/>
            <p:cNvSpPr>
              <a:spLocks/>
            </p:cNvSpPr>
            <p:nvPr/>
          </p:nvSpPr>
          <p:spPr bwMode="auto">
            <a:xfrm>
              <a:off x="9148437" y="3007314"/>
              <a:ext cx="81002" cy="138639"/>
            </a:xfrm>
            <a:custGeom>
              <a:avLst/>
              <a:gdLst>
                <a:gd name="T0" fmla="*/ 8 w 11"/>
                <a:gd name="T1" fmla="*/ 0 h 19"/>
                <a:gd name="T2" fmla="*/ 10 w 11"/>
                <a:gd name="T3" fmla="*/ 10 h 19"/>
                <a:gd name="T4" fmla="*/ 4 w 11"/>
                <a:gd name="T5" fmla="*/ 18 h 19"/>
                <a:gd name="T6" fmla="*/ 1 w 11"/>
                <a:gd name="T7" fmla="*/ 8 h 19"/>
                <a:gd name="T8" fmla="*/ 8 w 11"/>
                <a:gd name="T9" fmla="*/ 0 h 19"/>
              </a:gdLst>
              <a:ahLst/>
              <a:cxnLst>
                <a:cxn ang="0">
                  <a:pos x="T0" y="T1"/>
                </a:cxn>
                <a:cxn ang="0">
                  <a:pos x="T2" y="T3"/>
                </a:cxn>
                <a:cxn ang="0">
                  <a:pos x="T4" y="T5"/>
                </a:cxn>
                <a:cxn ang="0">
                  <a:pos x="T6" y="T7"/>
                </a:cxn>
                <a:cxn ang="0">
                  <a:pos x="T8" y="T9"/>
                </a:cxn>
              </a:cxnLst>
              <a:rect l="0" t="0" r="r" b="b"/>
              <a:pathLst>
                <a:path w="11" h="19">
                  <a:moveTo>
                    <a:pt x="8" y="0"/>
                  </a:moveTo>
                  <a:cubicBezTo>
                    <a:pt x="10" y="1"/>
                    <a:pt x="11" y="5"/>
                    <a:pt x="10" y="10"/>
                  </a:cubicBezTo>
                  <a:cubicBezTo>
                    <a:pt x="9" y="15"/>
                    <a:pt x="6" y="19"/>
                    <a:pt x="4" y="18"/>
                  </a:cubicBezTo>
                  <a:cubicBezTo>
                    <a:pt x="1" y="18"/>
                    <a:pt x="0" y="13"/>
                    <a:pt x="1" y="8"/>
                  </a:cubicBezTo>
                  <a:cubicBezTo>
                    <a:pt x="2" y="3"/>
                    <a:pt x="5" y="0"/>
                    <a:pt x="8" y="0"/>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7" name="Freeform 397"/>
            <p:cNvSpPr>
              <a:spLocks/>
            </p:cNvSpPr>
            <p:nvPr/>
          </p:nvSpPr>
          <p:spPr bwMode="auto">
            <a:xfrm>
              <a:off x="9889918" y="3628849"/>
              <a:ext cx="87233" cy="140197"/>
            </a:xfrm>
            <a:custGeom>
              <a:avLst/>
              <a:gdLst>
                <a:gd name="T0" fmla="*/ 12 w 12"/>
                <a:gd name="T1" fmla="*/ 4 h 19"/>
                <a:gd name="T2" fmla="*/ 6 w 12"/>
                <a:gd name="T3" fmla="*/ 19 h 19"/>
                <a:gd name="T4" fmla="*/ 0 w 12"/>
                <a:gd name="T5" fmla="*/ 17 h 19"/>
                <a:gd name="T6" fmla="*/ 6 w 12"/>
                <a:gd name="T7" fmla="*/ 1 h 19"/>
                <a:gd name="T8" fmla="*/ 9 w 12"/>
                <a:gd name="T9" fmla="*/ 0 h 19"/>
                <a:gd name="T10" fmla="*/ 12 w 12"/>
                <a:gd name="T11" fmla="*/ 4 h 19"/>
              </a:gdLst>
              <a:ahLst/>
              <a:cxnLst>
                <a:cxn ang="0">
                  <a:pos x="T0" y="T1"/>
                </a:cxn>
                <a:cxn ang="0">
                  <a:pos x="T2" y="T3"/>
                </a:cxn>
                <a:cxn ang="0">
                  <a:pos x="T4" y="T5"/>
                </a:cxn>
                <a:cxn ang="0">
                  <a:pos x="T6" y="T7"/>
                </a:cxn>
                <a:cxn ang="0">
                  <a:pos x="T8" y="T9"/>
                </a:cxn>
                <a:cxn ang="0">
                  <a:pos x="T10" y="T11"/>
                </a:cxn>
              </a:cxnLst>
              <a:rect l="0" t="0" r="r" b="b"/>
              <a:pathLst>
                <a:path w="12" h="19">
                  <a:moveTo>
                    <a:pt x="12" y="4"/>
                  </a:moveTo>
                  <a:cubicBezTo>
                    <a:pt x="6" y="19"/>
                    <a:pt x="6" y="19"/>
                    <a:pt x="6" y="19"/>
                  </a:cubicBezTo>
                  <a:cubicBezTo>
                    <a:pt x="0" y="17"/>
                    <a:pt x="0" y="17"/>
                    <a:pt x="0" y="17"/>
                  </a:cubicBezTo>
                  <a:cubicBezTo>
                    <a:pt x="6" y="1"/>
                    <a:pt x="6" y="1"/>
                    <a:pt x="6" y="1"/>
                  </a:cubicBezTo>
                  <a:cubicBezTo>
                    <a:pt x="8" y="1"/>
                    <a:pt x="8" y="0"/>
                    <a:pt x="9" y="0"/>
                  </a:cubicBezTo>
                  <a:lnTo>
                    <a:pt x="12" y="4"/>
                  </a:ln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8" name="Freeform 398"/>
            <p:cNvSpPr>
              <a:spLocks/>
            </p:cNvSpPr>
            <p:nvPr/>
          </p:nvSpPr>
          <p:spPr bwMode="auto">
            <a:xfrm>
              <a:off x="8687349" y="2677075"/>
              <a:ext cx="528073" cy="381645"/>
            </a:xfrm>
            <a:custGeom>
              <a:avLst/>
              <a:gdLst>
                <a:gd name="T0" fmla="*/ 70 w 72"/>
                <a:gd name="T1" fmla="*/ 41 h 52"/>
                <a:gd name="T2" fmla="*/ 36 w 72"/>
                <a:gd name="T3" fmla="*/ 0 h 52"/>
                <a:gd name="T4" fmla="*/ 1 w 72"/>
                <a:gd name="T5" fmla="*/ 42 h 52"/>
                <a:gd name="T6" fmla="*/ 6 w 72"/>
                <a:gd name="T7" fmla="*/ 51 h 52"/>
                <a:gd name="T8" fmla="*/ 9 w 72"/>
                <a:gd name="T9" fmla="*/ 47 h 52"/>
                <a:gd name="T10" fmla="*/ 20 w 72"/>
                <a:gd name="T11" fmla="*/ 20 h 52"/>
                <a:gd name="T12" fmla="*/ 36 w 72"/>
                <a:gd name="T13" fmla="*/ 24 h 52"/>
                <a:gd name="T14" fmla="*/ 52 w 72"/>
                <a:gd name="T15" fmla="*/ 20 h 52"/>
                <a:gd name="T16" fmla="*/ 62 w 72"/>
                <a:gd name="T17" fmla="*/ 47 h 52"/>
                <a:gd name="T18" fmla="*/ 65 w 72"/>
                <a:gd name="T19" fmla="*/ 51 h 52"/>
                <a:gd name="T20" fmla="*/ 70 w 72"/>
                <a:gd name="T21"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52">
                  <a:moveTo>
                    <a:pt x="70" y="41"/>
                  </a:moveTo>
                  <a:cubicBezTo>
                    <a:pt x="72" y="20"/>
                    <a:pt x="63" y="0"/>
                    <a:pt x="36" y="0"/>
                  </a:cubicBezTo>
                  <a:cubicBezTo>
                    <a:pt x="9" y="0"/>
                    <a:pt x="0" y="20"/>
                    <a:pt x="1" y="42"/>
                  </a:cubicBezTo>
                  <a:cubicBezTo>
                    <a:pt x="3" y="42"/>
                    <a:pt x="5" y="46"/>
                    <a:pt x="6" y="51"/>
                  </a:cubicBezTo>
                  <a:cubicBezTo>
                    <a:pt x="8" y="52"/>
                    <a:pt x="9" y="52"/>
                    <a:pt x="9" y="47"/>
                  </a:cubicBezTo>
                  <a:cubicBezTo>
                    <a:pt x="9" y="34"/>
                    <a:pt x="11" y="23"/>
                    <a:pt x="20" y="20"/>
                  </a:cubicBezTo>
                  <a:cubicBezTo>
                    <a:pt x="28" y="18"/>
                    <a:pt x="29" y="24"/>
                    <a:pt x="36" y="24"/>
                  </a:cubicBezTo>
                  <a:cubicBezTo>
                    <a:pt x="42" y="24"/>
                    <a:pt x="44" y="18"/>
                    <a:pt x="52" y="20"/>
                  </a:cubicBezTo>
                  <a:cubicBezTo>
                    <a:pt x="60" y="23"/>
                    <a:pt x="62" y="34"/>
                    <a:pt x="62" y="47"/>
                  </a:cubicBezTo>
                  <a:cubicBezTo>
                    <a:pt x="62" y="51"/>
                    <a:pt x="63" y="52"/>
                    <a:pt x="65" y="51"/>
                  </a:cubicBezTo>
                  <a:cubicBezTo>
                    <a:pt x="66" y="46"/>
                    <a:pt x="68" y="42"/>
                    <a:pt x="70" y="41"/>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9" name="Freeform 399"/>
            <p:cNvSpPr>
              <a:spLocks/>
            </p:cNvSpPr>
            <p:nvPr/>
          </p:nvSpPr>
          <p:spPr bwMode="auto">
            <a:xfrm>
              <a:off x="8899200" y="2728479"/>
              <a:ext cx="243006" cy="330239"/>
            </a:xfrm>
            <a:custGeom>
              <a:avLst/>
              <a:gdLst>
                <a:gd name="T0" fmla="*/ 31 w 33"/>
                <a:gd name="T1" fmla="*/ 0 h 45"/>
                <a:gd name="T2" fmla="*/ 0 w 33"/>
                <a:gd name="T3" fmla="*/ 45 h 45"/>
                <a:gd name="T4" fmla="*/ 13 w 33"/>
                <a:gd name="T5" fmla="*/ 9 h 45"/>
                <a:gd name="T6" fmla="*/ 31 w 33"/>
                <a:gd name="T7" fmla="*/ 0 h 45"/>
              </a:gdLst>
              <a:ahLst/>
              <a:cxnLst>
                <a:cxn ang="0">
                  <a:pos x="T0" y="T1"/>
                </a:cxn>
                <a:cxn ang="0">
                  <a:pos x="T2" y="T3"/>
                </a:cxn>
                <a:cxn ang="0">
                  <a:pos x="T4" y="T5"/>
                </a:cxn>
                <a:cxn ang="0">
                  <a:pos x="T6" y="T7"/>
                </a:cxn>
              </a:cxnLst>
              <a:rect l="0" t="0" r="r" b="b"/>
              <a:pathLst>
                <a:path w="33" h="45">
                  <a:moveTo>
                    <a:pt x="31" y="0"/>
                  </a:moveTo>
                  <a:cubicBezTo>
                    <a:pt x="33" y="13"/>
                    <a:pt x="14" y="39"/>
                    <a:pt x="0" y="45"/>
                  </a:cubicBezTo>
                  <a:cubicBezTo>
                    <a:pt x="9" y="40"/>
                    <a:pt x="15" y="22"/>
                    <a:pt x="13" y="9"/>
                  </a:cubicBezTo>
                  <a:cubicBezTo>
                    <a:pt x="12" y="6"/>
                    <a:pt x="33" y="3"/>
                    <a:pt x="31"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0" name="Freeform 400"/>
            <p:cNvSpPr>
              <a:spLocks/>
            </p:cNvSpPr>
            <p:nvPr/>
          </p:nvSpPr>
          <p:spPr bwMode="auto">
            <a:xfrm>
              <a:off x="8606346" y="2669286"/>
              <a:ext cx="462647" cy="454858"/>
            </a:xfrm>
            <a:custGeom>
              <a:avLst/>
              <a:gdLst>
                <a:gd name="T0" fmla="*/ 62 w 63"/>
                <a:gd name="T1" fmla="*/ 10 h 62"/>
                <a:gd name="T2" fmla="*/ 5 w 63"/>
                <a:gd name="T3" fmla="*/ 62 h 62"/>
                <a:gd name="T4" fmla="*/ 42 w 63"/>
                <a:gd name="T5" fmla="*/ 13 h 62"/>
                <a:gd name="T6" fmla="*/ 62 w 63"/>
                <a:gd name="T7" fmla="*/ 10 h 62"/>
              </a:gdLst>
              <a:ahLst/>
              <a:cxnLst>
                <a:cxn ang="0">
                  <a:pos x="T0" y="T1"/>
                </a:cxn>
                <a:cxn ang="0">
                  <a:pos x="T2" y="T3"/>
                </a:cxn>
                <a:cxn ang="0">
                  <a:pos x="T4" y="T5"/>
                </a:cxn>
                <a:cxn ang="0">
                  <a:pos x="T6" y="T7"/>
                </a:cxn>
              </a:cxnLst>
              <a:rect l="0" t="0" r="r" b="b"/>
              <a:pathLst>
                <a:path w="63" h="62">
                  <a:moveTo>
                    <a:pt x="62" y="10"/>
                  </a:moveTo>
                  <a:cubicBezTo>
                    <a:pt x="61" y="22"/>
                    <a:pt x="20" y="59"/>
                    <a:pt x="5" y="62"/>
                  </a:cubicBezTo>
                  <a:cubicBezTo>
                    <a:pt x="0" y="0"/>
                    <a:pt x="38" y="25"/>
                    <a:pt x="42" y="13"/>
                  </a:cubicBezTo>
                  <a:cubicBezTo>
                    <a:pt x="43" y="10"/>
                    <a:pt x="63" y="13"/>
                    <a:pt x="62" y="1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1" name="Freeform 401"/>
            <p:cNvSpPr>
              <a:spLocks/>
            </p:cNvSpPr>
            <p:nvPr/>
          </p:nvSpPr>
          <p:spPr bwMode="auto">
            <a:xfrm>
              <a:off x="8980202" y="2684862"/>
              <a:ext cx="292854" cy="447071"/>
            </a:xfrm>
            <a:custGeom>
              <a:avLst/>
              <a:gdLst>
                <a:gd name="T0" fmla="*/ 1 w 40"/>
                <a:gd name="T1" fmla="*/ 0 h 61"/>
                <a:gd name="T2" fmla="*/ 34 w 40"/>
                <a:gd name="T3" fmla="*/ 61 h 61"/>
                <a:gd name="T4" fmla="*/ 20 w 40"/>
                <a:gd name="T5" fmla="*/ 7 h 61"/>
                <a:gd name="T6" fmla="*/ 1 w 40"/>
                <a:gd name="T7" fmla="*/ 0 h 61"/>
              </a:gdLst>
              <a:ahLst/>
              <a:cxnLst>
                <a:cxn ang="0">
                  <a:pos x="T0" y="T1"/>
                </a:cxn>
                <a:cxn ang="0">
                  <a:pos x="T2" y="T3"/>
                </a:cxn>
                <a:cxn ang="0">
                  <a:pos x="T4" y="T5"/>
                </a:cxn>
                <a:cxn ang="0">
                  <a:pos x="T6" y="T7"/>
                </a:cxn>
              </a:cxnLst>
              <a:rect l="0" t="0" r="r" b="b"/>
              <a:pathLst>
                <a:path w="40" h="61">
                  <a:moveTo>
                    <a:pt x="1" y="0"/>
                  </a:moveTo>
                  <a:cubicBezTo>
                    <a:pt x="0" y="13"/>
                    <a:pt x="20" y="56"/>
                    <a:pt x="34" y="61"/>
                  </a:cubicBezTo>
                  <a:cubicBezTo>
                    <a:pt x="40" y="17"/>
                    <a:pt x="28" y="11"/>
                    <a:pt x="20" y="7"/>
                  </a:cubicBezTo>
                  <a:cubicBezTo>
                    <a:pt x="18" y="6"/>
                    <a:pt x="0" y="3"/>
                    <a:pt x="1"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grpSp>
      <p:grpSp>
        <p:nvGrpSpPr>
          <p:cNvPr id="5" name="组合 111"/>
          <p:cNvGrpSpPr/>
          <p:nvPr/>
        </p:nvGrpSpPr>
        <p:grpSpPr>
          <a:xfrm>
            <a:off x="10301839" y="3857328"/>
            <a:ext cx="1313709" cy="2576997"/>
            <a:chOff x="9500484" y="2134984"/>
            <a:chExt cx="2191731" cy="4299342"/>
          </a:xfrm>
        </p:grpSpPr>
        <p:sp>
          <p:nvSpPr>
            <p:cNvPr id="113" name="Rectangle 319"/>
            <p:cNvSpPr>
              <a:spLocks noChangeArrowheads="1"/>
            </p:cNvSpPr>
            <p:nvPr/>
          </p:nvSpPr>
          <p:spPr bwMode="auto">
            <a:xfrm>
              <a:off x="9551890" y="2186388"/>
              <a:ext cx="2096709" cy="245343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4" name="Rectangle 320"/>
            <p:cNvSpPr>
              <a:spLocks noChangeArrowheads="1"/>
            </p:cNvSpPr>
            <p:nvPr/>
          </p:nvSpPr>
          <p:spPr bwMode="auto">
            <a:xfrm>
              <a:off x="9727914" y="3145951"/>
              <a:ext cx="791328"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5" name="Rectangle 321"/>
            <p:cNvSpPr>
              <a:spLocks noChangeArrowheads="1"/>
            </p:cNvSpPr>
            <p:nvPr/>
          </p:nvSpPr>
          <p:spPr bwMode="auto">
            <a:xfrm>
              <a:off x="9727914" y="3211377"/>
              <a:ext cx="791328" cy="21809"/>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6" name="Rectangle 322"/>
            <p:cNvSpPr>
              <a:spLocks noChangeArrowheads="1"/>
            </p:cNvSpPr>
            <p:nvPr/>
          </p:nvSpPr>
          <p:spPr bwMode="auto">
            <a:xfrm>
              <a:off x="9727914" y="3270570"/>
              <a:ext cx="791328"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7" name="Rectangle 323"/>
            <p:cNvSpPr>
              <a:spLocks noChangeArrowheads="1"/>
            </p:cNvSpPr>
            <p:nvPr/>
          </p:nvSpPr>
          <p:spPr bwMode="auto">
            <a:xfrm>
              <a:off x="9727914" y="3329764"/>
              <a:ext cx="791328" cy="2804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8" name="Rectangle 324"/>
            <p:cNvSpPr>
              <a:spLocks noChangeArrowheads="1"/>
            </p:cNvSpPr>
            <p:nvPr/>
          </p:nvSpPr>
          <p:spPr bwMode="auto">
            <a:xfrm>
              <a:off x="9727914" y="3395188"/>
              <a:ext cx="791328" cy="21809"/>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9" name="Rectangle 325"/>
            <p:cNvSpPr>
              <a:spLocks noChangeArrowheads="1"/>
            </p:cNvSpPr>
            <p:nvPr/>
          </p:nvSpPr>
          <p:spPr bwMode="auto">
            <a:xfrm>
              <a:off x="9727914" y="2904503"/>
              <a:ext cx="791328" cy="14642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0" name="Freeform 326"/>
            <p:cNvSpPr>
              <a:spLocks/>
            </p:cNvSpPr>
            <p:nvPr/>
          </p:nvSpPr>
          <p:spPr bwMode="auto">
            <a:xfrm>
              <a:off x="10548838" y="4588412"/>
              <a:ext cx="95022" cy="1377036"/>
            </a:xfrm>
            <a:custGeom>
              <a:avLst/>
              <a:gdLst>
                <a:gd name="T0" fmla="*/ 0 w 13"/>
                <a:gd name="T1" fmla="*/ 182 h 188"/>
                <a:gd name="T2" fmla="*/ 0 w 13"/>
                <a:gd name="T3" fmla="*/ 7 h 188"/>
                <a:gd name="T4" fmla="*/ 7 w 13"/>
                <a:gd name="T5" fmla="*/ 0 h 188"/>
                <a:gd name="T6" fmla="*/ 7 w 13"/>
                <a:gd name="T7" fmla="*/ 0 h 188"/>
                <a:gd name="T8" fmla="*/ 13 w 13"/>
                <a:gd name="T9" fmla="*/ 7 h 188"/>
                <a:gd name="T10" fmla="*/ 13 w 13"/>
                <a:gd name="T11" fmla="*/ 182 h 188"/>
                <a:gd name="T12" fmla="*/ 7 w 13"/>
                <a:gd name="T13" fmla="*/ 188 h 188"/>
                <a:gd name="T14" fmla="*/ 7 w 13"/>
                <a:gd name="T15" fmla="*/ 188 h 188"/>
                <a:gd name="T16" fmla="*/ 0 w 13"/>
                <a:gd name="T17" fmla="*/ 18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88">
                  <a:moveTo>
                    <a:pt x="0" y="182"/>
                  </a:moveTo>
                  <a:cubicBezTo>
                    <a:pt x="0" y="7"/>
                    <a:pt x="0" y="7"/>
                    <a:pt x="0" y="7"/>
                  </a:cubicBezTo>
                  <a:cubicBezTo>
                    <a:pt x="0" y="3"/>
                    <a:pt x="3" y="0"/>
                    <a:pt x="7" y="0"/>
                  </a:cubicBezTo>
                  <a:cubicBezTo>
                    <a:pt x="7" y="0"/>
                    <a:pt x="7" y="0"/>
                    <a:pt x="7" y="0"/>
                  </a:cubicBezTo>
                  <a:cubicBezTo>
                    <a:pt x="10" y="0"/>
                    <a:pt x="13" y="3"/>
                    <a:pt x="13" y="7"/>
                  </a:cubicBezTo>
                  <a:cubicBezTo>
                    <a:pt x="13" y="182"/>
                    <a:pt x="13" y="182"/>
                    <a:pt x="13" y="182"/>
                  </a:cubicBezTo>
                  <a:cubicBezTo>
                    <a:pt x="13" y="185"/>
                    <a:pt x="10" y="188"/>
                    <a:pt x="7" y="188"/>
                  </a:cubicBezTo>
                  <a:cubicBezTo>
                    <a:pt x="7" y="188"/>
                    <a:pt x="7" y="188"/>
                    <a:pt x="7" y="188"/>
                  </a:cubicBezTo>
                  <a:cubicBezTo>
                    <a:pt x="3" y="188"/>
                    <a:pt x="0" y="185"/>
                    <a:pt x="0" y="182"/>
                  </a:cubicBez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1" name="Freeform 327"/>
            <p:cNvSpPr>
              <a:spLocks noEditPoints="1"/>
            </p:cNvSpPr>
            <p:nvPr/>
          </p:nvSpPr>
          <p:spPr bwMode="auto">
            <a:xfrm>
              <a:off x="9500484" y="2134984"/>
              <a:ext cx="2191731" cy="2556240"/>
            </a:xfrm>
            <a:custGeom>
              <a:avLst/>
              <a:gdLst>
                <a:gd name="T0" fmla="*/ 706 w 1407"/>
                <a:gd name="T1" fmla="*/ 0 h 1641"/>
                <a:gd name="T2" fmla="*/ 1379 w 1407"/>
                <a:gd name="T3" fmla="*/ 0 h 1641"/>
                <a:gd name="T4" fmla="*/ 1407 w 1407"/>
                <a:gd name="T5" fmla="*/ 0 h 1641"/>
                <a:gd name="T6" fmla="*/ 1407 w 1407"/>
                <a:gd name="T7" fmla="*/ 33 h 1641"/>
                <a:gd name="T8" fmla="*/ 1407 w 1407"/>
                <a:gd name="T9" fmla="*/ 1608 h 1641"/>
                <a:gd name="T10" fmla="*/ 1407 w 1407"/>
                <a:gd name="T11" fmla="*/ 1641 h 1641"/>
                <a:gd name="T12" fmla="*/ 1379 w 1407"/>
                <a:gd name="T13" fmla="*/ 1641 h 1641"/>
                <a:gd name="T14" fmla="*/ 706 w 1407"/>
                <a:gd name="T15" fmla="*/ 1641 h 1641"/>
                <a:gd name="T16" fmla="*/ 706 w 1407"/>
                <a:gd name="T17" fmla="*/ 1575 h 1641"/>
                <a:gd name="T18" fmla="*/ 1346 w 1407"/>
                <a:gd name="T19" fmla="*/ 1575 h 1641"/>
                <a:gd name="T20" fmla="*/ 1346 w 1407"/>
                <a:gd name="T21" fmla="*/ 61 h 1641"/>
                <a:gd name="T22" fmla="*/ 706 w 1407"/>
                <a:gd name="T23" fmla="*/ 61 h 1641"/>
                <a:gd name="T24" fmla="*/ 706 w 1407"/>
                <a:gd name="T25" fmla="*/ 0 h 1641"/>
                <a:gd name="T26" fmla="*/ 33 w 1407"/>
                <a:gd name="T27" fmla="*/ 0 h 1641"/>
                <a:gd name="T28" fmla="*/ 706 w 1407"/>
                <a:gd name="T29" fmla="*/ 0 h 1641"/>
                <a:gd name="T30" fmla="*/ 706 w 1407"/>
                <a:gd name="T31" fmla="*/ 61 h 1641"/>
                <a:gd name="T32" fmla="*/ 61 w 1407"/>
                <a:gd name="T33" fmla="*/ 61 h 1641"/>
                <a:gd name="T34" fmla="*/ 61 w 1407"/>
                <a:gd name="T35" fmla="*/ 1575 h 1641"/>
                <a:gd name="T36" fmla="*/ 706 w 1407"/>
                <a:gd name="T37" fmla="*/ 1575 h 1641"/>
                <a:gd name="T38" fmla="*/ 706 w 1407"/>
                <a:gd name="T39" fmla="*/ 1641 h 1641"/>
                <a:gd name="T40" fmla="*/ 33 w 1407"/>
                <a:gd name="T41" fmla="*/ 1641 h 1641"/>
                <a:gd name="T42" fmla="*/ 0 w 1407"/>
                <a:gd name="T43" fmla="*/ 1641 h 1641"/>
                <a:gd name="T44" fmla="*/ 0 w 1407"/>
                <a:gd name="T45" fmla="*/ 1608 h 1641"/>
                <a:gd name="T46" fmla="*/ 0 w 1407"/>
                <a:gd name="T47" fmla="*/ 33 h 1641"/>
                <a:gd name="T48" fmla="*/ 0 w 1407"/>
                <a:gd name="T49" fmla="*/ 0 h 1641"/>
                <a:gd name="T50" fmla="*/ 33 w 1407"/>
                <a:gd name="T51" fmla="*/ 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7" h="1641">
                  <a:moveTo>
                    <a:pt x="706" y="0"/>
                  </a:moveTo>
                  <a:lnTo>
                    <a:pt x="1379" y="0"/>
                  </a:lnTo>
                  <a:lnTo>
                    <a:pt x="1407" y="0"/>
                  </a:lnTo>
                  <a:lnTo>
                    <a:pt x="1407" y="33"/>
                  </a:lnTo>
                  <a:lnTo>
                    <a:pt x="1407" y="1608"/>
                  </a:lnTo>
                  <a:lnTo>
                    <a:pt x="1407" y="1641"/>
                  </a:lnTo>
                  <a:lnTo>
                    <a:pt x="1379" y="1641"/>
                  </a:lnTo>
                  <a:lnTo>
                    <a:pt x="706" y="1641"/>
                  </a:lnTo>
                  <a:lnTo>
                    <a:pt x="706" y="1575"/>
                  </a:lnTo>
                  <a:lnTo>
                    <a:pt x="1346" y="1575"/>
                  </a:lnTo>
                  <a:lnTo>
                    <a:pt x="1346" y="61"/>
                  </a:lnTo>
                  <a:lnTo>
                    <a:pt x="706" y="61"/>
                  </a:lnTo>
                  <a:lnTo>
                    <a:pt x="706" y="0"/>
                  </a:lnTo>
                  <a:close/>
                  <a:moveTo>
                    <a:pt x="33" y="0"/>
                  </a:moveTo>
                  <a:lnTo>
                    <a:pt x="706" y="0"/>
                  </a:lnTo>
                  <a:lnTo>
                    <a:pt x="706" y="61"/>
                  </a:lnTo>
                  <a:lnTo>
                    <a:pt x="61" y="61"/>
                  </a:lnTo>
                  <a:lnTo>
                    <a:pt x="61" y="1575"/>
                  </a:lnTo>
                  <a:lnTo>
                    <a:pt x="706" y="1575"/>
                  </a:lnTo>
                  <a:lnTo>
                    <a:pt x="706" y="1641"/>
                  </a:lnTo>
                  <a:lnTo>
                    <a:pt x="33" y="1641"/>
                  </a:lnTo>
                  <a:lnTo>
                    <a:pt x="0" y="1641"/>
                  </a:lnTo>
                  <a:lnTo>
                    <a:pt x="0" y="1608"/>
                  </a:lnTo>
                  <a:lnTo>
                    <a:pt x="0" y="33"/>
                  </a:lnTo>
                  <a:lnTo>
                    <a:pt x="0" y="0"/>
                  </a:lnTo>
                  <a:lnTo>
                    <a:pt x="33" y="0"/>
                  </a:ln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2" name="Rectangle 328"/>
            <p:cNvSpPr>
              <a:spLocks noChangeArrowheads="1"/>
            </p:cNvSpPr>
            <p:nvPr/>
          </p:nvSpPr>
          <p:spPr bwMode="auto">
            <a:xfrm>
              <a:off x="9551890" y="2186388"/>
              <a:ext cx="2096709" cy="381645"/>
            </a:xfrm>
            <a:prstGeom prst="rect">
              <a:avLst/>
            </a:prstGeom>
            <a:solidFill>
              <a:srgbClr val="C5D0D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3" name="Freeform 329"/>
            <p:cNvSpPr>
              <a:spLocks/>
            </p:cNvSpPr>
            <p:nvPr/>
          </p:nvSpPr>
          <p:spPr bwMode="auto">
            <a:xfrm>
              <a:off x="9771530" y="4691222"/>
              <a:ext cx="646460" cy="1743104"/>
            </a:xfrm>
            <a:custGeom>
              <a:avLst/>
              <a:gdLst>
                <a:gd name="T0" fmla="*/ 3 w 88"/>
                <a:gd name="T1" fmla="*/ 224 h 238"/>
                <a:gd name="T2" fmla="*/ 74 w 88"/>
                <a:gd name="T3" fmla="*/ 0 h 238"/>
                <a:gd name="T4" fmla="*/ 88 w 88"/>
                <a:gd name="T5" fmla="*/ 0 h 238"/>
                <a:gd name="T6" fmla="*/ 16 w 88"/>
                <a:gd name="T7" fmla="*/ 228 h 238"/>
                <a:gd name="T8" fmla="*/ 3 w 88"/>
                <a:gd name="T9" fmla="*/ 224 h 238"/>
              </a:gdLst>
              <a:ahLst/>
              <a:cxnLst>
                <a:cxn ang="0">
                  <a:pos x="T0" y="T1"/>
                </a:cxn>
                <a:cxn ang="0">
                  <a:pos x="T2" y="T3"/>
                </a:cxn>
                <a:cxn ang="0">
                  <a:pos x="T4" y="T5"/>
                </a:cxn>
                <a:cxn ang="0">
                  <a:pos x="T6" y="T7"/>
                </a:cxn>
                <a:cxn ang="0">
                  <a:pos x="T8" y="T9"/>
                </a:cxn>
              </a:cxnLst>
              <a:rect l="0" t="0" r="r" b="b"/>
              <a:pathLst>
                <a:path w="88" h="238">
                  <a:moveTo>
                    <a:pt x="3" y="224"/>
                  </a:moveTo>
                  <a:cubicBezTo>
                    <a:pt x="74" y="0"/>
                    <a:pt x="74" y="0"/>
                    <a:pt x="74" y="0"/>
                  </a:cubicBezTo>
                  <a:cubicBezTo>
                    <a:pt x="88" y="0"/>
                    <a:pt x="88" y="0"/>
                    <a:pt x="88" y="0"/>
                  </a:cubicBezTo>
                  <a:cubicBezTo>
                    <a:pt x="16" y="228"/>
                    <a:pt x="16" y="228"/>
                    <a:pt x="16" y="228"/>
                  </a:cubicBezTo>
                  <a:cubicBezTo>
                    <a:pt x="13" y="238"/>
                    <a:pt x="0" y="236"/>
                    <a:pt x="3" y="224"/>
                  </a:cubicBez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4" name="Freeform 330"/>
            <p:cNvSpPr>
              <a:spLocks/>
            </p:cNvSpPr>
            <p:nvPr/>
          </p:nvSpPr>
          <p:spPr bwMode="auto">
            <a:xfrm>
              <a:off x="10776268" y="4691222"/>
              <a:ext cx="644902" cy="1735315"/>
            </a:xfrm>
            <a:custGeom>
              <a:avLst/>
              <a:gdLst>
                <a:gd name="T0" fmla="*/ 85 w 88"/>
                <a:gd name="T1" fmla="*/ 224 h 237"/>
                <a:gd name="T2" fmla="*/ 14 w 88"/>
                <a:gd name="T3" fmla="*/ 0 h 237"/>
                <a:gd name="T4" fmla="*/ 0 w 88"/>
                <a:gd name="T5" fmla="*/ 0 h 237"/>
                <a:gd name="T6" fmla="*/ 72 w 88"/>
                <a:gd name="T7" fmla="*/ 228 h 237"/>
                <a:gd name="T8" fmla="*/ 85 w 88"/>
                <a:gd name="T9" fmla="*/ 224 h 237"/>
              </a:gdLst>
              <a:ahLst/>
              <a:cxnLst>
                <a:cxn ang="0">
                  <a:pos x="T0" y="T1"/>
                </a:cxn>
                <a:cxn ang="0">
                  <a:pos x="T2" y="T3"/>
                </a:cxn>
                <a:cxn ang="0">
                  <a:pos x="T4" y="T5"/>
                </a:cxn>
                <a:cxn ang="0">
                  <a:pos x="T6" y="T7"/>
                </a:cxn>
                <a:cxn ang="0">
                  <a:pos x="T8" y="T9"/>
                </a:cxn>
              </a:cxnLst>
              <a:rect l="0" t="0" r="r" b="b"/>
              <a:pathLst>
                <a:path w="88" h="237">
                  <a:moveTo>
                    <a:pt x="85" y="224"/>
                  </a:moveTo>
                  <a:cubicBezTo>
                    <a:pt x="14" y="0"/>
                    <a:pt x="14" y="0"/>
                    <a:pt x="14" y="0"/>
                  </a:cubicBezTo>
                  <a:cubicBezTo>
                    <a:pt x="0" y="0"/>
                    <a:pt x="0" y="0"/>
                    <a:pt x="0" y="0"/>
                  </a:cubicBezTo>
                  <a:cubicBezTo>
                    <a:pt x="72" y="228"/>
                    <a:pt x="72" y="228"/>
                    <a:pt x="72" y="228"/>
                  </a:cubicBezTo>
                  <a:cubicBezTo>
                    <a:pt x="75" y="237"/>
                    <a:pt x="88" y="234"/>
                    <a:pt x="85" y="224"/>
                  </a:cubicBez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5" name="Rectangle 331"/>
            <p:cNvSpPr>
              <a:spLocks noChangeArrowheads="1"/>
            </p:cNvSpPr>
            <p:nvPr/>
          </p:nvSpPr>
          <p:spPr bwMode="auto">
            <a:xfrm>
              <a:off x="10117346" y="5466974"/>
              <a:ext cx="967352" cy="95022"/>
            </a:xfrm>
            <a:prstGeom prst="rect">
              <a:avLst/>
            </a:prstGeom>
            <a:solidFill>
              <a:srgbClr val="C5D0D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6" name="Freeform 332"/>
            <p:cNvSpPr>
              <a:spLocks/>
            </p:cNvSpPr>
            <p:nvPr/>
          </p:nvSpPr>
          <p:spPr bwMode="auto">
            <a:xfrm>
              <a:off x="11363532" y="4309579"/>
              <a:ext cx="233661" cy="278836"/>
            </a:xfrm>
            <a:custGeom>
              <a:avLst/>
              <a:gdLst>
                <a:gd name="T0" fmla="*/ 150 w 150"/>
                <a:gd name="T1" fmla="*/ 0 h 179"/>
                <a:gd name="T2" fmla="*/ 0 w 150"/>
                <a:gd name="T3" fmla="*/ 179 h 179"/>
                <a:gd name="T4" fmla="*/ 150 w 150"/>
                <a:gd name="T5" fmla="*/ 179 h 179"/>
                <a:gd name="T6" fmla="*/ 150 w 150"/>
                <a:gd name="T7" fmla="*/ 0 h 179"/>
              </a:gdLst>
              <a:ahLst/>
              <a:cxnLst>
                <a:cxn ang="0">
                  <a:pos x="T0" y="T1"/>
                </a:cxn>
                <a:cxn ang="0">
                  <a:pos x="T2" y="T3"/>
                </a:cxn>
                <a:cxn ang="0">
                  <a:pos x="T4" y="T5"/>
                </a:cxn>
                <a:cxn ang="0">
                  <a:pos x="T6" y="T7"/>
                </a:cxn>
              </a:cxnLst>
              <a:rect l="0" t="0" r="r" b="b"/>
              <a:pathLst>
                <a:path w="150" h="179">
                  <a:moveTo>
                    <a:pt x="150" y="0"/>
                  </a:moveTo>
                  <a:lnTo>
                    <a:pt x="0" y="179"/>
                  </a:lnTo>
                  <a:lnTo>
                    <a:pt x="150" y="179"/>
                  </a:lnTo>
                  <a:lnTo>
                    <a:pt x="150" y="0"/>
                  </a:lnTo>
                  <a:close/>
                </a:path>
              </a:pathLst>
            </a:custGeom>
            <a:solidFill>
              <a:srgbClr val="A8B8C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7" name="Rectangle 333"/>
            <p:cNvSpPr>
              <a:spLocks noChangeArrowheads="1"/>
            </p:cNvSpPr>
            <p:nvPr/>
          </p:nvSpPr>
          <p:spPr bwMode="auto">
            <a:xfrm>
              <a:off x="10643861" y="4075918"/>
              <a:ext cx="792886"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8" name="Rectangle 334"/>
            <p:cNvSpPr>
              <a:spLocks noChangeArrowheads="1"/>
            </p:cNvSpPr>
            <p:nvPr/>
          </p:nvSpPr>
          <p:spPr bwMode="auto">
            <a:xfrm>
              <a:off x="10643861" y="4141344"/>
              <a:ext cx="792886" cy="21809"/>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9" name="Rectangle 335"/>
            <p:cNvSpPr>
              <a:spLocks noChangeArrowheads="1"/>
            </p:cNvSpPr>
            <p:nvPr/>
          </p:nvSpPr>
          <p:spPr bwMode="auto">
            <a:xfrm>
              <a:off x="10643861" y="4200536"/>
              <a:ext cx="792886"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0" name="Rectangle 336"/>
            <p:cNvSpPr>
              <a:spLocks noChangeArrowheads="1"/>
            </p:cNvSpPr>
            <p:nvPr/>
          </p:nvSpPr>
          <p:spPr bwMode="auto">
            <a:xfrm>
              <a:off x="10643861" y="4259731"/>
              <a:ext cx="792886" cy="2804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1" name="Rectangle 337"/>
            <p:cNvSpPr>
              <a:spLocks noChangeArrowheads="1"/>
            </p:cNvSpPr>
            <p:nvPr/>
          </p:nvSpPr>
          <p:spPr bwMode="auto">
            <a:xfrm>
              <a:off x="10643861" y="4317366"/>
              <a:ext cx="792886"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2" name="Rectangle 338"/>
            <p:cNvSpPr>
              <a:spLocks noChangeArrowheads="1"/>
            </p:cNvSpPr>
            <p:nvPr/>
          </p:nvSpPr>
          <p:spPr bwMode="auto">
            <a:xfrm>
              <a:off x="10643861" y="3834470"/>
              <a:ext cx="792886" cy="14642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3" name="Freeform 339"/>
            <p:cNvSpPr>
              <a:spLocks/>
            </p:cNvSpPr>
            <p:nvPr/>
          </p:nvSpPr>
          <p:spPr bwMode="auto">
            <a:xfrm>
              <a:off x="11318359" y="4295559"/>
              <a:ext cx="278836" cy="292854"/>
            </a:xfrm>
            <a:custGeom>
              <a:avLst/>
              <a:gdLst>
                <a:gd name="T0" fmla="*/ 38 w 38"/>
                <a:gd name="T1" fmla="*/ 2 h 40"/>
                <a:gd name="T2" fmla="*/ 6 w 38"/>
                <a:gd name="T3" fmla="*/ 40 h 40"/>
                <a:gd name="T4" fmla="*/ 0 w 38"/>
                <a:gd name="T5" fmla="*/ 0 h 40"/>
                <a:gd name="T6" fmla="*/ 38 w 38"/>
                <a:gd name="T7" fmla="*/ 2 h 40"/>
              </a:gdLst>
              <a:ahLst/>
              <a:cxnLst>
                <a:cxn ang="0">
                  <a:pos x="T0" y="T1"/>
                </a:cxn>
                <a:cxn ang="0">
                  <a:pos x="T2" y="T3"/>
                </a:cxn>
                <a:cxn ang="0">
                  <a:pos x="T4" y="T5"/>
                </a:cxn>
                <a:cxn ang="0">
                  <a:pos x="T6" y="T7"/>
                </a:cxn>
              </a:cxnLst>
              <a:rect l="0" t="0" r="r" b="b"/>
              <a:pathLst>
                <a:path w="38" h="40">
                  <a:moveTo>
                    <a:pt x="38" y="2"/>
                  </a:moveTo>
                  <a:cubicBezTo>
                    <a:pt x="6" y="40"/>
                    <a:pt x="6" y="40"/>
                    <a:pt x="6" y="40"/>
                  </a:cubicBezTo>
                  <a:cubicBezTo>
                    <a:pt x="9" y="27"/>
                    <a:pt x="8" y="13"/>
                    <a:pt x="0" y="0"/>
                  </a:cubicBezTo>
                  <a:cubicBezTo>
                    <a:pt x="12" y="9"/>
                    <a:pt x="25" y="8"/>
                    <a:pt x="38" y="2"/>
                  </a:cubicBezTo>
                  <a:close/>
                </a:path>
              </a:pathLst>
            </a:custGeom>
            <a:solidFill>
              <a:srgbClr val="E8E7E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4" name="Oval 340"/>
            <p:cNvSpPr>
              <a:spLocks noChangeArrowheads="1"/>
            </p:cNvSpPr>
            <p:nvPr/>
          </p:nvSpPr>
          <p:spPr bwMode="auto">
            <a:xfrm>
              <a:off x="9771530" y="3775275"/>
              <a:ext cx="668268" cy="666710"/>
            </a:xfrm>
            <a:prstGeom prst="ellipse">
              <a:avLst/>
            </a:prstGeom>
            <a:solidFill>
              <a:srgbClr val="B7D5F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5" name="Freeform 341"/>
            <p:cNvSpPr>
              <a:spLocks/>
            </p:cNvSpPr>
            <p:nvPr/>
          </p:nvSpPr>
          <p:spPr bwMode="auto">
            <a:xfrm>
              <a:off x="10101770" y="4105514"/>
              <a:ext cx="300643" cy="285067"/>
            </a:xfrm>
            <a:custGeom>
              <a:avLst/>
              <a:gdLst>
                <a:gd name="T0" fmla="*/ 26 w 41"/>
                <a:gd name="T1" fmla="*/ 39 h 39"/>
                <a:gd name="T2" fmla="*/ 41 w 41"/>
                <a:gd name="T3" fmla="*/ 21 h 39"/>
                <a:gd name="T4" fmla="*/ 0 w 41"/>
                <a:gd name="T5" fmla="*/ 0 h 39"/>
                <a:gd name="T6" fmla="*/ 26 w 41"/>
                <a:gd name="T7" fmla="*/ 39 h 39"/>
              </a:gdLst>
              <a:ahLst/>
              <a:cxnLst>
                <a:cxn ang="0">
                  <a:pos x="T0" y="T1"/>
                </a:cxn>
                <a:cxn ang="0">
                  <a:pos x="T2" y="T3"/>
                </a:cxn>
                <a:cxn ang="0">
                  <a:pos x="T4" y="T5"/>
                </a:cxn>
                <a:cxn ang="0">
                  <a:pos x="T6" y="T7"/>
                </a:cxn>
              </a:cxnLst>
              <a:rect l="0" t="0" r="r" b="b"/>
              <a:pathLst>
                <a:path w="41" h="39">
                  <a:moveTo>
                    <a:pt x="26" y="39"/>
                  </a:moveTo>
                  <a:cubicBezTo>
                    <a:pt x="32" y="34"/>
                    <a:pt x="38" y="28"/>
                    <a:pt x="41" y="21"/>
                  </a:cubicBezTo>
                  <a:cubicBezTo>
                    <a:pt x="0" y="0"/>
                    <a:pt x="0" y="0"/>
                    <a:pt x="0" y="0"/>
                  </a:cubicBezTo>
                  <a:lnTo>
                    <a:pt x="26" y="39"/>
                  </a:ln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6" name="Freeform 342"/>
            <p:cNvSpPr>
              <a:spLocks/>
            </p:cNvSpPr>
            <p:nvPr/>
          </p:nvSpPr>
          <p:spPr bwMode="auto">
            <a:xfrm>
              <a:off x="10101770" y="3842259"/>
              <a:ext cx="338028" cy="417472"/>
            </a:xfrm>
            <a:custGeom>
              <a:avLst/>
              <a:gdLst>
                <a:gd name="T0" fmla="*/ 41 w 46"/>
                <a:gd name="T1" fmla="*/ 57 h 57"/>
                <a:gd name="T2" fmla="*/ 46 w 46"/>
                <a:gd name="T3" fmla="*/ 36 h 57"/>
                <a:gd name="T4" fmla="*/ 29 w 46"/>
                <a:gd name="T5" fmla="*/ 0 h 57"/>
                <a:gd name="T6" fmla="*/ 0 w 46"/>
                <a:gd name="T7" fmla="*/ 36 h 57"/>
                <a:gd name="T8" fmla="*/ 41 w 46"/>
                <a:gd name="T9" fmla="*/ 57 h 57"/>
              </a:gdLst>
              <a:ahLst/>
              <a:cxnLst>
                <a:cxn ang="0">
                  <a:pos x="T0" y="T1"/>
                </a:cxn>
                <a:cxn ang="0">
                  <a:pos x="T2" y="T3"/>
                </a:cxn>
                <a:cxn ang="0">
                  <a:pos x="T4" y="T5"/>
                </a:cxn>
                <a:cxn ang="0">
                  <a:pos x="T6" y="T7"/>
                </a:cxn>
                <a:cxn ang="0">
                  <a:pos x="T8" y="T9"/>
                </a:cxn>
              </a:cxnLst>
              <a:rect l="0" t="0" r="r" b="b"/>
              <a:pathLst>
                <a:path w="46" h="57">
                  <a:moveTo>
                    <a:pt x="41" y="57"/>
                  </a:moveTo>
                  <a:cubicBezTo>
                    <a:pt x="44" y="51"/>
                    <a:pt x="46" y="44"/>
                    <a:pt x="46" y="36"/>
                  </a:cubicBezTo>
                  <a:cubicBezTo>
                    <a:pt x="46" y="22"/>
                    <a:pt x="39" y="9"/>
                    <a:pt x="29" y="0"/>
                  </a:cubicBezTo>
                  <a:cubicBezTo>
                    <a:pt x="0" y="36"/>
                    <a:pt x="0" y="36"/>
                    <a:pt x="0" y="36"/>
                  </a:cubicBezTo>
                  <a:lnTo>
                    <a:pt x="41" y="57"/>
                  </a:lnTo>
                  <a:close/>
                </a:path>
              </a:pathLst>
            </a:custGeom>
            <a:solidFill>
              <a:srgbClr val="5D8C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7" name="Freeform 343"/>
            <p:cNvSpPr>
              <a:spLocks/>
            </p:cNvSpPr>
            <p:nvPr/>
          </p:nvSpPr>
          <p:spPr bwMode="auto">
            <a:xfrm>
              <a:off x="10101770" y="3775275"/>
              <a:ext cx="213410" cy="330239"/>
            </a:xfrm>
            <a:custGeom>
              <a:avLst/>
              <a:gdLst>
                <a:gd name="T0" fmla="*/ 29 w 29"/>
                <a:gd name="T1" fmla="*/ 9 h 45"/>
                <a:gd name="T2" fmla="*/ 0 w 29"/>
                <a:gd name="T3" fmla="*/ 0 h 45"/>
                <a:gd name="T4" fmla="*/ 0 w 29"/>
                <a:gd name="T5" fmla="*/ 45 h 45"/>
                <a:gd name="T6" fmla="*/ 29 w 29"/>
                <a:gd name="T7" fmla="*/ 9 h 45"/>
              </a:gdLst>
              <a:ahLst/>
              <a:cxnLst>
                <a:cxn ang="0">
                  <a:pos x="T0" y="T1"/>
                </a:cxn>
                <a:cxn ang="0">
                  <a:pos x="T2" y="T3"/>
                </a:cxn>
                <a:cxn ang="0">
                  <a:pos x="T4" y="T5"/>
                </a:cxn>
                <a:cxn ang="0">
                  <a:pos x="T6" y="T7"/>
                </a:cxn>
              </a:cxnLst>
              <a:rect l="0" t="0" r="r" b="b"/>
              <a:pathLst>
                <a:path w="29" h="45">
                  <a:moveTo>
                    <a:pt x="29" y="9"/>
                  </a:moveTo>
                  <a:cubicBezTo>
                    <a:pt x="21" y="3"/>
                    <a:pt x="11" y="0"/>
                    <a:pt x="0" y="0"/>
                  </a:cubicBezTo>
                  <a:cubicBezTo>
                    <a:pt x="0" y="45"/>
                    <a:pt x="0" y="45"/>
                    <a:pt x="0" y="45"/>
                  </a:cubicBezTo>
                  <a:lnTo>
                    <a:pt x="29" y="9"/>
                  </a:lnTo>
                  <a:close/>
                </a:path>
              </a:pathLst>
            </a:custGeom>
            <a:solidFill>
              <a:srgbClr val="7BA4C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8" name="Freeform 344"/>
            <p:cNvSpPr>
              <a:spLocks/>
            </p:cNvSpPr>
            <p:nvPr/>
          </p:nvSpPr>
          <p:spPr bwMode="auto">
            <a:xfrm>
              <a:off x="9868109" y="3775275"/>
              <a:ext cx="233661" cy="330239"/>
            </a:xfrm>
            <a:custGeom>
              <a:avLst/>
              <a:gdLst>
                <a:gd name="T0" fmla="*/ 32 w 32"/>
                <a:gd name="T1" fmla="*/ 0 h 45"/>
                <a:gd name="T2" fmla="*/ 32 w 32"/>
                <a:gd name="T3" fmla="*/ 45 h 45"/>
                <a:gd name="T4" fmla="*/ 0 w 32"/>
                <a:gd name="T5" fmla="*/ 13 h 45"/>
                <a:gd name="T6" fmla="*/ 32 w 32"/>
                <a:gd name="T7" fmla="*/ 0 h 45"/>
              </a:gdLst>
              <a:ahLst/>
              <a:cxnLst>
                <a:cxn ang="0">
                  <a:pos x="T0" y="T1"/>
                </a:cxn>
                <a:cxn ang="0">
                  <a:pos x="T2" y="T3"/>
                </a:cxn>
                <a:cxn ang="0">
                  <a:pos x="T4" y="T5"/>
                </a:cxn>
                <a:cxn ang="0">
                  <a:pos x="T6" y="T7"/>
                </a:cxn>
              </a:cxnLst>
              <a:rect l="0" t="0" r="r" b="b"/>
              <a:pathLst>
                <a:path w="32" h="45">
                  <a:moveTo>
                    <a:pt x="32" y="0"/>
                  </a:moveTo>
                  <a:cubicBezTo>
                    <a:pt x="32" y="45"/>
                    <a:pt x="32" y="45"/>
                    <a:pt x="32" y="45"/>
                  </a:cubicBezTo>
                  <a:cubicBezTo>
                    <a:pt x="0" y="13"/>
                    <a:pt x="0" y="13"/>
                    <a:pt x="0" y="13"/>
                  </a:cubicBezTo>
                  <a:cubicBezTo>
                    <a:pt x="8" y="5"/>
                    <a:pt x="20" y="0"/>
                    <a:pt x="32" y="0"/>
                  </a:cubicBezTo>
                  <a:close/>
                </a:path>
              </a:pathLst>
            </a:custGeom>
            <a:solidFill>
              <a:srgbClr val="99BDD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9" name="Rectangle 345"/>
            <p:cNvSpPr>
              <a:spLocks noChangeArrowheads="1"/>
            </p:cNvSpPr>
            <p:nvPr/>
          </p:nvSpPr>
          <p:spPr bwMode="auto">
            <a:xfrm>
              <a:off x="10643861" y="3541616"/>
              <a:ext cx="792886" cy="35829"/>
            </a:xfrm>
            <a:prstGeom prst="rect">
              <a:avLst/>
            </a:prstGeom>
            <a:solidFill>
              <a:srgbClr val="FC8D2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0" name="Rectangle 346"/>
            <p:cNvSpPr>
              <a:spLocks noChangeArrowheads="1"/>
            </p:cNvSpPr>
            <p:nvPr/>
          </p:nvSpPr>
          <p:spPr bwMode="auto">
            <a:xfrm>
              <a:off x="11296550" y="2728479"/>
              <a:ext cx="140197" cy="813137"/>
            </a:xfrm>
            <a:prstGeom prst="rect">
              <a:avLst/>
            </a:prstGeom>
            <a:solidFill>
              <a:srgbClr val="3F73A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1" name="Rectangle 347"/>
            <p:cNvSpPr>
              <a:spLocks noChangeArrowheads="1"/>
            </p:cNvSpPr>
            <p:nvPr/>
          </p:nvSpPr>
          <p:spPr bwMode="auto">
            <a:xfrm>
              <a:off x="11128315" y="3035352"/>
              <a:ext cx="146428" cy="506264"/>
            </a:xfrm>
            <a:prstGeom prst="rect">
              <a:avLst/>
            </a:prstGeom>
            <a:solidFill>
              <a:srgbClr val="5D8CB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2" name="Rectangle 348"/>
            <p:cNvSpPr>
              <a:spLocks noChangeArrowheads="1"/>
            </p:cNvSpPr>
            <p:nvPr/>
          </p:nvSpPr>
          <p:spPr bwMode="auto">
            <a:xfrm>
              <a:off x="10967869" y="3205146"/>
              <a:ext cx="138639" cy="336470"/>
            </a:xfrm>
            <a:prstGeom prst="rect">
              <a:avLst/>
            </a:prstGeom>
            <a:solidFill>
              <a:srgbClr val="7BA4C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3" name="Rectangle 349"/>
            <p:cNvSpPr>
              <a:spLocks noChangeArrowheads="1"/>
            </p:cNvSpPr>
            <p:nvPr/>
          </p:nvSpPr>
          <p:spPr bwMode="auto">
            <a:xfrm>
              <a:off x="10805865" y="3050931"/>
              <a:ext cx="138639" cy="490687"/>
            </a:xfrm>
            <a:prstGeom prst="rect">
              <a:avLst/>
            </a:prstGeom>
            <a:solidFill>
              <a:srgbClr val="99BD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4" name="Rectangle 350"/>
            <p:cNvSpPr>
              <a:spLocks noChangeArrowheads="1"/>
            </p:cNvSpPr>
            <p:nvPr/>
          </p:nvSpPr>
          <p:spPr bwMode="auto">
            <a:xfrm>
              <a:off x="10643861" y="3189568"/>
              <a:ext cx="140197" cy="352049"/>
            </a:xfrm>
            <a:prstGeom prst="rect">
              <a:avLst/>
            </a:prstGeom>
            <a:solidFill>
              <a:srgbClr val="B7D5F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5" name="Freeform 378"/>
            <p:cNvSpPr>
              <a:spLocks/>
            </p:cNvSpPr>
            <p:nvPr/>
          </p:nvSpPr>
          <p:spPr bwMode="auto">
            <a:xfrm>
              <a:off x="9787107" y="3571212"/>
              <a:ext cx="182255" cy="182255"/>
            </a:xfrm>
            <a:custGeom>
              <a:avLst/>
              <a:gdLst>
                <a:gd name="T0" fmla="*/ 0 w 117"/>
                <a:gd name="T1" fmla="*/ 42 h 117"/>
                <a:gd name="T2" fmla="*/ 75 w 117"/>
                <a:gd name="T3" fmla="*/ 117 h 117"/>
                <a:gd name="T4" fmla="*/ 117 w 117"/>
                <a:gd name="T5" fmla="*/ 75 h 117"/>
                <a:gd name="T6" fmla="*/ 42 w 117"/>
                <a:gd name="T7" fmla="*/ 0 h 117"/>
                <a:gd name="T8" fmla="*/ 0 w 117"/>
                <a:gd name="T9" fmla="*/ 42 h 117"/>
              </a:gdLst>
              <a:ahLst/>
              <a:cxnLst>
                <a:cxn ang="0">
                  <a:pos x="T0" y="T1"/>
                </a:cxn>
                <a:cxn ang="0">
                  <a:pos x="T2" y="T3"/>
                </a:cxn>
                <a:cxn ang="0">
                  <a:pos x="T4" y="T5"/>
                </a:cxn>
                <a:cxn ang="0">
                  <a:pos x="T6" y="T7"/>
                </a:cxn>
                <a:cxn ang="0">
                  <a:pos x="T8" y="T9"/>
                </a:cxn>
              </a:cxnLst>
              <a:rect l="0" t="0" r="r" b="b"/>
              <a:pathLst>
                <a:path w="117" h="117">
                  <a:moveTo>
                    <a:pt x="0" y="42"/>
                  </a:moveTo>
                  <a:lnTo>
                    <a:pt x="75" y="117"/>
                  </a:lnTo>
                  <a:lnTo>
                    <a:pt x="117" y="75"/>
                  </a:lnTo>
                  <a:lnTo>
                    <a:pt x="42" y="0"/>
                  </a:lnTo>
                  <a:lnTo>
                    <a:pt x="0" y="4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pic>
          <p:nvPicPr>
            <p:cNvPr id="146" name="图片 14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750850" y="3765477"/>
              <a:ext cx="717415" cy="709220"/>
            </a:xfrm>
            <a:prstGeom prst="rect">
              <a:avLst/>
            </a:prstGeom>
          </p:spPr>
        </p:pic>
      </p:grpSp>
      <p:sp>
        <p:nvSpPr>
          <p:cNvPr id="148" name="矩形 147"/>
          <p:cNvSpPr/>
          <p:nvPr/>
        </p:nvSpPr>
        <p:spPr>
          <a:xfrm>
            <a:off x="2499381" y="2806456"/>
            <a:ext cx="7628273" cy="2191369"/>
          </a:xfrm>
          <a:prstGeom prst="rect">
            <a:avLst/>
          </a:prstGeom>
        </p:spPr>
        <p:txBody>
          <a:bodyPr wrap="square">
            <a:spAutoFit/>
          </a:bodyPr>
          <a:lstStyle/>
          <a:p>
            <a:pPr marL="457200" indent="-457200" defTabSz="914400" fontAlgn="base">
              <a:lnSpc>
                <a:spcPct val="110000"/>
              </a:lnSpc>
              <a:spcBef>
                <a:spcPct val="0"/>
              </a:spcBef>
              <a:spcAft>
                <a:spcPct val="0"/>
              </a:spcAft>
              <a:buFont typeface="Wingdings" pitchFamily="2" charset="2"/>
              <a:buChar char="Ø"/>
            </a:pPr>
            <a:endParaRPr lang="en-US" altLang="zh-CN" b="1" dirty="0" smtClean="0">
              <a:latin typeface="+mn-ea"/>
              <a:cs typeface="Courier New" pitchFamily="49" charset="0"/>
            </a:endParaRPr>
          </a:p>
          <a:p>
            <a:pPr marL="457200" indent="-457200" defTabSz="914400" fontAlgn="base">
              <a:lnSpc>
                <a:spcPct val="110000"/>
              </a:lnSpc>
              <a:spcBef>
                <a:spcPct val="0"/>
              </a:spcBef>
              <a:spcAft>
                <a:spcPct val="0"/>
              </a:spcAft>
              <a:buFont typeface="Wingdings" pitchFamily="2" charset="2"/>
              <a:buChar char="Ø"/>
            </a:pPr>
            <a:r>
              <a:rPr lang="zh-CN" altLang="en-US" sz="2800" b="1" dirty="0" smtClean="0">
                <a:latin typeface="+mn-ea"/>
                <a:cs typeface="Courier New" pitchFamily="49" charset="0"/>
              </a:rPr>
              <a:t>三、</a:t>
            </a:r>
            <a:r>
              <a:rPr lang="zh-CN" altLang="zh-CN" sz="2800" b="1" dirty="0" smtClean="0">
                <a:latin typeface="+mn-ea"/>
                <a:cs typeface="Courier New" pitchFamily="49" charset="0"/>
              </a:rPr>
              <a:t>基层</a:t>
            </a:r>
            <a:r>
              <a:rPr lang="zh-CN" altLang="zh-CN" sz="2800" b="1" dirty="0">
                <a:latin typeface="+mn-ea"/>
                <a:cs typeface="Courier New" pitchFamily="49" charset="0"/>
              </a:rPr>
              <a:t>工会</a:t>
            </a:r>
            <a:r>
              <a:rPr lang="zh-CN" altLang="zh-CN" sz="2800" dirty="0">
                <a:latin typeface="+mn-ea"/>
                <a:cs typeface="Courier New" pitchFamily="49" charset="0"/>
              </a:rPr>
              <a:t>应本着</a:t>
            </a:r>
            <a:r>
              <a:rPr lang="zh-CN" altLang="zh-CN" sz="2800" b="1" dirty="0">
                <a:solidFill>
                  <a:srgbClr val="C00000"/>
                </a:solidFill>
                <a:latin typeface="+mn-ea"/>
                <a:cs typeface="Courier New" pitchFamily="49" charset="0"/>
              </a:rPr>
              <a:t>实事求是</a:t>
            </a:r>
            <a:r>
              <a:rPr lang="zh-CN" altLang="zh-CN" sz="2800" dirty="0">
                <a:latin typeface="+mn-ea"/>
                <a:cs typeface="Courier New" pitchFamily="49" charset="0"/>
              </a:rPr>
              <a:t>、</a:t>
            </a:r>
            <a:r>
              <a:rPr lang="zh-CN" altLang="zh-CN" sz="2800" b="1" dirty="0">
                <a:solidFill>
                  <a:srgbClr val="C00000"/>
                </a:solidFill>
                <a:latin typeface="+mn-ea"/>
                <a:cs typeface="Courier New" pitchFamily="49" charset="0"/>
              </a:rPr>
              <a:t>因地制宜</a:t>
            </a:r>
            <a:r>
              <a:rPr lang="zh-CN" altLang="zh-CN" sz="2800" dirty="0">
                <a:latin typeface="+mn-ea"/>
                <a:cs typeface="Courier New" pitchFamily="49" charset="0"/>
              </a:rPr>
              <a:t>，</a:t>
            </a:r>
            <a:r>
              <a:rPr lang="zh-CN" altLang="zh-CN" sz="2800" b="1" dirty="0">
                <a:solidFill>
                  <a:srgbClr val="C00000"/>
                </a:solidFill>
                <a:latin typeface="+mn-ea"/>
                <a:cs typeface="Courier New" pitchFamily="49" charset="0"/>
              </a:rPr>
              <a:t>循序渐进</a:t>
            </a:r>
            <a:r>
              <a:rPr lang="zh-CN" altLang="zh-CN" sz="2800" dirty="0">
                <a:latin typeface="+mn-ea"/>
                <a:cs typeface="Courier New" pitchFamily="49" charset="0"/>
              </a:rPr>
              <a:t>、</a:t>
            </a:r>
            <a:r>
              <a:rPr lang="zh-CN" altLang="zh-CN" sz="2800" b="1" dirty="0">
                <a:solidFill>
                  <a:srgbClr val="C00000"/>
                </a:solidFill>
                <a:latin typeface="+mn-ea"/>
                <a:cs typeface="Courier New" pitchFamily="49" charset="0"/>
              </a:rPr>
              <a:t>稳步推进</a:t>
            </a:r>
            <a:r>
              <a:rPr lang="zh-CN" altLang="zh-CN" sz="2800" dirty="0">
                <a:latin typeface="+mn-ea"/>
                <a:cs typeface="Courier New" pitchFamily="49" charset="0"/>
              </a:rPr>
              <a:t>，</a:t>
            </a:r>
            <a:r>
              <a:rPr lang="zh-CN" altLang="zh-CN" sz="2800" b="1" dirty="0">
                <a:solidFill>
                  <a:srgbClr val="C00000"/>
                </a:solidFill>
                <a:latin typeface="+mn-ea"/>
                <a:cs typeface="Courier New" pitchFamily="49" charset="0"/>
              </a:rPr>
              <a:t>主动作为</a:t>
            </a:r>
            <a:r>
              <a:rPr lang="zh-CN" altLang="zh-CN" sz="2800" dirty="0">
                <a:latin typeface="+mn-ea"/>
                <a:cs typeface="Courier New" pitchFamily="49" charset="0"/>
              </a:rPr>
              <a:t>、</a:t>
            </a:r>
            <a:r>
              <a:rPr lang="zh-CN" altLang="zh-CN" sz="2800" b="1" dirty="0">
                <a:solidFill>
                  <a:srgbClr val="C00000"/>
                </a:solidFill>
                <a:latin typeface="+mn-ea"/>
                <a:cs typeface="Courier New" pitchFamily="49" charset="0"/>
              </a:rPr>
              <a:t>务求实效</a:t>
            </a:r>
            <a:r>
              <a:rPr lang="zh-CN" altLang="zh-CN" sz="2800" dirty="0">
                <a:latin typeface="+mn-ea"/>
                <a:cs typeface="Courier New" pitchFamily="49" charset="0"/>
              </a:rPr>
              <a:t>的宗旨，根据《实施办法》制定实施细则</a:t>
            </a:r>
            <a:r>
              <a:rPr lang="zh-CN" altLang="zh-CN" sz="2800" dirty="0" smtClean="0">
                <a:latin typeface="+mn-ea"/>
                <a:cs typeface="Courier New" pitchFamily="49" charset="0"/>
              </a:rPr>
              <a:t>。</a:t>
            </a:r>
            <a:endParaRPr lang="en-US" altLang="zh-CN" sz="2800" dirty="0" smtClean="0">
              <a:latin typeface="+mn-ea"/>
              <a:cs typeface="Courier New" pitchFamily="49" charset="0"/>
            </a:endParaRPr>
          </a:p>
          <a:p>
            <a:pPr marL="457200" indent="-457200" defTabSz="914400" fontAlgn="base">
              <a:lnSpc>
                <a:spcPct val="110000"/>
              </a:lnSpc>
              <a:spcBef>
                <a:spcPct val="0"/>
              </a:spcBef>
              <a:spcAft>
                <a:spcPct val="0"/>
              </a:spcAft>
              <a:buFont typeface="Wingdings" pitchFamily="2" charset="2"/>
              <a:buChar char="Ø"/>
            </a:pPr>
            <a:endParaRPr lang="zh-CN" altLang="en-US" sz="800" dirty="0">
              <a:latin typeface="+mn-ea"/>
              <a:cs typeface="Courier New" pitchFamily="49" charset="0"/>
            </a:endParaRPr>
          </a:p>
          <a:p>
            <a:pPr marL="457200" indent="-457200" defTabSz="914400" fontAlgn="base">
              <a:lnSpc>
                <a:spcPct val="110000"/>
              </a:lnSpc>
              <a:spcBef>
                <a:spcPct val="0"/>
              </a:spcBef>
              <a:spcAft>
                <a:spcPct val="0"/>
              </a:spcAft>
              <a:buFont typeface="Wingdings" pitchFamily="2" charset="2"/>
              <a:buChar char="Ø"/>
            </a:pPr>
            <a:endParaRPr lang="en-US" altLang="zh-CN" sz="800" dirty="0">
              <a:latin typeface="+mn-ea"/>
              <a:cs typeface="Courier New" pitchFamily="49" charset="0"/>
            </a:endParaRPr>
          </a:p>
        </p:txBody>
      </p:sp>
    </p:spTree>
    <p:extLst>
      <p:ext uri="{BB962C8B-B14F-4D97-AF65-F5344CB8AC3E}">
        <p14:creationId xmlns="" xmlns:p14="http://schemas.microsoft.com/office/powerpoint/2010/main" val="2948493824"/>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8"/>
          <p:cNvSpPr txBox="1"/>
          <p:nvPr/>
        </p:nvSpPr>
        <p:spPr>
          <a:xfrm>
            <a:off x="1" y="1917626"/>
            <a:ext cx="12190412" cy="1785074"/>
          </a:xfrm>
          <a:prstGeom prst="rect">
            <a:avLst/>
          </a:prstGeom>
          <a:noFill/>
        </p:spPr>
        <p:txBody>
          <a:bodyPr wrap="square" lIns="121891" tIns="60945" rIns="121891" bIns="60945" rtlCol="0">
            <a:spAutoFit/>
          </a:bodyPr>
          <a:lstStyle/>
          <a:p>
            <a:pPr algn="ctr"/>
            <a:r>
              <a:rPr lang="zh-CN" altLang="en-US" sz="10800" b="1" dirty="0" smtClean="0">
                <a:solidFill>
                  <a:srgbClr val="C00000"/>
                </a:solidFill>
                <a:latin typeface="微软雅黑" panose="020B0503020204020204" pitchFamily="34" charset="-122"/>
                <a:ea typeface="微软雅黑" panose="020B0503020204020204" pitchFamily="34" charset="-122"/>
              </a:rPr>
              <a:t>谢  谢</a:t>
            </a:r>
            <a:endParaRPr lang="zh-CN" altLang="en-US" sz="10800" b="1" dirty="0">
              <a:solidFill>
                <a:srgbClr val="C00000"/>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1" y="4509914"/>
            <a:ext cx="12190412" cy="461665"/>
          </a:xfrm>
          <a:prstGeom prst="rect">
            <a:avLst/>
          </a:prstGeom>
          <a:noFill/>
        </p:spPr>
        <p:txBody>
          <a:bodyPr wrap="square" rtlCol="0">
            <a:spAutoFit/>
          </a:bodyPr>
          <a:lstStyle/>
          <a:p>
            <a:pPr algn="ctr"/>
            <a:r>
              <a:rPr lang="en-US" altLang="zh-CN" b="1" dirty="0" smtClean="0">
                <a:solidFill>
                  <a:srgbClr val="D50601"/>
                </a:solidFill>
                <a:latin typeface="微软雅黑" pitchFamily="34" charset="-122"/>
                <a:ea typeface="微软雅黑" pitchFamily="34" charset="-122"/>
              </a:rPr>
              <a:t>2019.6.17</a:t>
            </a:r>
            <a:endParaRPr lang="zh-CN" altLang="en-US" b="1" dirty="0">
              <a:solidFill>
                <a:srgbClr val="D5060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412578248"/>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1115357" y="333450"/>
            <a:ext cx="8148201" cy="584775"/>
          </a:xfrm>
          <a:prstGeom prst="rect">
            <a:avLst/>
          </a:prstGeom>
        </p:spPr>
        <p:txBody>
          <a:bodyPr wrap="square">
            <a:spAutoFit/>
          </a:bodyPr>
          <a:lstStyle/>
          <a:p>
            <a:pPr>
              <a:spcBef>
                <a:spcPct val="20000"/>
              </a:spcBef>
            </a:pPr>
            <a:r>
              <a:rPr lang="zh-CN" altLang="en-US" sz="3200" b="1" dirty="0" smtClean="0">
                <a:gradFill>
                  <a:gsLst>
                    <a:gs pos="70000">
                      <a:schemeClr val="accent6">
                        <a:lumMod val="75000"/>
                      </a:schemeClr>
                    </a:gs>
                    <a:gs pos="24000">
                      <a:schemeClr val="accent2">
                        <a:lumMod val="20000"/>
                        <a:lumOff val="80000"/>
                      </a:schemeClr>
                    </a:gs>
                    <a:gs pos="0">
                      <a:schemeClr val="accent2">
                        <a:lumMod val="40000"/>
                        <a:lumOff val="60000"/>
                      </a:schemeClr>
                    </a:gs>
                    <a:gs pos="50000">
                      <a:srgbClr val="FFC000"/>
                    </a:gs>
                    <a:gs pos="82000">
                      <a:srgbClr val="FFC000"/>
                    </a:gs>
                  </a:gsLst>
                  <a:lin ang="5400000" scaled="0"/>
                </a:gradFill>
                <a:latin typeface="微软雅黑" panose="020B0503020204020204" pitchFamily="34" charset="-122"/>
                <a:ea typeface="微软雅黑" panose="020B0503020204020204" pitchFamily="34" charset="-122"/>
              </a:rPr>
              <a:t>解读实施办法</a:t>
            </a:r>
            <a:endParaRPr lang="zh-CN" altLang="zh-CN" sz="3200" b="1" dirty="0">
              <a:gradFill>
                <a:gsLst>
                  <a:gs pos="70000">
                    <a:schemeClr val="accent6">
                      <a:lumMod val="75000"/>
                    </a:schemeClr>
                  </a:gs>
                  <a:gs pos="24000">
                    <a:schemeClr val="accent2">
                      <a:lumMod val="20000"/>
                      <a:lumOff val="80000"/>
                    </a:schemeClr>
                  </a:gs>
                  <a:gs pos="0">
                    <a:schemeClr val="accent2">
                      <a:lumMod val="40000"/>
                      <a:lumOff val="60000"/>
                    </a:schemeClr>
                  </a:gs>
                  <a:gs pos="50000">
                    <a:srgbClr val="FFC000"/>
                  </a:gs>
                  <a:gs pos="82000">
                    <a:srgbClr val="FFC000"/>
                  </a:gs>
                </a:gsLst>
                <a:lin ang="5400000" scaled="0"/>
              </a:gradFill>
              <a:latin typeface="微软雅黑" panose="020B0503020204020204" pitchFamily="34" charset="-122"/>
              <a:ea typeface="微软雅黑" panose="020B0503020204020204" pitchFamily="34" charset="-122"/>
            </a:endParaRPr>
          </a:p>
        </p:txBody>
      </p:sp>
      <p:pic>
        <p:nvPicPr>
          <p:cNvPr id="37" name="图片 3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77617" y="354587"/>
            <a:ext cx="605021" cy="598107"/>
          </a:xfrm>
          <a:prstGeom prst="rect">
            <a:avLst/>
          </a:prstGeom>
        </p:spPr>
      </p:pic>
      <p:sp>
        <p:nvSpPr>
          <p:cNvPr id="190" name="圆角矩形 189"/>
          <p:cNvSpPr/>
          <p:nvPr/>
        </p:nvSpPr>
        <p:spPr>
          <a:xfrm>
            <a:off x="708121" y="1826870"/>
            <a:ext cx="10796678" cy="4702986"/>
          </a:xfrm>
          <a:prstGeom prst="roundRect">
            <a:avLst>
              <a:gd name="adj" fmla="val 5382"/>
            </a:avLst>
          </a:prstGeom>
          <a:solidFill>
            <a:schemeClr val="bg1"/>
          </a:solidFill>
          <a:ln w="19050">
            <a:solidFill>
              <a:schemeClr val="bg1">
                <a:lumMod val="95000"/>
              </a:schemeClr>
            </a:soli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1" name="组合 190"/>
          <p:cNvGrpSpPr/>
          <p:nvPr/>
        </p:nvGrpSpPr>
        <p:grpSpPr>
          <a:xfrm>
            <a:off x="1303378" y="1798093"/>
            <a:ext cx="9904397" cy="775607"/>
            <a:chOff x="2555776" y="1108317"/>
            <a:chExt cx="7977379" cy="581781"/>
          </a:xfrm>
        </p:grpSpPr>
        <p:cxnSp>
          <p:nvCxnSpPr>
            <p:cNvPr id="192" name="直接连接符 191"/>
            <p:cNvCxnSpPr/>
            <p:nvPr/>
          </p:nvCxnSpPr>
          <p:spPr>
            <a:xfrm>
              <a:off x="2555776" y="1690098"/>
              <a:ext cx="7977379" cy="0"/>
            </a:xfrm>
            <a:prstGeom prst="line">
              <a:avLst/>
            </a:prstGeom>
            <a:ln w="28575">
              <a:solidFill>
                <a:schemeClr val="bg1">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sp>
          <p:nvSpPr>
            <p:cNvPr id="193" name="TextBox 32"/>
            <p:cNvSpPr txBox="1"/>
            <p:nvPr/>
          </p:nvSpPr>
          <p:spPr>
            <a:xfrm>
              <a:off x="2807065" y="1108317"/>
              <a:ext cx="1412149" cy="315464"/>
            </a:xfrm>
            <a:prstGeom prst="rect">
              <a:avLst/>
            </a:prstGeom>
            <a:noFill/>
          </p:spPr>
          <p:txBody>
            <a:bodyPr wrap="square" rtlCol="0">
              <a:spAutoFit/>
            </a:bodyPr>
            <a:lstStyle/>
            <a:p>
              <a:endParaRPr lang="zh-CN" altLang="en-US" sz="2133" b="1" dirty="0">
                <a:solidFill>
                  <a:schemeClr val="tx1">
                    <a:lumMod val="65000"/>
                    <a:lumOff val="35000"/>
                  </a:schemeClr>
                </a:solidFill>
              </a:endParaRPr>
            </a:p>
          </p:txBody>
        </p:sp>
        <p:sp>
          <p:nvSpPr>
            <p:cNvPr id="194" name="Rectangle 42"/>
            <p:cNvSpPr/>
            <p:nvPr/>
          </p:nvSpPr>
          <p:spPr>
            <a:xfrm>
              <a:off x="2877420" y="1360018"/>
              <a:ext cx="4961483" cy="295144"/>
            </a:xfrm>
            <a:prstGeom prst="rect">
              <a:avLst/>
            </a:prstGeom>
            <a:noFill/>
            <a:ln w="12700" cap="flat" cmpd="sng" algn="ctr">
              <a:noFill/>
              <a:prstDash val="solid"/>
            </a:ln>
            <a:effectLst/>
          </p:spPr>
          <p:txBody>
            <a:bodyPr lIns="121904" tIns="0" rIns="121904" bIns="0" rtlCol="0" anchor="t"/>
            <a:lstStyle/>
            <a:p>
              <a:pPr>
                <a:lnSpc>
                  <a:spcPct val="130000"/>
                </a:lnSpc>
              </a:pPr>
              <a:r>
                <a:rPr lang="zh-CN" altLang="en-US" sz="2800" b="1" dirty="0" smtClean="0">
                  <a:solidFill>
                    <a:srgbClr val="FF0000"/>
                  </a:solidFill>
                  <a:latin typeface="微软雅黑" pitchFamily="34" charset="-122"/>
                  <a:ea typeface="微软雅黑" pitchFamily="34" charset="-122"/>
                </a:rPr>
                <a:t>目的和意义</a:t>
              </a:r>
              <a:endParaRPr lang="zh-CN" altLang="zh-CN" sz="2800" b="1" dirty="0">
                <a:solidFill>
                  <a:srgbClr val="FF0000"/>
                </a:solidFill>
                <a:latin typeface="微软雅黑" pitchFamily="34" charset="-122"/>
                <a:ea typeface="微软雅黑" pitchFamily="34" charset="-122"/>
              </a:endParaRPr>
            </a:p>
          </p:txBody>
        </p:sp>
      </p:grpSp>
      <p:sp>
        <p:nvSpPr>
          <p:cNvPr id="195" name="椭圆 7"/>
          <p:cNvSpPr/>
          <p:nvPr/>
        </p:nvSpPr>
        <p:spPr>
          <a:xfrm>
            <a:off x="578275" y="2092322"/>
            <a:ext cx="595257" cy="893232"/>
          </a:xfrm>
          <a:custGeom>
            <a:avLst/>
            <a:gdLst/>
            <a:ahLst/>
            <a:cxnLst/>
            <a:rect l="l" t="t" r="r" b="b"/>
            <a:pathLst>
              <a:path w="595257" h="893232">
                <a:moveTo>
                  <a:pt x="117489" y="0"/>
                </a:moveTo>
                <a:lnTo>
                  <a:pt x="148641" y="0"/>
                </a:lnTo>
                <a:cubicBezTo>
                  <a:pt x="395300" y="0"/>
                  <a:pt x="595257" y="199957"/>
                  <a:pt x="595257" y="446616"/>
                </a:cubicBezTo>
                <a:lnTo>
                  <a:pt x="595256" y="446616"/>
                </a:lnTo>
                <a:cubicBezTo>
                  <a:pt x="595256" y="693275"/>
                  <a:pt x="395299" y="893232"/>
                  <a:pt x="148640" y="893232"/>
                </a:cubicBezTo>
                <a:lnTo>
                  <a:pt x="117489" y="893232"/>
                </a:lnTo>
                <a:lnTo>
                  <a:pt x="117489" y="552715"/>
                </a:lnTo>
                <a:cubicBezTo>
                  <a:pt x="114455" y="554486"/>
                  <a:pt x="111250" y="554628"/>
                  <a:pt x="108012" y="554628"/>
                </a:cubicBezTo>
                <a:cubicBezTo>
                  <a:pt x="48359" y="554628"/>
                  <a:pt x="0" y="506269"/>
                  <a:pt x="0" y="446616"/>
                </a:cubicBezTo>
                <a:cubicBezTo>
                  <a:pt x="0" y="386963"/>
                  <a:pt x="48359" y="338604"/>
                  <a:pt x="108012" y="338604"/>
                </a:cubicBezTo>
                <a:lnTo>
                  <a:pt x="117489" y="340517"/>
                </a:lnTo>
                <a:close/>
              </a:path>
            </a:pathLst>
          </a:custGeom>
          <a:solidFill>
            <a:srgbClr val="C00000"/>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TextBox 8"/>
          <p:cNvSpPr txBox="1"/>
          <p:nvPr/>
        </p:nvSpPr>
        <p:spPr>
          <a:xfrm>
            <a:off x="751802" y="2274476"/>
            <a:ext cx="297629" cy="523220"/>
          </a:xfrm>
          <a:prstGeom prst="rect">
            <a:avLst/>
          </a:prstGeom>
          <a:noFill/>
        </p:spPr>
        <p:txBody>
          <a:bodyPr wrap="square" rtlCol="0" anchor="ctr">
            <a:spAutoFit/>
          </a:bodyPr>
          <a:lstStyle/>
          <a:p>
            <a:pPr algn="ctr"/>
            <a:r>
              <a:rPr lang="en-US" altLang="zh-CN" sz="2800" dirty="0" smtClean="0">
                <a:solidFill>
                  <a:schemeClr val="bg1"/>
                </a:solidFill>
                <a:latin typeface="Arial" panose="020B0604020202020204" pitchFamily="34" charset="0"/>
                <a:cs typeface="Arial" panose="020B0604020202020204" pitchFamily="34" charset="0"/>
              </a:rPr>
              <a:t>1</a:t>
            </a:r>
            <a:endParaRPr lang="zh-CN" altLang="en-US" sz="2800" dirty="0">
              <a:solidFill>
                <a:schemeClr val="bg1"/>
              </a:solidFill>
              <a:latin typeface="Arial" panose="020B0604020202020204" pitchFamily="34" charset="0"/>
              <a:cs typeface="Arial" panose="020B0604020202020204" pitchFamily="34" charset="0"/>
            </a:endParaRPr>
          </a:p>
        </p:txBody>
      </p:sp>
      <p:sp>
        <p:nvSpPr>
          <p:cNvPr id="198" name="燕尾形 197"/>
          <p:cNvSpPr/>
          <p:nvPr/>
        </p:nvSpPr>
        <p:spPr>
          <a:xfrm rot="2712268">
            <a:off x="1387226" y="2797696"/>
            <a:ext cx="404864" cy="404864"/>
          </a:xfrm>
          <a:prstGeom prst="chevron">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6" name="任意多边形 95"/>
          <p:cNvSpPr/>
          <p:nvPr/>
        </p:nvSpPr>
        <p:spPr>
          <a:xfrm>
            <a:off x="1829729" y="3501802"/>
            <a:ext cx="2690587" cy="2571198"/>
          </a:xfrm>
          <a:custGeom>
            <a:avLst/>
            <a:gdLst>
              <a:gd name="connsiteX0" fmla="*/ 640385 w 3801979"/>
              <a:gd name="connsiteY0" fmla="*/ 209624 h 2919663"/>
              <a:gd name="connsiteX1" fmla="*/ 223641 w 3801979"/>
              <a:gd name="connsiteY1" fmla="*/ 626368 h 2919663"/>
              <a:gd name="connsiteX2" fmla="*/ 223641 w 3801979"/>
              <a:gd name="connsiteY2" fmla="*/ 2293293 h 2919663"/>
              <a:gd name="connsiteX3" fmla="*/ 640385 w 3801979"/>
              <a:gd name="connsiteY3" fmla="*/ 2710037 h 2919663"/>
              <a:gd name="connsiteX4" fmla="*/ 3161592 w 3801979"/>
              <a:gd name="connsiteY4" fmla="*/ 2710037 h 2919663"/>
              <a:gd name="connsiteX5" fmla="*/ 3578336 w 3801979"/>
              <a:gd name="connsiteY5" fmla="*/ 2293293 h 2919663"/>
              <a:gd name="connsiteX6" fmla="*/ 3578336 w 3801979"/>
              <a:gd name="connsiteY6" fmla="*/ 626368 h 2919663"/>
              <a:gd name="connsiteX7" fmla="*/ 3161592 w 3801979"/>
              <a:gd name="connsiteY7" fmla="*/ 209624 h 2919663"/>
              <a:gd name="connsiteX8" fmla="*/ 486620 w 3801979"/>
              <a:gd name="connsiteY8" fmla="*/ 0 h 2919663"/>
              <a:gd name="connsiteX9" fmla="*/ 3315359 w 3801979"/>
              <a:gd name="connsiteY9" fmla="*/ 0 h 2919663"/>
              <a:gd name="connsiteX10" fmla="*/ 3801979 w 3801979"/>
              <a:gd name="connsiteY10" fmla="*/ 486620 h 2919663"/>
              <a:gd name="connsiteX11" fmla="*/ 3801979 w 3801979"/>
              <a:gd name="connsiteY11" fmla="*/ 2433043 h 2919663"/>
              <a:gd name="connsiteX12" fmla="*/ 3315359 w 3801979"/>
              <a:gd name="connsiteY12" fmla="*/ 2919663 h 2919663"/>
              <a:gd name="connsiteX13" fmla="*/ 486620 w 3801979"/>
              <a:gd name="connsiteY13" fmla="*/ 2919663 h 2919663"/>
              <a:gd name="connsiteX14" fmla="*/ 0 w 3801979"/>
              <a:gd name="connsiteY14" fmla="*/ 2433043 h 2919663"/>
              <a:gd name="connsiteX15" fmla="*/ 0 w 3801979"/>
              <a:gd name="connsiteY15" fmla="*/ 486620 h 2919663"/>
              <a:gd name="connsiteX16" fmla="*/ 486620 w 3801979"/>
              <a:gd name="connsiteY16" fmla="*/ 0 h 2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979" h="2919663">
                <a:moveTo>
                  <a:pt x="640385" y="209624"/>
                </a:moveTo>
                <a:cubicBezTo>
                  <a:pt x="410224" y="209624"/>
                  <a:pt x="223641" y="396207"/>
                  <a:pt x="223641" y="626368"/>
                </a:cubicBezTo>
                <a:lnTo>
                  <a:pt x="223641" y="2293293"/>
                </a:lnTo>
                <a:cubicBezTo>
                  <a:pt x="223641" y="2523454"/>
                  <a:pt x="410224" y="2710037"/>
                  <a:pt x="640385" y="2710037"/>
                </a:cubicBezTo>
                <a:lnTo>
                  <a:pt x="3161592" y="2710037"/>
                </a:lnTo>
                <a:cubicBezTo>
                  <a:pt x="3391753" y="2710037"/>
                  <a:pt x="3578336" y="2523454"/>
                  <a:pt x="3578336" y="2293293"/>
                </a:cubicBezTo>
                <a:lnTo>
                  <a:pt x="3578336" y="626368"/>
                </a:lnTo>
                <a:cubicBezTo>
                  <a:pt x="3578336" y="396207"/>
                  <a:pt x="3391753" y="209624"/>
                  <a:pt x="3161592" y="209624"/>
                </a:cubicBezTo>
                <a:close/>
                <a:moveTo>
                  <a:pt x="486620" y="0"/>
                </a:moveTo>
                <a:lnTo>
                  <a:pt x="3315359" y="0"/>
                </a:lnTo>
                <a:cubicBezTo>
                  <a:pt x="3584112" y="0"/>
                  <a:pt x="3801979" y="217867"/>
                  <a:pt x="3801979" y="486620"/>
                </a:cubicBezTo>
                <a:lnTo>
                  <a:pt x="3801979" y="2433043"/>
                </a:lnTo>
                <a:cubicBezTo>
                  <a:pt x="3801979" y="2701796"/>
                  <a:pt x="3584112" y="2919663"/>
                  <a:pt x="3315359" y="2919663"/>
                </a:cubicBezTo>
                <a:lnTo>
                  <a:pt x="486620" y="2919663"/>
                </a:lnTo>
                <a:cubicBezTo>
                  <a:pt x="217867" y="2919663"/>
                  <a:pt x="0" y="2701796"/>
                  <a:pt x="0" y="2433043"/>
                </a:cubicBezTo>
                <a:lnTo>
                  <a:pt x="0" y="486620"/>
                </a:lnTo>
                <a:cubicBezTo>
                  <a:pt x="0" y="217867"/>
                  <a:pt x="217867" y="0"/>
                  <a:pt x="486620" y="0"/>
                </a:cubicBezTo>
                <a:close/>
              </a:path>
            </a:pathLst>
          </a:cu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zh-CN" altLang="en-US" sz="3200"/>
          </a:p>
        </p:txBody>
      </p:sp>
      <p:sp>
        <p:nvSpPr>
          <p:cNvPr id="97" name="任意多边形 96"/>
          <p:cNvSpPr/>
          <p:nvPr/>
        </p:nvSpPr>
        <p:spPr>
          <a:xfrm>
            <a:off x="5101450" y="3501802"/>
            <a:ext cx="2690587" cy="2066187"/>
          </a:xfrm>
          <a:custGeom>
            <a:avLst/>
            <a:gdLst>
              <a:gd name="connsiteX0" fmla="*/ 640385 w 3801979"/>
              <a:gd name="connsiteY0" fmla="*/ 209624 h 2919663"/>
              <a:gd name="connsiteX1" fmla="*/ 223641 w 3801979"/>
              <a:gd name="connsiteY1" fmla="*/ 626368 h 2919663"/>
              <a:gd name="connsiteX2" fmla="*/ 223641 w 3801979"/>
              <a:gd name="connsiteY2" fmla="*/ 2293293 h 2919663"/>
              <a:gd name="connsiteX3" fmla="*/ 640385 w 3801979"/>
              <a:gd name="connsiteY3" fmla="*/ 2710037 h 2919663"/>
              <a:gd name="connsiteX4" fmla="*/ 3161592 w 3801979"/>
              <a:gd name="connsiteY4" fmla="*/ 2710037 h 2919663"/>
              <a:gd name="connsiteX5" fmla="*/ 3578336 w 3801979"/>
              <a:gd name="connsiteY5" fmla="*/ 2293293 h 2919663"/>
              <a:gd name="connsiteX6" fmla="*/ 3578336 w 3801979"/>
              <a:gd name="connsiteY6" fmla="*/ 626368 h 2919663"/>
              <a:gd name="connsiteX7" fmla="*/ 3161592 w 3801979"/>
              <a:gd name="connsiteY7" fmla="*/ 209624 h 2919663"/>
              <a:gd name="connsiteX8" fmla="*/ 486620 w 3801979"/>
              <a:gd name="connsiteY8" fmla="*/ 0 h 2919663"/>
              <a:gd name="connsiteX9" fmla="*/ 3315359 w 3801979"/>
              <a:gd name="connsiteY9" fmla="*/ 0 h 2919663"/>
              <a:gd name="connsiteX10" fmla="*/ 3801979 w 3801979"/>
              <a:gd name="connsiteY10" fmla="*/ 486620 h 2919663"/>
              <a:gd name="connsiteX11" fmla="*/ 3801979 w 3801979"/>
              <a:gd name="connsiteY11" fmla="*/ 2433043 h 2919663"/>
              <a:gd name="connsiteX12" fmla="*/ 3315359 w 3801979"/>
              <a:gd name="connsiteY12" fmla="*/ 2919663 h 2919663"/>
              <a:gd name="connsiteX13" fmla="*/ 486620 w 3801979"/>
              <a:gd name="connsiteY13" fmla="*/ 2919663 h 2919663"/>
              <a:gd name="connsiteX14" fmla="*/ 0 w 3801979"/>
              <a:gd name="connsiteY14" fmla="*/ 2433043 h 2919663"/>
              <a:gd name="connsiteX15" fmla="*/ 0 w 3801979"/>
              <a:gd name="connsiteY15" fmla="*/ 486620 h 2919663"/>
              <a:gd name="connsiteX16" fmla="*/ 486620 w 3801979"/>
              <a:gd name="connsiteY16" fmla="*/ 0 h 2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979" h="2919663">
                <a:moveTo>
                  <a:pt x="640385" y="209624"/>
                </a:moveTo>
                <a:cubicBezTo>
                  <a:pt x="410224" y="209624"/>
                  <a:pt x="223641" y="396207"/>
                  <a:pt x="223641" y="626368"/>
                </a:cubicBezTo>
                <a:lnTo>
                  <a:pt x="223641" y="2293293"/>
                </a:lnTo>
                <a:cubicBezTo>
                  <a:pt x="223641" y="2523454"/>
                  <a:pt x="410224" y="2710037"/>
                  <a:pt x="640385" y="2710037"/>
                </a:cubicBezTo>
                <a:lnTo>
                  <a:pt x="3161592" y="2710037"/>
                </a:lnTo>
                <a:cubicBezTo>
                  <a:pt x="3391753" y="2710037"/>
                  <a:pt x="3578336" y="2523454"/>
                  <a:pt x="3578336" y="2293293"/>
                </a:cubicBezTo>
                <a:lnTo>
                  <a:pt x="3578336" y="626368"/>
                </a:lnTo>
                <a:cubicBezTo>
                  <a:pt x="3578336" y="396207"/>
                  <a:pt x="3391753" y="209624"/>
                  <a:pt x="3161592" y="209624"/>
                </a:cubicBezTo>
                <a:close/>
                <a:moveTo>
                  <a:pt x="486620" y="0"/>
                </a:moveTo>
                <a:lnTo>
                  <a:pt x="3315359" y="0"/>
                </a:lnTo>
                <a:cubicBezTo>
                  <a:pt x="3584112" y="0"/>
                  <a:pt x="3801979" y="217867"/>
                  <a:pt x="3801979" y="486620"/>
                </a:cubicBezTo>
                <a:lnTo>
                  <a:pt x="3801979" y="2433043"/>
                </a:lnTo>
                <a:cubicBezTo>
                  <a:pt x="3801979" y="2701796"/>
                  <a:pt x="3584112" y="2919663"/>
                  <a:pt x="3315359" y="2919663"/>
                </a:cubicBezTo>
                <a:lnTo>
                  <a:pt x="486620" y="2919663"/>
                </a:lnTo>
                <a:cubicBezTo>
                  <a:pt x="217867" y="2919663"/>
                  <a:pt x="0" y="2701796"/>
                  <a:pt x="0" y="2433043"/>
                </a:cubicBezTo>
                <a:lnTo>
                  <a:pt x="0" y="486620"/>
                </a:lnTo>
                <a:cubicBezTo>
                  <a:pt x="0" y="217867"/>
                  <a:pt x="217867" y="0"/>
                  <a:pt x="486620" y="0"/>
                </a:cubicBezTo>
                <a:close/>
              </a:path>
            </a:pathLst>
          </a:cu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zh-CN" altLang="en-US" sz="3200"/>
          </a:p>
        </p:txBody>
      </p:sp>
      <p:sp>
        <p:nvSpPr>
          <p:cNvPr id="98" name="任意多边形 97"/>
          <p:cNvSpPr/>
          <p:nvPr/>
        </p:nvSpPr>
        <p:spPr>
          <a:xfrm>
            <a:off x="8373171" y="3501802"/>
            <a:ext cx="2690587" cy="2066187"/>
          </a:xfrm>
          <a:custGeom>
            <a:avLst/>
            <a:gdLst>
              <a:gd name="connsiteX0" fmla="*/ 640385 w 3801979"/>
              <a:gd name="connsiteY0" fmla="*/ 209624 h 2919663"/>
              <a:gd name="connsiteX1" fmla="*/ 223641 w 3801979"/>
              <a:gd name="connsiteY1" fmla="*/ 626368 h 2919663"/>
              <a:gd name="connsiteX2" fmla="*/ 223641 w 3801979"/>
              <a:gd name="connsiteY2" fmla="*/ 2293293 h 2919663"/>
              <a:gd name="connsiteX3" fmla="*/ 640385 w 3801979"/>
              <a:gd name="connsiteY3" fmla="*/ 2710037 h 2919663"/>
              <a:gd name="connsiteX4" fmla="*/ 3161592 w 3801979"/>
              <a:gd name="connsiteY4" fmla="*/ 2710037 h 2919663"/>
              <a:gd name="connsiteX5" fmla="*/ 3578336 w 3801979"/>
              <a:gd name="connsiteY5" fmla="*/ 2293293 h 2919663"/>
              <a:gd name="connsiteX6" fmla="*/ 3578336 w 3801979"/>
              <a:gd name="connsiteY6" fmla="*/ 626368 h 2919663"/>
              <a:gd name="connsiteX7" fmla="*/ 3161592 w 3801979"/>
              <a:gd name="connsiteY7" fmla="*/ 209624 h 2919663"/>
              <a:gd name="connsiteX8" fmla="*/ 486620 w 3801979"/>
              <a:gd name="connsiteY8" fmla="*/ 0 h 2919663"/>
              <a:gd name="connsiteX9" fmla="*/ 3315359 w 3801979"/>
              <a:gd name="connsiteY9" fmla="*/ 0 h 2919663"/>
              <a:gd name="connsiteX10" fmla="*/ 3801979 w 3801979"/>
              <a:gd name="connsiteY10" fmla="*/ 486620 h 2919663"/>
              <a:gd name="connsiteX11" fmla="*/ 3801979 w 3801979"/>
              <a:gd name="connsiteY11" fmla="*/ 2433043 h 2919663"/>
              <a:gd name="connsiteX12" fmla="*/ 3315359 w 3801979"/>
              <a:gd name="connsiteY12" fmla="*/ 2919663 h 2919663"/>
              <a:gd name="connsiteX13" fmla="*/ 486620 w 3801979"/>
              <a:gd name="connsiteY13" fmla="*/ 2919663 h 2919663"/>
              <a:gd name="connsiteX14" fmla="*/ 0 w 3801979"/>
              <a:gd name="connsiteY14" fmla="*/ 2433043 h 2919663"/>
              <a:gd name="connsiteX15" fmla="*/ 0 w 3801979"/>
              <a:gd name="connsiteY15" fmla="*/ 486620 h 2919663"/>
              <a:gd name="connsiteX16" fmla="*/ 486620 w 3801979"/>
              <a:gd name="connsiteY16" fmla="*/ 0 h 2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979" h="2919663">
                <a:moveTo>
                  <a:pt x="640385" y="209624"/>
                </a:moveTo>
                <a:cubicBezTo>
                  <a:pt x="410224" y="209624"/>
                  <a:pt x="223641" y="396207"/>
                  <a:pt x="223641" y="626368"/>
                </a:cubicBezTo>
                <a:lnTo>
                  <a:pt x="223641" y="2293293"/>
                </a:lnTo>
                <a:cubicBezTo>
                  <a:pt x="223641" y="2523454"/>
                  <a:pt x="410224" y="2710037"/>
                  <a:pt x="640385" y="2710037"/>
                </a:cubicBezTo>
                <a:lnTo>
                  <a:pt x="3161592" y="2710037"/>
                </a:lnTo>
                <a:cubicBezTo>
                  <a:pt x="3391753" y="2710037"/>
                  <a:pt x="3578336" y="2523454"/>
                  <a:pt x="3578336" y="2293293"/>
                </a:cubicBezTo>
                <a:lnTo>
                  <a:pt x="3578336" y="626368"/>
                </a:lnTo>
                <a:cubicBezTo>
                  <a:pt x="3578336" y="396207"/>
                  <a:pt x="3391753" y="209624"/>
                  <a:pt x="3161592" y="209624"/>
                </a:cubicBezTo>
                <a:close/>
                <a:moveTo>
                  <a:pt x="486620" y="0"/>
                </a:moveTo>
                <a:lnTo>
                  <a:pt x="3315359" y="0"/>
                </a:lnTo>
                <a:cubicBezTo>
                  <a:pt x="3584112" y="0"/>
                  <a:pt x="3801979" y="217867"/>
                  <a:pt x="3801979" y="486620"/>
                </a:cubicBezTo>
                <a:lnTo>
                  <a:pt x="3801979" y="2433043"/>
                </a:lnTo>
                <a:cubicBezTo>
                  <a:pt x="3801979" y="2701796"/>
                  <a:pt x="3584112" y="2919663"/>
                  <a:pt x="3315359" y="2919663"/>
                </a:cubicBezTo>
                <a:lnTo>
                  <a:pt x="486620" y="2919663"/>
                </a:lnTo>
                <a:cubicBezTo>
                  <a:pt x="217867" y="2919663"/>
                  <a:pt x="0" y="2701796"/>
                  <a:pt x="0" y="2433043"/>
                </a:cubicBezTo>
                <a:lnTo>
                  <a:pt x="0" y="486620"/>
                </a:lnTo>
                <a:cubicBezTo>
                  <a:pt x="0" y="217867"/>
                  <a:pt x="217867" y="0"/>
                  <a:pt x="486620" y="0"/>
                </a:cubicBezTo>
                <a:close/>
              </a:path>
            </a:pathLst>
          </a:cu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zh-CN" altLang="en-US" sz="3200"/>
          </a:p>
        </p:txBody>
      </p:sp>
      <p:grpSp>
        <p:nvGrpSpPr>
          <p:cNvPr id="99" name="组合 98"/>
          <p:cNvGrpSpPr/>
          <p:nvPr/>
        </p:nvGrpSpPr>
        <p:grpSpPr>
          <a:xfrm>
            <a:off x="1064046" y="3999601"/>
            <a:ext cx="1010667" cy="1010668"/>
            <a:chOff x="4565675" y="907548"/>
            <a:chExt cx="1794376" cy="1794376"/>
          </a:xfrm>
        </p:grpSpPr>
        <p:sp>
          <p:nvSpPr>
            <p:cNvPr id="100" name="椭圆 99"/>
            <p:cNvSpPr/>
            <p:nvPr/>
          </p:nvSpPr>
          <p:spPr>
            <a:xfrm>
              <a:off x="4565675" y="907548"/>
              <a:ext cx="1794376" cy="1794376"/>
            </a:xfrm>
            <a:prstGeom prst="ellipse">
              <a:avLst/>
            </a:prstGeom>
            <a:gradFill>
              <a:gsLst>
                <a:gs pos="20000">
                  <a:schemeClr val="bg1"/>
                </a:gs>
                <a:gs pos="92000">
                  <a:srgbClr val="C7C8C4"/>
                </a:gs>
              </a:gsLst>
              <a:lin ang="8400000" scaled="0"/>
            </a:gradFill>
            <a:ln>
              <a:noFill/>
            </a:ln>
            <a:effectLst>
              <a:outerShdw blurRad="165100" dist="762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1" name="椭圆 100"/>
            <p:cNvSpPr/>
            <p:nvPr/>
          </p:nvSpPr>
          <p:spPr>
            <a:xfrm>
              <a:off x="4776826" y="1118698"/>
              <a:ext cx="1372075" cy="1372076"/>
            </a:xfrm>
            <a:prstGeom prst="ellipse">
              <a:avLst/>
            </a:prstGeom>
            <a:solidFill>
              <a:srgbClr val="FFB850"/>
            </a:solidFill>
            <a:ln w="15875">
              <a:gradFill>
                <a:gsLst>
                  <a:gs pos="0">
                    <a:schemeClr val="bg1">
                      <a:lumMod val="6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2" name="组合 101"/>
          <p:cNvGrpSpPr/>
          <p:nvPr/>
        </p:nvGrpSpPr>
        <p:grpSpPr>
          <a:xfrm>
            <a:off x="4246560" y="3999601"/>
            <a:ext cx="1010667" cy="1010668"/>
            <a:chOff x="4565675" y="907548"/>
            <a:chExt cx="1794376" cy="1794376"/>
          </a:xfrm>
        </p:grpSpPr>
        <p:sp>
          <p:nvSpPr>
            <p:cNvPr id="103" name="椭圆 102"/>
            <p:cNvSpPr/>
            <p:nvPr/>
          </p:nvSpPr>
          <p:spPr>
            <a:xfrm>
              <a:off x="4565675" y="907548"/>
              <a:ext cx="1794376" cy="1794376"/>
            </a:xfrm>
            <a:prstGeom prst="ellipse">
              <a:avLst/>
            </a:prstGeom>
            <a:gradFill>
              <a:gsLst>
                <a:gs pos="20000">
                  <a:schemeClr val="bg1"/>
                </a:gs>
                <a:gs pos="92000">
                  <a:srgbClr val="C7C8C4"/>
                </a:gs>
              </a:gsLst>
              <a:lin ang="8400000" scaled="0"/>
            </a:gradFill>
            <a:ln>
              <a:noFill/>
            </a:ln>
            <a:effectLst>
              <a:outerShdw blurRad="165100" dist="762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椭圆 103"/>
            <p:cNvSpPr/>
            <p:nvPr/>
          </p:nvSpPr>
          <p:spPr>
            <a:xfrm>
              <a:off x="4776826" y="1118698"/>
              <a:ext cx="1372075" cy="1372076"/>
            </a:xfrm>
            <a:prstGeom prst="ellipse">
              <a:avLst/>
            </a:prstGeom>
            <a:solidFill>
              <a:srgbClr val="01ACBE"/>
            </a:solidFill>
            <a:ln w="15875">
              <a:gradFill>
                <a:gsLst>
                  <a:gs pos="0">
                    <a:schemeClr val="bg1">
                      <a:lumMod val="6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5" name="组合 104"/>
          <p:cNvGrpSpPr/>
          <p:nvPr/>
        </p:nvGrpSpPr>
        <p:grpSpPr>
          <a:xfrm>
            <a:off x="7543677" y="3999601"/>
            <a:ext cx="1010667" cy="1010668"/>
            <a:chOff x="4565675" y="907548"/>
            <a:chExt cx="1794376" cy="1794376"/>
          </a:xfrm>
        </p:grpSpPr>
        <p:sp>
          <p:nvSpPr>
            <p:cNvPr id="106" name="椭圆 105"/>
            <p:cNvSpPr/>
            <p:nvPr/>
          </p:nvSpPr>
          <p:spPr>
            <a:xfrm>
              <a:off x="4565675" y="907548"/>
              <a:ext cx="1794376" cy="1794376"/>
            </a:xfrm>
            <a:prstGeom prst="ellipse">
              <a:avLst/>
            </a:prstGeom>
            <a:gradFill>
              <a:gsLst>
                <a:gs pos="20000">
                  <a:schemeClr val="bg1"/>
                </a:gs>
                <a:gs pos="92000">
                  <a:srgbClr val="C7C8C4"/>
                </a:gs>
              </a:gsLst>
              <a:lin ang="8400000" scaled="0"/>
            </a:gradFill>
            <a:ln>
              <a:noFill/>
            </a:ln>
            <a:effectLst>
              <a:outerShdw blurRad="165100" dist="762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7" name="椭圆 106"/>
            <p:cNvSpPr/>
            <p:nvPr/>
          </p:nvSpPr>
          <p:spPr>
            <a:xfrm>
              <a:off x="4776826" y="1118698"/>
              <a:ext cx="1372075" cy="1372076"/>
            </a:xfrm>
            <a:prstGeom prst="ellipse">
              <a:avLst/>
            </a:prstGeom>
            <a:solidFill>
              <a:srgbClr val="E87071"/>
            </a:solidFill>
            <a:ln w="15875">
              <a:gradFill>
                <a:gsLst>
                  <a:gs pos="0">
                    <a:schemeClr val="bg1">
                      <a:lumMod val="6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8" name="组合 107"/>
          <p:cNvGrpSpPr/>
          <p:nvPr/>
        </p:nvGrpSpPr>
        <p:grpSpPr>
          <a:xfrm>
            <a:off x="1381245" y="4335062"/>
            <a:ext cx="382296" cy="337515"/>
            <a:chOff x="10044251" y="4522834"/>
            <a:chExt cx="745082" cy="657806"/>
          </a:xfrm>
          <a:solidFill>
            <a:schemeClr val="bg1"/>
          </a:solidFill>
          <a:effectLst/>
        </p:grpSpPr>
        <p:sp>
          <p:nvSpPr>
            <p:cNvPr id="109" name="Oval 423"/>
            <p:cNvSpPr>
              <a:spLocks noChangeArrowheads="1"/>
            </p:cNvSpPr>
            <p:nvPr/>
          </p:nvSpPr>
          <p:spPr bwMode="auto">
            <a:xfrm>
              <a:off x="10603243" y="4610108"/>
              <a:ext cx="173829" cy="201237"/>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3200"/>
            </a:p>
          </p:txBody>
        </p:sp>
        <p:sp>
          <p:nvSpPr>
            <p:cNvPr id="110" name="Freeform 424"/>
            <p:cNvSpPr>
              <a:spLocks/>
            </p:cNvSpPr>
            <p:nvPr/>
          </p:nvSpPr>
          <p:spPr bwMode="auto">
            <a:xfrm>
              <a:off x="10567179" y="4817837"/>
              <a:ext cx="222154" cy="298610"/>
            </a:xfrm>
            <a:custGeom>
              <a:avLst/>
              <a:gdLst>
                <a:gd name="T0" fmla="*/ 65 w 130"/>
                <a:gd name="T1" fmla="*/ 3 h 175"/>
                <a:gd name="T2" fmla="*/ 52 w 130"/>
                <a:gd name="T3" fmla="*/ 89 h 175"/>
                <a:gd name="T4" fmla="*/ 14 w 130"/>
                <a:gd name="T5" fmla="*/ 112 h 175"/>
                <a:gd name="T6" fmla="*/ 14 w 130"/>
                <a:gd name="T7" fmla="*/ 78 h 175"/>
                <a:gd name="T8" fmla="*/ 65 w 130"/>
                <a:gd name="T9" fmla="*/ 3 h 175"/>
                <a:gd name="T10" fmla="*/ 9 w 130"/>
                <a:gd name="T11" fmla="*/ 58 h 175"/>
                <a:gd name="T12" fmla="*/ 0 w 130"/>
                <a:gd name="T13" fmla="*/ 89 h 175"/>
                <a:gd name="T14" fmla="*/ 0 w 130"/>
                <a:gd name="T15" fmla="*/ 137 h 175"/>
                <a:gd name="T16" fmla="*/ 7 w 130"/>
                <a:gd name="T17" fmla="*/ 160 h 175"/>
                <a:gd name="T18" fmla="*/ 65 w 130"/>
                <a:gd name="T19" fmla="*/ 175 h 175"/>
                <a:gd name="T20" fmla="*/ 130 w 130"/>
                <a:gd name="T21" fmla="*/ 149 h 175"/>
                <a:gd name="T22" fmla="*/ 130 w 130"/>
                <a:gd name="T23" fmla="*/ 45 h 175"/>
                <a:gd name="T24" fmla="*/ 65 w 130"/>
                <a:gd name="T25"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 h="175">
                  <a:moveTo>
                    <a:pt x="65" y="3"/>
                  </a:moveTo>
                  <a:cubicBezTo>
                    <a:pt x="52" y="89"/>
                    <a:pt x="52" y="89"/>
                    <a:pt x="52" y="89"/>
                  </a:cubicBezTo>
                  <a:cubicBezTo>
                    <a:pt x="14" y="112"/>
                    <a:pt x="14" y="112"/>
                    <a:pt x="14" y="112"/>
                  </a:cubicBezTo>
                  <a:cubicBezTo>
                    <a:pt x="14" y="78"/>
                    <a:pt x="14" y="78"/>
                    <a:pt x="14" y="78"/>
                  </a:cubicBezTo>
                  <a:cubicBezTo>
                    <a:pt x="65" y="3"/>
                    <a:pt x="65" y="3"/>
                    <a:pt x="65" y="3"/>
                  </a:cubicBezTo>
                  <a:cubicBezTo>
                    <a:pt x="35" y="3"/>
                    <a:pt x="18" y="33"/>
                    <a:pt x="9" y="58"/>
                  </a:cubicBezTo>
                  <a:cubicBezTo>
                    <a:pt x="3" y="75"/>
                    <a:pt x="0" y="89"/>
                    <a:pt x="0" y="89"/>
                  </a:cubicBezTo>
                  <a:cubicBezTo>
                    <a:pt x="0" y="89"/>
                    <a:pt x="0" y="116"/>
                    <a:pt x="0" y="137"/>
                  </a:cubicBezTo>
                  <a:cubicBezTo>
                    <a:pt x="0" y="146"/>
                    <a:pt x="2" y="153"/>
                    <a:pt x="7" y="160"/>
                  </a:cubicBezTo>
                  <a:cubicBezTo>
                    <a:pt x="14" y="169"/>
                    <a:pt x="31" y="175"/>
                    <a:pt x="65" y="175"/>
                  </a:cubicBezTo>
                  <a:cubicBezTo>
                    <a:pt x="122" y="175"/>
                    <a:pt x="130" y="149"/>
                    <a:pt x="130" y="149"/>
                  </a:cubicBezTo>
                  <a:cubicBezTo>
                    <a:pt x="130" y="149"/>
                    <a:pt x="130" y="89"/>
                    <a:pt x="130" y="45"/>
                  </a:cubicBezTo>
                  <a:cubicBezTo>
                    <a:pt x="130" y="0"/>
                    <a:pt x="65" y="3"/>
                    <a:pt x="65"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3200"/>
            </a:p>
          </p:txBody>
        </p:sp>
        <p:sp>
          <p:nvSpPr>
            <p:cNvPr id="111" name="Freeform 425"/>
            <p:cNvSpPr>
              <a:spLocks/>
            </p:cNvSpPr>
            <p:nvPr/>
          </p:nvSpPr>
          <p:spPr bwMode="auto">
            <a:xfrm>
              <a:off x="10229620" y="5001763"/>
              <a:ext cx="362082" cy="178877"/>
            </a:xfrm>
            <a:custGeom>
              <a:avLst/>
              <a:gdLst>
                <a:gd name="T0" fmla="*/ 187 w 212"/>
                <a:gd name="T1" fmla="*/ 55 h 105"/>
                <a:gd name="T2" fmla="*/ 178 w 212"/>
                <a:gd name="T3" fmla="*/ 0 h 105"/>
                <a:gd name="T4" fmla="*/ 110 w 212"/>
                <a:gd name="T5" fmla="*/ 20 h 105"/>
                <a:gd name="T6" fmla="*/ 44 w 212"/>
                <a:gd name="T7" fmla="*/ 0 h 105"/>
                <a:gd name="T8" fmla="*/ 30 w 212"/>
                <a:gd name="T9" fmla="*/ 56 h 105"/>
                <a:gd name="T10" fmla="*/ 0 w 212"/>
                <a:gd name="T11" fmla="*/ 72 h 105"/>
                <a:gd name="T12" fmla="*/ 110 w 212"/>
                <a:gd name="T13" fmla="*/ 105 h 105"/>
                <a:gd name="T14" fmla="*/ 212 w 212"/>
                <a:gd name="T15" fmla="*/ 72 h 105"/>
                <a:gd name="T16" fmla="*/ 187 w 212"/>
                <a:gd name="T17" fmla="*/ 5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05">
                  <a:moveTo>
                    <a:pt x="187" y="55"/>
                  </a:moveTo>
                  <a:cubicBezTo>
                    <a:pt x="173" y="33"/>
                    <a:pt x="178" y="0"/>
                    <a:pt x="178" y="0"/>
                  </a:cubicBezTo>
                  <a:cubicBezTo>
                    <a:pt x="178" y="0"/>
                    <a:pt x="156" y="20"/>
                    <a:pt x="110" y="20"/>
                  </a:cubicBezTo>
                  <a:cubicBezTo>
                    <a:pt x="64" y="20"/>
                    <a:pt x="44" y="0"/>
                    <a:pt x="44" y="0"/>
                  </a:cubicBezTo>
                  <a:cubicBezTo>
                    <a:pt x="44" y="0"/>
                    <a:pt x="49" y="34"/>
                    <a:pt x="30" y="56"/>
                  </a:cubicBezTo>
                  <a:cubicBezTo>
                    <a:pt x="23" y="64"/>
                    <a:pt x="14" y="70"/>
                    <a:pt x="0" y="72"/>
                  </a:cubicBezTo>
                  <a:cubicBezTo>
                    <a:pt x="0" y="72"/>
                    <a:pt x="32" y="105"/>
                    <a:pt x="110" y="105"/>
                  </a:cubicBezTo>
                  <a:cubicBezTo>
                    <a:pt x="187" y="105"/>
                    <a:pt x="212" y="72"/>
                    <a:pt x="212" y="72"/>
                  </a:cubicBezTo>
                  <a:cubicBezTo>
                    <a:pt x="200" y="70"/>
                    <a:pt x="193" y="63"/>
                    <a:pt x="187" y="5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3200"/>
            </a:p>
          </p:txBody>
        </p:sp>
        <p:sp>
          <p:nvSpPr>
            <p:cNvPr id="112" name="Freeform 426"/>
            <p:cNvSpPr>
              <a:spLocks/>
            </p:cNvSpPr>
            <p:nvPr/>
          </p:nvSpPr>
          <p:spPr bwMode="auto">
            <a:xfrm>
              <a:off x="10275782" y="4701711"/>
              <a:ext cx="283463" cy="256054"/>
            </a:xfrm>
            <a:custGeom>
              <a:avLst/>
              <a:gdLst>
                <a:gd name="T0" fmla="*/ 75 w 166"/>
                <a:gd name="T1" fmla="*/ 150 h 150"/>
                <a:gd name="T2" fmla="*/ 91 w 166"/>
                <a:gd name="T3" fmla="*/ 150 h 150"/>
                <a:gd name="T4" fmla="*/ 166 w 166"/>
                <a:gd name="T5" fmla="*/ 125 h 150"/>
                <a:gd name="T6" fmla="*/ 166 w 166"/>
                <a:gd name="T7" fmla="*/ 122 h 150"/>
                <a:gd name="T8" fmla="*/ 166 w 166"/>
                <a:gd name="T9" fmla="*/ 59 h 150"/>
                <a:gd name="T10" fmla="*/ 108 w 166"/>
                <a:gd name="T11" fmla="*/ 0 h 150"/>
                <a:gd name="T12" fmla="*/ 108 w 166"/>
                <a:gd name="T13" fmla="*/ 0 h 150"/>
                <a:gd name="T14" fmla="*/ 83 w 166"/>
                <a:gd name="T15" fmla="*/ 10 h 150"/>
                <a:gd name="T16" fmla="*/ 102 w 166"/>
                <a:gd name="T17" fmla="*/ 82 h 150"/>
                <a:gd name="T18" fmla="*/ 83 w 166"/>
                <a:gd name="T19" fmla="*/ 111 h 150"/>
                <a:gd name="T20" fmla="*/ 63 w 166"/>
                <a:gd name="T21" fmla="*/ 82 h 150"/>
                <a:gd name="T22" fmla="*/ 83 w 166"/>
                <a:gd name="T23" fmla="*/ 10 h 150"/>
                <a:gd name="T24" fmla="*/ 58 w 166"/>
                <a:gd name="T25" fmla="*/ 0 h 150"/>
                <a:gd name="T26" fmla="*/ 0 w 166"/>
                <a:gd name="T27" fmla="*/ 59 h 150"/>
                <a:gd name="T28" fmla="*/ 0 w 166"/>
                <a:gd name="T29" fmla="*/ 122 h 150"/>
                <a:gd name="T30" fmla="*/ 0 w 166"/>
                <a:gd name="T31" fmla="*/ 123 h 150"/>
                <a:gd name="T32" fmla="*/ 75 w 166"/>
                <a:gd name="T33"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0">
                  <a:moveTo>
                    <a:pt x="75" y="150"/>
                  </a:moveTo>
                  <a:cubicBezTo>
                    <a:pt x="91" y="150"/>
                    <a:pt x="91" y="150"/>
                    <a:pt x="91" y="150"/>
                  </a:cubicBezTo>
                  <a:cubicBezTo>
                    <a:pt x="150" y="150"/>
                    <a:pt x="163" y="132"/>
                    <a:pt x="166" y="125"/>
                  </a:cubicBezTo>
                  <a:cubicBezTo>
                    <a:pt x="166" y="123"/>
                    <a:pt x="166" y="122"/>
                    <a:pt x="166" y="122"/>
                  </a:cubicBezTo>
                  <a:cubicBezTo>
                    <a:pt x="166" y="122"/>
                    <a:pt x="166" y="113"/>
                    <a:pt x="166" y="59"/>
                  </a:cubicBezTo>
                  <a:cubicBezTo>
                    <a:pt x="166" y="22"/>
                    <a:pt x="130" y="6"/>
                    <a:pt x="108" y="0"/>
                  </a:cubicBezTo>
                  <a:cubicBezTo>
                    <a:pt x="108" y="0"/>
                    <a:pt x="108" y="0"/>
                    <a:pt x="108" y="0"/>
                  </a:cubicBezTo>
                  <a:cubicBezTo>
                    <a:pt x="83" y="10"/>
                    <a:pt x="83" y="10"/>
                    <a:pt x="83" y="10"/>
                  </a:cubicBezTo>
                  <a:cubicBezTo>
                    <a:pt x="102" y="82"/>
                    <a:pt x="102" y="82"/>
                    <a:pt x="102" y="82"/>
                  </a:cubicBezTo>
                  <a:cubicBezTo>
                    <a:pt x="83" y="111"/>
                    <a:pt x="83" y="111"/>
                    <a:pt x="83" y="111"/>
                  </a:cubicBezTo>
                  <a:cubicBezTo>
                    <a:pt x="63" y="82"/>
                    <a:pt x="63" y="82"/>
                    <a:pt x="63" y="82"/>
                  </a:cubicBezTo>
                  <a:cubicBezTo>
                    <a:pt x="83" y="10"/>
                    <a:pt x="83" y="10"/>
                    <a:pt x="83" y="10"/>
                  </a:cubicBezTo>
                  <a:cubicBezTo>
                    <a:pt x="58" y="0"/>
                    <a:pt x="58" y="0"/>
                    <a:pt x="58" y="0"/>
                  </a:cubicBezTo>
                  <a:cubicBezTo>
                    <a:pt x="36" y="6"/>
                    <a:pt x="0" y="22"/>
                    <a:pt x="0" y="59"/>
                  </a:cubicBezTo>
                  <a:cubicBezTo>
                    <a:pt x="0" y="113"/>
                    <a:pt x="0" y="122"/>
                    <a:pt x="0" y="122"/>
                  </a:cubicBezTo>
                  <a:cubicBezTo>
                    <a:pt x="0" y="122"/>
                    <a:pt x="0" y="123"/>
                    <a:pt x="0" y="123"/>
                  </a:cubicBezTo>
                  <a:cubicBezTo>
                    <a:pt x="1" y="127"/>
                    <a:pt x="9" y="150"/>
                    <a:pt x="75" y="15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3200"/>
            </a:p>
          </p:txBody>
        </p:sp>
        <p:sp>
          <p:nvSpPr>
            <p:cNvPr id="113" name="Oval 427"/>
            <p:cNvSpPr>
              <a:spLocks noChangeArrowheads="1"/>
            </p:cNvSpPr>
            <p:nvPr/>
          </p:nvSpPr>
          <p:spPr bwMode="auto">
            <a:xfrm>
              <a:off x="10345746" y="4522834"/>
              <a:ext cx="143535" cy="167337"/>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3200"/>
            </a:p>
          </p:txBody>
        </p:sp>
        <p:sp>
          <p:nvSpPr>
            <p:cNvPr id="114" name="Freeform 428"/>
            <p:cNvSpPr>
              <a:spLocks/>
            </p:cNvSpPr>
            <p:nvPr/>
          </p:nvSpPr>
          <p:spPr bwMode="auto">
            <a:xfrm>
              <a:off x="10044251" y="4816394"/>
              <a:ext cx="219990" cy="297889"/>
            </a:xfrm>
            <a:custGeom>
              <a:avLst/>
              <a:gdLst>
                <a:gd name="T0" fmla="*/ 129 w 129"/>
                <a:gd name="T1" fmla="*/ 138 h 175"/>
                <a:gd name="T2" fmla="*/ 129 w 129"/>
                <a:gd name="T3" fmla="*/ 89 h 175"/>
                <a:gd name="T4" fmla="*/ 121 w 129"/>
                <a:gd name="T5" fmla="*/ 58 h 175"/>
                <a:gd name="T6" fmla="*/ 65 w 129"/>
                <a:gd name="T7" fmla="*/ 3 h 175"/>
                <a:gd name="T8" fmla="*/ 116 w 129"/>
                <a:gd name="T9" fmla="*/ 78 h 175"/>
                <a:gd name="T10" fmla="*/ 116 w 129"/>
                <a:gd name="T11" fmla="*/ 113 h 175"/>
                <a:gd name="T12" fmla="*/ 78 w 129"/>
                <a:gd name="T13" fmla="*/ 89 h 175"/>
                <a:gd name="T14" fmla="*/ 65 w 129"/>
                <a:gd name="T15" fmla="*/ 3 h 175"/>
                <a:gd name="T16" fmla="*/ 0 w 129"/>
                <a:gd name="T17" fmla="*/ 45 h 175"/>
                <a:gd name="T18" fmla="*/ 0 w 129"/>
                <a:gd name="T19" fmla="*/ 149 h 175"/>
                <a:gd name="T20" fmla="*/ 65 w 129"/>
                <a:gd name="T21" fmla="*/ 175 h 175"/>
                <a:gd name="T22" fmla="*/ 122 w 129"/>
                <a:gd name="T23" fmla="*/ 161 h 175"/>
                <a:gd name="T24" fmla="*/ 129 w 129"/>
                <a:gd name="T25" fmla="*/ 13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75">
                  <a:moveTo>
                    <a:pt x="129" y="138"/>
                  </a:moveTo>
                  <a:cubicBezTo>
                    <a:pt x="129" y="117"/>
                    <a:pt x="129" y="89"/>
                    <a:pt x="129" y="89"/>
                  </a:cubicBezTo>
                  <a:cubicBezTo>
                    <a:pt x="129" y="89"/>
                    <a:pt x="127" y="75"/>
                    <a:pt x="121" y="58"/>
                  </a:cubicBezTo>
                  <a:cubicBezTo>
                    <a:pt x="112" y="33"/>
                    <a:pt x="95" y="3"/>
                    <a:pt x="65" y="3"/>
                  </a:cubicBezTo>
                  <a:cubicBezTo>
                    <a:pt x="116" y="78"/>
                    <a:pt x="116" y="78"/>
                    <a:pt x="116" y="78"/>
                  </a:cubicBezTo>
                  <a:cubicBezTo>
                    <a:pt x="116" y="113"/>
                    <a:pt x="116" y="113"/>
                    <a:pt x="116" y="113"/>
                  </a:cubicBezTo>
                  <a:cubicBezTo>
                    <a:pt x="78" y="89"/>
                    <a:pt x="78" y="89"/>
                    <a:pt x="78" y="89"/>
                  </a:cubicBezTo>
                  <a:cubicBezTo>
                    <a:pt x="65" y="3"/>
                    <a:pt x="65" y="3"/>
                    <a:pt x="65" y="3"/>
                  </a:cubicBezTo>
                  <a:cubicBezTo>
                    <a:pt x="65" y="3"/>
                    <a:pt x="0" y="0"/>
                    <a:pt x="0" y="45"/>
                  </a:cubicBezTo>
                  <a:cubicBezTo>
                    <a:pt x="0" y="90"/>
                    <a:pt x="0" y="149"/>
                    <a:pt x="0" y="149"/>
                  </a:cubicBezTo>
                  <a:cubicBezTo>
                    <a:pt x="0" y="149"/>
                    <a:pt x="8" y="175"/>
                    <a:pt x="65" y="175"/>
                  </a:cubicBezTo>
                  <a:cubicBezTo>
                    <a:pt x="97" y="175"/>
                    <a:pt x="114" y="170"/>
                    <a:pt x="122" y="161"/>
                  </a:cubicBezTo>
                  <a:cubicBezTo>
                    <a:pt x="128" y="155"/>
                    <a:pt x="129" y="147"/>
                    <a:pt x="129" y="13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3200"/>
            </a:p>
          </p:txBody>
        </p:sp>
        <p:sp>
          <p:nvSpPr>
            <p:cNvPr id="115" name="Oval 429"/>
            <p:cNvSpPr>
              <a:spLocks noChangeArrowheads="1"/>
            </p:cNvSpPr>
            <p:nvPr/>
          </p:nvSpPr>
          <p:spPr bwMode="auto">
            <a:xfrm>
              <a:off x="10055791" y="4607944"/>
              <a:ext cx="173829" cy="203401"/>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3200"/>
            </a:p>
          </p:txBody>
        </p:sp>
      </p:grpSp>
      <p:grpSp>
        <p:nvGrpSpPr>
          <p:cNvPr id="116" name="组合 115"/>
          <p:cNvGrpSpPr/>
          <p:nvPr/>
        </p:nvGrpSpPr>
        <p:grpSpPr>
          <a:xfrm>
            <a:off x="4563906" y="4319636"/>
            <a:ext cx="372674" cy="337887"/>
            <a:chOff x="10054349" y="2685014"/>
            <a:chExt cx="726328" cy="658528"/>
          </a:xfrm>
          <a:solidFill>
            <a:schemeClr val="bg1"/>
          </a:solidFill>
          <a:effectLst/>
        </p:grpSpPr>
        <p:sp>
          <p:nvSpPr>
            <p:cNvPr id="117" name="Oval 440"/>
            <p:cNvSpPr>
              <a:spLocks noChangeArrowheads="1"/>
            </p:cNvSpPr>
            <p:nvPr/>
          </p:nvSpPr>
          <p:spPr bwMode="auto">
            <a:xfrm>
              <a:off x="10639307" y="2954772"/>
              <a:ext cx="132715" cy="155075"/>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3200"/>
            </a:p>
          </p:txBody>
        </p:sp>
        <p:sp>
          <p:nvSpPr>
            <p:cNvPr id="118" name="Freeform 441"/>
            <p:cNvSpPr>
              <a:spLocks/>
            </p:cNvSpPr>
            <p:nvPr/>
          </p:nvSpPr>
          <p:spPr bwMode="auto">
            <a:xfrm>
              <a:off x="10606849" y="2685014"/>
              <a:ext cx="119011" cy="119732"/>
            </a:xfrm>
            <a:custGeom>
              <a:avLst/>
              <a:gdLst>
                <a:gd name="T0" fmla="*/ 55 w 70"/>
                <a:gd name="T1" fmla="*/ 70 h 70"/>
                <a:gd name="T2" fmla="*/ 70 w 70"/>
                <a:gd name="T3" fmla="*/ 70 h 70"/>
                <a:gd name="T4" fmla="*/ 0 w 70"/>
                <a:gd name="T5" fmla="*/ 0 h 70"/>
                <a:gd name="T6" fmla="*/ 0 w 70"/>
                <a:gd name="T7" fmla="*/ 14 h 70"/>
                <a:gd name="T8" fmla="*/ 55 w 70"/>
                <a:gd name="T9" fmla="*/ 70 h 70"/>
              </a:gdLst>
              <a:ahLst/>
              <a:cxnLst>
                <a:cxn ang="0">
                  <a:pos x="T0" y="T1"/>
                </a:cxn>
                <a:cxn ang="0">
                  <a:pos x="T2" y="T3"/>
                </a:cxn>
                <a:cxn ang="0">
                  <a:pos x="T4" y="T5"/>
                </a:cxn>
                <a:cxn ang="0">
                  <a:pos x="T6" y="T7"/>
                </a:cxn>
                <a:cxn ang="0">
                  <a:pos x="T8" y="T9"/>
                </a:cxn>
              </a:cxnLst>
              <a:rect l="0" t="0" r="r" b="b"/>
              <a:pathLst>
                <a:path w="70" h="70">
                  <a:moveTo>
                    <a:pt x="55" y="70"/>
                  </a:moveTo>
                  <a:cubicBezTo>
                    <a:pt x="70" y="70"/>
                    <a:pt x="70" y="70"/>
                    <a:pt x="70" y="70"/>
                  </a:cubicBezTo>
                  <a:cubicBezTo>
                    <a:pt x="70" y="31"/>
                    <a:pt x="39" y="0"/>
                    <a:pt x="0" y="0"/>
                  </a:cubicBezTo>
                  <a:cubicBezTo>
                    <a:pt x="0" y="14"/>
                    <a:pt x="0" y="14"/>
                    <a:pt x="0" y="14"/>
                  </a:cubicBezTo>
                  <a:cubicBezTo>
                    <a:pt x="31" y="14"/>
                    <a:pt x="55" y="39"/>
                    <a:pt x="55" y="7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3200"/>
            </a:p>
          </p:txBody>
        </p:sp>
        <p:sp>
          <p:nvSpPr>
            <p:cNvPr id="119" name="Freeform 442"/>
            <p:cNvSpPr>
              <a:spLocks/>
            </p:cNvSpPr>
            <p:nvPr/>
          </p:nvSpPr>
          <p:spPr bwMode="auto">
            <a:xfrm>
              <a:off x="10606849" y="2727569"/>
              <a:ext cx="76456" cy="77177"/>
            </a:xfrm>
            <a:custGeom>
              <a:avLst/>
              <a:gdLst>
                <a:gd name="T0" fmla="*/ 33 w 45"/>
                <a:gd name="T1" fmla="*/ 45 h 45"/>
                <a:gd name="T2" fmla="*/ 45 w 45"/>
                <a:gd name="T3" fmla="*/ 45 h 45"/>
                <a:gd name="T4" fmla="*/ 0 w 45"/>
                <a:gd name="T5" fmla="*/ 0 h 45"/>
                <a:gd name="T6" fmla="*/ 0 w 45"/>
                <a:gd name="T7" fmla="*/ 12 h 45"/>
                <a:gd name="T8" fmla="*/ 33 w 45"/>
                <a:gd name="T9" fmla="*/ 45 h 45"/>
              </a:gdLst>
              <a:ahLst/>
              <a:cxnLst>
                <a:cxn ang="0">
                  <a:pos x="T0" y="T1"/>
                </a:cxn>
                <a:cxn ang="0">
                  <a:pos x="T2" y="T3"/>
                </a:cxn>
                <a:cxn ang="0">
                  <a:pos x="T4" y="T5"/>
                </a:cxn>
                <a:cxn ang="0">
                  <a:pos x="T6" y="T7"/>
                </a:cxn>
                <a:cxn ang="0">
                  <a:pos x="T8" y="T9"/>
                </a:cxn>
              </a:cxnLst>
              <a:rect l="0" t="0" r="r" b="b"/>
              <a:pathLst>
                <a:path w="45" h="45">
                  <a:moveTo>
                    <a:pt x="33" y="45"/>
                  </a:moveTo>
                  <a:cubicBezTo>
                    <a:pt x="45" y="45"/>
                    <a:pt x="45" y="45"/>
                    <a:pt x="45" y="45"/>
                  </a:cubicBezTo>
                  <a:cubicBezTo>
                    <a:pt x="45" y="20"/>
                    <a:pt x="25" y="0"/>
                    <a:pt x="0" y="0"/>
                  </a:cubicBezTo>
                  <a:cubicBezTo>
                    <a:pt x="0" y="12"/>
                    <a:pt x="0" y="12"/>
                    <a:pt x="0" y="12"/>
                  </a:cubicBezTo>
                  <a:cubicBezTo>
                    <a:pt x="18" y="12"/>
                    <a:pt x="33" y="27"/>
                    <a:pt x="33" y="4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3200"/>
            </a:p>
          </p:txBody>
        </p:sp>
        <p:sp>
          <p:nvSpPr>
            <p:cNvPr id="120" name="Freeform 443"/>
            <p:cNvSpPr>
              <a:spLocks/>
            </p:cNvSpPr>
            <p:nvPr/>
          </p:nvSpPr>
          <p:spPr bwMode="auto">
            <a:xfrm>
              <a:off x="10606849" y="2762190"/>
              <a:ext cx="42556" cy="42556"/>
            </a:xfrm>
            <a:custGeom>
              <a:avLst/>
              <a:gdLst>
                <a:gd name="T0" fmla="*/ 13 w 25"/>
                <a:gd name="T1" fmla="*/ 25 h 25"/>
                <a:gd name="T2" fmla="*/ 25 w 25"/>
                <a:gd name="T3" fmla="*/ 25 h 25"/>
                <a:gd name="T4" fmla="*/ 0 w 25"/>
                <a:gd name="T5" fmla="*/ 0 h 25"/>
                <a:gd name="T6" fmla="*/ 0 w 25"/>
                <a:gd name="T7" fmla="*/ 12 h 25"/>
                <a:gd name="T8" fmla="*/ 13 w 25"/>
                <a:gd name="T9" fmla="*/ 25 h 25"/>
              </a:gdLst>
              <a:ahLst/>
              <a:cxnLst>
                <a:cxn ang="0">
                  <a:pos x="T0" y="T1"/>
                </a:cxn>
                <a:cxn ang="0">
                  <a:pos x="T2" y="T3"/>
                </a:cxn>
                <a:cxn ang="0">
                  <a:pos x="T4" y="T5"/>
                </a:cxn>
                <a:cxn ang="0">
                  <a:pos x="T6" y="T7"/>
                </a:cxn>
                <a:cxn ang="0">
                  <a:pos x="T8" y="T9"/>
                </a:cxn>
              </a:cxnLst>
              <a:rect l="0" t="0" r="r" b="b"/>
              <a:pathLst>
                <a:path w="25" h="25">
                  <a:moveTo>
                    <a:pt x="13" y="25"/>
                  </a:moveTo>
                  <a:cubicBezTo>
                    <a:pt x="25" y="25"/>
                    <a:pt x="25" y="25"/>
                    <a:pt x="25" y="25"/>
                  </a:cubicBezTo>
                  <a:cubicBezTo>
                    <a:pt x="25" y="11"/>
                    <a:pt x="14" y="0"/>
                    <a:pt x="0" y="0"/>
                  </a:cubicBezTo>
                  <a:cubicBezTo>
                    <a:pt x="0" y="12"/>
                    <a:pt x="0" y="12"/>
                    <a:pt x="0" y="12"/>
                  </a:cubicBezTo>
                  <a:cubicBezTo>
                    <a:pt x="7" y="12"/>
                    <a:pt x="13" y="18"/>
                    <a:pt x="13" y="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3200"/>
            </a:p>
          </p:txBody>
        </p:sp>
        <p:sp>
          <p:nvSpPr>
            <p:cNvPr id="121" name="Freeform 444"/>
            <p:cNvSpPr>
              <a:spLocks/>
            </p:cNvSpPr>
            <p:nvPr/>
          </p:nvSpPr>
          <p:spPr bwMode="auto">
            <a:xfrm>
              <a:off x="10611898" y="3114896"/>
              <a:ext cx="168779" cy="228646"/>
            </a:xfrm>
            <a:custGeom>
              <a:avLst/>
              <a:gdLst>
                <a:gd name="T0" fmla="*/ 49 w 99"/>
                <a:gd name="T1" fmla="*/ 2 h 134"/>
                <a:gd name="T2" fmla="*/ 40 w 99"/>
                <a:gd name="T3" fmla="*/ 68 h 134"/>
                <a:gd name="T4" fmla="*/ 10 w 99"/>
                <a:gd name="T5" fmla="*/ 87 h 134"/>
                <a:gd name="T6" fmla="*/ 10 w 99"/>
                <a:gd name="T7" fmla="*/ 60 h 134"/>
                <a:gd name="T8" fmla="*/ 49 w 99"/>
                <a:gd name="T9" fmla="*/ 2 h 134"/>
                <a:gd name="T10" fmla="*/ 0 w 99"/>
                <a:gd name="T11" fmla="*/ 68 h 134"/>
                <a:gd name="T12" fmla="*/ 0 w 99"/>
                <a:gd name="T13" fmla="*/ 106 h 134"/>
                <a:gd name="T14" fmla="*/ 49 w 99"/>
                <a:gd name="T15" fmla="*/ 134 h 134"/>
                <a:gd name="T16" fmla="*/ 99 w 99"/>
                <a:gd name="T17" fmla="*/ 115 h 134"/>
                <a:gd name="T18" fmla="*/ 99 w 99"/>
                <a:gd name="T19" fmla="*/ 35 h 134"/>
                <a:gd name="T20" fmla="*/ 49 w 99"/>
                <a:gd name="T21" fmla="*/ 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34">
                  <a:moveTo>
                    <a:pt x="49" y="2"/>
                  </a:moveTo>
                  <a:cubicBezTo>
                    <a:pt x="40" y="68"/>
                    <a:pt x="40" y="68"/>
                    <a:pt x="40" y="68"/>
                  </a:cubicBezTo>
                  <a:cubicBezTo>
                    <a:pt x="10" y="87"/>
                    <a:pt x="10" y="87"/>
                    <a:pt x="10" y="87"/>
                  </a:cubicBezTo>
                  <a:cubicBezTo>
                    <a:pt x="10" y="60"/>
                    <a:pt x="10" y="60"/>
                    <a:pt x="10" y="60"/>
                  </a:cubicBezTo>
                  <a:cubicBezTo>
                    <a:pt x="49" y="2"/>
                    <a:pt x="49" y="2"/>
                    <a:pt x="49" y="2"/>
                  </a:cubicBezTo>
                  <a:cubicBezTo>
                    <a:pt x="11" y="2"/>
                    <a:pt x="0" y="68"/>
                    <a:pt x="0" y="68"/>
                  </a:cubicBezTo>
                  <a:cubicBezTo>
                    <a:pt x="0" y="68"/>
                    <a:pt x="0" y="90"/>
                    <a:pt x="0" y="106"/>
                  </a:cubicBezTo>
                  <a:cubicBezTo>
                    <a:pt x="0" y="122"/>
                    <a:pt x="5" y="134"/>
                    <a:pt x="49" y="134"/>
                  </a:cubicBezTo>
                  <a:cubicBezTo>
                    <a:pt x="94" y="134"/>
                    <a:pt x="99" y="115"/>
                    <a:pt x="99" y="115"/>
                  </a:cubicBezTo>
                  <a:cubicBezTo>
                    <a:pt x="99" y="115"/>
                    <a:pt x="99" y="69"/>
                    <a:pt x="99" y="35"/>
                  </a:cubicBezTo>
                  <a:cubicBezTo>
                    <a:pt x="99" y="0"/>
                    <a:pt x="49" y="2"/>
                    <a:pt x="49"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3200"/>
            </a:p>
          </p:txBody>
        </p:sp>
        <p:sp>
          <p:nvSpPr>
            <p:cNvPr id="122" name="Freeform 445"/>
            <p:cNvSpPr>
              <a:spLocks/>
            </p:cNvSpPr>
            <p:nvPr/>
          </p:nvSpPr>
          <p:spPr bwMode="auto">
            <a:xfrm>
              <a:off x="10344303" y="3058636"/>
              <a:ext cx="170222" cy="22360"/>
            </a:xfrm>
            <a:custGeom>
              <a:avLst/>
              <a:gdLst>
                <a:gd name="T0" fmla="*/ 94 w 100"/>
                <a:gd name="T1" fmla="*/ 0 h 13"/>
                <a:gd name="T2" fmla="*/ 7 w 100"/>
                <a:gd name="T3" fmla="*/ 0 h 13"/>
                <a:gd name="T4" fmla="*/ 2 w 100"/>
                <a:gd name="T5" fmla="*/ 2 h 13"/>
                <a:gd name="T6" fmla="*/ 0 w 100"/>
                <a:gd name="T7" fmla="*/ 6 h 13"/>
                <a:gd name="T8" fmla="*/ 7 w 100"/>
                <a:gd name="T9" fmla="*/ 13 h 13"/>
                <a:gd name="T10" fmla="*/ 94 w 100"/>
                <a:gd name="T11" fmla="*/ 13 h 13"/>
                <a:gd name="T12" fmla="*/ 100 w 100"/>
                <a:gd name="T13" fmla="*/ 6 h 13"/>
                <a:gd name="T14" fmla="*/ 94 w 100"/>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13">
                  <a:moveTo>
                    <a:pt x="94" y="0"/>
                  </a:moveTo>
                  <a:cubicBezTo>
                    <a:pt x="7" y="0"/>
                    <a:pt x="7" y="0"/>
                    <a:pt x="7" y="0"/>
                  </a:cubicBezTo>
                  <a:cubicBezTo>
                    <a:pt x="5" y="0"/>
                    <a:pt x="4" y="0"/>
                    <a:pt x="2" y="2"/>
                  </a:cubicBezTo>
                  <a:cubicBezTo>
                    <a:pt x="1" y="3"/>
                    <a:pt x="0" y="4"/>
                    <a:pt x="0" y="6"/>
                  </a:cubicBezTo>
                  <a:cubicBezTo>
                    <a:pt x="0" y="10"/>
                    <a:pt x="3" y="13"/>
                    <a:pt x="7" y="13"/>
                  </a:cubicBezTo>
                  <a:cubicBezTo>
                    <a:pt x="94" y="13"/>
                    <a:pt x="94" y="13"/>
                    <a:pt x="94" y="13"/>
                  </a:cubicBezTo>
                  <a:cubicBezTo>
                    <a:pt x="97" y="13"/>
                    <a:pt x="100" y="10"/>
                    <a:pt x="100" y="6"/>
                  </a:cubicBezTo>
                  <a:cubicBezTo>
                    <a:pt x="100" y="3"/>
                    <a:pt x="97" y="0"/>
                    <a:pt x="94"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3200"/>
            </a:p>
          </p:txBody>
        </p:sp>
        <p:sp>
          <p:nvSpPr>
            <p:cNvPr id="123" name="Freeform 446"/>
            <p:cNvSpPr>
              <a:spLocks/>
            </p:cNvSpPr>
            <p:nvPr/>
          </p:nvSpPr>
          <p:spPr bwMode="auto">
            <a:xfrm>
              <a:off x="10465478" y="2847301"/>
              <a:ext cx="56260" cy="64915"/>
            </a:xfrm>
            <a:custGeom>
              <a:avLst/>
              <a:gdLst>
                <a:gd name="T0" fmla="*/ 17 w 33"/>
                <a:gd name="T1" fmla="*/ 38 h 38"/>
                <a:gd name="T2" fmla="*/ 33 w 33"/>
                <a:gd name="T3" fmla="*/ 24 h 38"/>
                <a:gd name="T4" fmla="*/ 33 w 33"/>
                <a:gd name="T5" fmla="*/ 19 h 38"/>
                <a:gd name="T6" fmla="*/ 18 w 33"/>
                <a:gd name="T7" fmla="*/ 0 h 38"/>
                <a:gd name="T8" fmla="*/ 17 w 33"/>
                <a:gd name="T9" fmla="*/ 0 h 38"/>
                <a:gd name="T10" fmla="*/ 0 w 33"/>
                <a:gd name="T11" fmla="*/ 19 h 38"/>
                <a:gd name="T12" fmla="*/ 17 w 33"/>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33" h="38">
                  <a:moveTo>
                    <a:pt x="17" y="38"/>
                  </a:moveTo>
                  <a:cubicBezTo>
                    <a:pt x="24" y="38"/>
                    <a:pt x="31" y="32"/>
                    <a:pt x="33" y="24"/>
                  </a:cubicBezTo>
                  <a:cubicBezTo>
                    <a:pt x="33" y="22"/>
                    <a:pt x="33" y="21"/>
                    <a:pt x="33" y="19"/>
                  </a:cubicBezTo>
                  <a:cubicBezTo>
                    <a:pt x="33" y="9"/>
                    <a:pt x="26" y="0"/>
                    <a:pt x="18" y="0"/>
                  </a:cubicBezTo>
                  <a:cubicBezTo>
                    <a:pt x="17" y="0"/>
                    <a:pt x="17" y="0"/>
                    <a:pt x="17" y="0"/>
                  </a:cubicBezTo>
                  <a:cubicBezTo>
                    <a:pt x="7" y="0"/>
                    <a:pt x="0" y="8"/>
                    <a:pt x="0" y="19"/>
                  </a:cubicBezTo>
                  <a:cubicBezTo>
                    <a:pt x="0" y="30"/>
                    <a:pt x="7" y="38"/>
                    <a:pt x="17" y="3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3200"/>
            </a:p>
          </p:txBody>
        </p:sp>
        <p:sp>
          <p:nvSpPr>
            <p:cNvPr id="124" name="Freeform 447"/>
            <p:cNvSpPr>
              <a:spLocks/>
            </p:cNvSpPr>
            <p:nvPr/>
          </p:nvSpPr>
          <p:spPr bwMode="auto">
            <a:xfrm>
              <a:off x="10434463" y="2918708"/>
              <a:ext cx="117569" cy="68522"/>
            </a:xfrm>
            <a:custGeom>
              <a:avLst/>
              <a:gdLst>
                <a:gd name="T0" fmla="*/ 50 w 69"/>
                <a:gd name="T1" fmla="*/ 0 h 40"/>
                <a:gd name="T2" fmla="*/ 36 w 69"/>
                <a:gd name="T3" fmla="*/ 5 h 40"/>
                <a:gd name="T4" fmla="*/ 42 w 69"/>
                <a:gd name="T5" fmla="*/ 25 h 40"/>
                <a:gd name="T6" fmla="*/ 36 w 69"/>
                <a:gd name="T7" fmla="*/ 35 h 40"/>
                <a:gd name="T8" fmla="*/ 29 w 69"/>
                <a:gd name="T9" fmla="*/ 25 h 40"/>
                <a:gd name="T10" fmla="*/ 36 w 69"/>
                <a:gd name="T11" fmla="*/ 5 h 40"/>
                <a:gd name="T12" fmla="*/ 19 w 69"/>
                <a:gd name="T13" fmla="*/ 0 h 40"/>
                <a:gd name="T14" fmla="*/ 0 w 69"/>
                <a:gd name="T15" fmla="*/ 20 h 40"/>
                <a:gd name="T16" fmla="*/ 0 w 69"/>
                <a:gd name="T17" fmla="*/ 40 h 40"/>
                <a:gd name="T18" fmla="*/ 32 w 69"/>
                <a:gd name="T19" fmla="*/ 40 h 40"/>
                <a:gd name="T20" fmla="*/ 37 w 69"/>
                <a:gd name="T21" fmla="*/ 40 h 40"/>
                <a:gd name="T22" fmla="*/ 69 w 69"/>
                <a:gd name="T23" fmla="*/ 40 h 40"/>
                <a:gd name="T24" fmla="*/ 69 w 69"/>
                <a:gd name="T25" fmla="*/ 20 h 40"/>
                <a:gd name="T26" fmla="*/ 50 w 69"/>
                <a:gd name="T2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40">
                  <a:moveTo>
                    <a:pt x="50" y="0"/>
                  </a:moveTo>
                  <a:cubicBezTo>
                    <a:pt x="36" y="5"/>
                    <a:pt x="36" y="5"/>
                    <a:pt x="36" y="5"/>
                  </a:cubicBezTo>
                  <a:cubicBezTo>
                    <a:pt x="42" y="25"/>
                    <a:pt x="42" y="25"/>
                    <a:pt x="42" y="25"/>
                  </a:cubicBezTo>
                  <a:cubicBezTo>
                    <a:pt x="36" y="35"/>
                    <a:pt x="36" y="35"/>
                    <a:pt x="36" y="35"/>
                  </a:cubicBezTo>
                  <a:cubicBezTo>
                    <a:pt x="29" y="25"/>
                    <a:pt x="29" y="25"/>
                    <a:pt x="29" y="25"/>
                  </a:cubicBezTo>
                  <a:cubicBezTo>
                    <a:pt x="36" y="5"/>
                    <a:pt x="36" y="5"/>
                    <a:pt x="36" y="5"/>
                  </a:cubicBezTo>
                  <a:cubicBezTo>
                    <a:pt x="19" y="0"/>
                    <a:pt x="19" y="0"/>
                    <a:pt x="19" y="0"/>
                  </a:cubicBezTo>
                  <a:cubicBezTo>
                    <a:pt x="10" y="3"/>
                    <a:pt x="0" y="8"/>
                    <a:pt x="0" y="20"/>
                  </a:cubicBezTo>
                  <a:cubicBezTo>
                    <a:pt x="0" y="40"/>
                    <a:pt x="0" y="40"/>
                    <a:pt x="0" y="40"/>
                  </a:cubicBezTo>
                  <a:cubicBezTo>
                    <a:pt x="32" y="40"/>
                    <a:pt x="32" y="40"/>
                    <a:pt x="32" y="40"/>
                  </a:cubicBezTo>
                  <a:cubicBezTo>
                    <a:pt x="37" y="40"/>
                    <a:pt x="37" y="40"/>
                    <a:pt x="37" y="40"/>
                  </a:cubicBezTo>
                  <a:cubicBezTo>
                    <a:pt x="69" y="40"/>
                    <a:pt x="69" y="40"/>
                    <a:pt x="69" y="40"/>
                  </a:cubicBezTo>
                  <a:cubicBezTo>
                    <a:pt x="69" y="40"/>
                    <a:pt x="69" y="40"/>
                    <a:pt x="69" y="20"/>
                  </a:cubicBezTo>
                  <a:cubicBezTo>
                    <a:pt x="69" y="8"/>
                    <a:pt x="59" y="3"/>
                    <a:pt x="5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3200"/>
            </a:p>
          </p:txBody>
        </p:sp>
        <p:sp>
          <p:nvSpPr>
            <p:cNvPr id="125" name="Freeform 448"/>
            <p:cNvSpPr>
              <a:spLocks/>
            </p:cNvSpPr>
            <p:nvPr/>
          </p:nvSpPr>
          <p:spPr bwMode="auto">
            <a:xfrm>
              <a:off x="10280831" y="2814844"/>
              <a:ext cx="119732" cy="196188"/>
            </a:xfrm>
            <a:custGeom>
              <a:avLst/>
              <a:gdLst>
                <a:gd name="T0" fmla="*/ 66 w 70"/>
                <a:gd name="T1" fmla="*/ 0 h 115"/>
                <a:gd name="T2" fmla="*/ 61 w 70"/>
                <a:gd name="T3" fmla="*/ 4 h 115"/>
                <a:gd name="T4" fmla="*/ 61 w 70"/>
                <a:gd name="T5" fmla="*/ 56 h 115"/>
                <a:gd name="T6" fmla="*/ 3 w 70"/>
                <a:gd name="T7" fmla="*/ 56 h 115"/>
                <a:gd name="T8" fmla="*/ 1 w 70"/>
                <a:gd name="T9" fmla="*/ 57 h 115"/>
                <a:gd name="T10" fmla="*/ 0 w 70"/>
                <a:gd name="T11" fmla="*/ 61 h 115"/>
                <a:gd name="T12" fmla="*/ 3 w 70"/>
                <a:gd name="T13" fmla="*/ 65 h 115"/>
                <a:gd name="T14" fmla="*/ 29 w 70"/>
                <a:gd name="T15" fmla="*/ 65 h 115"/>
                <a:gd name="T16" fmla="*/ 61 w 70"/>
                <a:gd name="T17" fmla="*/ 65 h 115"/>
                <a:gd name="T18" fmla="*/ 61 w 70"/>
                <a:gd name="T19" fmla="*/ 111 h 115"/>
                <a:gd name="T20" fmla="*/ 63 w 70"/>
                <a:gd name="T21" fmla="*/ 114 h 115"/>
                <a:gd name="T22" fmla="*/ 66 w 70"/>
                <a:gd name="T23" fmla="*/ 115 h 115"/>
                <a:gd name="T24" fmla="*/ 70 w 70"/>
                <a:gd name="T25" fmla="*/ 111 h 115"/>
                <a:gd name="T26" fmla="*/ 70 w 70"/>
                <a:gd name="T27" fmla="*/ 61 h 115"/>
                <a:gd name="T28" fmla="*/ 70 w 70"/>
                <a:gd name="T29" fmla="*/ 4 h 115"/>
                <a:gd name="T30" fmla="*/ 69 w 70"/>
                <a:gd name="T31" fmla="*/ 1 h 115"/>
                <a:gd name="T32" fmla="*/ 66 w 70"/>
                <a:gd name="T3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115">
                  <a:moveTo>
                    <a:pt x="66" y="0"/>
                  </a:moveTo>
                  <a:cubicBezTo>
                    <a:pt x="63" y="0"/>
                    <a:pt x="61" y="2"/>
                    <a:pt x="61" y="4"/>
                  </a:cubicBezTo>
                  <a:cubicBezTo>
                    <a:pt x="61" y="56"/>
                    <a:pt x="61" y="56"/>
                    <a:pt x="61" y="56"/>
                  </a:cubicBezTo>
                  <a:cubicBezTo>
                    <a:pt x="3" y="56"/>
                    <a:pt x="3" y="56"/>
                    <a:pt x="3" y="56"/>
                  </a:cubicBezTo>
                  <a:cubicBezTo>
                    <a:pt x="2" y="56"/>
                    <a:pt x="1" y="57"/>
                    <a:pt x="1" y="57"/>
                  </a:cubicBezTo>
                  <a:cubicBezTo>
                    <a:pt x="0" y="58"/>
                    <a:pt x="0" y="59"/>
                    <a:pt x="0" y="61"/>
                  </a:cubicBezTo>
                  <a:cubicBezTo>
                    <a:pt x="0" y="63"/>
                    <a:pt x="1" y="65"/>
                    <a:pt x="3" y="65"/>
                  </a:cubicBezTo>
                  <a:cubicBezTo>
                    <a:pt x="29" y="65"/>
                    <a:pt x="29" y="65"/>
                    <a:pt x="29" y="65"/>
                  </a:cubicBezTo>
                  <a:cubicBezTo>
                    <a:pt x="61" y="65"/>
                    <a:pt x="61" y="65"/>
                    <a:pt x="61" y="65"/>
                  </a:cubicBezTo>
                  <a:cubicBezTo>
                    <a:pt x="61" y="111"/>
                    <a:pt x="61" y="111"/>
                    <a:pt x="61" y="111"/>
                  </a:cubicBezTo>
                  <a:cubicBezTo>
                    <a:pt x="61" y="112"/>
                    <a:pt x="62" y="113"/>
                    <a:pt x="63" y="114"/>
                  </a:cubicBezTo>
                  <a:cubicBezTo>
                    <a:pt x="63" y="115"/>
                    <a:pt x="65" y="115"/>
                    <a:pt x="66" y="115"/>
                  </a:cubicBezTo>
                  <a:cubicBezTo>
                    <a:pt x="68" y="115"/>
                    <a:pt x="70" y="113"/>
                    <a:pt x="70" y="111"/>
                  </a:cubicBezTo>
                  <a:cubicBezTo>
                    <a:pt x="70" y="61"/>
                    <a:pt x="70" y="61"/>
                    <a:pt x="70" y="61"/>
                  </a:cubicBezTo>
                  <a:cubicBezTo>
                    <a:pt x="70" y="4"/>
                    <a:pt x="70" y="4"/>
                    <a:pt x="70" y="4"/>
                  </a:cubicBezTo>
                  <a:cubicBezTo>
                    <a:pt x="70" y="3"/>
                    <a:pt x="70" y="2"/>
                    <a:pt x="69" y="1"/>
                  </a:cubicBezTo>
                  <a:cubicBezTo>
                    <a:pt x="68" y="0"/>
                    <a:pt x="67" y="0"/>
                    <a:pt x="6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3200"/>
            </a:p>
          </p:txBody>
        </p:sp>
        <p:sp>
          <p:nvSpPr>
            <p:cNvPr id="126" name="Freeform 449"/>
            <p:cNvSpPr>
              <a:spLocks/>
            </p:cNvSpPr>
            <p:nvPr/>
          </p:nvSpPr>
          <p:spPr bwMode="auto">
            <a:xfrm>
              <a:off x="10298141" y="2974968"/>
              <a:ext cx="62752" cy="37507"/>
            </a:xfrm>
            <a:custGeom>
              <a:avLst/>
              <a:gdLst>
                <a:gd name="T0" fmla="*/ 27 w 37"/>
                <a:gd name="T1" fmla="*/ 0 h 22"/>
                <a:gd name="T2" fmla="*/ 19 w 37"/>
                <a:gd name="T3" fmla="*/ 3 h 22"/>
                <a:gd name="T4" fmla="*/ 23 w 37"/>
                <a:gd name="T5" fmla="*/ 14 h 22"/>
                <a:gd name="T6" fmla="*/ 19 w 37"/>
                <a:gd name="T7" fmla="*/ 19 h 22"/>
                <a:gd name="T8" fmla="*/ 15 w 37"/>
                <a:gd name="T9" fmla="*/ 14 h 22"/>
                <a:gd name="T10" fmla="*/ 19 w 37"/>
                <a:gd name="T11" fmla="*/ 3 h 22"/>
                <a:gd name="T12" fmla="*/ 15 w 37"/>
                <a:gd name="T13" fmla="*/ 2 h 22"/>
                <a:gd name="T14" fmla="*/ 10 w 37"/>
                <a:gd name="T15" fmla="*/ 0 h 22"/>
                <a:gd name="T16" fmla="*/ 0 w 37"/>
                <a:gd name="T17" fmla="*/ 11 h 22"/>
                <a:gd name="T18" fmla="*/ 0 w 37"/>
                <a:gd name="T19" fmla="*/ 22 h 22"/>
                <a:gd name="T20" fmla="*/ 17 w 37"/>
                <a:gd name="T21" fmla="*/ 22 h 22"/>
                <a:gd name="T22" fmla="*/ 19 w 37"/>
                <a:gd name="T23" fmla="*/ 22 h 22"/>
                <a:gd name="T24" fmla="*/ 20 w 37"/>
                <a:gd name="T25" fmla="*/ 22 h 22"/>
                <a:gd name="T26" fmla="*/ 37 w 37"/>
                <a:gd name="T27" fmla="*/ 22 h 22"/>
                <a:gd name="T28" fmla="*/ 37 w 37"/>
                <a:gd name="T29" fmla="*/ 11 h 22"/>
                <a:gd name="T30" fmla="*/ 27 w 37"/>
                <a:gd name="T3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22">
                  <a:moveTo>
                    <a:pt x="27" y="0"/>
                  </a:moveTo>
                  <a:cubicBezTo>
                    <a:pt x="19" y="3"/>
                    <a:pt x="19" y="3"/>
                    <a:pt x="19" y="3"/>
                  </a:cubicBezTo>
                  <a:cubicBezTo>
                    <a:pt x="23" y="14"/>
                    <a:pt x="23" y="14"/>
                    <a:pt x="23" y="14"/>
                  </a:cubicBezTo>
                  <a:cubicBezTo>
                    <a:pt x="19" y="19"/>
                    <a:pt x="19" y="19"/>
                    <a:pt x="19" y="19"/>
                  </a:cubicBezTo>
                  <a:cubicBezTo>
                    <a:pt x="15" y="14"/>
                    <a:pt x="15" y="14"/>
                    <a:pt x="15" y="14"/>
                  </a:cubicBezTo>
                  <a:cubicBezTo>
                    <a:pt x="19" y="3"/>
                    <a:pt x="19" y="3"/>
                    <a:pt x="19" y="3"/>
                  </a:cubicBezTo>
                  <a:cubicBezTo>
                    <a:pt x="15" y="2"/>
                    <a:pt x="15" y="2"/>
                    <a:pt x="15" y="2"/>
                  </a:cubicBezTo>
                  <a:cubicBezTo>
                    <a:pt x="10" y="0"/>
                    <a:pt x="10" y="0"/>
                    <a:pt x="10" y="0"/>
                  </a:cubicBezTo>
                  <a:cubicBezTo>
                    <a:pt x="5" y="2"/>
                    <a:pt x="0" y="5"/>
                    <a:pt x="0" y="11"/>
                  </a:cubicBezTo>
                  <a:cubicBezTo>
                    <a:pt x="0" y="22"/>
                    <a:pt x="0" y="22"/>
                    <a:pt x="0" y="22"/>
                  </a:cubicBezTo>
                  <a:cubicBezTo>
                    <a:pt x="17" y="22"/>
                    <a:pt x="17" y="22"/>
                    <a:pt x="17" y="22"/>
                  </a:cubicBezTo>
                  <a:cubicBezTo>
                    <a:pt x="19" y="22"/>
                    <a:pt x="19" y="22"/>
                    <a:pt x="19" y="22"/>
                  </a:cubicBezTo>
                  <a:cubicBezTo>
                    <a:pt x="20" y="22"/>
                    <a:pt x="20" y="22"/>
                    <a:pt x="20" y="22"/>
                  </a:cubicBezTo>
                  <a:cubicBezTo>
                    <a:pt x="37" y="22"/>
                    <a:pt x="37" y="22"/>
                    <a:pt x="37" y="22"/>
                  </a:cubicBezTo>
                  <a:cubicBezTo>
                    <a:pt x="37" y="22"/>
                    <a:pt x="37" y="22"/>
                    <a:pt x="37" y="11"/>
                  </a:cubicBezTo>
                  <a:cubicBezTo>
                    <a:pt x="37" y="5"/>
                    <a:pt x="32" y="2"/>
                    <a:pt x="27"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3200"/>
            </a:p>
          </p:txBody>
        </p:sp>
        <p:sp>
          <p:nvSpPr>
            <p:cNvPr id="127" name="Freeform 450"/>
            <p:cNvSpPr>
              <a:spLocks/>
            </p:cNvSpPr>
            <p:nvPr/>
          </p:nvSpPr>
          <p:spPr bwMode="auto">
            <a:xfrm>
              <a:off x="10313288" y="2936019"/>
              <a:ext cx="32458" cy="35343"/>
            </a:xfrm>
            <a:custGeom>
              <a:avLst/>
              <a:gdLst>
                <a:gd name="T0" fmla="*/ 8 w 19"/>
                <a:gd name="T1" fmla="*/ 21 h 21"/>
                <a:gd name="T2" fmla="*/ 10 w 19"/>
                <a:gd name="T3" fmla="*/ 21 h 21"/>
                <a:gd name="T4" fmla="*/ 19 w 19"/>
                <a:gd name="T5" fmla="*/ 10 h 21"/>
                <a:gd name="T6" fmla="*/ 10 w 19"/>
                <a:gd name="T7" fmla="*/ 0 h 21"/>
                <a:gd name="T8" fmla="*/ 0 w 19"/>
                <a:gd name="T9" fmla="*/ 10 h 21"/>
                <a:gd name="T10" fmla="*/ 8 w 19"/>
                <a:gd name="T11" fmla="*/ 21 h 21"/>
              </a:gdLst>
              <a:ahLst/>
              <a:cxnLst>
                <a:cxn ang="0">
                  <a:pos x="T0" y="T1"/>
                </a:cxn>
                <a:cxn ang="0">
                  <a:pos x="T2" y="T3"/>
                </a:cxn>
                <a:cxn ang="0">
                  <a:pos x="T4" y="T5"/>
                </a:cxn>
                <a:cxn ang="0">
                  <a:pos x="T6" y="T7"/>
                </a:cxn>
                <a:cxn ang="0">
                  <a:pos x="T8" y="T9"/>
                </a:cxn>
                <a:cxn ang="0">
                  <a:pos x="T10" y="T11"/>
                </a:cxn>
              </a:cxnLst>
              <a:rect l="0" t="0" r="r" b="b"/>
              <a:pathLst>
                <a:path w="19" h="21">
                  <a:moveTo>
                    <a:pt x="8" y="21"/>
                  </a:moveTo>
                  <a:cubicBezTo>
                    <a:pt x="8" y="21"/>
                    <a:pt x="9" y="21"/>
                    <a:pt x="10" y="21"/>
                  </a:cubicBezTo>
                  <a:cubicBezTo>
                    <a:pt x="15" y="21"/>
                    <a:pt x="19" y="16"/>
                    <a:pt x="19" y="10"/>
                  </a:cubicBezTo>
                  <a:cubicBezTo>
                    <a:pt x="19" y="4"/>
                    <a:pt x="15" y="0"/>
                    <a:pt x="10" y="0"/>
                  </a:cubicBezTo>
                  <a:cubicBezTo>
                    <a:pt x="4" y="0"/>
                    <a:pt x="0" y="4"/>
                    <a:pt x="0" y="10"/>
                  </a:cubicBezTo>
                  <a:cubicBezTo>
                    <a:pt x="0" y="15"/>
                    <a:pt x="3" y="20"/>
                    <a:pt x="8"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3200"/>
            </a:p>
          </p:txBody>
        </p:sp>
        <p:sp>
          <p:nvSpPr>
            <p:cNvPr id="128" name="Oval 451"/>
            <p:cNvSpPr>
              <a:spLocks noChangeArrowheads="1"/>
            </p:cNvSpPr>
            <p:nvPr/>
          </p:nvSpPr>
          <p:spPr bwMode="auto">
            <a:xfrm>
              <a:off x="10313288" y="2816286"/>
              <a:ext cx="31015" cy="37507"/>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3200"/>
            </a:p>
          </p:txBody>
        </p:sp>
        <p:sp>
          <p:nvSpPr>
            <p:cNvPr id="129" name="Freeform 452"/>
            <p:cNvSpPr>
              <a:spLocks/>
            </p:cNvSpPr>
            <p:nvPr/>
          </p:nvSpPr>
          <p:spPr bwMode="auto">
            <a:xfrm>
              <a:off x="10296699" y="2857399"/>
              <a:ext cx="64194" cy="36064"/>
            </a:xfrm>
            <a:custGeom>
              <a:avLst/>
              <a:gdLst>
                <a:gd name="T0" fmla="*/ 20 w 38"/>
                <a:gd name="T1" fmla="*/ 21 h 21"/>
                <a:gd name="T2" fmla="*/ 20 w 38"/>
                <a:gd name="T3" fmla="*/ 21 h 21"/>
                <a:gd name="T4" fmla="*/ 38 w 38"/>
                <a:gd name="T5" fmla="*/ 21 h 21"/>
                <a:gd name="T6" fmla="*/ 38 w 38"/>
                <a:gd name="T7" fmla="*/ 10 h 21"/>
                <a:gd name="T8" fmla="*/ 28 w 38"/>
                <a:gd name="T9" fmla="*/ 0 h 21"/>
                <a:gd name="T10" fmla="*/ 20 w 38"/>
                <a:gd name="T11" fmla="*/ 3 h 21"/>
                <a:gd name="T12" fmla="*/ 23 w 38"/>
                <a:gd name="T13" fmla="*/ 13 h 21"/>
                <a:gd name="T14" fmla="*/ 20 w 38"/>
                <a:gd name="T15" fmla="*/ 19 h 21"/>
                <a:gd name="T16" fmla="*/ 16 w 38"/>
                <a:gd name="T17" fmla="*/ 13 h 21"/>
                <a:gd name="T18" fmla="*/ 20 w 38"/>
                <a:gd name="T19" fmla="*/ 3 h 21"/>
                <a:gd name="T20" fmla="*/ 10 w 38"/>
                <a:gd name="T21" fmla="*/ 0 h 21"/>
                <a:gd name="T22" fmla="*/ 0 w 38"/>
                <a:gd name="T23" fmla="*/ 10 h 21"/>
                <a:gd name="T24" fmla="*/ 0 w 38"/>
                <a:gd name="T25" fmla="*/ 21 h 21"/>
                <a:gd name="T26" fmla="*/ 18 w 38"/>
                <a:gd name="T27" fmla="*/ 21 h 21"/>
                <a:gd name="T28" fmla="*/ 20 w 38"/>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21">
                  <a:moveTo>
                    <a:pt x="20" y="21"/>
                  </a:moveTo>
                  <a:cubicBezTo>
                    <a:pt x="20" y="21"/>
                    <a:pt x="20" y="21"/>
                    <a:pt x="20" y="21"/>
                  </a:cubicBezTo>
                  <a:cubicBezTo>
                    <a:pt x="38" y="21"/>
                    <a:pt x="38" y="21"/>
                    <a:pt x="38" y="21"/>
                  </a:cubicBezTo>
                  <a:cubicBezTo>
                    <a:pt x="38" y="21"/>
                    <a:pt x="38" y="21"/>
                    <a:pt x="38" y="10"/>
                  </a:cubicBezTo>
                  <a:cubicBezTo>
                    <a:pt x="38" y="4"/>
                    <a:pt x="32" y="1"/>
                    <a:pt x="28" y="0"/>
                  </a:cubicBezTo>
                  <a:cubicBezTo>
                    <a:pt x="20" y="3"/>
                    <a:pt x="20" y="3"/>
                    <a:pt x="20" y="3"/>
                  </a:cubicBezTo>
                  <a:cubicBezTo>
                    <a:pt x="23" y="13"/>
                    <a:pt x="23" y="13"/>
                    <a:pt x="23" y="13"/>
                  </a:cubicBezTo>
                  <a:cubicBezTo>
                    <a:pt x="20" y="19"/>
                    <a:pt x="20" y="19"/>
                    <a:pt x="20" y="19"/>
                  </a:cubicBezTo>
                  <a:cubicBezTo>
                    <a:pt x="16" y="13"/>
                    <a:pt x="16" y="13"/>
                    <a:pt x="16" y="13"/>
                  </a:cubicBezTo>
                  <a:cubicBezTo>
                    <a:pt x="20" y="3"/>
                    <a:pt x="20" y="3"/>
                    <a:pt x="20" y="3"/>
                  </a:cubicBezTo>
                  <a:cubicBezTo>
                    <a:pt x="10" y="0"/>
                    <a:pt x="10" y="0"/>
                    <a:pt x="10" y="0"/>
                  </a:cubicBezTo>
                  <a:cubicBezTo>
                    <a:pt x="6" y="1"/>
                    <a:pt x="0" y="4"/>
                    <a:pt x="0" y="10"/>
                  </a:cubicBezTo>
                  <a:cubicBezTo>
                    <a:pt x="0" y="21"/>
                    <a:pt x="0" y="21"/>
                    <a:pt x="0" y="21"/>
                  </a:cubicBezTo>
                  <a:cubicBezTo>
                    <a:pt x="18" y="21"/>
                    <a:pt x="18" y="21"/>
                    <a:pt x="18" y="21"/>
                  </a:cubicBezTo>
                  <a:lnTo>
                    <a:pt x="20"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3200"/>
            </a:p>
          </p:txBody>
        </p:sp>
        <p:sp>
          <p:nvSpPr>
            <p:cNvPr id="130" name="Freeform 453"/>
            <p:cNvSpPr>
              <a:spLocks noEditPoints="1"/>
            </p:cNvSpPr>
            <p:nvPr/>
          </p:nvSpPr>
          <p:spPr bwMode="auto">
            <a:xfrm>
              <a:off x="10238275" y="2785993"/>
              <a:ext cx="383721" cy="262546"/>
            </a:xfrm>
            <a:custGeom>
              <a:avLst/>
              <a:gdLst>
                <a:gd name="T0" fmla="*/ 225 w 225"/>
                <a:gd name="T1" fmla="*/ 137 h 154"/>
                <a:gd name="T2" fmla="*/ 225 w 225"/>
                <a:gd name="T3" fmla="*/ 80 h 154"/>
                <a:gd name="T4" fmla="*/ 225 w 225"/>
                <a:gd name="T5" fmla="*/ 66 h 154"/>
                <a:gd name="T6" fmla="*/ 225 w 225"/>
                <a:gd name="T7" fmla="*/ 56 h 154"/>
                <a:gd name="T8" fmla="*/ 225 w 225"/>
                <a:gd name="T9" fmla="*/ 42 h 154"/>
                <a:gd name="T10" fmla="*/ 225 w 225"/>
                <a:gd name="T11" fmla="*/ 35 h 154"/>
                <a:gd name="T12" fmla="*/ 225 w 225"/>
                <a:gd name="T13" fmla="*/ 21 h 154"/>
                <a:gd name="T14" fmla="*/ 225 w 225"/>
                <a:gd name="T15" fmla="*/ 18 h 154"/>
                <a:gd name="T16" fmla="*/ 223 w 225"/>
                <a:gd name="T17" fmla="*/ 11 h 154"/>
                <a:gd name="T18" fmla="*/ 216 w 225"/>
                <a:gd name="T19" fmla="*/ 3 h 154"/>
                <a:gd name="T20" fmla="*/ 209 w 225"/>
                <a:gd name="T21" fmla="*/ 0 h 154"/>
                <a:gd name="T22" fmla="*/ 207 w 225"/>
                <a:gd name="T23" fmla="*/ 0 h 154"/>
                <a:gd name="T24" fmla="*/ 193 w 225"/>
                <a:gd name="T25" fmla="*/ 0 h 154"/>
                <a:gd name="T26" fmla="*/ 185 w 225"/>
                <a:gd name="T27" fmla="*/ 0 h 154"/>
                <a:gd name="T28" fmla="*/ 172 w 225"/>
                <a:gd name="T29" fmla="*/ 0 h 154"/>
                <a:gd name="T30" fmla="*/ 161 w 225"/>
                <a:gd name="T31" fmla="*/ 0 h 154"/>
                <a:gd name="T32" fmla="*/ 147 w 225"/>
                <a:gd name="T33" fmla="*/ 0 h 154"/>
                <a:gd name="T34" fmla="*/ 18 w 225"/>
                <a:gd name="T35" fmla="*/ 0 h 154"/>
                <a:gd name="T36" fmla="*/ 0 w 225"/>
                <a:gd name="T37" fmla="*/ 18 h 154"/>
                <a:gd name="T38" fmla="*/ 0 w 225"/>
                <a:gd name="T39" fmla="*/ 137 h 154"/>
                <a:gd name="T40" fmla="*/ 18 w 225"/>
                <a:gd name="T41" fmla="*/ 154 h 154"/>
                <a:gd name="T42" fmla="*/ 207 w 225"/>
                <a:gd name="T43" fmla="*/ 154 h 154"/>
                <a:gd name="T44" fmla="*/ 225 w 225"/>
                <a:gd name="T45" fmla="*/ 137 h 154"/>
                <a:gd name="T46" fmla="*/ 211 w 225"/>
                <a:gd name="T47" fmla="*/ 126 h 154"/>
                <a:gd name="T48" fmla="*/ 196 w 225"/>
                <a:gd name="T49" fmla="*/ 141 h 154"/>
                <a:gd name="T50" fmla="*/ 55 w 225"/>
                <a:gd name="T51" fmla="*/ 141 h 154"/>
                <a:gd name="T52" fmla="*/ 29 w 225"/>
                <a:gd name="T53" fmla="*/ 141 h 154"/>
                <a:gd name="T54" fmla="*/ 13 w 225"/>
                <a:gd name="T55" fmla="*/ 126 h 154"/>
                <a:gd name="T56" fmla="*/ 13 w 225"/>
                <a:gd name="T57" fmla="*/ 26 h 154"/>
                <a:gd name="T58" fmla="*/ 29 w 225"/>
                <a:gd name="T59" fmla="*/ 11 h 154"/>
                <a:gd name="T60" fmla="*/ 91 w 225"/>
                <a:gd name="T61" fmla="*/ 11 h 154"/>
                <a:gd name="T62" fmla="*/ 146 w 225"/>
                <a:gd name="T63" fmla="*/ 11 h 154"/>
                <a:gd name="T64" fmla="*/ 160 w 225"/>
                <a:gd name="T65" fmla="*/ 11 h 154"/>
                <a:gd name="T66" fmla="*/ 170 w 225"/>
                <a:gd name="T67" fmla="*/ 11 h 154"/>
                <a:gd name="T68" fmla="*/ 183 w 225"/>
                <a:gd name="T69" fmla="*/ 11 h 154"/>
                <a:gd name="T70" fmla="*/ 191 w 225"/>
                <a:gd name="T71" fmla="*/ 11 h 154"/>
                <a:gd name="T72" fmla="*/ 196 w 225"/>
                <a:gd name="T73" fmla="*/ 11 h 154"/>
                <a:gd name="T74" fmla="*/ 203 w 225"/>
                <a:gd name="T75" fmla="*/ 13 h 154"/>
                <a:gd name="T76" fmla="*/ 211 w 225"/>
                <a:gd name="T77" fmla="*/ 23 h 154"/>
                <a:gd name="T78" fmla="*/ 211 w 225"/>
                <a:gd name="T79" fmla="*/ 26 h 154"/>
                <a:gd name="T80" fmla="*/ 211 w 225"/>
                <a:gd name="T81" fmla="*/ 36 h 154"/>
                <a:gd name="T82" fmla="*/ 211 w 225"/>
                <a:gd name="T83" fmla="*/ 43 h 154"/>
                <a:gd name="T84" fmla="*/ 211 w 225"/>
                <a:gd name="T85" fmla="*/ 57 h 154"/>
                <a:gd name="T86" fmla="*/ 211 w 225"/>
                <a:gd name="T87" fmla="*/ 66 h 154"/>
                <a:gd name="T88" fmla="*/ 211 w 225"/>
                <a:gd name="T89" fmla="*/ 81 h 154"/>
                <a:gd name="T90" fmla="*/ 211 w 225"/>
                <a:gd name="T91" fmla="*/ 12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154">
                  <a:moveTo>
                    <a:pt x="225" y="137"/>
                  </a:moveTo>
                  <a:cubicBezTo>
                    <a:pt x="225" y="80"/>
                    <a:pt x="225" y="80"/>
                    <a:pt x="225" y="80"/>
                  </a:cubicBezTo>
                  <a:cubicBezTo>
                    <a:pt x="225" y="66"/>
                    <a:pt x="225" y="66"/>
                    <a:pt x="225" y="66"/>
                  </a:cubicBezTo>
                  <a:cubicBezTo>
                    <a:pt x="225" y="56"/>
                    <a:pt x="225" y="56"/>
                    <a:pt x="225" y="56"/>
                  </a:cubicBezTo>
                  <a:cubicBezTo>
                    <a:pt x="225" y="42"/>
                    <a:pt x="225" y="42"/>
                    <a:pt x="225" y="42"/>
                  </a:cubicBezTo>
                  <a:cubicBezTo>
                    <a:pt x="225" y="35"/>
                    <a:pt x="225" y="35"/>
                    <a:pt x="225" y="35"/>
                  </a:cubicBezTo>
                  <a:cubicBezTo>
                    <a:pt x="225" y="21"/>
                    <a:pt x="225" y="21"/>
                    <a:pt x="225" y="21"/>
                  </a:cubicBezTo>
                  <a:cubicBezTo>
                    <a:pt x="225" y="18"/>
                    <a:pt x="225" y="18"/>
                    <a:pt x="225" y="18"/>
                  </a:cubicBezTo>
                  <a:cubicBezTo>
                    <a:pt x="225" y="15"/>
                    <a:pt x="224" y="13"/>
                    <a:pt x="223" y="11"/>
                  </a:cubicBezTo>
                  <a:cubicBezTo>
                    <a:pt x="222" y="7"/>
                    <a:pt x="219" y="5"/>
                    <a:pt x="216" y="3"/>
                  </a:cubicBezTo>
                  <a:cubicBezTo>
                    <a:pt x="214" y="1"/>
                    <a:pt x="212" y="1"/>
                    <a:pt x="209" y="0"/>
                  </a:cubicBezTo>
                  <a:cubicBezTo>
                    <a:pt x="208" y="0"/>
                    <a:pt x="208" y="0"/>
                    <a:pt x="207" y="0"/>
                  </a:cubicBezTo>
                  <a:cubicBezTo>
                    <a:pt x="193" y="0"/>
                    <a:pt x="193" y="0"/>
                    <a:pt x="193" y="0"/>
                  </a:cubicBezTo>
                  <a:cubicBezTo>
                    <a:pt x="185" y="0"/>
                    <a:pt x="185" y="0"/>
                    <a:pt x="185" y="0"/>
                  </a:cubicBezTo>
                  <a:cubicBezTo>
                    <a:pt x="172" y="0"/>
                    <a:pt x="172" y="0"/>
                    <a:pt x="172" y="0"/>
                  </a:cubicBezTo>
                  <a:cubicBezTo>
                    <a:pt x="161" y="0"/>
                    <a:pt x="161" y="0"/>
                    <a:pt x="161" y="0"/>
                  </a:cubicBezTo>
                  <a:cubicBezTo>
                    <a:pt x="147" y="0"/>
                    <a:pt x="147" y="0"/>
                    <a:pt x="147" y="0"/>
                  </a:cubicBezTo>
                  <a:cubicBezTo>
                    <a:pt x="18" y="0"/>
                    <a:pt x="18" y="0"/>
                    <a:pt x="18" y="0"/>
                  </a:cubicBezTo>
                  <a:cubicBezTo>
                    <a:pt x="8" y="0"/>
                    <a:pt x="0" y="8"/>
                    <a:pt x="0" y="18"/>
                  </a:cubicBezTo>
                  <a:cubicBezTo>
                    <a:pt x="0" y="137"/>
                    <a:pt x="0" y="137"/>
                    <a:pt x="0" y="137"/>
                  </a:cubicBezTo>
                  <a:cubicBezTo>
                    <a:pt x="0" y="146"/>
                    <a:pt x="8" y="154"/>
                    <a:pt x="18" y="154"/>
                  </a:cubicBezTo>
                  <a:cubicBezTo>
                    <a:pt x="207" y="154"/>
                    <a:pt x="207" y="154"/>
                    <a:pt x="207" y="154"/>
                  </a:cubicBezTo>
                  <a:cubicBezTo>
                    <a:pt x="217" y="154"/>
                    <a:pt x="225" y="146"/>
                    <a:pt x="225" y="137"/>
                  </a:cubicBezTo>
                  <a:close/>
                  <a:moveTo>
                    <a:pt x="211" y="126"/>
                  </a:moveTo>
                  <a:cubicBezTo>
                    <a:pt x="211" y="135"/>
                    <a:pt x="204" y="141"/>
                    <a:pt x="196" y="141"/>
                  </a:cubicBezTo>
                  <a:cubicBezTo>
                    <a:pt x="55" y="141"/>
                    <a:pt x="55" y="141"/>
                    <a:pt x="55" y="141"/>
                  </a:cubicBezTo>
                  <a:cubicBezTo>
                    <a:pt x="29" y="141"/>
                    <a:pt x="29" y="141"/>
                    <a:pt x="29" y="141"/>
                  </a:cubicBezTo>
                  <a:cubicBezTo>
                    <a:pt x="20" y="141"/>
                    <a:pt x="13" y="135"/>
                    <a:pt x="13" y="126"/>
                  </a:cubicBezTo>
                  <a:cubicBezTo>
                    <a:pt x="13" y="26"/>
                    <a:pt x="13" y="26"/>
                    <a:pt x="13" y="26"/>
                  </a:cubicBezTo>
                  <a:cubicBezTo>
                    <a:pt x="13" y="18"/>
                    <a:pt x="20" y="11"/>
                    <a:pt x="29" y="11"/>
                  </a:cubicBezTo>
                  <a:cubicBezTo>
                    <a:pt x="91" y="11"/>
                    <a:pt x="91" y="11"/>
                    <a:pt x="91" y="11"/>
                  </a:cubicBezTo>
                  <a:cubicBezTo>
                    <a:pt x="146" y="11"/>
                    <a:pt x="146" y="11"/>
                    <a:pt x="146" y="11"/>
                  </a:cubicBezTo>
                  <a:cubicBezTo>
                    <a:pt x="160" y="11"/>
                    <a:pt x="160" y="11"/>
                    <a:pt x="160" y="11"/>
                  </a:cubicBezTo>
                  <a:cubicBezTo>
                    <a:pt x="170" y="11"/>
                    <a:pt x="170" y="11"/>
                    <a:pt x="170" y="11"/>
                  </a:cubicBezTo>
                  <a:cubicBezTo>
                    <a:pt x="183" y="11"/>
                    <a:pt x="183" y="11"/>
                    <a:pt x="183" y="11"/>
                  </a:cubicBezTo>
                  <a:cubicBezTo>
                    <a:pt x="191" y="11"/>
                    <a:pt x="191" y="11"/>
                    <a:pt x="191" y="11"/>
                  </a:cubicBezTo>
                  <a:cubicBezTo>
                    <a:pt x="196" y="11"/>
                    <a:pt x="196" y="11"/>
                    <a:pt x="196" y="11"/>
                  </a:cubicBezTo>
                  <a:cubicBezTo>
                    <a:pt x="198" y="11"/>
                    <a:pt x="201" y="12"/>
                    <a:pt x="203" y="13"/>
                  </a:cubicBezTo>
                  <a:cubicBezTo>
                    <a:pt x="207" y="15"/>
                    <a:pt x="210" y="19"/>
                    <a:pt x="211" y="23"/>
                  </a:cubicBezTo>
                  <a:cubicBezTo>
                    <a:pt x="211" y="24"/>
                    <a:pt x="211" y="25"/>
                    <a:pt x="211" y="26"/>
                  </a:cubicBezTo>
                  <a:cubicBezTo>
                    <a:pt x="211" y="36"/>
                    <a:pt x="211" y="36"/>
                    <a:pt x="211" y="36"/>
                  </a:cubicBezTo>
                  <a:cubicBezTo>
                    <a:pt x="211" y="43"/>
                    <a:pt x="211" y="43"/>
                    <a:pt x="211" y="43"/>
                  </a:cubicBezTo>
                  <a:cubicBezTo>
                    <a:pt x="211" y="57"/>
                    <a:pt x="211" y="57"/>
                    <a:pt x="211" y="57"/>
                  </a:cubicBezTo>
                  <a:cubicBezTo>
                    <a:pt x="211" y="66"/>
                    <a:pt x="211" y="66"/>
                    <a:pt x="211" y="66"/>
                  </a:cubicBezTo>
                  <a:cubicBezTo>
                    <a:pt x="211" y="81"/>
                    <a:pt x="211" y="81"/>
                    <a:pt x="211" y="81"/>
                  </a:cubicBezTo>
                  <a:lnTo>
                    <a:pt x="211" y="1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3200"/>
            </a:p>
          </p:txBody>
        </p:sp>
        <p:sp>
          <p:nvSpPr>
            <p:cNvPr id="131" name="Freeform 454"/>
            <p:cNvSpPr>
              <a:spLocks/>
            </p:cNvSpPr>
            <p:nvPr/>
          </p:nvSpPr>
          <p:spPr bwMode="auto">
            <a:xfrm>
              <a:off x="10054349" y="3114896"/>
              <a:ext cx="168779" cy="228646"/>
            </a:xfrm>
            <a:custGeom>
              <a:avLst/>
              <a:gdLst>
                <a:gd name="T0" fmla="*/ 50 w 99"/>
                <a:gd name="T1" fmla="*/ 2 h 134"/>
                <a:gd name="T2" fmla="*/ 89 w 99"/>
                <a:gd name="T3" fmla="*/ 59 h 134"/>
                <a:gd name="T4" fmla="*/ 89 w 99"/>
                <a:gd name="T5" fmla="*/ 86 h 134"/>
                <a:gd name="T6" fmla="*/ 59 w 99"/>
                <a:gd name="T7" fmla="*/ 68 h 134"/>
                <a:gd name="T8" fmla="*/ 50 w 99"/>
                <a:gd name="T9" fmla="*/ 2 h 134"/>
                <a:gd name="T10" fmla="*/ 0 w 99"/>
                <a:gd name="T11" fmla="*/ 34 h 134"/>
                <a:gd name="T12" fmla="*/ 0 w 99"/>
                <a:gd name="T13" fmla="*/ 114 h 134"/>
                <a:gd name="T14" fmla="*/ 50 w 99"/>
                <a:gd name="T15" fmla="*/ 134 h 134"/>
                <a:gd name="T16" fmla="*/ 99 w 99"/>
                <a:gd name="T17" fmla="*/ 105 h 134"/>
                <a:gd name="T18" fmla="*/ 99 w 99"/>
                <a:gd name="T19" fmla="*/ 68 h 134"/>
                <a:gd name="T20" fmla="*/ 50 w 99"/>
                <a:gd name="T21" fmla="*/ 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34">
                  <a:moveTo>
                    <a:pt x="50" y="2"/>
                  </a:moveTo>
                  <a:cubicBezTo>
                    <a:pt x="89" y="59"/>
                    <a:pt x="89" y="59"/>
                    <a:pt x="89" y="59"/>
                  </a:cubicBezTo>
                  <a:cubicBezTo>
                    <a:pt x="89" y="86"/>
                    <a:pt x="89" y="86"/>
                    <a:pt x="89" y="86"/>
                  </a:cubicBezTo>
                  <a:cubicBezTo>
                    <a:pt x="59" y="68"/>
                    <a:pt x="59" y="68"/>
                    <a:pt x="59" y="68"/>
                  </a:cubicBezTo>
                  <a:cubicBezTo>
                    <a:pt x="50" y="2"/>
                    <a:pt x="50" y="2"/>
                    <a:pt x="50" y="2"/>
                  </a:cubicBezTo>
                  <a:cubicBezTo>
                    <a:pt x="50" y="2"/>
                    <a:pt x="0" y="0"/>
                    <a:pt x="0" y="34"/>
                  </a:cubicBezTo>
                  <a:cubicBezTo>
                    <a:pt x="0" y="68"/>
                    <a:pt x="0" y="114"/>
                    <a:pt x="0" y="114"/>
                  </a:cubicBezTo>
                  <a:cubicBezTo>
                    <a:pt x="0" y="114"/>
                    <a:pt x="5" y="134"/>
                    <a:pt x="50" y="134"/>
                  </a:cubicBezTo>
                  <a:cubicBezTo>
                    <a:pt x="94" y="134"/>
                    <a:pt x="99" y="121"/>
                    <a:pt x="99" y="105"/>
                  </a:cubicBezTo>
                  <a:cubicBezTo>
                    <a:pt x="99" y="89"/>
                    <a:pt x="99" y="68"/>
                    <a:pt x="99" y="68"/>
                  </a:cubicBezTo>
                  <a:cubicBezTo>
                    <a:pt x="99" y="68"/>
                    <a:pt x="88" y="2"/>
                    <a:pt x="50"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3200"/>
            </a:p>
          </p:txBody>
        </p:sp>
        <p:sp>
          <p:nvSpPr>
            <p:cNvPr id="132" name="Oval 455"/>
            <p:cNvSpPr>
              <a:spLocks noChangeArrowheads="1"/>
            </p:cNvSpPr>
            <p:nvPr/>
          </p:nvSpPr>
          <p:spPr bwMode="auto">
            <a:xfrm>
              <a:off x="10063004" y="2954772"/>
              <a:ext cx="132715" cy="155075"/>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3200"/>
            </a:p>
          </p:txBody>
        </p:sp>
      </p:grpSp>
      <p:grpSp>
        <p:nvGrpSpPr>
          <p:cNvPr id="133" name="组合 132"/>
          <p:cNvGrpSpPr/>
          <p:nvPr/>
        </p:nvGrpSpPr>
        <p:grpSpPr>
          <a:xfrm>
            <a:off x="7896691" y="4300883"/>
            <a:ext cx="271530" cy="405870"/>
            <a:chOff x="10182016" y="3597432"/>
            <a:chExt cx="481093" cy="719115"/>
          </a:xfrm>
          <a:solidFill>
            <a:schemeClr val="bg1"/>
          </a:solidFill>
          <a:effectLst/>
        </p:grpSpPr>
        <p:sp>
          <p:nvSpPr>
            <p:cNvPr id="134" name="Freeform 456"/>
            <p:cNvSpPr>
              <a:spLocks noEditPoints="1"/>
            </p:cNvSpPr>
            <p:nvPr/>
          </p:nvSpPr>
          <p:spPr bwMode="auto">
            <a:xfrm>
              <a:off x="10274339" y="3841224"/>
              <a:ext cx="388770" cy="347657"/>
            </a:xfrm>
            <a:custGeom>
              <a:avLst/>
              <a:gdLst>
                <a:gd name="T0" fmla="*/ 148 w 228"/>
                <a:gd name="T1" fmla="*/ 0 h 204"/>
                <a:gd name="T2" fmla="*/ 148 w 228"/>
                <a:gd name="T3" fmla="*/ 0 h 204"/>
                <a:gd name="T4" fmla="*/ 114 w 228"/>
                <a:gd name="T5" fmla="*/ 13 h 204"/>
                <a:gd name="T6" fmla="*/ 80 w 228"/>
                <a:gd name="T7" fmla="*/ 0 h 204"/>
                <a:gd name="T8" fmla="*/ 0 w 228"/>
                <a:gd name="T9" fmla="*/ 80 h 204"/>
                <a:gd name="T10" fmla="*/ 0 w 228"/>
                <a:gd name="T11" fmla="*/ 98 h 204"/>
                <a:gd name="T12" fmla="*/ 7 w 228"/>
                <a:gd name="T13" fmla="*/ 84 h 204"/>
                <a:gd name="T14" fmla="*/ 17 w 228"/>
                <a:gd name="T15" fmla="*/ 84 h 204"/>
                <a:gd name="T16" fmla="*/ 93 w 228"/>
                <a:gd name="T17" fmla="*/ 137 h 204"/>
                <a:gd name="T18" fmla="*/ 93 w 228"/>
                <a:gd name="T19" fmla="*/ 204 h 204"/>
                <a:gd name="T20" fmla="*/ 104 w 228"/>
                <a:gd name="T21" fmla="*/ 204 h 204"/>
                <a:gd name="T22" fmla="*/ 124 w 228"/>
                <a:gd name="T23" fmla="*/ 204 h 204"/>
                <a:gd name="T24" fmla="*/ 228 w 228"/>
                <a:gd name="T25" fmla="*/ 167 h 204"/>
                <a:gd name="T26" fmla="*/ 228 w 228"/>
                <a:gd name="T27" fmla="*/ 80 h 204"/>
                <a:gd name="T28" fmla="*/ 148 w 228"/>
                <a:gd name="T29" fmla="*/ 0 h 204"/>
                <a:gd name="T30" fmla="*/ 114 w 228"/>
                <a:gd name="T31" fmla="*/ 151 h 204"/>
                <a:gd name="T32" fmla="*/ 101 w 228"/>
                <a:gd name="T33" fmla="*/ 132 h 204"/>
                <a:gd name="T34" fmla="*/ 87 w 228"/>
                <a:gd name="T35" fmla="*/ 112 h 204"/>
                <a:gd name="T36" fmla="*/ 114 w 228"/>
                <a:gd name="T37" fmla="*/ 13 h 204"/>
                <a:gd name="T38" fmla="*/ 141 w 228"/>
                <a:gd name="T39" fmla="*/ 112 h 204"/>
                <a:gd name="T40" fmla="*/ 114 w 228"/>
                <a:gd name="T41" fmla="*/ 15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8" h="204">
                  <a:moveTo>
                    <a:pt x="148" y="0"/>
                  </a:moveTo>
                  <a:cubicBezTo>
                    <a:pt x="148" y="0"/>
                    <a:pt x="148" y="0"/>
                    <a:pt x="148" y="0"/>
                  </a:cubicBezTo>
                  <a:cubicBezTo>
                    <a:pt x="114" y="13"/>
                    <a:pt x="114" y="13"/>
                    <a:pt x="114" y="13"/>
                  </a:cubicBezTo>
                  <a:cubicBezTo>
                    <a:pt x="80" y="0"/>
                    <a:pt x="80" y="0"/>
                    <a:pt x="80" y="0"/>
                  </a:cubicBezTo>
                  <a:cubicBezTo>
                    <a:pt x="50" y="9"/>
                    <a:pt x="0" y="30"/>
                    <a:pt x="0" y="80"/>
                  </a:cubicBezTo>
                  <a:cubicBezTo>
                    <a:pt x="0" y="87"/>
                    <a:pt x="0" y="92"/>
                    <a:pt x="0" y="98"/>
                  </a:cubicBezTo>
                  <a:cubicBezTo>
                    <a:pt x="5" y="90"/>
                    <a:pt x="7" y="84"/>
                    <a:pt x="7" y="84"/>
                  </a:cubicBezTo>
                  <a:cubicBezTo>
                    <a:pt x="17" y="84"/>
                    <a:pt x="17" y="84"/>
                    <a:pt x="17" y="84"/>
                  </a:cubicBezTo>
                  <a:cubicBezTo>
                    <a:pt x="17" y="84"/>
                    <a:pt x="33" y="137"/>
                    <a:pt x="93" y="137"/>
                  </a:cubicBezTo>
                  <a:cubicBezTo>
                    <a:pt x="93" y="204"/>
                    <a:pt x="93" y="204"/>
                    <a:pt x="93" y="204"/>
                  </a:cubicBezTo>
                  <a:cubicBezTo>
                    <a:pt x="97" y="204"/>
                    <a:pt x="100" y="204"/>
                    <a:pt x="104" y="204"/>
                  </a:cubicBezTo>
                  <a:cubicBezTo>
                    <a:pt x="124" y="204"/>
                    <a:pt x="124" y="204"/>
                    <a:pt x="124" y="204"/>
                  </a:cubicBezTo>
                  <a:cubicBezTo>
                    <a:pt x="225" y="204"/>
                    <a:pt x="228" y="167"/>
                    <a:pt x="228" y="167"/>
                  </a:cubicBezTo>
                  <a:cubicBezTo>
                    <a:pt x="228" y="167"/>
                    <a:pt x="228" y="154"/>
                    <a:pt x="228" y="80"/>
                  </a:cubicBezTo>
                  <a:cubicBezTo>
                    <a:pt x="228" y="30"/>
                    <a:pt x="178" y="9"/>
                    <a:pt x="148" y="0"/>
                  </a:cubicBezTo>
                  <a:close/>
                  <a:moveTo>
                    <a:pt x="114" y="151"/>
                  </a:moveTo>
                  <a:cubicBezTo>
                    <a:pt x="101" y="132"/>
                    <a:pt x="101" y="132"/>
                    <a:pt x="101" y="132"/>
                  </a:cubicBezTo>
                  <a:cubicBezTo>
                    <a:pt x="87" y="112"/>
                    <a:pt x="87" y="112"/>
                    <a:pt x="87" y="112"/>
                  </a:cubicBezTo>
                  <a:cubicBezTo>
                    <a:pt x="114" y="13"/>
                    <a:pt x="114" y="13"/>
                    <a:pt x="114" y="13"/>
                  </a:cubicBezTo>
                  <a:cubicBezTo>
                    <a:pt x="141" y="112"/>
                    <a:pt x="141" y="112"/>
                    <a:pt x="141" y="112"/>
                  </a:cubicBezTo>
                  <a:lnTo>
                    <a:pt x="114" y="15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3200"/>
            </a:p>
          </p:txBody>
        </p:sp>
        <p:sp>
          <p:nvSpPr>
            <p:cNvPr id="135" name="Oval 457"/>
            <p:cNvSpPr>
              <a:spLocks noChangeArrowheads="1"/>
            </p:cNvSpPr>
            <p:nvPr/>
          </p:nvSpPr>
          <p:spPr bwMode="auto">
            <a:xfrm>
              <a:off x="10371712" y="3597432"/>
              <a:ext cx="195467" cy="227924"/>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3200"/>
            </a:p>
          </p:txBody>
        </p:sp>
        <p:sp>
          <p:nvSpPr>
            <p:cNvPr id="136" name="Freeform 458"/>
            <p:cNvSpPr>
              <a:spLocks/>
            </p:cNvSpPr>
            <p:nvPr/>
          </p:nvSpPr>
          <p:spPr bwMode="auto">
            <a:xfrm>
              <a:off x="10241882" y="4125408"/>
              <a:ext cx="108913" cy="109634"/>
            </a:xfrm>
            <a:custGeom>
              <a:avLst/>
              <a:gdLst>
                <a:gd name="T0" fmla="*/ 20 w 64"/>
                <a:gd name="T1" fmla="*/ 2 h 64"/>
                <a:gd name="T2" fmla="*/ 0 w 64"/>
                <a:gd name="T3" fmla="*/ 32 h 64"/>
                <a:gd name="T4" fmla="*/ 32 w 64"/>
                <a:gd name="T5" fmla="*/ 64 h 64"/>
                <a:gd name="T6" fmla="*/ 64 w 64"/>
                <a:gd name="T7" fmla="*/ 32 h 64"/>
                <a:gd name="T8" fmla="*/ 64 w 64"/>
                <a:gd name="T9" fmla="*/ 31 h 64"/>
                <a:gd name="T10" fmla="*/ 32 w 64"/>
                <a:gd name="T11" fmla="*/ 0 h 64"/>
                <a:gd name="T12" fmla="*/ 20 w 64"/>
                <a:gd name="T13" fmla="*/ 2 h 64"/>
              </a:gdLst>
              <a:ahLst/>
              <a:cxnLst>
                <a:cxn ang="0">
                  <a:pos x="T0" y="T1"/>
                </a:cxn>
                <a:cxn ang="0">
                  <a:pos x="T2" y="T3"/>
                </a:cxn>
                <a:cxn ang="0">
                  <a:pos x="T4" y="T5"/>
                </a:cxn>
                <a:cxn ang="0">
                  <a:pos x="T6" y="T7"/>
                </a:cxn>
                <a:cxn ang="0">
                  <a:pos x="T8" y="T9"/>
                </a:cxn>
                <a:cxn ang="0">
                  <a:pos x="T10" y="T11"/>
                </a:cxn>
                <a:cxn ang="0">
                  <a:pos x="T12" y="T13"/>
                </a:cxn>
              </a:cxnLst>
              <a:rect l="0" t="0" r="r" b="b"/>
              <a:pathLst>
                <a:path w="64" h="64">
                  <a:moveTo>
                    <a:pt x="20" y="2"/>
                  </a:moveTo>
                  <a:cubicBezTo>
                    <a:pt x="8" y="7"/>
                    <a:pt x="0" y="18"/>
                    <a:pt x="0" y="32"/>
                  </a:cubicBezTo>
                  <a:cubicBezTo>
                    <a:pt x="0" y="49"/>
                    <a:pt x="14" y="64"/>
                    <a:pt x="32" y="64"/>
                  </a:cubicBezTo>
                  <a:cubicBezTo>
                    <a:pt x="50" y="64"/>
                    <a:pt x="64" y="49"/>
                    <a:pt x="64" y="32"/>
                  </a:cubicBezTo>
                  <a:cubicBezTo>
                    <a:pt x="64" y="32"/>
                    <a:pt x="64" y="31"/>
                    <a:pt x="64" y="31"/>
                  </a:cubicBezTo>
                  <a:cubicBezTo>
                    <a:pt x="64" y="14"/>
                    <a:pt x="49" y="0"/>
                    <a:pt x="32" y="0"/>
                  </a:cubicBezTo>
                  <a:cubicBezTo>
                    <a:pt x="28" y="0"/>
                    <a:pt x="24" y="1"/>
                    <a:pt x="20"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3200"/>
            </a:p>
          </p:txBody>
        </p:sp>
        <p:sp>
          <p:nvSpPr>
            <p:cNvPr id="137" name="Freeform 459"/>
            <p:cNvSpPr>
              <a:spLocks noEditPoints="1"/>
            </p:cNvSpPr>
            <p:nvPr/>
          </p:nvSpPr>
          <p:spPr bwMode="auto">
            <a:xfrm>
              <a:off x="10182016" y="4011446"/>
              <a:ext cx="228646" cy="305101"/>
            </a:xfrm>
            <a:custGeom>
              <a:avLst/>
              <a:gdLst>
                <a:gd name="T0" fmla="*/ 66 w 134"/>
                <a:gd name="T1" fmla="*/ 0 h 179"/>
                <a:gd name="T2" fmla="*/ 54 w 134"/>
                <a:gd name="T3" fmla="*/ 18 h 179"/>
                <a:gd name="T4" fmla="*/ 0 w 134"/>
                <a:gd name="T5" fmla="*/ 48 h 179"/>
                <a:gd name="T6" fmla="*/ 0 w 134"/>
                <a:gd name="T7" fmla="*/ 117 h 179"/>
                <a:gd name="T8" fmla="*/ 66 w 134"/>
                <a:gd name="T9" fmla="*/ 179 h 179"/>
                <a:gd name="T10" fmla="*/ 134 w 134"/>
                <a:gd name="T11" fmla="*/ 116 h 179"/>
                <a:gd name="T12" fmla="*/ 134 w 134"/>
                <a:gd name="T13" fmla="*/ 104 h 179"/>
                <a:gd name="T14" fmla="*/ 134 w 134"/>
                <a:gd name="T15" fmla="*/ 48 h 179"/>
                <a:gd name="T16" fmla="*/ 66 w 134"/>
                <a:gd name="T17" fmla="*/ 0 h 179"/>
                <a:gd name="T18" fmla="*/ 107 w 134"/>
                <a:gd name="T19" fmla="*/ 99 h 179"/>
                <a:gd name="T20" fmla="*/ 107 w 134"/>
                <a:gd name="T21" fmla="*/ 100 h 179"/>
                <a:gd name="T22" fmla="*/ 67 w 134"/>
                <a:gd name="T23" fmla="*/ 139 h 179"/>
                <a:gd name="T24" fmla="*/ 27 w 134"/>
                <a:gd name="T25" fmla="*/ 99 h 179"/>
                <a:gd name="T26" fmla="*/ 54 w 134"/>
                <a:gd name="T27" fmla="*/ 60 h 179"/>
                <a:gd name="T28" fmla="*/ 67 w 134"/>
                <a:gd name="T29" fmla="*/ 58 h 179"/>
                <a:gd name="T30" fmla="*/ 107 w 134"/>
                <a:gd name="T31" fmla="*/ 9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4" h="179">
                  <a:moveTo>
                    <a:pt x="66" y="0"/>
                  </a:moveTo>
                  <a:cubicBezTo>
                    <a:pt x="66" y="0"/>
                    <a:pt x="62" y="9"/>
                    <a:pt x="54" y="18"/>
                  </a:cubicBezTo>
                  <a:cubicBezTo>
                    <a:pt x="44" y="30"/>
                    <a:pt x="27" y="45"/>
                    <a:pt x="0" y="48"/>
                  </a:cubicBezTo>
                  <a:cubicBezTo>
                    <a:pt x="0" y="117"/>
                    <a:pt x="0" y="117"/>
                    <a:pt x="0" y="117"/>
                  </a:cubicBezTo>
                  <a:cubicBezTo>
                    <a:pt x="0" y="153"/>
                    <a:pt x="66" y="179"/>
                    <a:pt x="66" y="179"/>
                  </a:cubicBezTo>
                  <a:cubicBezTo>
                    <a:pt x="124" y="164"/>
                    <a:pt x="134" y="116"/>
                    <a:pt x="134" y="116"/>
                  </a:cubicBezTo>
                  <a:cubicBezTo>
                    <a:pt x="134" y="104"/>
                    <a:pt x="134" y="104"/>
                    <a:pt x="134" y="104"/>
                  </a:cubicBezTo>
                  <a:cubicBezTo>
                    <a:pt x="134" y="48"/>
                    <a:pt x="134" y="48"/>
                    <a:pt x="134" y="48"/>
                  </a:cubicBezTo>
                  <a:cubicBezTo>
                    <a:pt x="81" y="46"/>
                    <a:pt x="66" y="0"/>
                    <a:pt x="66" y="0"/>
                  </a:cubicBezTo>
                  <a:close/>
                  <a:moveTo>
                    <a:pt x="107" y="99"/>
                  </a:moveTo>
                  <a:cubicBezTo>
                    <a:pt x="107" y="99"/>
                    <a:pt x="107" y="100"/>
                    <a:pt x="107" y="100"/>
                  </a:cubicBezTo>
                  <a:cubicBezTo>
                    <a:pt x="106" y="122"/>
                    <a:pt x="89" y="139"/>
                    <a:pt x="67" y="139"/>
                  </a:cubicBezTo>
                  <a:cubicBezTo>
                    <a:pt x="45" y="139"/>
                    <a:pt x="27" y="121"/>
                    <a:pt x="27" y="99"/>
                  </a:cubicBezTo>
                  <a:cubicBezTo>
                    <a:pt x="27" y="81"/>
                    <a:pt x="38" y="66"/>
                    <a:pt x="54" y="60"/>
                  </a:cubicBezTo>
                  <a:cubicBezTo>
                    <a:pt x="58" y="59"/>
                    <a:pt x="63" y="58"/>
                    <a:pt x="67" y="58"/>
                  </a:cubicBezTo>
                  <a:cubicBezTo>
                    <a:pt x="89" y="58"/>
                    <a:pt x="107" y="76"/>
                    <a:pt x="107" y="9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3200"/>
            </a:p>
          </p:txBody>
        </p:sp>
      </p:grpSp>
      <p:sp>
        <p:nvSpPr>
          <p:cNvPr id="138" name="文本框 79"/>
          <p:cNvSpPr txBox="1"/>
          <p:nvPr/>
        </p:nvSpPr>
        <p:spPr>
          <a:xfrm>
            <a:off x="2233815" y="3644109"/>
            <a:ext cx="1932565" cy="1889864"/>
          </a:xfrm>
          <a:prstGeom prst="rect">
            <a:avLst/>
          </a:prstGeom>
          <a:noFill/>
        </p:spPr>
        <p:txBody>
          <a:bodyPr wrap="square" lIns="91428" tIns="45714" rIns="91428" bIns="45714" rtlCol="0">
            <a:spAutoFit/>
          </a:bodyPr>
          <a:lstStyle/>
          <a:p>
            <a:pPr>
              <a:lnSpc>
                <a:spcPct val="150000"/>
              </a:lnSpc>
            </a:pPr>
            <a:r>
              <a:rPr lang="zh-CN" altLang="en-US" sz="2000" b="1" dirty="0" smtClean="0"/>
              <a:t>获得感：</a:t>
            </a:r>
            <a:r>
              <a:rPr lang="zh-CN" altLang="zh-CN" sz="2000" dirty="0" smtClean="0"/>
              <a:t>激发</a:t>
            </a:r>
            <a:r>
              <a:rPr lang="zh-CN" altLang="zh-CN" sz="2000" dirty="0"/>
              <a:t>职工会员的</a:t>
            </a:r>
            <a:r>
              <a:rPr lang="zh-CN" altLang="zh-CN" sz="2000" b="1" dirty="0">
                <a:solidFill>
                  <a:srgbClr val="C00000"/>
                </a:solidFill>
              </a:rPr>
              <a:t>积极性</a:t>
            </a:r>
            <a:r>
              <a:rPr lang="zh-CN" altLang="zh-CN" sz="2000" dirty="0"/>
              <a:t>、</a:t>
            </a:r>
            <a:r>
              <a:rPr lang="zh-CN" altLang="zh-CN" sz="2000" b="1" dirty="0">
                <a:solidFill>
                  <a:srgbClr val="C00000"/>
                </a:solidFill>
              </a:rPr>
              <a:t>主动性</a:t>
            </a:r>
            <a:r>
              <a:rPr lang="zh-CN" altLang="zh-CN" sz="2000" dirty="0"/>
              <a:t>和</a:t>
            </a:r>
            <a:r>
              <a:rPr lang="zh-CN" altLang="zh-CN" sz="2000" b="1" dirty="0" smtClean="0">
                <a:solidFill>
                  <a:srgbClr val="C00000"/>
                </a:solidFill>
              </a:rPr>
              <a:t>创造性</a:t>
            </a:r>
            <a:endParaRPr lang="zh-CN" altLang="en-US" sz="2000" b="1" dirty="0">
              <a:solidFill>
                <a:srgbClr val="C00000"/>
              </a:solidFill>
            </a:endParaRPr>
          </a:p>
        </p:txBody>
      </p:sp>
      <p:sp>
        <p:nvSpPr>
          <p:cNvPr id="140" name="文本框 89"/>
          <p:cNvSpPr txBox="1"/>
          <p:nvPr/>
        </p:nvSpPr>
        <p:spPr>
          <a:xfrm>
            <a:off x="5452264" y="3786984"/>
            <a:ext cx="1947114" cy="1428199"/>
          </a:xfrm>
          <a:prstGeom prst="rect">
            <a:avLst/>
          </a:prstGeom>
          <a:noFill/>
        </p:spPr>
        <p:txBody>
          <a:bodyPr wrap="square" lIns="91428" tIns="45714" rIns="91428" bIns="45714" rtlCol="0">
            <a:spAutoFit/>
          </a:bodyPr>
          <a:lstStyle/>
          <a:p>
            <a:pPr>
              <a:lnSpc>
                <a:spcPct val="150000"/>
              </a:lnSpc>
            </a:pPr>
            <a:r>
              <a:rPr lang="zh-CN" altLang="en-US" sz="2000" b="1" dirty="0" smtClean="0"/>
              <a:t>公开：</a:t>
            </a:r>
            <a:r>
              <a:rPr lang="zh-CN" altLang="zh-CN" sz="2000" dirty="0" smtClean="0"/>
              <a:t>推进</a:t>
            </a:r>
            <a:r>
              <a:rPr lang="zh-CN" altLang="zh-CN" sz="2000" dirty="0"/>
              <a:t>基层工会</a:t>
            </a:r>
            <a:r>
              <a:rPr lang="zh-CN" altLang="zh-CN" sz="2000" dirty="0" smtClean="0"/>
              <a:t>经费在</a:t>
            </a:r>
            <a:r>
              <a:rPr lang="zh-CN" altLang="zh-CN" sz="2000" b="1" dirty="0">
                <a:solidFill>
                  <a:srgbClr val="C00000"/>
                </a:solidFill>
              </a:rPr>
              <a:t>阳光下</a:t>
            </a:r>
            <a:r>
              <a:rPr lang="zh-CN" altLang="zh-CN" sz="2000" b="1" dirty="0" smtClean="0">
                <a:solidFill>
                  <a:srgbClr val="C00000"/>
                </a:solidFill>
              </a:rPr>
              <a:t>运行</a:t>
            </a:r>
            <a:endParaRPr lang="zh-CN" altLang="en-US" sz="2000" b="1" dirty="0">
              <a:solidFill>
                <a:srgbClr val="C00000"/>
              </a:solidFill>
            </a:endParaRPr>
          </a:p>
        </p:txBody>
      </p:sp>
      <p:sp>
        <p:nvSpPr>
          <p:cNvPr id="142" name="文本框 91"/>
          <p:cNvSpPr txBox="1"/>
          <p:nvPr/>
        </p:nvSpPr>
        <p:spPr>
          <a:xfrm>
            <a:off x="8688720" y="3789834"/>
            <a:ext cx="2159013" cy="1938980"/>
          </a:xfrm>
          <a:prstGeom prst="rect">
            <a:avLst/>
          </a:prstGeom>
          <a:noFill/>
        </p:spPr>
        <p:txBody>
          <a:bodyPr wrap="square" lIns="91428" tIns="45714" rIns="91428" bIns="45714" rtlCol="0">
            <a:spAutoFit/>
          </a:bodyPr>
          <a:lstStyle/>
          <a:p>
            <a:pPr>
              <a:lnSpc>
                <a:spcPct val="150000"/>
              </a:lnSpc>
            </a:pPr>
            <a:r>
              <a:rPr lang="zh-CN" altLang="en-US" sz="2000" b="1" dirty="0" smtClean="0"/>
              <a:t>法治：</a:t>
            </a:r>
            <a:r>
              <a:rPr lang="zh-CN" altLang="zh-CN" sz="2000" dirty="0" smtClean="0"/>
              <a:t>促进</a:t>
            </a:r>
            <a:r>
              <a:rPr lang="zh-CN" altLang="zh-CN" sz="2000" dirty="0"/>
              <a:t>基层</a:t>
            </a:r>
            <a:r>
              <a:rPr lang="zh-CN" altLang="zh-CN" sz="2000" dirty="0" smtClean="0"/>
              <a:t>工会</a:t>
            </a:r>
            <a:r>
              <a:rPr lang="zh-CN" altLang="en-US" sz="2000" dirty="0" smtClean="0"/>
              <a:t>经费使用</a:t>
            </a:r>
            <a:r>
              <a:rPr lang="zh-CN" altLang="zh-CN" sz="2000" b="1" dirty="0" smtClean="0">
                <a:solidFill>
                  <a:srgbClr val="C00000"/>
                </a:solidFill>
              </a:rPr>
              <a:t>自我</a:t>
            </a:r>
            <a:r>
              <a:rPr lang="zh-CN" altLang="zh-CN" sz="2000" b="1" dirty="0">
                <a:solidFill>
                  <a:srgbClr val="C00000"/>
                </a:solidFill>
              </a:rPr>
              <a:t>管理</a:t>
            </a:r>
            <a:r>
              <a:rPr lang="zh-CN" altLang="zh-CN" sz="2000" dirty="0" smtClean="0"/>
              <a:t>、</a:t>
            </a:r>
            <a:r>
              <a:rPr lang="zh-CN" altLang="zh-CN" sz="2000" b="1" dirty="0" smtClean="0">
                <a:solidFill>
                  <a:srgbClr val="C00000"/>
                </a:solidFill>
              </a:rPr>
              <a:t>自我监督</a:t>
            </a:r>
            <a:endParaRPr lang="zh-CN" altLang="en-US" sz="2000" b="1" dirty="0">
              <a:solidFill>
                <a:srgbClr val="C00000"/>
              </a:solidFill>
            </a:endParaRPr>
          </a:p>
        </p:txBody>
      </p:sp>
    </p:spTree>
    <p:extLst>
      <p:ext uri="{BB962C8B-B14F-4D97-AF65-F5344CB8AC3E}">
        <p14:creationId xmlns="" xmlns:p14="http://schemas.microsoft.com/office/powerpoint/2010/main" val="3360931212"/>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98"/>
                                        </p:tgtEl>
                                        <p:attrNameLst>
                                          <p:attrName>style.visibility</p:attrName>
                                        </p:attrNameLst>
                                      </p:cBhvr>
                                      <p:to>
                                        <p:strVal val="visible"/>
                                      </p:to>
                                    </p:set>
                                    <p:anim calcmode="lin" valueType="num">
                                      <p:cBhvr>
                                        <p:cTn id="7" dur="500" fill="hold"/>
                                        <p:tgtEl>
                                          <p:spTgt spid="198"/>
                                        </p:tgtEl>
                                        <p:attrNameLst>
                                          <p:attrName>ppt_w</p:attrName>
                                        </p:attrNameLst>
                                      </p:cBhvr>
                                      <p:tavLst>
                                        <p:tav tm="0">
                                          <p:val>
                                            <p:fltVal val="0"/>
                                          </p:val>
                                        </p:tav>
                                        <p:tav tm="100000">
                                          <p:val>
                                            <p:strVal val="#ppt_w"/>
                                          </p:val>
                                        </p:tav>
                                      </p:tavLst>
                                    </p:anim>
                                    <p:anim calcmode="lin" valueType="num">
                                      <p:cBhvr>
                                        <p:cTn id="8" dur="500" fill="hold"/>
                                        <p:tgtEl>
                                          <p:spTgt spid="198"/>
                                        </p:tgtEl>
                                        <p:attrNameLst>
                                          <p:attrName>ppt_h</p:attrName>
                                        </p:attrNameLst>
                                      </p:cBhvr>
                                      <p:tavLst>
                                        <p:tav tm="0">
                                          <p:val>
                                            <p:fltVal val="0"/>
                                          </p:val>
                                        </p:tav>
                                        <p:tav tm="100000">
                                          <p:val>
                                            <p:strVal val="#ppt_h"/>
                                          </p:val>
                                        </p:tav>
                                      </p:tavLst>
                                    </p:anim>
                                    <p:anim calcmode="lin" valueType="num">
                                      <p:cBhvr>
                                        <p:cTn id="9" dur="500" fill="hold"/>
                                        <p:tgtEl>
                                          <p:spTgt spid="198"/>
                                        </p:tgtEl>
                                        <p:attrNameLst>
                                          <p:attrName>style.rotation</p:attrName>
                                        </p:attrNameLst>
                                      </p:cBhvr>
                                      <p:tavLst>
                                        <p:tav tm="0">
                                          <p:val>
                                            <p:fltVal val="90"/>
                                          </p:val>
                                        </p:tav>
                                        <p:tav tm="100000">
                                          <p:val>
                                            <p:fltVal val="0"/>
                                          </p:val>
                                        </p:tav>
                                      </p:tavLst>
                                    </p:anim>
                                    <p:animEffect transition="in" filter="fade">
                                      <p:cBhvr>
                                        <p:cTn id="10" dur="500"/>
                                        <p:tgtEl>
                                          <p:spTgt spid="19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wipe(left)">
                                      <p:cBhvr>
                                        <p:cTn id="15" dur="500"/>
                                        <p:tgtEl>
                                          <p:spTgt spid="9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7"/>
                                        </p:tgtEl>
                                        <p:attrNameLst>
                                          <p:attrName>style.visibility</p:attrName>
                                        </p:attrNameLst>
                                      </p:cBhvr>
                                      <p:to>
                                        <p:strVal val="visible"/>
                                      </p:to>
                                    </p:set>
                                    <p:animEffect transition="in" filter="wipe(left)">
                                      <p:cBhvr>
                                        <p:cTn id="18" dur="500"/>
                                        <p:tgtEl>
                                          <p:spTgt spid="9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left)">
                                      <p:cBhvr>
                                        <p:cTn id="21" dur="500"/>
                                        <p:tgtEl>
                                          <p:spTgt spid="98"/>
                                        </p:tgtEl>
                                      </p:cBhvr>
                                    </p:animEffect>
                                  </p:childTnLst>
                                </p:cTn>
                              </p:par>
                              <p:par>
                                <p:cTn id="22" presetID="22" presetClass="entr" presetSubtype="8" fill="hold" nodeType="withEffect">
                                  <p:stCondLst>
                                    <p:cond delay="0"/>
                                  </p:stCondLst>
                                  <p:childTnLst>
                                    <p:set>
                                      <p:cBhvr>
                                        <p:cTn id="23" dur="1" fill="hold">
                                          <p:stCondLst>
                                            <p:cond delay="0"/>
                                          </p:stCondLst>
                                        </p:cTn>
                                        <p:tgtEl>
                                          <p:spTgt spid="99"/>
                                        </p:tgtEl>
                                        <p:attrNameLst>
                                          <p:attrName>style.visibility</p:attrName>
                                        </p:attrNameLst>
                                      </p:cBhvr>
                                      <p:to>
                                        <p:strVal val="visible"/>
                                      </p:to>
                                    </p:set>
                                    <p:animEffect transition="in" filter="wipe(left)">
                                      <p:cBhvr>
                                        <p:cTn id="24" dur="500"/>
                                        <p:tgtEl>
                                          <p:spTgt spid="99"/>
                                        </p:tgtEl>
                                      </p:cBhvr>
                                    </p:animEffect>
                                  </p:childTnLst>
                                </p:cTn>
                              </p:par>
                              <p:par>
                                <p:cTn id="25" presetID="22" presetClass="entr" presetSubtype="8" fill="hold" nodeType="with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wipe(left)">
                                      <p:cBhvr>
                                        <p:cTn id="27" dur="500"/>
                                        <p:tgtEl>
                                          <p:spTgt spid="102"/>
                                        </p:tgtEl>
                                      </p:cBhvr>
                                    </p:animEffect>
                                  </p:childTnLst>
                                </p:cTn>
                              </p:par>
                              <p:par>
                                <p:cTn id="28" presetID="22" presetClass="entr" presetSubtype="8" fill="hold" nodeType="withEffect">
                                  <p:stCondLst>
                                    <p:cond delay="0"/>
                                  </p:stCondLst>
                                  <p:childTnLst>
                                    <p:set>
                                      <p:cBhvr>
                                        <p:cTn id="29" dur="1" fill="hold">
                                          <p:stCondLst>
                                            <p:cond delay="0"/>
                                          </p:stCondLst>
                                        </p:cTn>
                                        <p:tgtEl>
                                          <p:spTgt spid="105"/>
                                        </p:tgtEl>
                                        <p:attrNameLst>
                                          <p:attrName>style.visibility</p:attrName>
                                        </p:attrNameLst>
                                      </p:cBhvr>
                                      <p:to>
                                        <p:strVal val="visible"/>
                                      </p:to>
                                    </p:set>
                                    <p:animEffect transition="in" filter="wipe(left)">
                                      <p:cBhvr>
                                        <p:cTn id="30" dur="500"/>
                                        <p:tgtEl>
                                          <p:spTgt spid="105"/>
                                        </p:tgtEl>
                                      </p:cBhvr>
                                    </p:animEffect>
                                  </p:childTnLst>
                                </p:cTn>
                              </p:par>
                              <p:par>
                                <p:cTn id="31" presetID="22" presetClass="entr" presetSubtype="8"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Effect transition="in" filter="wipe(left)">
                                      <p:cBhvr>
                                        <p:cTn id="33" dur="500"/>
                                        <p:tgtEl>
                                          <p:spTgt spid="108"/>
                                        </p:tgtEl>
                                      </p:cBhvr>
                                    </p:animEffect>
                                  </p:childTnLst>
                                </p:cTn>
                              </p:par>
                              <p:par>
                                <p:cTn id="34" presetID="22" presetClass="entr" presetSubtype="8" fill="hold" nodeType="withEffect">
                                  <p:stCondLst>
                                    <p:cond delay="0"/>
                                  </p:stCondLst>
                                  <p:childTnLst>
                                    <p:set>
                                      <p:cBhvr>
                                        <p:cTn id="35" dur="1" fill="hold">
                                          <p:stCondLst>
                                            <p:cond delay="0"/>
                                          </p:stCondLst>
                                        </p:cTn>
                                        <p:tgtEl>
                                          <p:spTgt spid="116"/>
                                        </p:tgtEl>
                                        <p:attrNameLst>
                                          <p:attrName>style.visibility</p:attrName>
                                        </p:attrNameLst>
                                      </p:cBhvr>
                                      <p:to>
                                        <p:strVal val="visible"/>
                                      </p:to>
                                    </p:set>
                                    <p:animEffect transition="in" filter="wipe(left)">
                                      <p:cBhvr>
                                        <p:cTn id="36" dur="500"/>
                                        <p:tgtEl>
                                          <p:spTgt spid="116"/>
                                        </p:tgtEl>
                                      </p:cBhvr>
                                    </p:animEffect>
                                  </p:childTnLst>
                                </p:cTn>
                              </p:par>
                              <p:par>
                                <p:cTn id="37" presetID="22" presetClass="entr" presetSubtype="8" fill="hold" nodeType="withEffect">
                                  <p:stCondLst>
                                    <p:cond delay="0"/>
                                  </p:stCondLst>
                                  <p:childTnLst>
                                    <p:set>
                                      <p:cBhvr>
                                        <p:cTn id="38" dur="1" fill="hold">
                                          <p:stCondLst>
                                            <p:cond delay="0"/>
                                          </p:stCondLst>
                                        </p:cTn>
                                        <p:tgtEl>
                                          <p:spTgt spid="133"/>
                                        </p:tgtEl>
                                        <p:attrNameLst>
                                          <p:attrName>style.visibility</p:attrName>
                                        </p:attrNameLst>
                                      </p:cBhvr>
                                      <p:to>
                                        <p:strVal val="visible"/>
                                      </p:to>
                                    </p:set>
                                    <p:animEffect transition="in" filter="wipe(left)">
                                      <p:cBhvr>
                                        <p:cTn id="39" dur="500"/>
                                        <p:tgtEl>
                                          <p:spTgt spid="13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38"/>
                                        </p:tgtEl>
                                        <p:attrNameLst>
                                          <p:attrName>style.visibility</p:attrName>
                                        </p:attrNameLst>
                                      </p:cBhvr>
                                      <p:to>
                                        <p:strVal val="visible"/>
                                      </p:to>
                                    </p:set>
                                    <p:animEffect transition="in" filter="wipe(left)">
                                      <p:cBhvr>
                                        <p:cTn id="42" dur="500"/>
                                        <p:tgtEl>
                                          <p:spTgt spid="13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40"/>
                                        </p:tgtEl>
                                        <p:attrNameLst>
                                          <p:attrName>style.visibility</p:attrName>
                                        </p:attrNameLst>
                                      </p:cBhvr>
                                      <p:to>
                                        <p:strVal val="visible"/>
                                      </p:to>
                                    </p:set>
                                    <p:animEffect transition="in" filter="wipe(left)">
                                      <p:cBhvr>
                                        <p:cTn id="45" dur="500"/>
                                        <p:tgtEl>
                                          <p:spTgt spid="140"/>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42"/>
                                        </p:tgtEl>
                                        <p:attrNameLst>
                                          <p:attrName>style.visibility</p:attrName>
                                        </p:attrNameLst>
                                      </p:cBhvr>
                                      <p:to>
                                        <p:strVal val="visible"/>
                                      </p:to>
                                    </p:set>
                                    <p:animEffect transition="in" filter="wipe(left)">
                                      <p:cBhvr>
                                        <p:cTn id="48"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96" grpId="0" animBg="1"/>
      <p:bldP spid="97" grpId="0" animBg="1"/>
      <p:bldP spid="98" grpId="0" animBg="1"/>
      <p:bldP spid="138" grpId="0"/>
      <p:bldP spid="140" grpId="0"/>
      <p:bldP spid="1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1115357" y="333450"/>
            <a:ext cx="8148201" cy="584775"/>
          </a:xfrm>
          <a:prstGeom prst="rect">
            <a:avLst/>
          </a:prstGeom>
        </p:spPr>
        <p:txBody>
          <a:bodyPr wrap="square">
            <a:spAutoFit/>
          </a:bodyPr>
          <a:lstStyle/>
          <a:p>
            <a:r>
              <a:rPr lang="zh-CN" altLang="en-US" sz="3200" b="1" dirty="0" smtClean="0">
                <a:gradFill>
                  <a:gsLst>
                    <a:gs pos="70000">
                      <a:schemeClr val="accent6">
                        <a:lumMod val="75000"/>
                      </a:schemeClr>
                    </a:gs>
                    <a:gs pos="24000">
                      <a:schemeClr val="accent2">
                        <a:lumMod val="20000"/>
                        <a:lumOff val="80000"/>
                      </a:schemeClr>
                    </a:gs>
                    <a:gs pos="0">
                      <a:schemeClr val="accent2">
                        <a:lumMod val="40000"/>
                        <a:lumOff val="60000"/>
                      </a:schemeClr>
                    </a:gs>
                    <a:gs pos="50000">
                      <a:srgbClr val="FFC000"/>
                    </a:gs>
                    <a:gs pos="82000">
                      <a:srgbClr val="FFC000"/>
                    </a:gs>
                  </a:gsLst>
                  <a:lin ang="5400000" scaled="0"/>
                </a:gradFill>
                <a:latin typeface="微软雅黑" panose="020B0503020204020204" pitchFamily="34" charset="-122"/>
                <a:ea typeface="微软雅黑" panose="020B0503020204020204" pitchFamily="34" charset="-122"/>
              </a:rPr>
              <a:t>解读</a:t>
            </a:r>
            <a:r>
              <a:rPr lang="zh-CN" altLang="en-US" sz="3200" b="1" dirty="0">
                <a:gradFill>
                  <a:gsLst>
                    <a:gs pos="70000">
                      <a:schemeClr val="accent6">
                        <a:lumMod val="75000"/>
                      </a:schemeClr>
                    </a:gs>
                    <a:gs pos="24000">
                      <a:schemeClr val="accent2">
                        <a:lumMod val="20000"/>
                        <a:lumOff val="80000"/>
                      </a:schemeClr>
                    </a:gs>
                    <a:gs pos="0">
                      <a:schemeClr val="accent2">
                        <a:lumMod val="40000"/>
                        <a:lumOff val="60000"/>
                      </a:schemeClr>
                    </a:gs>
                    <a:gs pos="50000">
                      <a:srgbClr val="FFC000"/>
                    </a:gs>
                    <a:gs pos="82000">
                      <a:srgbClr val="FFC000"/>
                    </a:gs>
                  </a:gsLst>
                  <a:lin ang="5400000" scaled="0"/>
                </a:gradFill>
                <a:latin typeface="微软雅黑" panose="020B0503020204020204" pitchFamily="34" charset="-122"/>
                <a:ea typeface="微软雅黑" panose="020B0503020204020204" pitchFamily="34" charset="-122"/>
              </a:rPr>
              <a:t>实施办法</a:t>
            </a:r>
          </a:p>
        </p:txBody>
      </p:sp>
      <p:pic>
        <p:nvPicPr>
          <p:cNvPr id="37" name="图片 3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77617" y="354587"/>
            <a:ext cx="605021" cy="598107"/>
          </a:xfrm>
          <a:prstGeom prst="rect">
            <a:avLst/>
          </a:prstGeom>
        </p:spPr>
      </p:pic>
      <p:sp>
        <p:nvSpPr>
          <p:cNvPr id="26" name="矩形 3"/>
          <p:cNvSpPr/>
          <p:nvPr/>
        </p:nvSpPr>
        <p:spPr>
          <a:xfrm>
            <a:off x="463689" y="2500187"/>
            <a:ext cx="11423782" cy="4182957"/>
          </a:xfrm>
          <a:custGeom>
            <a:avLst/>
            <a:gdLst>
              <a:gd name="connsiteX0" fmla="*/ 0 w 8568952"/>
              <a:gd name="connsiteY0" fmla="*/ 0 h 5154912"/>
              <a:gd name="connsiteX1" fmla="*/ 8568952 w 8568952"/>
              <a:gd name="connsiteY1" fmla="*/ 0 h 5154912"/>
              <a:gd name="connsiteX2" fmla="*/ 8568952 w 8568952"/>
              <a:gd name="connsiteY2" fmla="*/ 5154912 h 5154912"/>
              <a:gd name="connsiteX3" fmla="*/ 0 w 8568952"/>
              <a:gd name="connsiteY3" fmla="*/ 5154912 h 5154912"/>
              <a:gd name="connsiteX4" fmla="*/ 0 w 8568952"/>
              <a:gd name="connsiteY4" fmla="*/ 0 h 5154912"/>
              <a:gd name="connsiteX0" fmla="*/ 0 w 8568952"/>
              <a:gd name="connsiteY0" fmla="*/ 0 h 5154912"/>
              <a:gd name="connsiteX1" fmla="*/ 7140202 w 8568952"/>
              <a:gd name="connsiteY1" fmla="*/ 19050 h 5154912"/>
              <a:gd name="connsiteX2" fmla="*/ 8568952 w 8568952"/>
              <a:gd name="connsiteY2" fmla="*/ 5154912 h 5154912"/>
              <a:gd name="connsiteX3" fmla="*/ 0 w 8568952"/>
              <a:gd name="connsiteY3" fmla="*/ 5154912 h 5154912"/>
              <a:gd name="connsiteX4" fmla="*/ 0 w 8568952"/>
              <a:gd name="connsiteY4" fmla="*/ 0 h 5154912"/>
              <a:gd name="connsiteX0" fmla="*/ 0 w 8568952"/>
              <a:gd name="connsiteY0" fmla="*/ 0 h 5154912"/>
              <a:gd name="connsiteX1" fmla="*/ 8149852 w 8568952"/>
              <a:gd name="connsiteY1" fmla="*/ 9525 h 5154912"/>
              <a:gd name="connsiteX2" fmla="*/ 8568952 w 8568952"/>
              <a:gd name="connsiteY2" fmla="*/ 5154912 h 5154912"/>
              <a:gd name="connsiteX3" fmla="*/ 0 w 8568952"/>
              <a:gd name="connsiteY3" fmla="*/ 5154912 h 5154912"/>
              <a:gd name="connsiteX4" fmla="*/ 0 w 8568952"/>
              <a:gd name="connsiteY4" fmla="*/ 0 h 5154912"/>
              <a:gd name="connsiteX0" fmla="*/ 0 w 8568952"/>
              <a:gd name="connsiteY0" fmla="*/ 0 h 5154912"/>
              <a:gd name="connsiteX1" fmla="*/ 8149852 w 8568952"/>
              <a:gd name="connsiteY1" fmla="*/ 9525 h 5154912"/>
              <a:gd name="connsiteX2" fmla="*/ 8568952 w 8568952"/>
              <a:gd name="connsiteY2" fmla="*/ 5154912 h 5154912"/>
              <a:gd name="connsiteX3" fmla="*/ 1895475 w 8568952"/>
              <a:gd name="connsiteY3" fmla="*/ 5012037 h 5154912"/>
              <a:gd name="connsiteX4" fmla="*/ 0 w 8568952"/>
              <a:gd name="connsiteY4" fmla="*/ 0 h 5154912"/>
              <a:gd name="connsiteX0" fmla="*/ 0 w 8568952"/>
              <a:gd name="connsiteY0" fmla="*/ 0 h 5164437"/>
              <a:gd name="connsiteX1" fmla="*/ 8149852 w 8568952"/>
              <a:gd name="connsiteY1" fmla="*/ 9525 h 5164437"/>
              <a:gd name="connsiteX2" fmla="*/ 8568952 w 8568952"/>
              <a:gd name="connsiteY2" fmla="*/ 5154912 h 5164437"/>
              <a:gd name="connsiteX3" fmla="*/ 409575 w 8568952"/>
              <a:gd name="connsiteY3" fmla="*/ 5164437 h 5164437"/>
              <a:gd name="connsiteX4" fmla="*/ 0 w 8568952"/>
              <a:gd name="connsiteY4" fmla="*/ 0 h 5164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8952" h="5164437">
                <a:moveTo>
                  <a:pt x="0" y="0"/>
                </a:moveTo>
                <a:lnTo>
                  <a:pt x="8149852" y="9525"/>
                </a:lnTo>
                <a:lnTo>
                  <a:pt x="8568952" y="5154912"/>
                </a:lnTo>
                <a:lnTo>
                  <a:pt x="409575" y="5164437"/>
                </a:lnTo>
                <a:lnTo>
                  <a:pt x="0" y="0"/>
                </a:lnTo>
                <a:close/>
              </a:path>
            </a:pathLst>
          </a:custGeom>
          <a:solidFill>
            <a:schemeClr val="bg1">
              <a:lumMod val="85000"/>
              <a:alpha val="54902"/>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lt1"/>
              </a:solidFill>
            </a:endParaRPr>
          </a:p>
        </p:txBody>
      </p:sp>
      <p:grpSp>
        <p:nvGrpSpPr>
          <p:cNvPr id="27" name="组合 26">
            <a:extLst>
              <a:ext uri="{FF2B5EF4-FFF2-40B4-BE49-F238E27FC236}">
                <a16:creationId xmlns:a16="http://schemas.microsoft.com/office/drawing/2014/main" xmlns="" id="{394A5487-8996-4C5D-A361-B633B399AE91}"/>
              </a:ext>
            </a:extLst>
          </p:cNvPr>
          <p:cNvGrpSpPr/>
          <p:nvPr/>
        </p:nvGrpSpPr>
        <p:grpSpPr>
          <a:xfrm>
            <a:off x="2638822" y="2975059"/>
            <a:ext cx="3168351" cy="1270181"/>
            <a:chOff x="1591195" y="3531392"/>
            <a:chExt cx="1721136" cy="774463"/>
          </a:xfrm>
          <a:effectLst>
            <a:outerShdw blurRad="444500" dist="254000" dir="8100000" algn="tr" rotWithShape="0">
              <a:prstClr val="black">
                <a:alpha val="50000"/>
              </a:prstClr>
            </a:outerShdw>
          </a:effectLst>
        </p:grpSpPr>
        <p:sp>
          <p:nvSpPr>
            <p:cNvPr id="28" name="圆角矩形 104">
              <a:extLst>
                <a:ext uri="{FF2B5EF4-FFF2-40B4-BE49-F238E27FC236}">
                  <a16:creationId xmlns:a16="http://schemas.microsoft.com/office/drawing/2014/main" xmlns="" id="{A1D18BA6-24E6-4CF7-ADBA-6B722121DE5C}"/>
                </a:ext>
              </a:extLst>
            </p:cNvPr>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微软雅黑" panose="020B0503020204020204" pitchFamily="34" charset="-122"/>
                <a:ea typeface="微软雅黑" panose="020B0503020204020204" pitchFamily="34" charset="-122"/>
              </a:endParaRPr>
            </a:p>
          </p:txBody>
        </p:sp>
        <p:sp>
          <p:nvSpPr>
            <p:cNvPr id="29" name="圆角矩形 100">
              <a:extLst>
                <a:ext uri="{FF2B5EF4-FFF2-40B4-BE49-F238E27FC236}">
                  <a16:creationId xmlns:a16="http://schemas.microsoft.com/office/drawing/2014/main" xmlns="" id="{567F0F7C-E081-456F-A9D7-3AF1130FA56F}"/>
                </a:ext>
              </a:extLst>
            </p:cNvPr>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微软雅黑" panose="020B0503020204020204" pitchFamily="34" charset="-122"/>
                <a:ea typeface="微软雅黑" panose="020B0503020204020204" pitchFamily="34" charset="-122"/>
              </a:endParaRPr>
            </a:p>
          </p:txBody>
        </p:sp>
      </p:grpSp>
      <p:grpSp>
        <p:nvGrpSpPr>
          <p:cNvPr id="44" name="组合 43">
            <a:extLst>
              <a:ext uri="{FF2B5EF4-FFF2-40B4-BE49-F238E27FC236}">
                <a16:creationId xmlns:a16="http://schemas.microsoft.com/office/drawing/2014/main" xmlns="" id="{BEA333D1-C5B4-4E12-9C9E-7478D0F3EB4F}"/>
              </a:ext>
            </a:extLst>
          </p:cNvPr>
          <p:cNvGrpSpPr/>
          <p:nvPr/>
        </p:nvGrpSpPr>
        <p:grpSpPr>
          <a:xfrm>
            <a:off x="118542" y="1701601"/>
            <a:ext cx="2304256" cy="2147611"/>
            <a:chOff x="-124365" y="-8665"/>
            <a:chExt cx="1382075" cy="1382075"/>
          </a:xfrm>
        </p:grpSpPr>
        <p:grpSp>
          <p:nvGrpSpPr>
            <p:cNvPr id="45" name="组合 44">
              <a:extLst>
                <a:ext uri="{FF2B5EF4-FFF2-40B4-BE49-F238E27FC236}">
                  <a16:creationId xmlns:a16="http://schemas.microsoft.com/office/drawing/2014/main" xmlns="" id="{B6F270A5-BC10-4772-872D-23FE24592BAF}"/>
                </a:ext>
              </a:extLst>
            </p:cNvPr>
            <p:cNvGrpSpPr/>
            <p:nvPr/>
          </p:nvGrpSpPr>
          <p:grpSpPr>
            <a:xfrm>
              <a:off x="-124365" y="-8665"/>
              <a:ext cx="1382075" cy="1382075"/>
              <a:chOff x="-10900038" y="-4591222"/>
              <a:chExt cx="4000500" cy="4000500"/>
            </a:xfrm>
            <a:effectLst>
              <a:outerShdw blurRad="444500" dist="254000" dir="8100000" algn="tr" rotWithShape="0">
                <a:prstClr val="black">
                  <a:alpha val="50000"/>
                </a:prstClr>
              </a:outerShdw>
            </a:effectLst>
          </p:grpSpPr>
          <p:sp>
            <p:nvSpPr>
              <p:cNvPr id="47" name="同心圆 23">
                <a:extLst>
                  <a:ext uri="{FF2B5EF4-FFF2-40B4-BE49-F238E27FC236}">
                    <a16:creationId xmlns:a16="http://schemas.microsoft.com/office/drawing/2014/main" xmlns="" id="{7BA53662-DAAB-486B-9066-BD8F2419BA4A}"/>
                  </a:ext>
                </a:extLst>
              </p:cNvPr>
              <p:cNvSpPr/>
              <p:nvPr/>
            </p:nvSpPr>
            <p:spPr>
              <a:xfrm>
                <a:off x="-10900038" y="-4591222"/>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black"/>
                  </a:solidFill>
                  <a:latin typeface="微软雅黑" panose="020B0503020204020204" pitchFamily="34" charset="-122"/>
                  <a:ea typeface="微软雅黑" panose="020B0503020204020204" pitchFamily="34" charset="-122"/>
                </a:endParaRPr>
              </a:p>
            </p:txBody>
          </p:sp>
          <p:sp>
            <p:nvSpPr>
              <p:cNvPr id="48" name="椭圆 47">
                <a:extLst>
                  <a:ext uri="{FF2B5EF4-FFF2-40B4-BE49-F238E27FC236}">
                    <a16:creationId xmlns:a16="http://schemas.microsoft.com/office/drawing/2014/main" xmlns="" id="{D50F3D54-2E78-4C81-AD1F-98B4A9E2D40E}"/>
                  </a:ext>
                </a:extLst>
              </p:cNvPr>
              <p:cNvSpPr/>
              <p:nvPr/>
            </p:nvSpPr>
            <p:spPr>
              <a:xfrm>
                <a:off x="-10812722" y="-4488597"/>
                <a:ext cx="3825878"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微软雅黑" panose="020B0503020204020204" pitchFamily="34" charset="-122"/>
                  <a:ea typeface="微软雅黑" panose="020B0503020204020204" pitchFamily="34" charset="-122"/>
                </a:endParaRPr>
              </a:p>
            </p:txBody>
          </p:sp>
        </p:grpSp>
        <p:sp>
          <p:nvSpPr>
            <p:cNvPr id="46" name="TextBox 30">
              <a:extLst>
                <a:ext uri="{FF2B5EF4-FFF2-40B4-BE49-F238E27FC236}">
                  <a16:creationId xmlns:a16="http://schemas.microsoft.com/office/drawing/2014/main" xmlns="" id="{15D6370D-5148-48E7-92B0-64C1D9F45F9B}"/>
                </a:ext>
              </a:extLst>
            </p:cNvPr>
            <p:cNvSpPr txBox="1"/>
            <p:nvPr/>
          </p:nvSpPr>
          <p:spPr>
            <a:xfrm>
              <a:off x="157407" y="223373"/>
              <a:ext cx="816012" cy="950721"/>
            </a:xfrm>
            <a:prstGeom prst="rect">
              <a:avLst/>
            </a:prstGeom>
            <a:noFill/>
          </p:spPr>
          <p:txBody>
            <a:bodyPr wrap="square" lIns="0" tIns="0" rIns="0" bIns="0" rtlCol="0">
              <a:spAutoFit/>
            </a:bodyPr>
            <a:lstStyle/>
            <a:p>
              <a:pPr algn="ctr"/>
              <a:r>
                <a:rPr lang="zh-CN" altLang="en-US" sz="3200" b="1" dirty="0" smtClean="0">
                  <a:solidFill>
                    <a:srgbClr val="C00000"/>
                  </a:solidFill>
                  <a:latin typeface="微软雅黑" panose="020B0503020204020204" pitchFamily="34" charset="-122"/>
                  <a:ea typeface="微软雅黑" panose="020B0503020204020204" pitchFamily="34" charset="-122"/>
                </a:rPr>
                <a:t>五大</a:t>
              </a:r>
              <a:endParaRPr lang="en-US" altLang="zh-CN" sz="3200" b="1" dirty="0" smtClean="0">
                <a:solidFill>
                  <a:srgbClr val="C00000"/>
                </a:solidFill>
                <a:latin typeface="微软雅黑" panose="020B0503020204020204" pitchFamily="34" charset="-122"/>
                <a:ea typeface="微软雅黑" panose="020B0503020204020204" pitchFamily="34" charset="-122"/>
              </a:endParaRPr>
            </a:p>
            <a:p>
              <a:pPr algn="ctr"/>
              <a:r>
                <a:rPr lang="zh-CN" altLang="en-US" sz="3200" b="1" dirty="0" smtClean="0">
                  <a:solidFill>
                    <a:srgbClr val="C00000"/>
                  </a:solidFill>
                  <a:latin typeface="微软雅黑" panose="020B0503020204020204" pitchFamily="34" charset="-122"/>
                  <a:ea typeface="微软雅黑" panose="020B0503020204020204" pitchFamily="34" charset="-122"/>
                </a:rPr>
                <a:t>核心</a:t>
              </a:r>
              <a:endParaRPr lang="en-US" altLang="zh-CN" sz="3200" b="1" dirty="0" smtClean="0">
                <a:solidFill>
                  <a:srgbClr val="C00000"/>
                </a:solidFill>
                <a:latin typeface="微软雅黑" panose="020B0503020204020204" pitchFamily="34" charset="-122"/>
                <a:ea typeface="微软雅黑" panose="020B0503020204020204" pitchFamily="34" charset="-122"/>
              </a:endParaRPr>
            </a:p>
            <a:p>
              <a:pPr algn="ctr"/>
              <a:r>
                <a:rPr lang="zh-CN" altLang="en-US" sz="3200" b="1" dirty="0" smtClean="0">
                  <a:solidFill>
                    <a:srgbClr val="C00000"/>
                  </a:solidFill>
                  <a:latin typeface="微软雅黑" panose="020B0503020204020204" pitchFamily="34" charset="-122"/>
                  <a:ea typeface="微软雅黑" panose="020B0503020204020204" pitchFamily="34" charset="-122"/>
                </a:rPr>
                <a:t>内容</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sp>
        <p:nvSpPr>
          <p:cNvPr id="49" name="TextBox 31">
            <a:extLst>
              <a:ext uri="{FF2B5EF4-FFF2-40B4-BE49-F238E27FC236}">
                <a16:creationId xmlns:a16="http://schemas.microsoft.com/office/drawing/2014/main" xmlns="" id="{1106DDE5-3DD9-4CD5-B5DC-EC7CBB3FCE95}"/>
              </a:ext>
            </a:extLst>
          </p:cNvPr>
          <p:cNvSpPr txBox="1"/>
          <p:nvPr/>
        </p:nvSpPr>
        <p:spPr>
          <a:xfrm>
            <a:off x="2638822" y="3501803"/>
            <a:ext cx="3128820" cy="453457"/>
          </a:xfrm>
          <a:prstGeom prst="rect">
            <a:avLst/>
          </a:prstGeom>
          <a:noFill/>
        </p:spPr>
        <p:txBody>
          <a:bodyPr wrap="square" rtlCol="0">
            <a:spAutoFit/>
          </a:bodyPr>
          <a:lstStyle/>
          <a:p>
            <a:pPr algn="ctr">
              <a:lnSpc>
                <a:spcPct val="130000"/>
              </a:lnSpc>
            </a:pPr>
            <a:r>
              <a:rPr lang="zh-CN" altLang="zh-CN" sz="2000" b="1" dirty="0" smtClean="0"/>
              <a:t>遵循四项工作原则</a:t>
            </a:r>
            <a:endParaRPr lang="zh-CN" altLang="en-US" sz="2000" dirty="0">
              <a:solidFill>
                <a:prstClr val="black"/>
              </a:solidFill>
              <a:latin typeface="微软雅黑" panose="020B0503020204020204" pitchFamily="34" charset="-122"/>
              <a:ea typeface="微软雅黑" panose="020B0503020204020204" pitchFamily="34" charset="-122"/>
            </a:endParaRPr>
          </a:p>
        </p:txBody>
      </p:sp>
      <p:sp>
        <p:nvSpPr>
          <p:cNvPr id="50" name="椭圆 49">
            <a:extLst>
              <a:ext uri="{FF2B5EF4-FFF2-40B4-BE49-F238E27FC236}">
                <a16:creationId xmlns:a16="http://schemas.microsoft.com/office/drawing/2014/main" xmlns="" id="{FB453669-8D1A-47AF-829E-BE0E7CA623A3}"/>
              </a:ext>
            </a:extLst>
          </p:cNvPr>
          <p:cNvSpPr/>
          <p:nvPr/>
        </p:nvSpPr>
        <p:spPr>
          <a:xfrm>
            <a:off x="5165476" y="2853731"/>
            <a:ext cx="497682" cy="497682"/>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dirty="0">
                <a:solidFill>
                  <a:prstClr val="white"/>
                </a:solidFill>
                <a:latin typeface="微软雅黑" panose="020B0503020204020204" pitchFamily="34" charset="-122"/>
                <a:ea typeface="微软雅黑" panose="020B0503020204020204" pitchFamily="34" charset="-122"/>
              </a:rPr>
              <a:t>1</a:t>
            </a:r>
            <a:endParaRPr lang="zh-CN" altLang="en-US" dirty="0">
              <a:solidFill>
                <a:prstClr val="white"/>
              </a:solidFill>
              <a:latin typeface="微软雅黑" panose="020B0503020204020204" pitchFamily="34" charset="-122"/>
              <a:ea typeface="微软雅黑" panose="020B0503020204020204" pitchFamily="34" charset="-122"/>
            </a:endParaRPr>
          </a:p>
        </p:txBody>
      </p:sp>
      <p:grpSp>
        <p:nvGrpSpPr>
          <p:cNvPr id="101" name="组合 100">
            <a:extLst>
              <a:ext uri="{FF2B5EF4-FFF2-40B4-BE49-F238E27FC236}">
                <a16:creationId xmlns:a16="http://schemas.microsoft.com/office/drawing/2014/main" xmlns="" id="{394A5487-8996-4C5D-A361-B633B399AE91}"/>
              </a:ext>
            </a:extLst>
          </p:cNvPr>
          <p:cNvGrpSpPr/>
          <p:nvPr/>
        </p:nvGrpSpPr>
        <p:grpSpPr>
          <a:xfrm>
            <a:off x="6671270" y="2975058"/>
            <a:ext cx="3240359" cy="1270181"/>
            <a:chOff x="1591195" y="3531392"/>
            <a:chExt cx="1721136" cy="774463"/>
          </a:xfrm>
          <a:effectLst>
            <a:outerShdw blurRad="444500" dist="254000" dir="8100000" algn="tr" rotWithShape="0">
              <a:prstClr val="black">
                <a:alpha val="50000"/>
              </a:prstClr>
            </a:outerShdw>
          </a:effectLst>
        </p:grpSpPr>
        <p:sp>
          <p:nvSpPr>
            <p:cNvPr id="102" name="圆角矩形 104">
              <a:extLst>
                <a:ext uri="{FF2B5EF4-FFF2-40B4-BE49-F238E27FC236}">
                  <a16:creationId xmlns:a16="http://schemas.microsoft.com/office/drawing/2014/main" xmlns="" id="{A1D18BA6-24E6-4CF7-ADBA-6B722121DE5C}"/>
                </a:ext>
              </a:extLst>
            </p:cNvPr>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微软雅黑" panose="020B0503020204020204" pitchFamily="34" charset="-122"/>
                <a:ea typeface="微软雅黑" panose="020B0503020204020204" pitchFamily="34" charset="-122"/>
              </a:endParaRPr>
            </a:p>
          </p:txBody>
        </p:sp>
        <p:sp>
          <p:nvSpPr>
            <p:cNvPr id="103" name="圆角矩形 100">
              <a:extLst>
                <a:ext uri="{FF2B5EF4-FFF2-40B4-BE49-F238E27FC236}">
                  <a16:creationId xmlns:a16="http://schemas.microsoft.com/office/drawing/2014/main" xmlns="" id="{567F0F7C-E081-456F-A9D7-3AF1130FA56F}"/>
                </a:ext>
              </a:extLst>
            </p:cNvPr>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微软雅黑" panose="020B0503020204020204" pitchFamily="34" charset="-122"/>
                <a:ea typeface="微软雅黑" panose="020B0503020204020204" pitchFamily="34" charset="-122"/>
              </a:endParaRPr>
            </a:p>
          </p:txBody>
        </p:sp>
      </p:grpSp>
      <p:sp>
        <p:nvSpPr>
          <p:cNvPr id="104" name="TextBox 31">
            <a:extLst>
              <a:ext uri="{FF2B5EF4-FFF2-40B4-BE49-F238E27FC236}">
                <a16:creationId xmlns:a16="http://schemas.microsoft.com/office/drawing/2014/main" xmlns="" id="{1106DDE5-3DD9-4CD5-B5DC-EC7CBB3FCE95}"/>
              </a:ext>
            </a:extLst>
          </p:cNvPr>
          <p:cNvSpPr txBox="1"/>
          <p:nvPr/>
        </p:nvSpPr>
        <p:spPr>
          <a:xfrm>
            <a:off x="6671270" y="3482309"/>
            <a:ext cx="3312368" cy="492443"/>
          </a:xfrm>
          <a:prstGeom prst="rect">
            <a:avLst/>
          </a:prstGeom>
          <a:noFill/>
        </p:spPr>
        <p:txBody>
          <a:bodyPr wrap="square" rtlCol="0">
            <a:spAutoFit/>
          </a:bodyPr>
          <a:lstStyle/>
          <a:p>
            <a:pPr>
              <a:lnSpc>
                <a:spcPct val="130000"/>
              </a:lnSpc>
            </a:pPr>
            <a:r>
              <a:rPr lang="zh-CN" altLang="zh-CN" sz="2000" b="1" dirty="0"/>
              <a:t>把握</a:t>
            </a:r>
            <a:r>
              <a:rPr lang="zh-CN" altLang="zh-CN" sz="2000" b="1" dirty="0" smtClean="0"/>
              <a:t>“八公开”的</a:t>
            </a:r>
            <a:r>
              <a:rPr lang="zh-CN" altLang="zh-CN" sz="2000" b="1" dirty="0"/>
              <a:t>监督内容</a:t>
            </a:r>
            <a:endParaRPr lang="zh-CN" altLang="en-US" sz="2000" b="1" dirty="0"/>
          </a:p>
        </p:txBody>
      </p:sp>
      <p:sp>
        <p:nvSpPr>
          <p:cNvPr id="105" name="椭圆 104">
            <a:extLst>
              <a:ext uri="{FF2B5EF4-FFF2-40B4-BE49-F238E27FC236}">
                <a16:creationId xmlns:a16="http://schemas.microsoft.com/office/drawing/2014/main" xmlns="" id="{FB453669-8D1A-47AF-829E-BE0E7CA623A3}"/>
              </a:ext>
            </a:extLst>
          </p:cNvPr>
          <p:cNvSpPr/>
          <p:nvPr/>
        </p:nvSpPr>
        <p:spPr>
          <a:xfrm>
            <a:off x="9269932" y="2853730"/>
            <a:ext cx="497682" cy="497682"/>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dirty="0" smtClean="0">
                <a:solidFill>
                  <a:prstClr val="white"/>
                </a:solidFill>
                <a:latin typeface="微软雅黑" panose="020B0503020204020204" pitchFamily="34" charset="-122"/>
                <a:ea typeface="微软雅黑" panose="020B0503020204020204" pitchFamily="34" charset="-122"/>
              </a:rPr>
              <a:t>2</a:t>
            </a:r>
            <a:endParaRPr lang="zh-CN" altLang="en-US" dirty="0">
              <a:solidFill>
                <a:prstClr val="white"/>
              </a:solidFill>
              <a:latin typeface="微软雅黑" panose="020B0503020204020204" pitchFamily="34" charset="-122"/>
              <a:ea typeface="微软雅黑" panose="020B0503020204020204" pitchFamily="34" charset="-122"/>
            </a:endParaRPr>
          </a:p>
        </p:txBody>
      </p:sp>
      <p:grpSp>
        <p:nvGrpSpPr>
          <p:cNvPr id="106" name="组合 105">
            <a:extLst>
              <a:ext uri="{FF2B5EF4-FFF2-40B4-BE49-F238E27FC236}">
                <a16:creationId xmlns:a16="http://schemas.microsoft.com/office/drawing/2014/main" xmlns="" id="{394A5487-8996-4C5D-A361-B633B399AE91}"/>
              </a:ext>
            </a:extLst>
          </p:cNvPr>
          <p:cNvGrpSpPr/>
          <p:nvPr/>
        </p:nvGrpSpPr>
        <p:grpSpPr>
          <a:xfrm>
            <a:off x="1322484" y="4780603"/>
            <a:ext cx="3168351" cy="1270181"/>
            <a:chOff x="1591195" y="3531392"/>
            <a:chExt cx="1721136" cy="774463"/>
          </a:xfrm>
          <a:effectLst>
            <a:outerShdw blurRad="444500" dist="254000" dir="8100000" algn="tr" rotWithShape="0">
              <a:prstClr val="black">
                <a:alpha val="50000"/>
              </a:prstClr>
            </a:outerShdw>
          </a:effectLst>
        </p:grpSpPr>
        <p:sp>
          <p:nvSpPr>
            <p:cNvPr id="107" name="圆角矩形 104">
              <a:extLst>
                <a:ext uri="{FF2B5EF4-FFF2-40B4-BE49-F238E27FC236}">
                  <a16:creationId xmlns:a16="http://schemas.microsoft.com/office/drawing/2014/main" xmlns="" id="{A1D18BA6-24E6-4CF7-ADBA-6B722121DE5C}"/>
                </a:ext>
              </a:extLst>
            </p:cNvPr>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微软雅黑" panose="020B0503020204020204" pitchFamily="34" charset="-122"/>
                <a:ea typeface="微软雅黑" panose="020B0503020204020204" pitchFamily="34" charset="-122"/>
              </a:endParaRPr>
            </a:p>
          </p:txBody>
        </p:sp>
        <p:sp>
          <p:nvSpPr>
            <p:cNvPr id="108" name="圆角矩形 100">
              <a:extLst>
                <a:ext uri="{FF2B5EF4-FFF2-40B4-BE49-F238E27FC236}">
                  <a16:creationId xmlns:a16="http://schemas.microsoft.com/office/drawing/2014/main" xmlns="" id="{567F0F7C-E081-456F-A9D7-3AF1130FA56F}"/>
                </a:ext>
              </a:extLst>
            </p:cNvPr>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微软雅黑" panose="020B0503020204020204" pitchFamily="34" charset="-122"/>
                <a:ea typeface="微软雅黑" panose="020B0503020204020204" pitchFamily="34" charset="-122"/>
              </a:endParaRPr>
            </a:p>
          </p:txBody>
        </p:sp>
      </p:grpSp>
      <p:sp>
        <p:nvSpPr>
          <p:cNvPr id="109" name="TextBox 31">
            <a:extLst>
              <a:ext uri="{FF2B5EF4-FFF2-40B4-BE49-F238E27FC236}">
                <a16:creationId xmlns:a16="http://schemas.microsoft.com/office/drawing/2014/main" xmlns="" id="{1106DDE5-3DD9-4CD5-B5DC-EC7CBB3FCE95}"/>
              </a:ext>
            </a:extLst>
          </p:cNvPr>
          <p:cNvSpPr txBox="1"/>
          <p:nvPr/>
        </p:nvSpPr>
        <p:spPr>
          <a:xfrm>
            <a:off x="1362016" y="5307347"/>
            <a:ext cx="3089288" cy="400110"/>
          </a:xfrm>
          <a:prstGeom prst="rect">
            <a:avLst/>
          </a:prstGeom>
          <a:noFill/>
        </p:spPr>
        <p:txBody>
          <a:bodyPr wrap="square" rtlCol="0">
            <a:spAutoFit/>
          </a:bodyPr>
          <a:lstStyle/>
          <a:p>
            <a:pPr algn="ctr"/>
            <a:r>
              <a:rPr lang="zh-CN" altLang="zh-CN" sz="2000" b="1" dirty="0"/>
              <a:t>采取两种监督形式</a:t>
            </a:r>
            <a:endParaRPr lang="zh-CN" altLang="zh-CN" sz="2000" dirty="0"/>
          </a:p>
        </p:txBody>
      </p:sp>
      <p:sp>
        <p:nvSpPr>
          <p:cNvPr id="110" name="椭圆 109">
            <a:extLst>
              <a:ext uri="{FF2B5EF4-FFF2-40B4-BE49-F238E27FC236}">
                <a16:creationId xmlns:a16="http://schemas.microsoft.com/office/drawing/2014/main" xmlns="" id="{FB453669-8D1A-47AF-829E-BE0E7CA623A3}"/>
              </a:ext>
            </a:extLst>
          </p:cNvPr>
          <p:cNvSpPr/>
          <p:nvPr/>
        </p:nvSpPr>
        <p:spPr>
          <a:xfrm>
            <a:off x="3849138" y="4659275"/>
            <a:ext cx="497682" cy="497682"/>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dirty="0" smtClean="0">
                <a:solidFill>
                  <a:prstClr val="white"/>
                </a:solidFill>
                <a:latin typeface="微软雅黑" panose="020B0503020204020204" pitchFamily="34" charset="-122"/>
                <a:ea typeface="微软雅黑" panose="020B0503020204020204" pitchFamily="34" charset="-122"/>
              </a:rPr>
              <a:t>3</a:t>
            </a:r>
            <a:endParaRPr lang="zh-CN" altLang="en-US" dirty="0">
              <a:solidFill>
                <a:prstClr val="white"/>
              </a:solidFill>
              <a:latin typeface="微软雅黑" panose="020B0503020204020204" pitchFamily="34" charset="-122"/>
              <a:ea typeface="微软雅黑" panose="020B0503020204020204" pitchFamily="34" charset="-122"/>
            </a:endParaRPr>
          </a:p>
        </p:txBody>
      </p:sp>
      <p:grpSp>
        <p:nvGrpSpPr>
          <p:cNvPr id="111" name="组合 110">
            <a:extLst>
              <a:ext uri="{FF2B5EF4-FFF2-40B4-BE49-F238E27FC236}">
                <a16:creationId xmlns:a16="http://schemas.microsoft.com/office/drawing/2014/main" xmlns="" id="{394A5487-8996-4C5D-A361-B633B399AE91}"/>
              </a:ext>
            </a:extLst>
          </p:cNvPr>
          <p:cNvGrpSpPr/>
          <p:nvPr/>
        </p:nvGrpSpPr>
        <p:grpSpPr>
          <a:xfrm>
            <a:off x="4799062" y="4780602"/>
            <a:ext cx="3168351" cy="1270181"/>
            <a:chOff x="1591195" y="3531392"/>
            <a:chExt cx="1721136" cy="774463"/>
          </a:xfrm>
          <a:effectLst>
            <a:outerShdw blurRad="444500" dist="254000" dir="8100000" algn="tr" rotWithShape="0">
              <a:prstClr val="black">
                <a:alpha val="50000"/>
              </a:prstClr>
            </a:outerShdw>
          </a:effectLst>
        </p:grpSpPr>
        <p:sp>
          <p:nvSpPr>
            <p:cNvPr id="112" name="圆角矩形 104">
              <a:extLst>
                <a:ext uri="{FF2B5EF4-FFF2-40B4-BE49-F238E27FC236}">
                  <a16:creationId xmlns:a16="http://schemas.microsoft.com/office/drawing/2014/main" xmlns="" id="{A1D18BA6-24E6-4CF7-ADBA-6B722121DE5C}"/>
                </a:ext>
              </a:extLst>
            </p:cNvPr>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微软雅黑" panose="020B0503020204020204" pitchFamily="34" charset="-122"/>
                <a:ea typeface="微软雅黑" panose="020B0503020204020204" pitchFamily="34" charset="-122"/>
              </a:endParaRPr>
            </a:p>
          </p:txBody>
        </p:sp>
        <p:sp>
          <p:nvSpPr>
            <p:cNvPr id="113" name="圆角矩形 100">
              <a:extLst>
                <a:ext uri="{FF2B5EF4-FFF2-40B4-BE49-F238E27FC236}">
                  <a16:creationId xmlns:a16="http://schemas.microsoft.com/office/drawing/2014/main" xmlns="" id="{567F0F7C-E081-456F-A9D7-3AF1130FA56F}"/>
                </a:ext>
              </a:extLst>
            </p:cNvPr>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微软雅黑" panose="020B0503020204020204" pitchFamily="34" charset="-122"/>
                <a:ea typeface="微软雅黑" panose="020B0503020204020204" pitchFamily="34" charset="-122"/>
              </a:endParaRPr>
            </a:p>
          </p:txBody>
        </p:sp>
      </p:grpSp>
      <p:sp>
        <p:nvSpPr>
          <p:cNvPr id="114" name="TextBox 31">
            <a:extLst>
              <a:ext uri="{FF2B5EF4-FFF2-40B4-BE49-F238E27FC236}">
                <a16:creationId xmlns:a16="http://schemas.microsoft.com/office/drawing/2014/main" xmlns="" id="{1106DDE5-3DD9-4CD5-B5DC-EC7CBB3FCE95}"/>
              </a:ext>
            </a:extLst>
          </p:cNvPr>
          <p:cNvSpPr txBox="1"/>
          <p:nvPr/>
        </p:nvSpPr>
        <p:spPr>
          <a:xfrm>
            <a:off x="4838594" y="5307346"/>
            <a:ext cx="3089288" cy="400110"/>
          </a:xfrm>
          <a:prstGeom prst="rect">
            <a:avLst/>
          </a:prstGeom>
          <a:noFill/>
        </p:spPr>
        <p:txBody>
          <a:bodyPr wrap="square" rtlCol="0">
            <a:spAutoFit/>
          </a:bodyPr>
          <a:lstStyle/>
          <a:p>
            <a:pPr algn="ctr"/>
            <a:r>
              <a:rPr lang="zh-CN" altLang="zh-CN" sz="2000" b="1" dirty="0"/>
              <a:t>注重三方面监督要求</a:t>
            </a:r>
            <a:endParaRPr lang="zh-CN" altLang="zh-CN" sz="2000" dirty="0"/>
          </a:p>
        </p:txBody>
      </p:sp>
      <p:sp>
        <p:nvSpPr>
          <p:cNvPr id="115" name="椭圆 114">
            <a:extLst>
              <a:ext uri="{FF2B5EF4-FFF2-40B4-BE49-F238E27FC236}">
                <a16:creationId xmlns:a16="http://schemas.microsoft.com/office/drawing/2014/main" xmlns="" id="{FB453669-8D1A-47AF-829E-BE0E7CA623A3}"/>
              </a:ext>
            </a:extLst>
          </p:cNvPr>
          <p:cNvSpPr/>
          <p:nvPr/>
        </p:nvSpPr>
        <p:spPr>
          <a:xfrm>
            <a:off x="7325716" y="4659274"/>
            <a:ext cx="497682" cy="497682"/>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dirty="0" smtClean="0">
                <a:solidFill>
                  <a:prstClr val="white"/>
                </a:solidFill>
                <a:latin typeface="微软雅黑" panose="020B0503020204020204" pitchFamily="34" charset="-122"/>
                <a:ea typeface="微软雅黑" panose="020B0503020204020204" pitchFamily="34" charset="-122"/>
              </a:rPr>
              <a:t>4</a:t>
            </a:r>
            <a:endParaRPr lang="zh-CN" altLang="en-US" dirty="0">
              <a:solidFill>
                <a:prstClr val="white"/>
              </a:solidFill>
              <a:latin typeface="微软雅黑" panose="020B0503020204020204" pitchFamily="34" charset="-122"/>
              <a:ea typeface="微软雅黑" panose="020B0503020204020204" pitchFamily="34" charset="-122"/>
            </a:endParaRPr>
          </a:p>
        </p:txBody>
      </p:sp>
      <p:grpSp>
        <p:nvGrpSpPr>
          <p:cNvPr id="116" name="组合 115">
            <a:extLst>
              <a:ext uri="{FF2B5EF4-FFF2-40B4-BE49-F238E27FC236}">
                <a16:creationId xmlns:a16="http://schemas.microsoft.com/office/drawing/2014/main" xmlns="" id="{394A5487-8996-4C5D-A361-B633B399AE91}"/>
              </a:ext>
            </a:extLst>
          </p:cNvPr>
          <p:cNvGrpSpPr/>
          <p:nvPr/>
        </p:nvGrpSpPr>
        <p:grpSpPr>
          <a:xfrm>
            <a:off x="8260895" y="4780603"/>
            <a:ext cx="3168351" cy="1270181"/>
            <a:chOff x="1591195" y="3531392"/>
            <a:chExt cx="1721136" cy="774463"/>
          </a:xfrm>
          <a:effectLst>
            <a:outerShdw blurRad="444500" dist="254000" dir="8100000" algn="tr" rotWithShape="0">
              <a:prstClr val="black">
                <a:alpha val="50000"/>
              </a:prstClr>
            </a:outerShdw>
          </a:effectLst>
        </p:grpSpPr>
        <p:sp>
          <p:nvSpPr>
            <p:cNvPr id="117" name="圆角矩形 104">
              <a:extLst>
                <a:ext uri="{FF2B5EF4-FFF2-40B4-BE49-F238E27FC236}">
                  <a16:creationId xmlns:a16="http://schemas.microsoft.com/office/drawing/2014/main" xmlns="" id="{A1D18BA6-24E6-4CF7-ADBA-6B722121DE5C}"/>
                </a:ext>
              </a:extLst>
            </p:cNvPr>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微软雅黑" panose="020B0503020204020204" pitchFamily="34" charset="-122"/>
                <a:ea typeface="微软雅黑" panose="020B0503020204020204" pitchFamily="34" charset="-122"/>
              </a:endParaRPr>
            </a:p>
          </p:txBody>
        </p:sp>
        <p:sp>
          <p:nvSpPr>
            <p:cNvPr id="118" name="圆角矩形 100">
              <a:extLst>
                <a:ext uri="{FF2B5EF4-FFF2-40B4-BE49-F238E27FC236}">
                  <a16:creationId xmlns:a16="http://schemas.microsoft.com/office/drawing/2014/main" xmlns="" id="{567F0F7C-E081-456F-A9D7-3AF1130FA56F}"/>
                </a:ext>
              </a:extLst>
            </p:cNvPr>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微软雅黑" panose="020B0503020204020204" pitchFamily="34" charset="-122"/>
                <a:ea typeface="微软雅黑" panose="020B0503020204020204" pitchFamily="34" charset="-122"/>
              </a:endParaRPr>
            </a:p>
          </p:txBody>
        </p:sp>
      </p:grpSp>
      <p:sp>
        <p:nvSpPr>
          <p:cNvPr id="119" name="TextBox 31">
            <a:extLst>
              <a:ext uri="{FF2B5EF4-FFF2-40B4-BE49-F238E27FC236}">
                <a16:creationId xmlns:a16="http://schemas.microsoft.com/office/drawing/2014/main" xmlns="" id="{1106DDE5-3DD9-4CD5-B5DC-EC7CBB3FCE95}"/>
              </a:ext>
            </a:extLst>
          </p:cNvPr>
          <p:cNvSpPr txBox="1"/>
          <p:nvPr/>
        </p:nvSpPr>
        <p:spPr>
          <a:xfrm>
            <a:off x="8217521" y="5157986"/>
            <a:ext cx="3062261" cy="707886"/>
          </a:xfrm>
          <a:prstGeom prst="rect">
            <a:avLst/>
          </a:prstGeom>
          <a:noFill/>
        </p:spPr>
        <p:txBody>
          <a:bodyPr wrap="square" rtlCol="0">
            <a:spAutoFit/>
          </a:bodyPr>
          <a:lstStyle/>
          <a:p>
            <a:r>
              <a:rPr lang="en-US" altLang="zh-CN" sz="2000" b="1" dirty="0" smtClean="0"/>
              <a:t>     </a:t>
            </a:r>
            <a:r>
              <a:rPr lang="zh-CN" altLang="zh-CN" sz="2000" b="1" dirty="0" smtClean="0"/>
              <a:t>分层</a:t>
            </a:r>
            <a:r>
              <a:rPr lang="zh-CN" altLang="zh-CN" sz="2000" b="1" dirty="0"/>
              <a:t>分类贯彻</a:t>
            </a:r>
            <a:r>
              <a:rPr lang="zh-CN" altLang="zh-CN" sz="2000" b="1" dirty="0" smtClean="0"/>
              <a:t>落实</a:t>
            </a:r>
            <a:endParaRPr lang="en-US" altLang="zh-CN" sz="2000" b="1" dirty="0" smtClean="0"/>
          </a:p>
          <a:p>
            <a:r>
              <a:rPr lang="zh-CN" altLang="zh-CN" sz="2000" b="1" dirty="0" smtClean="0"/>
              <a:t>《实施办法》的</a:t>
            </a:r>
            <a:r>
              <a:rPr lang="zh-CN" altLang="zh-CN" sz="2000" b="1" dirty="0"/>
              <a:t>工作要求</a:t>
            </a:r>
            <a:endParaRPr lang="zh-CN" altLang="zh-CN" sz="2000" dirty="0"/>
          </a:p>
        </p:txBody>
      </p:sp>
      <p:sp>
        <p:nvSpPr>
          <p:cNvPr id="120" name="椭圆 119">
            <a:extLst>
              <a:ext uri="{FF2B5EF4-FFF2-40B4-BE49-F238E27FC236}">
                <a16:creationId xmlns:a16="http://schemas.microsoft.com/office/drawing/2014/main" xmlns="" id="{FB453669-8D1A-47AF-829E-BE0E7CA623A3}"/>
              </a:ext>
            </a:extLst>
          </p:cNvPr>
          <p:cNvSpPr/>
          <p:nvPr/>
        </p:nvSpPr>
        <p:spPr>
          <a:xfrm>
            <a:off x="10787549" y="4659275"/>
            <a:ext cx="497682" cy="497682"/>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dirty="0" smtClean="0">
                <a:solidFill>
                  <a:prstClr val="white"/>
                </a:solidFill>
                <a:latin typeface="微软雅黑" panose="020B0503020204020204" pitchFamily="34" charset="-122"/>
                <a:ea typeface="微软雅黑" panose="020B0503020204020204" pitchFamily="34" charset="-122"/>
              </a:rPr>
              <a:t>5</a:t>
            </a:r>
            <a:endParaRPr lang="zh-CN" altLang="en-US" dirty="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2113275599"/>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500" fill="hold"/>
                                        <p:tgtEl>
                                          <p:spTgt spid="49"/>
                                        </p:tgtEl>
                                        <p:attrNameLst>
                                          <p:attrName>ppt_x</p:attrName>
                                        </p:attrNameLst>
                                      </p:cBhvr>
                                      <p:tavLst>
                                        <p:tav tm="0">
                                          <p:val>
                                            <p:strVal val="#ppt_x"/>
                                          </p:val>
                                        </p:tav>
                                        <p:tav tm="100000">
                                          <p:val>
                                            <p:strVal val="#ppt_x"/>
                                          </p:val>
                                        </p:tav>
                                      </p:tavLst>
                                    </p:anim>
                                    <p:anim calcmode="lin" valueType="num">
                                      <p:cBhvr additive="base">
                                        <p:cTn id="17" dur="500" fill="hold"/>
                                        <p:tgtEl>
                                          <p:spTgt spid="4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 calcmode="lin" valueType="num">
                                      <p:cBhvr additive="base">
                                        <p:cTn id="20" dur="500" fill="hold"/>
                                        <p:tgtEl>
                                          <p:spTgt spid="50"/>
                                        </p:tgtEl>
                                        <p:attrNameLst>
                                          <p:attrName>ppt_x</p:attrName>
                                        </p:attrNameLst>
                                      </p:cBhvr>
                                      <p:tavLst>
                                        <p:tav tm="0">
                                          <p:val>
                                            <p:strVal val="#ppt_x"/>
                                          </p:val>
                                        </p:tav>
                                        <p:tav tm="100000">
                                          <p:val>
                                            <p:strVal val="#ppt_x"/>
                                          </p:val>
                                        </p:tav>
                                      </p:tavLst>
                                    </p:anim>
                                    <p:anim calcmode="lin" valueType="num">
                                      <p:cBhvr additive="base">
                                        <p:cTn id="21" dur="500" fill="hold"/>
                                        <p:tgtEl>
                                          <p:spTgt spid="50"/>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101"/>
                                        </p:tgtEl>
                                        <p:attrNameLst>
                                          <p:attrName>style.visibility</p:attrName>
                                        </p:attrNameLst>
                                      </p:cBhvr>
                                      <p:to>
                                        <p:strVal val="visible"/>
                                      </p:to>
                                    </p:set>
                                    <p:anim calcmode="lin" valueType="num">
                                      <p:cBhvr additive="base">
                                        <p:cTn id="25" dur="500" fill="hold"/>
                                        <p:tgtEl>
                                          <p:spTgt spid="101"/>
                                        </p:tgtEl>
                                        <p:attrNameLst>
                                          <p:attrName>ppt_x</p:attrName>
                                        </p:attrNameLst>
                                      </p:cBhvr>
                                      <p:tavLst>
                                        <p:tav tm="0">
                                          <p:val>
                                            <p:strVal val="#ppt_x"/>
                                          </p:val>
                                        </p:tav>
                                        <p:tav tm="100000">
                                          <p:val>
                                            <p:strVal val="#ppt_x"/>
                                          </p:val>
                                        </p:tav>
                                      </p:tavLst>
                                    </p:anim>
                                    <p:anim calcmode="lin" valueType="num">
                                      <p:cBhvr additive="base">
                                        <p:cTn id="26" dur="500" fill="hold"/>
                                        <p:tgtEl>
                                          <p:spTgt spid="10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 calcmode="lin" valueType="num">
                                      <p:cBhvr additive="base">
                                        <p:cTn id="29" dur="500" fill="hold"/>
                                        <p:tgtEl>
                                          <p:spTgt spid="104"/>
                                        </p:tgtEl>
                                        <p:attrNameLst>
                                          <p:attrName>ppt_x</p:attrName>
                                        </p:attrNameLst>
                                      </p:cBhvr>
                                      <p:tavLst>
                                        <p:tav tm="0">
                                          <p:val>
                                            <p:strVal val="#ppt_x"/>
                                          </p:val>
                                        </p:tav>
                                        <p:tav tm="100000">
                                          <p:val>
                                            <p:strVal val="#ppt_x"/>
                                          </p:val>
                                        </p:tav>
                                      </p:tavLst>
                                    </p:anim>
                                    <p:anim calcmode="lin" valueType="num">
                                      <p:cBhvr additive="base">
                                        <p:cTn id="30" dur="500" fill="hold"/>
                                        <p:tgtEl>
                                          <p:spTgt spid="10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5"/>
                                        </p:tgtEl>
                                        <p:attrNameLst>
                                          <p:attrName>style.visibility</p:attrName>
                                        </p:attrNameLst>
                                      </p:cBhvr>
                                      <p:to>
                                        <p:strVal val="visible"/>
                                      </p:to>
                                    </p:set>
                                    <p:anim calcmode="lin" valueType="num">
                                      <p:cBhvr additive="base">
                                        <p:cTn id="33" dur="500" fill="hold"/>
                                        <p:tgtEl>
                                          <p:spTgt spid="105"/>
                                        </p:tgtEl>
                                        <p:attrNameLst>
                                          <p:attrName>ppt_x</p:attrName>
                                        </p:attrNameLst>
                                      </p:cBhvr>
                                      <p:tavLst>
                                        <p:tav tm="0">
                                          <p:val>
                                            <p:strVal val="#ppt_x"/>
                                          </p:val>
                                        </p:tav>
                                        <p:tav tm="100000">
                                          <p:val>
                                            <p:strVal val="#ppt_x"/>
                                          </p:val>
                                        </p:tav>
                                      </p:tavLst>
                                    </p:anim>
                                    <p:anim calcmode="lin" valueType="num">
                                      <p:cBhvr additive="base">
                                        <p:cTn id="34" dur="500" fill="hold"/>
                                        <p:tgtEl>
                                          <p:spTgt spid="105"/>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nodeType="afterEffect">
                                  <p:stCondLst>
                                    <p:cond delay="0"/>
                                  </p:stCondLst>
                                  <p:childTnLst>
                                    <p:set>
                                      <p:cBhvr>
                                        <p:cTn id="37" dur="1" fill="hold">
                                          <p:stCondLst>
                                            <p:cond delay="0"/>
                                          </p:stCondLst>
                                        </p:cTn>
                                        <p:tgtEl>
                                          <p:spTgt spid="106"/>
                                        </p:tgtEl>
                                        <p:attrNameLst>
                                          <p:attrName>style.visibility</p:attrName>
                                        </p:attrNameLst>
                                      </p:cBhvr>
                                      <p:to>
                                        <p:strVal val="visible"/>
                                      </p:to>
                                    </p:set>
                                    <p:anim calcmode="lin" valueType="num">
                                      <p:cBhvr additive="base">
                                        <p:cTn id="38" dur="500" fill="hold"/>
                                        <p:tgtEl>
                                          <p:spTgt spid="106"/>
                                        </p:tgtEl>
                                        <p:attrNameLst>
                                          <p:attrName>ppt_x</p:attrName>
                                        </p:attrNameLst>
                                      </p:cBhvr>
                                      <p:tavLst>
                                        <p:tav tm="0">
                                          <p:val>
                                            <p:strVal val="#ppt_x"/>
                                          </p:val>
                                        </p:tav>
                                        <p:tav tm="100000">
                                          <p:val>
                                            <p:strVal val="#ppt_x"/>
                                          </p:val>
                                        </p:tav>
                                      </p:tavLst>
                                    </p:anim>
                                    <p:anim calcmode="lin" valueType="num">
                                      <p:cBhvr additive="base">
                                        <p:cTn id="39" dur="500" fill="hold"/>
                                        <p:tgtEl>
                                          <p:spTgt spid="106"/>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09"/>
                                        </p:tgtEl>
                                        <p:attrNameLst>
                                          <p:attrName>style.visibility</p:attrName>
                                        </p:attrNameLst>
                                      </p:cBhvr>
                                      <p:to>
                                        <p:strVal val="visible"/>
                                      </p:to>
                                    </p:set>
                                    <p:anim calcmode="lin" valueType="num">
                                      <p:cBhvr additive="base">
                                        <p:cTn id="42" dur="500" fill="hold"/>
                                        <p:tgtEl>
                                          <p:spTgt spid="109"/>
                                        </p:tgtEl>
                                        <p:attrNameLst>
                                          <p:attrName>ppt_x</p:attrName>
                                        </p:attrNameLst>
                                      </p:cBhvr>
                                      <p:tavLst>
                                        <p:tav tm="0">
                                          <p:val>
                                            <p:strVal val="#ppt_x"/>
                                          </p:val>
                                        </p:tav>
                                        <p:tav tm="100000">
                                          <p:val>
                                            <p:strVal val="#ppt_x"/>
                                          </p:val>
                                        </p:tav>
                                      </p:tavLst>
                                    </p:anim>
                                    <p:anim calcmode="lin" valueType="num">
                                      <p:cBhvr additive="base">
                                        <p:cTn id="43" dur="500" fill="hold"/>
                                        <p:tgtEl>
                                          <p:spTgt spid="10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10"/>
                                        </p:tgtEl>
                                        <p:attrNameLst>
                                          <p:attrName>style.visibility</p:attrName>
                                        </p:attrNameLst>
                                      </p:cBhvr>
                                      <p:to>
                                        <p:strVal val="visible"/>
                                      </p:to>
                                    </p:set>
                                    <p:anim calcmode="lin" valueType="num">
                                      <p:cBhvr additive="base">
                                        <p:cTn id="46" dur="500" fill="hold"/>
                                        <p:tgtEl>
                                          <p:spTgt spid="110"/>
                                        </p:tgtEl>
                                        <p:attrNameLst>
                                          <p:attrName>ppt_x</p:attrName>
                                        </p:attrNameLst>
                                      </p:cBhvr>
                                      <p:tavLst>
                                        <p:tav tm="0">
                                          <p:val>
                                            <p:strVal val="#ppt_x"/>
                                          </p:val>
                                        </p:tav>
                                        <p:tav tm="100000">
                                          <p:val>
                                            <p:strVal val="#ppt_x"/>
                                          </p:val>
                                        </p:tav>
                                      </p:tavLst>
                                    </p:anim>
                                    <p:anim calcmode="lin" valueType="num">
                                      <p:cBhvr additive="base">
                                        <p:cTn id="47" dur="500" fill="hold"/>
                                        <p:tgtEl>
                                          <p:spTgt spid="110"/>
                                        </p:tgtEl>
                                        <p:attrNameLst>
                                          <p:attrName>ppt_y</p:attrName>
                                        </p:attrNameLst>
                                      </p:cBhvr>
                                      <p:tavLst>
                                        <p:tav tm="0">
                                          <p:val>
                                            <p:strVal val="1+#ppt_h/2"/>
                                          </p:val>
                                        </p:tav>
                                        <p:tav tm="100000">
                                          <p:val>
                                            <p:strVal val="#ppt_y"/>
                                          </p:val>
                                        </p:tav>
                                      </p:tavLst>
                                    </p:anim>
                                  </p:childTnLst>
                                </p:cTn>
                              </p:par>
                            </p:childTnLst>
                          </p:cTn>
                        </p:par>
                        <p:par>
                          <p:cTn id="48" fill="hold">
                            <p:stCondLst>
                              <p:cond delay="2000"/>
                            </p:stCondLst>
                            <p:childTnLst>
                              <p:par>
                                <p:cTn id="49" presetID="2" presetClass="entr" presetSubtype="4" fill="hold" nodeType="afterEffect">
                                  <p:stCondLst>
                                    <p:cond delay="0"/>
                                  </p:stCondLst>
                                  <p:childTnLst>
                                    <p:set>
                                      <p:cBhvr>
                                        <p:cTn id="50" dur="1" fill="hold">
                                          <p:stCondLst>
                                            <p:cond delay="0"/>
                                          </p:stCondLst>
                                        </p:cTn>
                                        <p:tgtEl>
                                          <p:spTgt spid="111"/>
                                        </p:tgtEl>
                                        <p:attrNameLst>
                                          <p:attrName>style.visibility</p:attrName>
                                        </p:attrNameLst>
                                      </p:cBhvr>
                                      <p:to>
                                        <p:strVal val="visible"/>
                                      </p:to>
                                    </p:set>
                                    <p:anim calcmode="lin" valueType="num">
                                      <p:cBhvr additive="base">
                                        <p:cTn id="51" dur="500" fill="hold"/>
                                        <p:tgtEl>
                                          <p:spTgt spid="111"/>
                                        </p:tgtEl>
                                        <p:attrNameLst>
                                          <p:attrName>ppt_x</p:attrName>
                                        </p:attrNameLst>
                                      </p:cBhvr>
                                      <p:tavLst>
                                        <p:tav tm="0">
                                          <p:val>
                                            <p:strVal val="#ppt_x"/>
                                          </p:val>
                                        </p:tav>
                                        <p:tav tm="100000">
                                          <p:val>
                                            <p:strVal val="#ppt_x"/>
                                          </p:val>
                                        </p:tav>
                                      </p:tavLst>
                                    </p:anim>
                                    <p:anim calcmode="lin" valueType="num">
                                      <p:cBhvr additive="base">
                                        <p:cTn id="52" dur="500" fill="hold"/>
                                        <p:tgtEl>
                                          <p:spTgt spid="11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14"/>
                                        </p:tgtEl>
                                        <p:attrNameLst>
                                          <p:attrName>style.visibility</p:attrName>
                                        </p:attrNameLst>
                                      </p:cBhvr>
                                      <p:to>
                                        <p:strVal val="visible"/>
                                      </p:to>
                                    </p:set>
                                    <p:anim calcmode="lin" valueType="num">
                                      <p:cBhvr additive="base">
                                        <p:cTn id="55" dur="500" fill="hold"/>
                                        <p:tgtEl>
                                          <p:spTgt spid="114"/>
                                        </p:tgtEl>
                                        <p:attrNameLst>
                                          <p:attrName>ppt_x</p:attrName>
                                        </p:attrNameLst>
                                      </p:cBhvr>
                                      <p:tavLst>
                                        <p:tav tm="0">
                                          <p:val>
                                            <p:strVal val="#ppt_x"/>
                                          </p:val>
                                        </p:tav>
                                        <p:tav tm="100000">
                                          <p:val>
                                            <p:strVal val="#ppt_x"/>
                                          </p:val>
                                        </p:tav>
                                      </p:tavLst>
                                    </p:anim>
                                    <p:anim calcmode="lin" valueType="num">
                                      <p:cBhvr additive="base">
                                        <p:cTn id="56" dur="500" fill="hold"/>
                                        <p:tgtEl>
                                          <p:spTgt spid="11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15"/>
                                        </p:tgtEl>
                                        <p:attrNameLst>
                                          <p:attrName>style.visibility</p:attrName>
                                        </p:attrNameLst>
                                      </p:cBhvr>
                                      <p:to>
                                        <p:strVal val="visible"/>
                                      </p:to>
                                    </p:set>
                                    <p:anim calcmode="lin" valueType="num">
                                      <p:cBhvr additive="base">
                                        <p:cTn id="59" dur="500" fill="hold"/>
                                        <p:tgtEl>
                                          <p:spTgt spid="115"/>
                                        </p:tgtEl>
                                        <p:attrNameLst>
                                          <p:attrName>ppt_x</p:attrName>
                                        </p:attrNameLst>
                                      </p:cBhvr>
                                      <p:tavLst>
                                        <p:tav tm="0">
                                          <p:val>
                                            <p:strVal val="#ppt_x"/>
                                          </p:val>
                                        </p:tav>
                                        <p:tav tm="100000">
                                          <p:val>
                                            <p:strVal val="#ppt_x"/>
                                          </p:val>
                                        </p:tav>
                                      </p:tavLst>
                                    </p:anim>
                                    <p:anim calcmode="lin" valueType="num">
                                      <p:cBhvr additive="base">
                                        <p:cTn id="60" dur="500" fill="hold"/>
                                        <p:tgtEl>
                                          <p:spTgt spid="115"/>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2" presetClass="entr" presetSubtype="4" fill="hold" nodeType="afterEffect">
                                  <p:stCondLst>
                                    <p:cond delay="0"/>
                                  </p:stCondLst>
                                  <p:childTnLst>
                                    <p:set>
                                      <p:cBhvr>
                                        <p:cTn id="63" dur="1" fill="hold">
                                          <p:stCondLst>
                                            <p:cond delay="0"/>
                                          </p:stCondLst>
                                        </p:cTn>
                                        <p:tgtEl>
                                          <p:spTgt spid="116"/>
                                        </p:tgtEl>
                                        <p:attrNameLst>
                                          <p:attrName>style.visibility</p:attrName>
                                        </p:attrNameLst>
                                      </p:cBhvr>
                                      <p:to>
                                        <p:strVal val="visible"/>
                                      </p:to>
                                    </p:set>
                                    <p:anim calcmode="lin" valueType="num">
                                      <p:cBhvr additive="base">
                                        <p:cTn id="64" dur="500" fill="hold"/>
                                        <p:tgtEl>
                                          <p:spTgt spid="116"/>
                                        </p:tgtEl>
                                        <p:attrNameLst>
                                          <p:attrName>ppt_x</p:attrName>
                                        </p:attrNameLst>
                                      </p:cBhvr>
                                      <p:tavLst>
                                        <p:tav tm="0">
                                          <p:val>
                                            <p:strVal val="#ppt_x"/>
                                          </p:val>
                                        </p:tav>
                                        <p:tav tm="100000">
                                          <p:val>
                                            <p:strVal val="#ppt_x"/>
                                          </p:val>
                                        </p:tav>
                                      </p:tavLst>
                                    </p:anim>
                                    <p:anim calcmode="lin" valueType="num">
                                      <p:cBhvr additive="base">
                                        <p:cTn id="65" dur="500" fill="hold"/>
                                        <p:tgtEl>
                                          <p:spTgt spid="116"/>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119"/>
                                        </p:tgtEl>
                                        <p:attrNameLst>
                                          <p:attrName>style.visibility</p:attrName>
                                        </p:attrNameLst>
                                      </p:cBhvr>
                                      <p:to>
                                        <p:strVal val="visible"/>
                                      </p:to>
                                    </p:set>
                                    <p:anim calcmode="lin" valueType="num">
                                      <p:cBhvr additive="base">
                                        <p:cTn id="68" dur="500" fill="hold"/>
                                        <p:tgtEl>
                                          <p:spTgt spid="119"/>
                                        </p:tgtEl>
                                        <p:attrNameLst>
                                          <p:attrName>ppt_x</p:attrName>
                                        </p:attrNameLst>
                                      </p:cBhvr>
                                      <p:tavLst>
                                        <p:tav tm="0">
                                          <p:val>
                                            <p:strVal val="#ppt_x"/>
                                          </p:val>
                                        </p:tav>
                                        <p:tav tm="100000">
                                          <p:val>
                                            <p:strVal val="#ppt_x"/>
                                          </p:val>
                                        </p:tav>
                                      </p:tavLst>
                                    </p:anim>
                                    <p:anim calcmode="lin" valueType="num">
                                      <p:cBhvr additive="base">
                                        <p:cTn id="69" dur="500" fill="hold"/>
                                        <p:tgtEl>
                                          <p:spTgt spid="119"/>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120"/>
                                        </p:tgtEl>
                                        <p:attrNameLst>
                                          <p:attrName>style.visibility</p:attrName>
                                        </p:attrNameLst>
                                      </p:cBhvr>
                                      <p:to>
                                        <p:strVal val="visible"/>
                                      </p:to>
                                    </p:set>
                                    <p:anim calcmode="lin" valueType="num">
                                      <p:cBhvr additive="base">
                                        <p:cTn id="72" dur="500" fill="hold"/>
                                        <p:tgtEl>
                                          <p:spTgt spid="120"/>
                                        </p:tgtEl>
                                        <p:attrNameLst>
                                          <p:attrName>ppt_x</p:attrName>
                                        </p:attrNameLst>
                                      </p:cBhvr>
                                      <p:tavLst>
                                        <p:tav tm="0">
                                          <p:val>
                                            <p:strVal val="#ppt_x"/>
                                          </p:val>
                                        </p:tav>
                                        <p:tav tm="100000">
                                          <p:val>
                                            <p:strVal val="#ppt_x"/>
                                          </p:val>
                                        </p:tav>
                                      </p:tavLst>
                                    </p:anim>
                                    <p:anim calcmode="lin" valueType="num">
                                      <p:cBhvr additive="base">
                                        <p:cTn id="73" dur="500" fill="hold"/>
                                        <p:tgtEl>
                                          <p:spTgt spid="1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animBg="1"/>
      <p:bldP spid="104" grpId="0"/>
      <p:bldP spid="105" grpId="0" animBg="1"/>
      <p:bldP spid="109" grpId="0"/>
      <p:bldP spid="110" grpId="0" animBg="1"/>
      <p:bldP spid="114" grpId="0"/>
      <p:bldP spid="115" grpId="0" animBg="1"/>
      <p:bldP spid="119" grpId="0"/>
      <p:bldP spid="1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1115357" y="333450"/>
            <a:ext cx="8148201" cy="584775"/>
          </a:xfrm>
          <a:prstGeom prst="rect">
            <a:avLst/>
          </a:prstGeom>
        </p:spPr>
        <p:txBody>
          <a:bodyPr wrap="square">
            <a:spAutoFit/>
          </a:bodyPr>
          <a:lstStyle/>
          <a:p>
            <a:pPr>
              <a:spcBef>
                <a:spcPct val="20000"/>
              </a:spcBef>
            </a:pPr>
            <a:r>
              <a:rPr lang="zh-CN" altLang="en-US" sz="3200" b="1" dirty="0" smtClean="0">
                <a:gradFill>
                  <a:gsLst>
                    <a:gs pos="70000">
                      <a:schemeClr val="accent6">
                        <a:lumMod val="75000"/>
                      </a:schemeClr>
                    </a:gs>
                    <a:gs pos="24000">
                      <a:schemeClr val="accent2">
                        <a:lumMod val="20000"/>
                        <a:lumOff val="80000"/>
                      </a:schemeClr>
                    </a:gs>
                    <a:gs pos="0">
                      <a:schemeClr val="accent2">
                        <a:lumMod val="40000"/>
                        <a:lumOff val="60000"/>
                      </a:schemeClr>
                    </a:gs>
                    <a:gs pos="50000">
                      <a:srgbClr val="FFC000"/>
                    </a:gs>
                    <a:gs pos="82000">
                      <a:srgbClr val="FFC000"/>
                    </a:gs>
                  </a:gsLst>
                  <a:lin ang="5400000" scaled="0"/>
                </a:gradFill>
                <a:latin typeface="微软雅黑" panose="020B0503020204020204" pitchFamily="34" charset="-122"/>
                <a:ea typeface="微软雅黑" panose="020B0503020204020204" pitchFamily="34" charset="-122"/>
              </a:rPr>
              <a:t>解读实施办法</a:t>
            </a:r>
            <a:endParaRPr lang="zh-CN" altLang="zh-CN" sz="3200" b="1" dirty="0">
              <a:gradFill>
                <a:gsLst>
                  <a:gs pos="70000">
                    <a:schemeClr val="accent6">
                      <a:lumMod val="75000"/>
                    </a:schemeClr>
                  </a:gs>
                  <a:gs pos="24000">
                    <a:schemeClr val="accent2">
                      <a:lumMod val="20000"/>
                      <a:lumOff val="80000"/>
                    </a:schemeClr>
                  </a:gs>
                  <a:gs pos="0">
                    <a:schemeClr val="accent2">
                      <a:lumMod val="40000"/>
                      <a:lumOff val="60000"/>
                    </a:schemeClr>
                  </a:gs>
                  <a:gs pos="50000">
                    <a:srgbClr val="FFC000"/>
                  </a:gs>
                  <a:gs pos="82000">
                    <a:srgbClr val="FFC000"/>
                  </a:gs>
                </a:gsLst>
                <a:lin ang="5400000" scaled="0"/>
              </a:gradFill>
              <a:latin typeface="微软雅黑" panose="020B0503020204020204" pitchFamily="34" charset="-122"/>
              <a:ea typeface="微软雅黑" panose="020B0503020204020204" pitchFamily="34" charset="-122"/>
            </a:endParaRPr>
          </a:p>
        </p:txBody>
      </p:sp>
      <p:pic>
        <p:nvPicPr>
          <p:cNvPr id="37" name="图片 3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77617" y="354587"/>
            <a:ext cx="605021" cy="598107"/>
          </a:xfrm>
          <a:prstGeom prst="rect">
            <a:avLst/>
          </a:prstGeom>
        </p:spPr>
      </p:pic>
      <p:grpSp>
        <p:nvGrpSpPr>
          <p:cNvPr id="34" name="组合 33"/>
          <p:cNvGrpSpPr/>
          <p:nvPr/>
        </p:nvGrpSpPr>
        <p:grpSpPr>
          <a:xfrm>
            <a:off x="298562" y="2267001"/>
            <a:ext cx="11593288" cy="4269322"/>
            <a:chOff x="1203411" y="2333795"/>
            <a:chExt cx="4332200" cy="2572274"/>
          </a:xfrm>
        </p:grpSpPr>
        <p:sp>
          <p:nvSpPr>
            <p:cNvPr id="38" name="Rectangle 128"/>
            <p:cNvSpPr>
              <a:spLocks noChangeArrowheads="1"/>
            </p:cNvSpPr>
            <p:nvPr/>
          </p:nvSpPr>
          <p:spPr bwMode="auto">
            <a:xfrm>
              <a:off x="1279908" y="2381462"/>
              <a:ext cx="4188574" cy="2432277"/>
            </a:xfrm>
            <a:prstGeom prst="rect">
              <a:avLst/>
            </a:prstGeom>
            <a:solidFill>
              <a:schemeClr val="bg2">
                <a:lumMod val="95000"/>
              </a:schemeClr>
            </a:solidFill>
            <a:ln>
              <a:noFill/>
            </a:ln>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39" name="Rectangle 129"/>
            <p:cNvSpPr>
              <a:spLocks noChangeArrowheads="1"/>
            </p:cNvSpPr>
            <p:nvPr/>
          </p:nvSpPr>
          <p:spPr bwMode="auto">
            <a:xfrm>
              <a:off x="1264297" y="4779999"/>
              <a:ext cx="4204185" cy="6507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51" name="Rectangle 130"/>
            <p:cNvSpPr>
              <a:spLocks noChangeArrowheads="1"/>
            </p:cNvSpPr>
            <p:nvPr/>
          </p:nvSpPr>
          <p:spPr bwMode="auto">
            <a:xfrm>
              <a:off x="1203411" y="4840999"/>
              <a:ext cx="4332200" cy="65070"/>
            </a:xfrm>
            <a:prstGeom prst="rect">
              <a:avLst/>
            </a:prstGeom>
            <a:solidFill>
              <a:srgbClr val="0005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52" name="Rectangle 131"/>
            <p:cNvSpPr>
              <a:spLocks noChangeArrowheads="1"/>
            </p:cNvSpPr>
            <p:nvPr/>
          </p:nvSpPr>
          <p:spPr bwMode="auto">
            <a:xfrm>
              <a:off x="1264297" y="2388226"/>
              <a:ext cx="4204185" cy="6507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53" name="Rectangle 132"/>
            <p:cNvSpPr>
              <a:spLocks noChangeArrowheads="1"/>
            </p:cNvSpPr>
            <p:nvPr/>
          </p:nvSpPr>
          <p:spPr bwMode="auto">
            <a:xfrm>
              <a:off x="1203411" y="2333795"/>
              <a:ext cx="4332200" cy="65070"/>
            </a:xfrm>
            <a:prstGeom prst="rect">
              <a:avLst/>
            </a:prstGeom>
            <a:solidFill>
              <a:srgbClr val="0005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grpSp>
      <p:grpSp>
        <p:nvGrpSpPr>
          <p:cNvPr id="54" name="组合 53"/>
          <p:cNvGrpSpPr/>
          <p:nvPr/>
        </p:nvGrpSpPr>
        <p:grpSpPr>
          <a:xfrm>
            <a:off x="3015216" y="1629594"/>
            <a:ext cx="5384246" cy="477144"/>
            <a:chOff x="537538" y="1065876"/>
            <a:chExt cx="3681676" cy="357905"/>
          </a:xfrm>
        </p:grpSpPr>
        <p:sp>
          <p:nvSpPr>
            <p:cNvPr id="55" name="TextBox 32"/>
            <p:cNvSpPr txBox="1"/>
            <p:nvPr/>
          </p:nvSpPr>
          <p:spPr>
            <a:xfrm>
              <a:off x="2807065" y="1108317"/>
              <a:ext cx="1412149" cy="315464"/>
            </a:xfrm>
            <a:prstGeom prst="rect">
              <a:avLst/>
            </a:prstGeom>
            <a:noFill/>
          </p:spPr>
          <p:txBody>
            <a:bodyPr wrap="square" rtlCol="0">
              <a:spAutoFit/>
            </a:bodyPr>
            <a:lstStyle/>
            <a:p>
              <a:endParaRPr lang="zh-CN" altLang="en-US" sz="2133" b="1" dirty="0">
                <a:solidFill>
                  <a:schemeClr val="tx1">
                    <a:lumMod val="65000"/>
                    <a:lumOff val="35000"/>
                  </a:schemeClr>
                </a:solidFill>
              </a:endParaRPr>
            </a:p>
          </p:txBody>
        </p:sp>
        <p:sp>
          <p:nvSpPr>
            <p:cNvPr id="56" name="Rectangle 42"/>
            <p:cNvSpPr/>
            <p:nvPr/>
          </p:nvSpPr>
          <p:spPr>
            <a:xfrm>
              <a:off x="537538" y="1065876"/>
              <a:ext cx="3681676" cy="295144"/>
            </a:xfrm>
            <a:prstGeom prst="rect">
              <a:avLst/>
            </a:prstGeom>
            <a:noFill/>
            <a:ln w="12700" cap="flat" cmpd="sng" algn="ctr">
              <a:noFill/>
              <a:prstDash val="solid"/>
            </a:ln>
            <a:effectLst/>
          </p:spPr>
          <p:txBody>
            <a:bodyPr lIns="121904" tIns="0" rIns="121904" bIns="0" rtlCol="0" anchor="t"/>
            <a:lstStyle/>
            <a:p>
              <a:pPr algn="ctr"/>
              <a:r>
                <a:rPr lang="zh-CN" altLang="zh-CN" sz="3600" b="1" dirty="0" smtClean="0">
                  <a:solidFill>
                    <a:srgbClr val="C00000"/>
                  </a:solidFill>
                </a:rPr>
                <a:t>（</a:t>
              </a:r>
              <a:r>
                <a:rPr lang="zh-CN" altLang="zh-CN" sz="3600" b="1" dirty="0">
                  <a:solidFill>
                    <a:srgbClr val="C00000"/>
                  </a:solidFill>
                </a:rPr>
                <a:t>一）遵循四项工作</a:t>
              </a:r>
              <a:r>
                <a:rPr lang="zh-CN" altLang="zh-CN" sz="3600" b="1" dirty="0" smtClean="0">
                  <a:solidFill>
                    <a:srgbClr val="C00000"/>
                  </a:solidFill>
                </a:rPr>
                <a:t>原则</a:t>
              </a:r>
              <a:endParaRPr lang="zh-CN" altLang="en-US" sz="3600" b="1" dirty="0">
                <a:solidFill>
                  <a:srgbClr val="C00000"/>
                </a:solidFill>
              </a:endParaRPr>
            </a:p>
          </p:txBody>
        </p:sp>
      </p:grpSp>
      <p:sp>
        <p:nvSpPr>
          <p:cNvPr id="57" name="矩形 56"/>
          <p:cNvSpPr/>
          <p:nvPr/>
        </p:nvSpPr>
        <p:spPr>
          <a:xfrm>
            <a:off x="2666706" y="3429794"/>
            <a:ext cx="7295237" cy="1569660"/>
          </a:xfrm>
          <a:prstGeom prst="rect">
            <a:avLst/>
          </a:prstGeom>
        </p:spPr>
        <p:txBody>
          <a:bodyPr wrap="square">
            <a:spAutoFit/>
          </a:bodyPr>
          <a:lstStyle/>
          <a:p>
            <a:pPr marL="457200" indent="-457200" algn="just">
              <a:lnSpc>
                <a:spcPct val="150000"/>
              </a:lnSpc>
              <a:spcAft>
                <a:spcPts val="0"/>
              </a:spcAft>
              <a:buFont typeface="Wingdings" pitchFamily="2" charset="2"/>
              <a:buChar char="l"/>
            </a:pPr>
            <a:r>
              <a:rPr lang="zh-CN" altLang="zh-CN" sz="3200" dirty="0"/>
              <a:t>基层工会职工会员监督应遵循</a:t>
            </a:r>
            <a:r>
              <a:rPr lang="zh-CN" altLang="zh-CN" sz="3200" b="1" dirty="0">
                <a:solidFill>
                  <a:srgbClr val="C00000"/>
                </a:solidFill>
              </a:rPr>
              <a:t>公开性</a:t>
            </a:r>
            <a:r>
              <a:rPr lang="zh-CN" altLang="zh-CN" sz="3200" dirty="0"/>
              <a:t>、</a:t>
            </a:r>
            <a:r>
              <a:rPr lang="zh-CN" altLang="zh-CN" sz="3200" b="1" dirty="0">
                <a:solidFill>
                  <a:srgbClr val="C00000"/>
                </a:solidFill>
              </a:rPr>
              <a:t>真实性</a:t>
            </a:r>
            <a:r>
              <a:rPr lang="zh-CN" altLang="zh-CN" sz="3200" dirty="0"/>
              <a:t>、</a:t>
            </a:r>
            <a:r>
              <a:rPr lang="zh-CN" altLang="zh-CN" sz="3200" b="1" dirty="0">
                <a:solidFill>
                  <a:srgbClr val="C00000"/>
                </a:solidFill>
              </a:rPr>
              <a:t>全面性</a:t>
            </a:r>
            <a:r>
              <a:rPr lang="zh-CN" altLang="zh-CN" sz="3200" dirty="0"/>
              <a:t>和</a:t>
            </a:r>
            <a:r>
              <a:rPr lang="zh-CN" altLang="zh-CN" sz="3200" b="1" dirty="0">
                <a:solidFill>
                  <a:srgbClr val="C00000"/>
                </a:solidFill>
              </a:rPr>
              <a:t>及时性</a:t>
            </a:r>
            <a:r>
              <a:rPr lang="zh-CN" altLang="zh-CN" sz="3200" dirty="0"/>
              <a:t>的原则</a:t>
            </a:r>
            <a:r>
              <a:rPr lang="zh-CN" altLang="zh-CN" sz="3200" dirty="0" smtClean="0"/>
              <a:t>。</a:t>
            </a:r>
            <a:endParaRPr lang="zh-CN" altLang="en-US" sz="3200" b="1" kern="0" dirty="0">
              <a:solidFill>
                <a:srgbClr val="000000"/>
              </a:solidFill>
              <a:latin typeface="微软雅黑" pitchFamily="34" charset="-122"/>
              <a:ea typeface="微软雅黑" pitchFamily="34" charset="-122"/>
              <a:cs typeface="华文仿宋" panose="02010600040101010101" pitchFamily="2" charset="-122"/>
            </a:endParaRPr>
          </a:p>
        </p:txBody>
      </p:sp>
      <p:grpSp>
        <p:nvGrpSpPr>
          <p:cNvPr id="58" name="组合 57"/>
          <p:cNvGrpSpPr/>
          <p:nvPr/>
        </p:nvGrpSpPr>
        <p:grpSpPr>
          <a:xfrm>
            <a:off x="541311" y="2568033"/>
            <a:ext cx="1958070" cy="3836696"/>
            <a:chOff x="8181085" y="2568033"/>
            <a:chExt cx="2148115" cy="3836696"/>
          </a:xfrm>
        </p:grpSpPr>
        <p:sp>
          <p:nvSpPr>
            <p:cNvPr id="59" name="Freeform 351"/>
            <p:cNvSpPr>
              <a:spLocks/>
            </p:cNvSpPr>
            <p:nvPr/>
          </p:nvSpPr>
          <p:spPr bwMode="auto">
            <a:xfrm>
              <a:off x="8570519" y="2568033"/>
              <a:ext cx="747712" cy="1456481"/>
            </a:xfrm>
            <a:custGeom>
              <a:avLst/>
              <a:gdLst>
                <a:gd name="T0" fmla="*/ 94 w 102"/>
                <a:gd name="T1" fmla="*/ 77 h 199"/>
                <a:gd name="T2" fmla="*/ 52 w 102"/>
                <a:gd name="T3" fmla="*/ 199 h 199"/>
                <a:gd name="T4" fmla="*/ 5 w 102"/>
                <a:gd name="T5" fmla="*/ 83 h 199"/>
                <a:gd name="T6" fmla="*/ 68 w 102"/>
                <a:gd name="T7" fmla="*/ 18 h 199"/>
                <a:gd name="T8" fmla="*/ 94 w 102"/>
                <a:gd name="T9" fmla="*/ 77 h 199"/>
              </a:gdLst>
              <a:ahLst/>
              <a:cxnLst>
                <a:cxn ang="0">
                  <a:pos x="T0" y="T1"/>
                </a:cxn>
                <a:cxn ang="0">
                  <a:pos x="T2" y="T3"/>
                </a:cxn>
                <a:cxn ang="0">
                  <a:pos x="T4" y="T5"/>
                </a:cxn>
                <a:cxn ang="0">
                  <a:pos x="T6" y="T7"/>
                </a:cxn>
                <a:cxn ang="0">
                  <a:pos x="T8" y="T9"/>
                </a:cxn>
              </a:cxnLst>
              <a:rect l="0" t="0" r="r" b="b"/>
              <a:pathLst>
                <a:path w="102" h="199">
                  <a:moveTo>
                    <a:pt x="94" y="77"/>
                  </a:moveTo>
                  <a:cubicBezTo>
                    <a:pt x="84" y="121"/>
                    <a:pt x="66" y="199"/>
                    <a:pt x="52" y="199"/>
                  </a:cubicBezTo>
                  <a:cubicBezTo>
                    <a:pt x="38" y="199"/>
                    <a:pt x="10" y="115"/>
                    <a:pt x="5" y="83"/>
                  </a:cubicBezTo>
                  <a:cubicBezTo>
                    <a:pt x="0" y="55"/>
                    <a:pt x="9" y="0"/>
                    <a:pt x="68" y="18"/>
                  </a:cubicBezTo>
                  <a:cubicBezTo>
                    <a:pt x="88" y="17"/>
                    <a:pt x="102" y="39"/>
                    <a:pt x="94" y="77"/>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0" name="Freeform 352"/>
            <p:cNvSpPr>
              <a:spLocks/>
            </p:cNvSpPr>
            <p:nvPr/>
          </p:nvSpPr>
          <p:spPr bwMode="auto">
            <a:xfrm>
              <a:off x="8240280" y="4479370"/>
              <a:ext cx="176024" cy="197834"/>
            </a:xfrm>
            <a:custGeom>
              <a:avLst/>
              <a:gdLst>
                <a:gd name="T0" fmla="*/ 0 w 113"/>
                <a:gd name="T1" fmla="*/ 98 h 127"/>
                <a:gd name="T2" fmla="*/ 70 w 113"/>
                <a:gd name="T3" fmla="*/ 127 h 127"/>
                <a:gd name="T4" fmla="*/ 113 w 113"/>
                <a:gd name="T5" fmla="*/ 33 h 127"/>
                <a:gd name="T6" fmla="*/ 47 w 113"/>
                <a:gd name="T7" fmla="*/ 0 h 127"/>
                <a:gd name="T8" fmla="*/ 0 w 113"/>
                <a:gd name="T9" fmla="*/ 98 h 127"/>
              </a:gdLst>
              <a:ahLst/>
              <a:cxnLst>
                <a:cxn ang="0">
                  <a:pos x="T0" y="T1"/>
                </a:cxn>
                <a:cxn ang="0">
                  <a:pos x="T2" y="T3"/>
                </a:cxn>
                <a:cxn ang="0">
                  <a:pos x="T4" y="T5"/>
                </a:cxn>
                <a:cxn ang="0">
                  <a:pos x="T6" y="T7"/>
                </a:cxn>
                <a:cxn ang="0">
                  <a:pos x="T8" y="T9"/>
                </a:cxn>
              </a:cxnLst>
              <a:rect l="0" t="0" r="r" b="b"/>
              <a:pathLst>
                <a:path w="113" h="127">
                  <a:moveTo>
                    <a:pt x="0" y="98"/>
                  </a:moveTo>
                  <a:lnTo>
                    <a:pt x="70" y="127"/>
                  </a:lnTo>
                  <a:lnTo>
                    <a:pt x="113" y="33"/>
                  </a:lnTo>
                  <a:lnTo>
                    <a:pt x="47" y="0"/>
                  </a:lnTo>
                  <a:lnTo>
                    <a:pt x="0" y="98"/>
                  </a:ln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1" name="Freeform 353"/>
            <p:cNvSpPr>
              <a:spLocks/>
            </p:cNvSpPr>
            <p:nvPr/>
          </p:nvSpPr>
          <p:spPr bwMode="auto">
            <a:xfrm>
              <a:off x="8210681" y="4530776"/>
              <a:ext cx="183813" cy="233661"/>
            </a:xfrm>
            <a:custGeom>
              <a:avLst/>
              <a:gdLst>
                <a:gd name="T0" fmla="*/ 25 w 25"/>
                <a:gd name="T1" fmla="*/ 4 h 32"/>
                <a:gd name="T2" fmla="*/ 10 w 25"/>
                <a:gd name="T3" fmla="*/ 0 h 32"/>
                <a:gd name="T4" fmla="*/ 7 w 25"/>
                <a:gd name="T5" fmla="*/ 12 h 32"/>
                <a:gd name="T6" fmla="*/ 0 w 25"/>
                <a:gd name="T7" fmla="*/ 23 h 32"/>
                <a:gd name="T8" fmla="*/ 17 w 25"/>
                <a:gd name="T9" fmla="*/ 32 h 32"/>
                <a:gd name="T10" fmla="*/ 25 w 25"/>
                <a:gd name="T11" fmla="*/ 4 h 32"/>
              </a:gdLst>
              <a:ahLst/>
              <a:cxnLst>
                <a:cxn ang="0">
                  <a:pos x="T0" y="T1"/>
                </a:cxn>
                <a:cxn ang="0">
                  <a:pos x="T2" y="T3"/>
                </a:cxn>
                <a:cxn ang="0">
                  <a:pos x="T4" y="T5"/>
                </a:cxn>
                <a:cxn ang="0">
                  <a:pos x="T6" y="T7"/>
                </a:cxn>
                <a:cxn ang="0">
                  <a:pos x="T8" y="T9"/>
                </a:cxn>
                <a:cxn ang="0">
                  <a:pos x="T10" y="T11"/>
                </a:cxn>
              </a:cxnLst>
              <a:rect l="0" t="0" r="r" b="b"/>
              <a:pathLst>
                <a:path w="25" h="32">
                  <a:moveTo>
                    <a:pt x="25" y="4"/>
                  </a:moveTo>
                  <a:cubicBezTo>
                    <a:pt x="10" y="0"/>
                    <a:pt x="10" y="0"/>
                    <a:pt x="10" y="0"/>
                  </a:cubicBezTo>
                  <a:cubicBezTo>
                    <a:pt x="7" y="12"/>
                    <a:pt x="7" y="12"/>
                    <a:pt x="7" y="12"/>
                  </a:cubicBezTo>
                  <a:cubicBezTo>
                    <a:pt x="0" y="23"/>
                    <a:pt x="0" y="23"/>
                    <a:pt x="0" y="23"/>
                  </a:cubicBezTo>
                  <a:cubicBezTo>
                    <a:pt x="6" y="26"/>
                    <a:pt x="17" y="23"/>
                    <a:pt x="17" y="32"/>
                  </a:cubicBezTo>
                  <a:lnTo>
                    <a:pt x="25" y="4"/>
                  </a:ln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2" name="Freeform 354"/>
            <p:cNvSpPr>
              <a:spLocks/>
            </p:cNvSpPr>
            <p:nvPr/>
          </p:nvSpPr>
          <p:spPr bwMode="auto">
            <a:xfrm>
              <a:off x="8181085" y="4537007"/>
              <a:ext cx="213410" cy="330239"/>
            </a:xfrm>
            <a:custGeom>
              <a:avLst/>
              <a:gdLst>
                <a:gd name="T0" fmla="*/ 2 w 29"/>
                <a:gd name="T1" fmla="*/ 27 h 45"/>
                <a:gd name="T2" fmla="*/ 12 w 29"/>
                <a:gd name="T3" fmla="*/ 5 h 45"/>
                <a:gd name="T4" fmla="*/ 16 w 29"/>
                <a:gd name="T5" fmla="*/ 3 h 45"/>
                <a:gd name="T6" fmla="*/ 16 w 29"/>
                <a:gd name="T7" fmla="*/ 3 h 45"/>
                <a:gd name="T8" fmla="*/ 16 w 29"/>
                <a:gd name="T9" fmla="*/ 4 h 45"/>
                <a:gd name="T10" fmla="*/ 17 w 29"/>
                <a:gd name="T11" fmla="*/ 2 h 45"/>
                <a:gd name="T12" fmla="*/ 22 w 29"/>
                <a:gd name="T13" fmla="*/ 0 h 45"/>
                <a:gd name="T14" fmla="*/ 22 w 29"/>
                <a:gd name="T15" fmla="*/ 0 h 45"/>
                <a:gd name="T16" fmla="*/ 24 w 29"/>
                <a:gd name="T17" fmla="*/ 3 h 45"/>
                <a:gd name="T18" fmla="*/ 26 w 29"/>
                <a:gd name="T19" fmla="*/ 4 h 45"/>
                <a:gd name="T20" fmla="*/ 26 w 29"/>
                <a:gd name="T21" fmla="*/ 4 h 45"/>
                <a:gd name="T22" fmla="*/ 28 w 29"/>
                <a:gd name="T23" fmla="*/ 9 h 45"/>
                <a:gd name="T24" fmla="*/ 16 w 29"/>
                <a:gd name="T25" fmla="*/ 32 h 45"/>
                <a:gd name="T26" fmla="*/ 12 w 29"/>
                <a:gd name="T27" fmla="*/ 42 h 45"/>
                <a:gd name="T28" fmla="*/ 7 w 29"/>
                <a:gd name="T29" fmla="*/ 44 h 45"/>
                <a:gd name="T30" fmla="*/ 7 w 29"/>
                <a:gd name="T31" fmla="*/ 44 h 45"/>
                <a:gd name="T32" fmla="*/ 6 w 29"/>
                <a:gd name="T33" fmla="*/ 38 h 45"/>
                <a:gd name="T34" fmla="*/ 2 w 29"/>
                <a:gd name="T35"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5">
                  <a:moveTo>
                    <a:pt x="2" y="27"/>
                  </a:moveTo>
                  <a:cubicBezTo>
                    <a:pt x="12" y="5"/>
                    <a:pt x="12" y="5"/>
                    <a:pt x="12" y="5"/>
                  </a:cubicBezTo>
                  <a:cubicBezTo>
                    <a:pt x="12" y="3"/>
                    <a:pt x="14" y="3"/>
                    <a:pt x="16" y="3"/>
                  </a:cubicBezTo>
                  <a:cubicBezTo>
                    <a:pt x="16" y="3"/>
                    <a:pt x="16" y="3"/>
                    <a:pt x="16" y="3"/>
                  </a:cubicBezTo>
                  <a:cubicBezTo>
                    <a:pt x="16" y="4"/>
                    <a:pt x="16" y="4"/>
                    <a:pt x="16" y="4"/>
                  </a:cubicBezTo>
                  <a:cubicBezTo>
                    <a:pt x="17" y="2"/>
                    <a:pt x="17" y="2"/>
                    <a:pt x="17" y="2"/>
                  </a:cubicBezTo>
                  <a:cubicBezTo>
                    <a:pt x="18" y="0"/>
                    <a:pt x="20" y="0"/>
                    <a:pt x="22" y="0"/>
                  </a:cubicBezTo>
                  <a:cubicBezTo>
                    <a:pt x="22" y="0"/>
                    <a:pt x="22" y="0"/>
                    <a:pt x="22" y="0"/>
                  </a:cubicBezTo>
                  <a:cubicBezTo>
                    <a:pt x="23" y="1"/>
                    <a:pt x="24" y="2"/>
                    <a:pt x="24" y="3"/>
                  </a:cubicBezTo>
                  <a:cubicBezTo>
                    <a:pt x="25" y="3"/>
                    <a:pt x="26" y="3"/>
                    <a:pt x="26" y="4"/>
                  </a:cubicBezTo>
                  <a:cubicBezTo>
                    <a:pt x="26" y="4"/>
                    <a:pt x="26" y="4"/>
                    <a:pt x="26" y="4"/>
                  </a:cubicBezTo>
                  <a:cubicBezTo>
                    <a:pt x="28" y="5"/>
                    <a:pt x="29" y="7"/>
                    <a:pt x="28" y="9"/>
                  </a:cubicBezTo>
                  <a:cubicBezTo>
                    <a:pt x="16" y="32"/>
                    <a:pt x="16" y="32"/>
                    <a:pt x="16" y="32"/>
                  </a:cubicBezTo>
                  <a:cubicBezTo>
                    <a:pt x="12" y="42"/>
                    <a:pt x="12" y="42"/>
                    <a:pt x="12" y="42"/>
                  </a:cubicBezTo>
                  <a:cubicBezTo>
                    <a:pt x="11" y="44"/>
                    <a:pt x="9" y="45"/>
                    <a:pt x="7" y="44"/>
                  </a:cubicBezTo>
                  <a:cubicBezTo>
                    <a:pt x="7" y="44"/>
                    <a:pt x="7" y="44"/>
                    <a:pt x="7" y="44"/>
                  </a:cubicBezTo>
                  <a:cubicBezTo>
                    <a:pt x="5" y="43"/>
                    <a:pt x="5" y="40"/>
                    <a:pt x="6" y="38"/>
                  </a:cubicBezTo>
                  <a:cubicBezTo>
                    <a:pt x="6" y="36"/>
                    <a:pt x="0" y="31"/>
                    <a:pt x="2" y="27"/>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3" name="Freeform 355"/>
            <p:cNvSpPr>
              <a:spLocks/>
            </p:cNvSpPr>
            <p:nvPr/>
          </p:nvSpPr>
          <p:spPr bwMode="auto">
            <a:xfrm>
              <a:off x="8218471" y="4764437"/>
              <a:ext cx="73215" cy="183813"/>
            </a:xfrm>
            <a:custGeom>
              <a:avLst/>
              <a:gdLst>
                <a:gd name="T0" fmla="*/ 3 w 10"/>
                <a:gd name="T1" fmla="*/ 25 h 25"/>
                <a:gd name="T2" fmla="*/ 3 w 10"/>
                <a:gd name="T3" fmla="*/ 25 h 25"/>
                <a:gd name="T4" fmla="*/ 0 w 10"/>
                <a:gd name="T5" fmla="*/ 22 h 25"/>
                <a:gd name="T6" fmla="*/ 5 w 10"/>
                <a:gd name="T7" fmla="*/ 0 h 25"/>
                <a:gd name="T8" fmla="*/ 5 w 10"/>
                <a:gd name="T9" fmla="*/ 0 h 25"/>
                <a:gd name="T10" fmla="*/ 10 w 10"/>
                <a:gd name="T11" fmla="*/ 3 h 25"/>
                <a:gd name="T12" fmla="*/ 6 w 10"/>
                <a:gd name="T13" fmla="*/ 23 h 25"/>
                <a:gd name="T14" fmla="*/ 3 w 10"/>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5">
                  <a:moveTo>
                    <a:pt x="3" y="25"/>
                  </a:moveTo>
                  <a:cubicBezTo>
                    <a:pt x="3" y="25"/>
                    <a:pt x="3" y="25"/>
                    <a:pt x="3" y="25"/>
                  </a:cubicBezTo>
                  <a:cubicBezTo>
                    <a:pt x="1" y="25"/>
                    <a:pt x="0" y="23"/>
                    <a:pt x="0" y="22"/>
                  </a:cubicBezTo>
                  <a:cubicBezTo>
                    <a:pt x="5" y="0"/>
                    <a:pt x="5" y="0"/>
                    <a:pt x="5" y="0"/>
                  </a:cubicBezTo>
                  <a:cubicBezTo>
                    <a:pt x="5" y="0"/>
                    <a:pt x="5" y="0"/>
                    <a:pt x="5" y="0"/>
                  </a:cubicBezTo>
                  <a:cubicBezTo>
                    <a:pt x="10" y="3"/>
                    <a:pt x="10" y="3"/>
                    <a:pt x="10" y="3"/>
                  </a:cubicBezTo>
                  <a:cubicBezTo>
                    <a:pt x="6" y="23"/>
                    <a:pt x="6" y="23"/>
                    <a:pt x="6" y="23"/>
                  </a:cubicBezTo>
                  <a:cubicBezTo>
                    <a:pt x="5" y="24"/>
                    <a:pt x="4" y="25"/>
                    <a:pt x="3" y="25"/>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4" name="Freeform 356"/>
            <p:cNvSpPr>
              <a:spLocks/>
            </p:cNvSpPr>
            <p:nvPr/>
          </p:nvSpPr>
          <p:spPr bwMode="auto">
            <a:xfrm>
              <a:off x="8269876" y="4580623"/>
              <a:ext cx="109042" cy="257026"/>
            </a:xfrm>
            <a:custGeom>
              <a:avLst/>
              <a:gdLst>
                <a:gd name="T0" fmla="*/ 10 w 15"/>
                <a:gd name="T1" fmla="*/ 35 h 35"/>
                <a:gd name="T2" fmla="*/ 10 w 15"/>
                <a:gd name="T3" fmla="*/ 35 h 35"/>
                <a:gd name="T4" fmla="*/ 8 w 15"/>
                <a:gd name="T5" fmla="*/ 32 h 35"/>
                <a:gd name="T6" fmla="*/ 9 w 15"/>
                <a:gd name="T7" fmla="*/ 24 h 35"/>
                <a:gd name="T8" fmla="*/ 4 w 15"/>
                <a:gd name="T9" fmla="*/ 24 h 35"/>
                <a:gd name="T10" fmla="*/ 0 w 15"/>
                <a:gd name="T11" fmla="*/ 6 h 35"/>
                <a:gd name="T12" fmla="*/ 9 w 15"/>
                <a:gd name="T13" fmla="*/ 0 h 35"/>
                <a:gd name="T14" fmla="*/ 12 w 15"/>
                <a:gd name="T15" fmla="*/ 8 h 35"/>
                <a:gd name="T16" fmla="*/ 15 w 15"/>
                <a:gd name="T17" fmla="*/ 15 h 35"/>
                <a:gd name="T18" fmla="*/ 14 w 15"/>
                <a:gd name="T19" fmla="*/ 33 h 35"/>
                <a:gd name="T20" fmla="*/ 10 w 15"/>
                <a:gd name="T2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5">
                  <a:moveTo>
                    <a:pt x="10" y="35"/>
                  </a:moveTo>
                  <a:cubicBezTo>
                    <a:pt x="10" y="35"/>
                    <a:pt x="10" y="35"/>
                    <a:pt x="10" y="35"/>
                  </a:cubicBezTo>
                  <a:cubicBezTo>
                    <a:pt x="9" y="35"/>
                    <a:pt x="8" y="34"/>
                    <a:pt x="8" y="32"/>
                  </a:cubicBezTo>
                  <a:cubicBezTo>
                    <a:pt x="9" y="24"/>
                    <a:pt x="9" y="24"/>
                    <a:pt x="9" y="24"/>
                  </a:cubicBezTo>
                  <a:cubicBezTo>
                    <a:pt x="9" y="20"/>
                    <a:pt x="6" y="21"/>
                    <a:pt x="4" y="24"/>
                  </a:cubicBezTo>
                  <a:cubicBezTo>
                    <a:pt x="0" y="6"/>
                    <a:pt x="0" y="6"/>
                    <a:pt x="0" y="6"/>
                  </a:cubicBezTo>
                  <a:cubicBezTo>
                    <a:pt x="9" y="0"/>
                    <a:pt x="9" y="0"/>
                    <a:pt x="9" y="0"/>
                  </a:cubicBezTo>
                  <a:cubicBezTo>
                    <a:pt x="12" y="8"/>
                    <a:pt x="12" y="8"/>
                    <a:pt x="12" y="8"/>
                  </a:cubicBezTo>
                  <a:cubicBezTo>
                    <a:pt x="15" y="8"/>
                    <a:pt x="15" y="13"/>
                    <a:pt x="15" y="15"/>
                  </a:cubicBezTo>
                  <a:cubicBezTo>
                    <a:pt x="14" y="33"/>
                    <a:pt x="14" y="33"/>
                    <a:pt x="14" y="33"/>
                  </a:cubicBezTo>
                  <a:cubicBezTo>
                    <a:pt x="13" y="34"/>
                    <a:pt x="12" y="35"/>
                    <a:pt x="10" y="35"/>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5" name="Freeform 357"/>
            <p:cNvSpPr>
              <a:spLocks/>
            </p:cNvSpPr>
            <p:nvPr/>
          </p:nvSpPr>
          <p:spPr bwMode="auto">
            <a:xfrm>
              <a:off x="8202894" y="4734838"/>
              <a:ext cx="51406" cy="183813"/>
            </a:xfrm>
            <a:custGeom>
              <a:avLst/>
              <a:gdLst>
                <a:gd name="T0" fmla="*/ 5 w 7"/>
                <a:gd name="T1" fmla="*/ 25 h 25"/>
                <a:gd name="T2" fmla="*/ 5 w 7"/>
                <a:gd name="T3" fmla="*/ 25 h 25"/>
                <a:gd name="T4" fmla="*/ 2 w 7"/>
                <a:gd name="T5" fmla="*/ 22 h 25"/>
                <a:gd name="T6" fmla="*/ 0 w 7"/>
                <a:gd name="T7" fmla="*/ 0 h 25"/>
                <a:gd name="T8" fmla="*/ 0 w 7"/>
                <a:gd name="T9" fmla="*/ 0 h 25"/>
                <a:gd name="T10" fmla="*/ 5 w 7"/>
                <a:gd name="T11" fmla="*/ 1 h 25"/>
                <a:gd name="T12" fmla="*/ 7 w 7"/>
                <a:gd name="T13" fmla="*/ 22 h 25"/>
                <a:gd name="T14" fmla="*/ 5 w 7"/>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5">
                  <a:moveTo>
                    <a:pt x="5" y="25"/>
                  </a:moveTo>
                  <a:cubicBezTo>
                    <a:pt x="5" y="25"/>
                    <a:pt x="5" y="25"/>
                    <a:pt x="5" y="25"/>
                  </a:cubicBezTo>
                  <a:cubicBezTo>
                    <a:pt x="3" y="25"/>
                    <a:pt x="2" y="24"/>
                    <a:pt x="2" y="22"/>
                  </a:cubicBezTo>
                  <a:cubicBezTo>
                    <a:pt x="0" y="0"/>
                    <a:pt x="0" y="0"/>
                    <a:pt x="0" y="0"/>
                  </a:cubicBezTo>
                  <a:cubicBezTo>
                    <a:pt x="0" y="0"/>
                    <a:pt x="0" y="0"/>
                    <a:pt x="0" y="0"/>
                  </a:cubicBezTo>
                  <a:cubicBezTo>
                    <a:pt x="5" y="1"/>
                    <a:pt x="5" y="1"/>
                    <a:pt x="5" y="1"/>
                  </a:cubicBezTo>
                  <a:cubicBezTo>
                    <a:pt x="7" y="22"/>
                    <a:pt x="7" y="22"/>
                    <a:pt x="7" y="22"/>
                  </a:cubicBezTo>
                  <a:cubicBezTo>
                    <a:pt x="7" y="23"/>
                    <a:pt x="6" y="24"/>
                    <a:pt x="5" y="25"/>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6" name="Freeform 358"/>
            <p:cNvSpPr>
              <a:spLocks/>
            </p:cNvSpPr>
            <p:nvPr/>
          </p:nvSpPr>
          <p:spPr bwMode="auto">
            <a:xfrm>
              <a:off x="8196663" y="4756647"/>
              <a:ext cx="87233" cy="162004"/>
            </a:xfrm>
            <a:custGeom>
              <a:avLst/>
              <a:gdLst>
                <a:gd name="T0" fmla="*/ 10 w 12"/>
                <a:gd name="T1" fmla="*/ 22 h 22"/>
                <a:gd name="T2" fmla="*/ 10 w 12"/>
                <a:gd name="T3" fmla="*/ 22 h 22"/>
                <a:gd name="T4" fmla="*/ 6 w 12"/>
                <a:gd name="T5" fmla="*/ 20 h 22"/>
                <a:gd name="T6" fmla="*/ 0 w 12"/>
                <a:gd name="T7" fmla="*/ 0 h 22"/>
                <a:gd name="T8" fmla="*/ 5 w 12"/>
                <a:gd name="T9" fmla="*/ 4 h 22"/>
                <a:gd name="T10" fmla="*/ 11 w 12"/>
                <a:gd name="T11" fmla="*/ 19 h 22"/>
                <a:gd name="T12" fmla="*/ 10 w 12"/>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12" h="22">
                  <a:moveTo>
                    <a:pt x="10" y="22"/>
                  </a:moveTo>
                  <a:cubicBezTo>
                    <a:pt x="10" y="22"/>
                    <a:pt x="10" y="22"/>
                    <a:pt x="10" y="22"/>
                  </a:cubicBezTo>
                  <a:cubicBezTo>
                    <a:pt x="8" y="22"/>
                    <a:pt x="7" y="22"/>
                    <a:pt x="6" y="20"/>
                  </a:cubicBezTo>
                  <a:cubicBezTo>
                    <a:pt x="0" y="0"/>
                    <a:pt x="0" y="0"/>
                    <a:pt x="0" y="0"/>
                  </a:cubicBezTo>
                  <a:cubicBezTo>
                    <a:pt x="5" y="4"/>
                    <a:pt x="5" y="4"/>
                    <a:pt x="5" y="4"/>
                  </a:cubicBezTo>
                  <a:cubicBezTo>
                    <a:pt x="11" y="19"/>
                    <a:pt x="11" y="19"/>
                    <a:pt x="11" y="19"/>
                  </a:cubicBezTo>
                  <a:cubicBezTo>
                    <a:pt x="12" y="20"/>
                    <a:pt x="11" y="21"/>
                    <a:pt x="10" y="22"/>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7" name="Freeform 359"/>
            <p:cNvSpPr>
              <a:spLocks/>
            </p:cNvSpPr>
            <p:nvPr/>
          </p:nvSpPr>
          <p:spPr bwMode="auto">
            <a:xfrm>
              <a:off x="8224702" y="4610220"/>
              <a:ext cx="169793" cy="88791"/>
            </a:xfrm>
            <a:custGeom>
              <a:avLst/>
              <a:gdLst>
                <a:gd name="T0" fmla="*/ 0 w 109"/>
                <a:gd name="T1" fmla="*/ 28 h 57"/>
                <a:gd name="T2" fmla="*/ 104 w 109"/>
                <a:gd name="T3" fmla="*/ 57 h 57"/>
                <a:gd name="T4" fmla="*/ 109 w 109"/>
                <a:gd name="T5" fmla="*/ 28 h 57"/>
                <a:gd name="T6" fmla="*/ 5 w 109"/>
                <a:gd name="T7" fmla="*/ 0 h 57"/>
                <a:gd name="T8" fmla="*/ 0 w 109"/>
                <a:gd name="T9" fmla="*/ 28 h 57"/>
              </a:gdLst>
              <a:ahLst/>
              <a:cxnLst>
                <a:cxn ang="0">
                  <a:pos x="T0" y="T1"/>
                </a:cxn>
                <a:cxn ang="0">
                  <a:pos x="T2" y="T3"/>
                </a:cxn>
                <a:cxn ang="0">
                  <a:pos x="T4" y="T5"/>
                </a:cxn>
                <a:cxn ang="0">
                  <a:pos x="T6" y="T7"/>
                </a:cxn>
                <a:cxn ang="0">
                  <a:pos x="T8" y="T9"/>
                </a:cxn>
              </a:cxnLst>
              <a:rect l="0" t="0" r="r" b="b"/>
              <a:pathLst>
                <a:path w="109" h="57">
                  <a:moveTo>
                    <a:pt x="0" y="28"/>
                  </a:moveTo>
                  <a:lnTo>
                    <a:pt x="104" y="57"/>
                  </a:lnTo>
                  <a:lnTo>
                    <a:pt x="109" y="28"/>
                  </a:lnTo>
                  <a:lnTo>
                    <a:pt x="5" y="0"/>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8" name="Freeform 360"/>
            <p:cNvSpPr>
              <a:spLocks/>
            </p:cNvSpPr>
            <p:nvPr/>
          </p:nvSpPr>
          <p:spPr bwMode="auto">
            <a:xfrm>
              <a:off x="8218471" y="3468403"/>
              <a:ext cx="563900" cy="1193224"/>
            </a:xfrm>
            <a:custGeom>
              <a:avLst/>
              <a:gdLst>
                <a:gd name="T0" fmla="*/ 77 w 77"/>
                <a:gd name="T1" fmla="*/ 6 h 163"/>
                <a:gd name="T2" fmla="*/ 51 w 77"/>
                <a:gd name="T3" fmla="*/ 0 h 163"/>
                <a:gd name="T4" fmla="*/ 0 w 77"/>
                <a:gd name="T5" fmla="*/ 156 h 163"/>
                <a:gd name="T6" fmla="*/ 0 w 77"/>
                <a:gd name="T7" fmla="*/ 156 h 163"/>
                <a:gd name="T8" fmla="*/ 26 w 77"/>
                <a:gd name="T9" fmla="*/ 163 h 163"/>
                <a:gd name="T10" fmla="*/ 26 w 77"/>
                <a:gd name="T11" fmla="*/ 162 h 163"/>
                <a:gd name="T12" fmla="*/ 77 w 77"/>
                <a:gd name="T13" fmla="*/ 6 h 163"/>
                <a:gd name="T14" fmla="*/ 77 w 77"/>
                <a:gd name="T15" fmla="*/ 6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63">
                  <a:moveTo>
                    <a:pt x="77" y="6"/>
                  </a:moveTo>
                  <a:cubicBezTo>
                    <a:pt x="51" y="0"/>
                    <a:pt x="51" y="0"/>
                    <a:pt x="51" y="0"/>
                  </a:cubicBezTo>
                  <a:cubicBezTo>
                    <a:pt x="51" y="0"/>
                    <a:pt x="3" y="145"/>
                    <a:pt x="0" y="156"/>
                  </a:cubicBezTo>
                  <a:cubicBezTo>
                    <a:pt x="0" y="156"/>
                    <a:pt x="0" y="156"/>
                    <a:pt x="0" y="156"/>
                  </a:cubicBezTo>
                  <a:cubicBezTo>
                    <a:pt x="26" y="163"/>
                    <a:pt x="26" y="163"/>
                    <a:pt x="26" y="163"/>
                  </a:cubicBezTo>
                  <a:cubicBezTo>
                    <a:pt x="26" y="163"/>
                    <a:pt x="26" y="162"/>
                    <a:pt x="26" y="162"/>
                  </a:cubicBezTo>
                  <a:cubicBezTo>
                    <a:pt x="77" y="6"/>
                    <a:pt x="77" y="6"/>
                    <a:pt x="77" y="6"/>
                  </a:cubicBezTo>
                  <a:cubicBezTo>
                    <a:pt x="77" y="6"/>
                    <a:pt x="77" y="6"/>
                    <a:pt x="77" y="6"/>
                  </a:cubicBez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9" name="Freeform 361"/>
            <p:cNvSpPr>
              <a:spLocks/>
            </p:cNvSpPr>
            <p:nvPr/>
          </p:nvSpPr>
          <p:spPr bwMode="auto">
            <a:xfrm>
              <a:off x="8562730" y="4603989"/>
              <a:ext cx="373856" cy="1719737"/>
            </a:xfrm>
            <a:custGeom>
              <a:avLst/>
              <a:gdLst>
                <a:gd name="T0" fmla="*/ 17 w 51"/>
                <a:gd name="T1" fmla="*/ 0 h 235"/>
                <a:gd name="T2" fmla="*/ 44 w 51"/>
                <a:gd name="T3" fmla="*/ 0 h 235"/>
                <a:gd name="T4" fmla="*/ 50 w 51"/>
                <a:gd name="T5" fmla="*/ 7 h 235"/>
                <a:gd name="T6" fmla="*/ 45 w 51"/>
                <a:gd name="T7" fmla="*/ 118 h 235"/>
                <a:gd name="T8" fmla="*/ 42 w 51"/>
                <a:gd name="T9" fmla="*/ 187 h 235"/>
                <a:gd name="T10" fmla="*/ 44 w 51"/>
                <a:gd name="T11" fmla="*/ 210 h 235"/>
                <a:gd name="T12" fmla="*/ 17 w 51"/>
                <a:gd name="T13" fmla="*/ 232 h 235"/>
                <a:gd name="T14" fmla="*/ 3 w 51"/>
                <a:gd name="T15" fmla="*/ 228 h 235"/>
                <a:gd name="T16" fmla="*/ 19 w 51"/>
                <a:gd name="T17" fmla="*/ 207 h 235"/>
                <a:gd name="T18" fmla="*/ 17 w 51"/>
                <a:gd name="T19" fmla="*/ 114 h 235"/>
                <a:gd name="T20" fmla="*/ 10 w 51"/>
                <a:gd name="T21" fmla="*/ 7 h 235"/>
                <a:gd name="T22" fmla="*/ 17 w 51"/>
                <a:gd name="T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235">
                  <a:moveTo>
                    <a:pt x="17" y="0"/>
                  </a:moveTo>
                  <a:cubicBezTo>
                    <a:pt x="44" y="0"/>
                    <a:pt x="44" y="0"/>
                    <a:pt x="44" y="0"/>
                  </a:cubicBezTo>
                  <a:cubicBezTo>
                    <a:pt x="47" y="0"/>
                    <a:pt x="51" y="3"/>
                    <a:pt x="50" y="7"/>
                  </a:cubicBezTo>
                  <a:cubicBezTo>
                    <a:pt x="49" y="46"/>
                    <a:pt x="51" y="78"/>
                    <a:pt x="45" y="118"/>
                  </a:cubicBezTo>
                  <a:cubicBezTo>
                    <a:pt x="43" y="136"/>
                    <a:pt x="44" y="160"/>
                    <a:pt x="42" y="187"/>
                  </a:cubicBezTo>
                  <a:cubicBezTo>
                    <a:pt x="40" y="201"/>
                    <a:pt x="45" y="207"/>
                    <a:pt x="44" y="210"/>
                  </a:cubicBezTo>
                  <a:cubicBezTo>
                    <a:pt x="43" y="213"/>
                    <a:pt x="28" y="235"/>
                    <a:pt x="17" y="232"/>
                  </a:cubicBezTo>
                  <a:cubicBezTo>
                    <a:pt x="3" y="228"/>
                    <a:pt x="3" y="228"/>
                    <a:pt x="3" y="228"/>
                  </a:cubicBezTo>
                  <a:cubicBezTo>
                    <a:pt x="0" y="227"/>
                    <a:pt x="18" y="210"/>
                    <a:pt x="19" y="207"/>
                  </a:cubicBezTo>
                  <a:cubicBezTo>
                    <a:pt x="27" y="172"/>
                    <a:pt x="21" y="146"/>
                    <a:pt x="17" y="114"/>
                  </a:cubicBezTo>
                  <a:cubicBezTo>
                    <a:pt x="14" y="80"/>
                    <a:pt x="10" y="41"/>
                    <a:pt x="10" y="7"/>
                  </a:cubicBezTo>
                  <a:cubicBezTo>
                    <a:pt x="10" y="3"/>
                    <a:pt x="13" y="0"/>
                    <a:pt x="17" y="0"/>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0" name="Freeform 362"/>
            <p:cNvSpPr>
              <a:spLocks/>
            </p:cNvSpPr>
            <p:nvPr/>
          </p:nvSpPr>
          <p:spPr bwMode="auto">
            <a:xfrm>
              <a:off x="8473939" y="6082277"/>
              <a:ext cx="454858" cy="322452"/>
            </a:xfrm>
            <a:custGeom>
              <a:avLst/>
              <a:gdLst>
                <a:gd name="T0" fmla="*/ 55 w 62"/>
                <a:gd name="T1" fmla="*/ 0 h 44"/>
                <a:gd name="T2" fmla="*/ 62 w 62"/>
                <a:gd name="T3" fmla="*/ 19 h 44"/>
                <a:gd name="T4" fmla="*/ 58 w 62"/>
                <a:gd name="T5" fmla="*/ 27 h 44"/>
                <a:gd name="T6" fmla="*/ 53 w 62"/>
                <a:gd name="T7" fmla="*/ 27 h 44"/>
                <a:gd name="T8" fmla="*/ 42 w 62"/>
                <a:gd name="T9" fmla="*/ 34 h 44"/>
                <a:gd name="T10" fmla="*/ 25 w 62"/>
                <a:gd name="T11" fmla="*/ 42 h 44"/>
                <a:gd name="T12" fmla="*/ 9 w 62"/>
                <a:gd name="T13" fmla="*/ 40 h 44"/>
                <a:gd name="T14" fmla="*/ 26 w 62"/>
                <a:gd name="T15" fmla="*/ 11 h 44"/>
                <a:gd name="T16" fmla="*/ 23 w 62"/>
                <a:gd name="T17" fmla="*/ 26 h 44"/>
                <a:gd name="T18" fmla="*/ 55 w 62"/>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44">
                  <a:moveTo>
                    <a:pt x="55" y="0"/>
                  </a:moveTo>
                  <a:cubicBezTo>
                    <a:pt x="58" y="3"/>
                    <a:pt x="62" y="14"/>
                    <a:pt x="62" y="19"/>
                  </a:cubicBezTo>
                  <a:cubicBezTo>
                    <a:pt x="61" y="25"/>
                    <a:pt x="61" y="25"/>
                    <a:pt x="58" y="27"/>
                  </a:cubicBezTo>
                  <a:cubicBezTo>
                    <a:pt x="55" y="29"/>
                    <a:pt x="54" y="29"/>
                    <a:pt x="53" y="27"/>
                  </a:cubicBezTo>
                  <a:cubicBezTo>
                    <a:pt x="52" y="26"/>
                    <a:pt x="45" y="32"/>
                    <a:pt x="42" y="34"/>
                  </a:cubicBezTo>
                  <a:cubicBezTo>
                    <a:pt x="38" y="36"/>
                    <a:pt x="34" y="40"/>
                    <a:pt x="25" y="42"/>
                  </a:cubicBezTo>
                  <a:cubicBezTo>
                    <a:pt x="19" y="43"/>
                    <a:pt x="12" y="44"/>
                    <a:pt x="9" y="40"/>
                  </a:cubicBezTo>
                  <a:cubicBezTo>
                    <a:pt x="0" y="31"/>
                    <a:pt x="18" y="21"/>
                    <a:pt x="26" y="11"/>
                  </a:cubicBezTo>
                  <a:cubicBezTo>
                    <a:pt x="22" y="19"/>
                    <a:pt x="12" y="25"/>
                    <a:pt x="23" y="26"/>
                  </a:cubicBezTo>
                  <a:cubicBezTo>
                    <a:pt x="42" y="26"/>
                    <a:pt x="54" y="13"/>
                    <a:pt x="55"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1" name="Freeform 363"/>
            <p:cNvSpPr>
              <a:spLocks/>
            </p:cNvSpPr>
            <p:nvPr/>
          </p:nvSpPr>
          <p:spPr bwMode="auto">
            <a:xfrm>
              <a:off x="8958393" y="4603989"/>
              <a:ext cx="373856" cy="1719737"/>
            </a:xfrm>
            <a:custGeom>
              <a:avLst/>
              <a:gdLst>
                <a:gd name="T0" fmla="*/ 34 w 51"/>
                <a:gd name="T1" fmla="*/ 0 h 235"/>
                <a:gd name="T2" fmla="*/ 7 w 51"/>
                <a:gd name="T3" fmla="*/ 0 h 235"/>
                <a:gd name="T4" fmla="*/ 0 w 51"/>
                <a:gd name="T5" fmla="*/ 7 h 235"/>
                <a:gd name="T6" fmla="*/ 6 w 51"/>
                <a:gd name="T7" fmla="*/ 118 h 235"/>
                <a:gd name="T8" fmla="*/ 9 w 51"/>
                <a:gd name="T9" fmla="*/ 187 h 235"/>
                <a:gd name="T10" fmla="*/ 7 w 51"/>
                <a:gd name="T11" fmla="*/ 210 h 235"/>
                <a:gd name="T12" fmla="*/ 34 w 51"/>
                <a:gd name="T13" fmla="*/ 232 h 235"/>
                <a:gd name="T14" fmla="*/ 48 w 51"/>
                <a:gd name="T15" fmla="*/ 228 h 235"/>
                <a:gd name="T16" fmla="*/ 32 w 51"/>
                <a:gd name="T17" fmla="*/ 207 h 235"/>
                <a:gd name="T18" fmla="*/ 33 w 51"/>
                <a:gd name="T19" fmla="*/ 114 h 235"/>
                <a:gd name="T20" fmla="*/ 41 w 51"/>
                <a:gd name="T21" fmla="*/ 7 h 235"/>
                <a:gd name="T22" fmla="*/ 34 w 51"/>
                <a:gd name="T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235">
                  <a:moveTo>
                    <a:pt x="34" y="0"/>
                  </a:moveTo>
                  <a:cubicBezTo>
                    <a:pt x="7" y="0"/>
                    <a:pt x="7" y="0"/>
                    <a:pt x="7" y="0"/>
                  </a:cubicBezTo>
                  <a:cubicBezTo>
                    <a:pt x="3" y="0"/>
                    <a:pt x="0" y="3"/>
                    <a:pt x="0" y="7"/>
                  </a:cubicBezTo>
                  <a:cubicBezTo>
                    <a:pt x="1" y="46"/>
                    <a:pt x="0" y="78"/>
                    <a:pt x="6" y="118"/>
                  </a:cubicBezTo>
                  <a:cubicBezTo>
                    <a:pt x="8" y="136"/>
                    <a:pt x="7" y="160"/>
                    <a:pt x="9" y="187"/>
                  </a:cubicBezTo>
                  <a:cubicBezTo>
                    <a:pt x="11" y="201"/>
                    <a:pt x="6" y="207"/>
                    <a:pt x="7" y="210"/>
                  </a:cubicBezTo>
                  <a:cubicBezTo>
                    <a:pt x="8" y="213"/>
                    <a:pt x="23" y="235"/>
                    <a:pt x="34" y="232"/>
                  </a:cubicBezTo>
                  <a:cubicBezTo>
                    <a:pt x="48" y="228"/>
                    <a:pt x="48" y="228"/>
                    <a:pt x="48" y="228"/>
                  </a:cubicBezTo>
                  <a:cubicBezTo>
                    <a:pt x="51" y="227"/>
                    <a:pt x="33" y="210"/>
                    <a:pt x="32" y="207"/>
                  </a:cubicBezTo>
                  <a:cubicBezTo>
                    <a:pt x="24" y="172"/>
                    <a:pt x="30" y="146"/>
                    <a:pt x="33" y="114"/>
                  </a:cubicBezTo>
                  <a:cubicBezTo>
                    <a:pt x="37" y="80"/>
                    <a:pt x="41" y="41"/>
                    <a:pt x="41" y="7"/>
                  </a:cubicBezTo>
                  <a:cubicBezTo>
                    <a:pt x="41" y="3"/>
                    <a:pt x="38" y="0"/>
                    <a:pt x="34" y="0"/>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5" name="Freeform 364"/>
            <p:cNvSpPr>
              <a:spLocks/>
            </p:cNvSpPr>
            <p:nvPr/>
          </p:nvSpPr>
          <p:spPr bwMode="auto">
            <a:xfrm>
              <a:off x="8966182" y="6082277"/>
              <a:ext cx="447071" cy="322452"/>
            </a:xfrm>
            <a:custGeom>
              <a:avLst/>
              <a:gdLst>
                <a:gd name="T0" fmla="*/ 7 w 61"/>
                <a:gd name="T1" fmla="*/ 0 h 44"/>
                <a:gd name="T2" fmla="*/ 0 w 61"/>
                <a:gd name="T3" fmla="*/ 19 h 44"/>
                <a:gd name="T4" fmla="*/ 4 w 61"/>
                <a:gd name="T5" fmla="*/ 27 h 44"/>
                <a:gd name="T6" fmla="*/ 9 w 61"/>
                <a:gd name="T7" fmla="*/ 27 h 44"/>
                <a:gd name="T8" fmla="*/ 20 w 61"/>
                <a:gd name="T9" fmla="*/ 34 h 44"/>
                <a:gd name="T10" fmla="*/ 37 w 61"/>
                <a:gd name="T11" fmla="*/ 42 h 44"/>
                <a:gd name="T12" fmla="*/ 53 w 61"/>
                <a:gd name="T13" fmla="*/ 40 h 44"/>
                <a:gd name="T14" fmla="*/ 36 w 61"/>
                <a:gd name="T15" fmla="*/ 11 h 44"/>
                <a:gd name="T16" fmla="*/ 39 w 61"/>
                <a:gd name="T17" fmla="*/ 26 h 44"/>
                <a:gd name="T18" fmla="*/ 7 w 61"/>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44">
                  <a:moveTo>
                    <a:pt x="7" y="0"/>
                  </a:moveTo>
                  <a:cubicBezTo>
                    <a:pt x="4" y="3"/>
                    <a:pt x="0" y="14"/>
                    <a:pt x="0" y="19"/>
                  </a:cubicBezTo>
                  <a:cubicBezTo>
                    <a:pt x="1" y="25"/>
                    <a:pt x="1" y="25"/>
                    <a:pt x="4" y="27"/>
                  </a:cubicBezTo>
                  <a:cubicBezTo>
                    <a:pt x="7" y="29"/>
                    <a:pt x="8" y="29"/>
                    <a:pt x="9" y="27"/>
                  </a:cubicBezTo>
                  <a:cubicBezTo>
                    <a:pt x="10" y="26"/>
                    <a:pt x="17" y="32"/>
                    <a:pt x="20" y="34"/>
                  </a:cubicBezTo>
                  <a:cubicBezTo>
                    <a:pt x="23" y="36"/>
                    <a:pt x="28" y="40"/>
                    <a:pt x="37" y="42"/>
                  </a:cubicBezTo>
                  <a:cubicBezTo>
                    <a:pt x="43" y="43"/>
                    <a:pt x="50" y="44"/>
                    <a:pt x="53" y="40"/>
                  </a:cubicBezTo>
                  <a:cubicBezTo>
                    <a:pt x="61" y="31"/>
                    <a:pt x="44" y="21"/>
                    <a:pt x="36" y="11"/>
                  </a:cubicBezTo>
                  <a:cubicBezTo>
                    <a:pt x="40" y="19"/>
                    <a:pt x="50" y="25"/>
                    <a:pt x="39" y="26"/>
                  </a:cubicBezTo>
                  <a:cubicBezTo>
                    <a:pt x="20" y="26"/>
                    <a:pt x="7" y="13"/>
                    <a:pt x="7"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6" name="Freeform 365"/>
            <p:cNvSpPr>
              <a:spLocks/>
            </p:cNvSpPr>
            <p:nvPr/>
          </p:nvSpPr>
          <p:spPr bwMode="auto">
            <a:xfrm>
              <a:off x="8519113" y="4222346"/>
              <a:ext cx="850523" cy="989162"/>
            </a:xfrm>
            <a:custGeom>
              <a:avLst/>
              <a:gdLst>
                <a:gd name="T0" fmla="*/ 21 w 116"/>
                <a:gd name="T1" fmla="*/ 0 h 135"/>
                <a:gd name="T2" fmla="*/ 16 w 116"/>
                <a:gd name="T3" fmla="*/ 131 h 135"/>
                <a:gd name="T4" fmla="*/ 101 w 116"/>
                <a:gd name="T5" fmla="*/ 131 h 135"/>
                <a:gd name="T6" fmla="*/ 96 w 116"/>
                <a:gd name="T7" fmla="*/ 0 h 135"/>
                <a:gd name="T8" fmla="*/ 21 w 116"/>
                <a:gd name="T9" fmla="*/ 0 h 135"/>
              </a:gdLst>
              <a:ahLst/>
              <a:cxnLst>
                <a:cxn ang="0">
                  <a:pos x="T0" y="T1"/>
                </a:cxn>
                <a:cxn ang="0">
                  <a:pos x="T2" y="T3"/>
                </a:cxn>
                <a:cxn ang="0">
                  <a:pos x="T4" y="T5"/>
                </a:cxn>
                <a:cxn ang="0">
                  <a:pos x="T6" y="T7"/>
                </a:cxn>
                <a:cxn ang="0">
                  <a:pos x="T8" y="T9"/>
                </a:cxn>
              </a:cxnLst>
              <a:rect l="0" t="0" r="r" b="b"/>
              <a:pathLst>
                <a:path w="116" h="135">
                  <a:moveTo>
                    <a:pt x="21" y="0"/>
                  </a:moveTo>
                  <a:cubicBezTo>
                    <a:pt x="15" y="16"/>
                    <a:pt x="0" y="65"/>
                    <a:pt x="16" y="131"/>
                  </a:cubicBezTo>
                  <a:cubicBezTo>
                    <a:pt x="20" y="135"/>
                    <a:pt x="99" y="135"/>
                    <a:pt x="101" y="131"/>
                  </a:cubicBezTo>
                  <a:cubicBezTo>
                    <a:pt x="116" y="67"/>
                    <a:pt x="103" y="14"/>
                    <a:pt x="96" y="0"/>
                  </a:cubicBezTo>
                  <a:lnTo>
                    <a:pt x="21" y="0"/>
                  </a:ln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7" name="Freeform 366"/>
            <p:cNvSpPr>
              <a:spLocks/>
            </p:cNvSpPr>
            <p:nvPr/>
          </p:nvSpPr>
          <p:spPr bwMode="auto">
            <a:xfrm>
              <a:off x="9998958" y="3292379"/>
              <a:ext cx="169793" cy="190044"/>
            </a:xfrm>
            <a:custGeom>
              <a:avLst/>
              <a:gdLst>
                <a:gd name="T0" fmla="*/ 22 w 23"/>
                <a:gd name="T1" fmla="*/ 1 h 26"/>
                <a:gd name="T2" fmla="*/ 22 w 23"/>
                <a:gd name="T3" fmla="*/ 1 h 26"/>
                <a:gd name="T4" fmla="*/ 22 w 23"/>
                <a:gd name="T5" fmla="*/ 5 h 26"/>
                <a:gd name="T6" fmla="*/ 6 w 23"/>
                <a:gd name="T7" fmla="*/ 25 h 26"/>
                <a:gd name="T8" fmla="*/ 1 w 23"/>
                <a:gd name="T9" fmla="*/ 25 h 26"/>
                <a:gd name="T10" fmla="*/ 1 w 23"/>
                <a:gd name="T11" fmla="*/ 25 h 26"/>
                <a:gd name="T12" fmla="*/ 1 w 23"/>
                <a:gd name="T13" fmla="*/ 21 h 26"/>
                <a:gd name="T14" fmla="*/ 17 w 23"/>
                <a:gd name="T15" fmla="*/ 2 h 26"/>
                <a:gd name="T16" fmla="*/ 22 w 23"/>
                <a:gd name="T17"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6">
                  <a:moveTo>
                    <a:pt x="22" y="1"/>
                  </a:moveTo>
                  <a:cubicBezTo>
                    <a:pt x="22" y="1"/>
                    <a:pt x="22" y="1"/>
                    <a:pt x="22" y="1"/>
                  </a:cubicBezTo>
                  <a:cubicBezTo>
                    <a:pt x="23" y="2"/>
                    <a:pt x="23" y="4"/>
                    <a:pt x="22" y="5"/>
                  </a:cubicBezTo>
                  <a:cubicBezTo>
                    <a:pt x="6" y="25"/>
                    <a:pt x="6" y="25"/>
                    <a:pt x="6" y="25"/>
                  </a:cubicBezTo>
                  <a:cubicBezTo>
                    <a:pt x="5" y="26"/>
                    <a:pt x="3" y="26"/>
                    <a:pt x="1" y="25"/>
                  </a:cubicBezTo>
                  <a:cubicBezTo>
                    <a:pt x="1" y="25"/>
                    <a:pt x="1" y="25"/>
                    <a:pt x="1" y="25"/>
                  </a:cubicBezTo>
                  <a:cubicBezTo>
                    <a:pt x="0" y="24"/>
                    <a:pt x="0" y="22"/>
                    <a:pt x="1" y="21"/>
                  </a:cubicBezTo>
                  <a:cubicBezTo>
                    <a:pt x="17" y="2"/>
                    <a:pt x="17" y="2"/>
                    <a:pt x="17" y="2"/>
                  </a:cubicBezTo>
                  <a:cubicBezTo>
                    <a:pt x="18" y="0"/>
                    <a:pt x="20" y="0"/>
                    <a:pt x="22" y="1"/>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8" name="Freeform 367"/>
            <p:cNvSpPr>
              <a:spLocks/>
            </p:cNvSpPr>
            <p:nvPr/>
          </p:nvSpPr>
          <p:spPr bwMode="auto">
            <a:xfrm>
              <a:off x="9868109" y="3395188"/>
              <a:ext cx="263257" cy="285067"/>
            </a:xfrm>
            <a:custGeom>
              <a:avLst/>
              <a:gdLst>
                <a:gd name="T0" fmla="*/ 0 w 36"/>
                <a:gd name="T1" fmla="*/ 30 h 39"/>
                <a:gd name="T2" fmla="*/ 11 w 36"/>
                <a:gd name="T3" fmla="*/ 39 h 39"/>
                <a:gd name="T4" fmla="*/ 22 w 36"/>
                <a:gd name="T5" fmla="*/ 31 h 39"/>
                <a:gd name="T6" fmla="*/ 36 w 36"/>
                <a:gd name="T7" fmla="*/ 4 h 39"/>
                <a:gd name="T8" fmla="*/ 26 w 36"/>
                <a:gd name="T9" fmla="*/ 0 h 39"/>
                <a:gd name="T10" fmla="*/ 6 w 36"/>
                <a:gd name="T11" fmla="*/ 13 h 39"/>
                <a:gd name="T12" fmla="*/ 0 w 36"/>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36" h="39">
                  <a:moveTo>
                    <a:pt x="0" y="30"/>
                  </a:moveTo>
                  <a:cubicBezTo>
                    <a:pt x="11" y="39"/>
                    <a:pt x="11" y="39"/>
                    <a:pt x="11" y="39"/>
                  </a:cubicBezTo>
                  <a:cubicBezTo>
                    <a:pt x="22" y="31"/>
                    <a:pt x="22" y="31"/>
                    <a:pt x="22" y="31"/>
                  </a:cubicBezTo>
                  <a:cubicBezTo>
                    <a:pt x="28" y="27"/>
                    <a:pt x="33" y="11"/>
                    <a:pt x="36" y="4"/>
                  </a:cubicBezTo>
                  <a:cubicBezTo>
                    <a:pt x="26" y="0"/>
                    <a:pt x="26" y="0"/>
                    <a:pt x="26" y="0"/>
                  </a:cubicBezTo>
                  <a:cubicBezTo>
                    <a:pt x="6" y="13"/>
                    <a:pt x="6" y="13"/>
                    <a:pt x="6" y="13"/>
                  </a:cubicBezTo>
                  <a:lnTo>
                    <a:pt x="0" y="30"/>
                  </a:lnTo>
                  <a:close/>
                </a:path>
              </a:pathLst>
            </a:custGeom>
            <a:solidFill>
              <a:srgbClr val="D1A88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9" name="Freeform 368"/>
            <p:cNvSpPr>
              <a:spLocks/>
            </p:cNvSpPr>
            <p:nvPr/>
          </p:nvSpPr>
          <p:spPr bwMode="auto">
            <a:xfrm>
              <a:off x="9889918" y="2736268"/>
              <a:ext cx="439282" cy="1032778"/>
            </a:xfrm>
            <a:custGeom>
              <a:avLst/>
              <a:gdLst>
                <a:gd name="T0" fmla="*/ 273 w 282"/>
                <a:gd name="T1" fmla="*/ 0 h 663"/>
                <a:gd name="T2" fmla="*/ 282 w 282"/>
                <a:gd name="T3" fmla="*/ 4 h 663"/>
                <a:gd name="T4" fmla="*/ 28 w 282"/>
                <a:gd name="T5" fmla="*/ 663 h 663"/>
                <a:gd name="T6" fmla="*/ 0 w 282"/>
                <a:gd name="T7" fmla="*/ 653 h 663"/>
                <a:gd name="T8" fmla="*/ 273 w 282"/>
                <a:gd name="T9" fmla="*/ 0 h 663"/>
              </a:gdLst>
              <a:ahLst/>
              <a:cxnLst>
                <a:cxn ang="0">
                  <a:pos x="T0" y="T1"/>
                </a:cxn>
                <a:cxn ang="0">
                  <a:pos x="T2" y="T3"/>
                </a:cxn>
                <a:cxn ang="0">
                  <a:pos x="T4" y="T5"/>
                </a:cxn>
                <a:cxn ang="0">
                  <a:pos x="T6" y="T7"/>
                </a:cxn>
                <a:cxn ang="0">
                  <a:pos x="T8" y="T9"/>
                </a:cxn>
              </a:cxnLst>
              <a:rect l="0" t="0" r="r" b="b"/>
              <a:pathLst>
                <a:path w="282" h="663">
                  <a:moveTo>
                    <a:pt x="273" y="0"/>
                  </a:moveTo>
                  <a:lnTo>
                    <a:pt x="282" y="4"/>
                  </a:lnTo>
                  <a:lnTo>
                    <a:pt x="28" y="663"/>
                  </a:lnTo>
                  <a:lnTo>
                    <a:pt x="0" y="653"/>
                  </a:lnTo>
                  <a:lnTo>
                    <a:pt x="273" y="0"/>
                  </a:ln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0" name="Freeform 369"/>
            <p:cNvSpPr>
              <a:spLocks/>
            </p:cNvSpPr>
            <p:nvPr/>
          </p:nvSpPr>
          <p:spPr bwMode="auto">
            <a:xfrm>
              <a:off x="9903938" y="3343785"/>
              <a:ext cx="146428" cy="190044"/>
            </a:xfrm>
            <a:custGeom>
              <a:avLst/>
              <a:gdLst>
                <a:gd name="T0" fmla="*/ 1 w 20"/>
                <a:gd name="T1" fmla="*/ 24 h 26"/>
                <a:gd name="T2" fmla="*/ 3 w 20"/>
                <a:gd name="T3" fmla="*/ 26 h 26"/>
                <a:gd name="T4" fmla="*/ 5 w 20"/>
                <a:gd name="T5" fmla="*/ 24 h 26"/>
                <a:gd name="T6" fmla="*/ 19 w 20"/>
                <a:gd name="T7" fmla="*/ 9 h 26"/>
                <a:gd name="T8" fmla="*/ 20 w 20"/>
                <a:gd name="T9" fmla="*/ 4 h 26"/>
                <a:gd name="T10" fmla="*/ 17 w 20"/>
                <a:gd name="T11" fmla="*/ 1 h 26"/>
                <a:gd name="T12" fmla="*/ 1 w 20"/>
                <a:gd name="T13" fmla="*/ 18 h 26"/>
                <a:gd name="T14" fmla="*/ 1 w 20"/>
                <a:gd name="T15" fmla="*/ 24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6">
                  <a:moveTo>
                    <a:pt x="1" y="24"/>
                  </a:moveTo>
                  <a:cubicBezTo>
                    <a:pt x="3" y="26"/>
                    <a:pt x="3" y="26"/>
                    <a:pt x="3" y="26"/>
                  </a:cubicBezTo>
                  <a:cubicBezTo>
                    <a:pt x="5" y="24"/>
                    <a:pt x="5" y="24"/>
                    <a:pt x="5" y="24"/>
                  </a:cubicBezTo>
                  <a:cubicBezTo>
                    <a:pt x="19" y="9"/>
                    <a:pt x="19" y="9"/>
                    <a:pt x="19" y="9"/>
                  </a:cubicBezTo>
                  <a:cubicBezTo>
                    <a:pt x="20" y="7"/>
                    <a:pt x="20" y="6"/>
                    <a:pt x="20" y="4"/>
                  </a:cubicBezTo>
                  <a:cubicBezTo>
                    <a:pt x="20" y="3"/>
                    <a:pt x="18" y="0"/>
                    <a:pt x="17" y="1"/>
                  </a:cubicBezTo>
                  <a:cubicBezTo>
                    <a:pt x="1" y="18"/>
                    <a:pt x="1" y="18"/>
                    <a:pt x="1" y="18"/>
                  </a:cubicBezTo>
                  <a:cubicBezTo>
                    <a:pt x="0" y="20"/>
                    <a:pt x="0" y="23"/>
                    <a:pt x="1" y="24"/>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1" name="Freeform 370"/>
            <p:cNvSpPr>
              <a:spLocks/>
            </p:cNvSpPr>
            <p:nvPr/>
          </p:nvSpPr>
          <p:spPr bwMode="auto">
            <a:xfrm>
              <a:off x="10006747" y="3351572"/>
              <a:ext cx="29598" cy="35829"/>
            </a:xfrm>
            <a:custGeom>
              <a:avLst/>
              <a:gdLst>
                <a:gd name="T0" fmla="*/ 4 w 4"/>
                <a:gd name="T1" fmla="*/ 0 h 5"/>
                <a:gd name="T2" fmla="*/ 3 w 4"/>
                <a:gd name="T3" fmla="*/ 0 h 5"/>
                <a:gd name="T4" fmla="*/ 0 w 4"/>
                <a:gd name="T5" fmla="*/ 4 h 5"/>
                <a:gd name="T6" fmla="*/ 4 w 4"/>
                <a:gd name="T7" fmla="*/ 1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cubicBezTo>
                    <a:pt x="4" y="0"/>
                    <a:pt x="3" y="0"/>
                    <a:pt x="3" y="0"/>
                  </a:cubicBezTo>
                  <a:cubicBezTo>
                    <a:pt x="0" y="4"/>
                    <a:pt x="0" y="4"/>
                    <a:pt x="0" y="4"/>
                  </a:cubicBezTo>
                  <a:cubicBezTo>
                    <a:pt x="2" y="5"/>
                    <a:pt x="3" y="3"/>
                    <a:pt x="4" y="1"/>
                  </a:cubicBezTo>
                  <a:cubicBezTo>
                    <a:pt x="4" y="1"/>
                    <a:pt x="4" y="1"/>
                    <a:pt x="4" y="0"/>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2" name="Freeform 371"/>
            <p:cNvSpPr>
              <a:spLocks/>
            </p:cNvSpPr>
            <p:nvPr/>
          </p:nvSpPr>
          <p:spPr bwMode="auto">
            <a:xfrm>
              <a:off x="9998958" y="3526038"/>
              <a:ext cx="81002" cy="59195"/>
            </a:xfrm>
            <a:custGeom>
              <a:avLst/>
              <a:gdLst>
                <a:gd name="T0" fmla="*/ 10 w 11"/>
                <a:gd name="T1" fmla="*/ 2 h 8"/>
                <a:gd name="T2" fmla="*/ 10 w 11"/>
                <a:gd name="T3" fmla="*/ 2 h 8"/>
                <a:gd name="T4" fmla="*/ 10 w 11"/>
                <a:gd name="T5" fmla="*/ 5 h 8"/>
                <a:gd name="T6" fmla="*/ 5 w 11"/>
                <a:gd name="T7" fmla="*/ 8 h 8"/>
                <a:gd name="T8" fmla="*/ 1 w 11"/>
                <a:gd name="T9" fmla="*/ 7 h 8"/>
                <a:gd name="T10" fmla="*/ 1 w 11"/>
                <a:gd name="T11" fmla="*/ 7 h 8"/>
                <a:gd name="T12" fmla="*/ 2 w 11"/>
                <a:gd name="T13" fmla="*/ 3 h 8"/>
                <a:gd name="T14" fmla="*/ 6 w 11"/>
                <a:gd name="T15" fmla="*/ 1 h 8"/>
                <a:gd name="T16" fmla="*/ 10 w 11"/>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8">
                  <a:moveTo>
                    <a:pt x="10" y="2"/>
                  </a:moveTo>
                  <a:cubicBezTo>
                    <a:pt x="10" y="2"/>
                    <a:pt x="10" y="2"/>
                    <a:pt x="10" y="2"/>
                  </a:cubicBezTo>
                  <a:cubicBezTo>
                    <a:pt x="11" y="3"/>
                    <a:pt x="11" y="5"/>
                    <a:pt x="10" y="5"/>
                  </a:cubicBezTo>
                  <a:cubicBezTo>
                    <a:pt x="5" y="8"/>
                    <a:pt x="5" y="8"/>
                    <a:pt x="5" y="8"/>
                  </a:cubicBezTo>
                  <a:cubicBezTo>
                    <a:pt x="4" y="8"/>
                    <a:pt x="2" y="8"/>
                    <a:pt x="1" y="7"/>
                  </a:cubicBezTo>
                  <a:cubicBezTo>
                    <a:pt x="1" y="7"/>
                    <a:pt x="1" y="7"/>
                    <a:pt x="1" y="7"/>
                  </a:cubicBezTo>
                  <a:cubicBezTo>
                    <a:pt x="0" y="5"/>
                    <a:pt x="1" y="4"/>
                    <a:pt x="2" y="3"/>
                  </a:cubicBezTo>
                  <a:cubicBezTo>
                    <a:pt x="6" y="1"/>
                    <a:pt x="6" y="1"/>
                    <a:pt x="6" y="1"/>
                  </a:cubicBezTo>
                  <a:cubicBezTo>
                    <a:pt x="8" y="0"/>
                    <a:pt x="10" y="1"/>
                    <a:pt x="10" y="2"/>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3" name="Freeform 372"/>
            <p:cNvSpPr>
              <a:spLocks/>
            </p:cNvSpPr>
            <p:nvPr/>
          </p:nvSpPr>
          <p:spPr bwMode="auto">
            <a:xfrm>
              <a:off x="10020768" y="3460614"/>
              <a:ext cx="88791" cy="65426"/>
            </a:xfrm>
            <a:custGeom>
              <a:avLst/>
              <a:gdLst>
                <a:gd name="T0" fmla="*/ 11 w 12"/>
                <a:gd name="T1" fmla="*/ 2 h 9"/>
                <a:gd name="T2" fmla="*/ 11 w 12"/>
                <a:gd name="T3" fmla="*/ 2 h 9"/>
                <a:gd name="T4" fmla="*/ 10 w 12"/>
                <a:gd name="T5" fmla="*/ 6 h 9"/>
                <a:gd name="T6" fmla="*/ 6 w 12"/>
                <a:gd name="T7" fmla="*/ 8 h 9"/>
                <a:gd name="T8" fmla="*/ 1 w 12"/>
                <a:gd name="T9" fmla="*/ 7 h 9"/>
                <a:gd name="T10" fmla="*/ 1 w 12"/>
                <a:gd name="T11" fmla="*/ 7 h 9"/>
                <a:gd name="T12" fmla="*/ 2 w 12"/>
                <a:gd name="T13" fmla="*/ 3 h 9"/>
                <a:gd name="T14" fmla="*/ 6 w 12"/>
                <a:gd name="T15" fmla="*/ 1 h 9"/>
                <a:gd name="T16" fmla="*/ 11 w 12"/>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11" y="2"/>
                  </a:moveTo>
                  <a:cubicBezTo>
                    <a:pt x="11" y="2"/>
                    <a:pt x="11" y="2"/>
                    <a:pt x="11" y="2"/>
                  </a:cubicBezTo>
                  <a:cubicBezTo>
                    <a:pt x="12" y="3"/>
                    <a:pt x="12" y="5"/>
                    <a:pt x="10" y="6"/>
                  </a:cubicBezTo>
                  <a:cubicBezTo>
                    <a:pt x="6" y="8"/>
                    <a:pt x="6" y="8"/>
                    <a:pt x="6" y="8"/>
                  </a:cubicBezTo>
                  <a:cubicBezTo>
                    <a:pt x="4" y="9"/>
                    <a:pt x="2" y="9"/>
                    <a:pt x="1" y="7"/>
                  </a:cubicBezTo>
                  <a:cubicBezTo>
                    <a:pt x="1" y="7"/>
                    <a:pt x="1" y="7"/>
                    <a:pt x="1" y="7"/>
                  </a:cubicBezTo>
                  <a:cubicBezTo>
                    <a:pt x="0" y="6"/>
                    <a:pt x="1" y="4"/>
                    <a:pt x="2" y="3"/>
                  </a:cubicBezTo>
                  <a:cubicBezTo>
                    <a:pt x="6" y="1"/>
                    <a:pt x="6" y="1"/>
                    <a:pt x="6" y="1"/>
                  </a:cubicBezTo>
                  <a:cubicBezTo>
                    <a:pt x="8" y="0"/>
                    <a:pt x="10" y="1"/>
                    <a:pt x="11" y="2"/>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4" name="Freeform 373"/>
            <p:cNvSpPr>
              <a:spLocks/>
            </p:cNvSpPr>
            <p:nvPr/>
          </p:nvSpPr>
          <p:spPr bwMode="auto">
            <a:xfrm>
              <a:off x="10028557" y="3482421"/>
              <a:ext cx="43617" cy="43617"/>
            </a:xfrm>
            <a:custGeom>
              <a:avLst/>
              <a:gdLst>
                <a:gd name="T0" fmla="*/ 6 w 6"/>
                <a:gd name="T1" fmla="*/ 1 h 6"/>
                <a:gd name="T2" fmla="*/ 6 w 6"/>
                <a:gd name="T3" fmla="*/ 1 h 6"/>
                <a:gd name="T4" fmla="*/ 5 w 6"/>
                <a:gd name="T5" fmla="*/ 5 h 6"/>
                <a:gd name="T6" fmla="*/ 4 w 6"/>
                <a:gd name="T7" fmla="*/ 5 h 6"/>
                <a:gd name="T8" fmla="*/ 1 w 6"/>
                <a:gd name="T9" fmla="*/ 4 h 6"/>
                <a:gd name="T10" fmla="*/ 1 w 6"/>
                <a:gd name="T11" fmla="*/ 4 h 6"/>
                <a:gd name="T12" fmla="*/ 1 w 6"/>
                <a:gd name="T13" fmla="*/ 1 h 6"/>
                <a:gd name="T14" fmla="*/ 2 w 6"/>
                <a:gd name="T15" fmla="*/ 0 h 6"/>
                <a:gd name="T16" fmla="*/ 6 w 6"/>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6" y="1"/>
                  </a:moveTo>
                  <a:cubicBezTo>
                    <a:pt x="6" y="1"/>
                    <a:pt x="6" y="1"/>
                    <a:pt x="6" y="1"/>
                  </a:cubicBezTo>
                  <a:cubicBezTo>
                    <a:pt x="6" y="3"/>
                    <a:pt x="6" y="4"/>
                    <a:pt x="5" y="5"/>
                  </a:cubicBezTo>
                  <a:cubicBezTo>
                    <a:pt x="4" y="5"/>
                    <a:pt x="4" y="5"/>
                    <a:pt x="4" y="5"/>
                  </a:cubicBezTo>
                  <a:cubicBezTo>
                    <a:pt x="3" y="6"/>
                    <a:pt x="2" y="5"/>
                    <a:pt x="1" y="4"/>
                  </a:cubicBezTo>
                  <a:cubicBezTo>
                    <a:pt x="1" y="4"/>
                    <a:pt x="1" y="4"/>
                    <a:pt x="1" y="4"/>
                  </a:cubicBezTo>
                  <a:cubicBezTo>
                    <a:pt x="0" y="3"/>
                    <a:pt x="0" y="1"/>
                    <a:pt x="1" y="1"/>
                  </a:cubicBezTo>
                  <a:cubicBezTo>
                    <a:pt x="2" y="0"/>
                    <a:pt x="2" y="0"/>
                    <a:pt x="2" y="0"/>
                  </a:cubicBezTo>
                  <a:cubicBezTo>
                    <a:pt x="3" y="0"/>
                    <a:pt x="5" y="0"/>
                    <a:pt x="6" y="1"/>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5" name="Freeform 374"/>
            <p:cNvSpPr>
              <a:spLocks/>
            </p:cNvSpPr>
            <p:nvPr/>
          </p:nvSpPr>
          <p:spPr bwMode="auto">
            <a:xfrm>
              <a:off x="10006747" y="3541616"/>
              <a:ext cx="43617" cy="43617"/>
            </a:xfrm>
            <a:custGeom>
              <a:avLst/>
              <a:gdLst>
                <a:gd name="T0" fmla="*/ 5 w 6"/>
                <a:gd name="T1" fmla="*/ 2 h 6"/>
                <a:gd name="T2" fmla="*/ 5 w 6"/>
                <a:gd name="T3" fmla="*/ 2 h 6"/>
                <a:gd name="T4" fmla="*/ 5 w 6"/>
                <a:gd name="T5" fmla="*/ 5 h 6"/>
                <a:gd name="T6" fmla="*/ 4 w 6"/>
                <a:gd name="T7" fmla="*/ 5 h 6"/>
                <a:gd name="T8" fmla="*/ 1 w 6"/>
                <a:gd name="T9" fmla="*/ 4 h 6"/>
                <a:gd name="T10" fmla="*/ 1 w 6"/>
                <a:gd name="T11" fmla="*/ 4 h 6"/>
                <a:gd name="T12" fmla="*/ 1 w 6"/>
                <a:gd name="T13" fmla="*/ 1 h 6"/>
                <a:gd name="T14" fmla="*/ 2 w 6"/>
                <a:gd name="T15" fmla="*/ 1 h 6"/>
                <a:gd name="T16" fmla="*/ 5 w 6"/>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5" y="2"/>
                  </a:moveTo>
                  <a:cubicBezTo>
                    <a:pt x="5" y="2"/>
                    <a:pt x="5" y="2"/>
                    <a:pt x="5" y="2"/>
                  </a:cubicBezTo>
                  <a:cubicBezTo>
                    <a:pt x="6" y="3"/>
                    <a:pt x="6" y="4"/>
                    <a:pt x="5" y="5"/>
                  </a:cubicBezTo>
                  <a:cubicBezTo>
                    <a:pt x="4" y="5"/>
                    <a:pt x="4" y="5"/>
                    <a:pt x="4" y="5"/>
                  </a:cubicBezTo>
                  <a:cubicBezTo>
                    <a:pt x="3" y="6"/>
                    <a:pt x="2" y="5"/>
                    <a:pt x="1" y="4"/>
                  </a:cubicBezTo>
                  <a:cubicBezTo>
                    <a:pt x="1" y="4"/>
                    <a:pt x="1" y="4"/>
                    <a:pt x="1" y="4"/>
                  </a:cubicBezTo>
                  <a:cubicBezTo>
                    <a:pt x="0" y="3"/>
                    <a:pt x="0" y="2"/>
                    <a:pt x="1" y="1"/>
                  </a:cubicBezTo>
                  <a:cubicBezTo>
                    <a:pt x="2" y="1"/>
                    <a:pt x="2" y="1"/>
                    <a:pt x="2" y="1"/>
                  </a:cubicBezTo>
                  <a:cubicBezTo>
                    <a:pt x="3" y="0"/>
                    <a:pt x="4" y="1"/>
                    <a:pt x="5" y="2"/>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6" name="Freeform 375"/>
            <p:cNvSpPr>
              <a:spLocks/>
            </p:cNvSpPr>
            <p:nvPr/>
          </p:nvSpPr>
          <p:spPr bwMode="auto">
            <a:xfrm>
              <a:off x="10050364" y="3395188"/>
              <a:ext cx="88791" cy="65426"/>
            </a:xfrm>
            <a:custGeom>
              <a:avLst/>
              <a:gdLst>
                <a:gd name="T0" fmla="*/ 11 w 12"/>
                <a:gd name="T1" fmla="*/ 2 h 9"/>
                <a:gd name="T2" fmla="*/ 11 w 12"/>
                <a:gd name="T3" fmla="*/ 2 h 9"/>
                <a:gd name="T4" fmla="*/ 10 w 12"/>
                <a:gd name="T5" fmla="*/ 6 h 9"/>
                <a:gd name="T6" fmla="*/ 5 w 12"/>
                <a:gd name="T7" fmla="*/ 8 h 9"/>
                <a:gd name="T8" fmla="*/ 1 w 12"/>
                <a:gd name="T9" fmla="*/ 7 h 9"/>
                <a:gd name="T10" fmla="*/ 1 w 12"/>
                <a:gd name="T11" fmla="*/ 7 h 9"/>
                <a:gd name="T12" fmla="*/ 2 w 12"/>
                <a:gd name="T13" fmla="*/ 3 h 9"/>
                <a:gd name="T14" fmla="*/ 6 w 12"/>
                <a:gd name="T15" fmla="*/ 0 h 9"/>
                <a:gd name="T16" fmla="*/ 11 w 12"/>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11" y="2"/>
                  </a:moveTo>
                  <a:cubicBezTo>
                    <a:pt x="11" y="2"/>
                    <a:pt x="11" y="2"/>
                    <a:pt x="11" y="2"/>
                  </a:cubicBezTo>
                  <a:cubicBezTo>
                    <a:pt x="12" y="3"/>
                    <a:pt x="11" y="5"/>
                    <a:pt x="10" y="6"/>
                  </a:cubicBezTo>
                  <a:cubicBezTo>
                    <a:pt x="5" y="8"/>
                    <a:pt x="5" y="8"/>
                    <a:pt x="5" y="8"/>
                  </a:cubicBezTo>
                  <a:cubicBezTo>
                    <a:pt x="4" y="9"/>
                    <a:pt x="2" y="8"/>
                    <a:pt x="1" y="7"/>
                  </a:cubicBezTo>
                  <a:cubicBezTo>
                    <a:pt x="1" y="7"/>
                    <a:pt x="1" y="7"/>
                    <a:pt x="1" y="7"/>
                  </a:cubicBezTo>
                  <a:cubicBezTo>
                    <a:pt x="0" y="5"/>
                    <a:pt x="0" y="4"/>
                    <a:pt x="2" y="3"/>
                  </a:cubicBezTo>
                  <a:cubicBezTo>
                    <a:pt x="6" y="0"/>
                    <a:pt x="6" y="0"/>
                    <a:pt x="6" y="0"/>
                  </a:cubicBezTo>
                  <a:cubicBezTo>
                    <a:pt x="7" y="0"/>
                    <a:pt x="10" y="0"/>
                    <a:pt x="11" y="2"/>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7" name="Freeform 376"/>
            <p:cNvSpPr>
              <a:spLocks/>
            </p:cNvSpPr>
            <p:nvPr/>
          </p:nvSpPr>
          <p:spPr bwMode="auto">
            <a:xfrm>
              <a:off x="10050364" y="3409208"/>
              <a:ext cx="51406" cy="43617"/>
            </a:xfrm>
            <a:custGeom>
              <a:avLst/>
              <a:gdLst>
                <a:gd name="T0" fmla="*/ 6 w 7"/>
                <a:gd name="T1" fmla="*/ 2 h 6"/>
                <a:gd name="T2" fmla="*/ 6 w 7"/>
                <a:gd name="T3" fmla="*/ 2 h 6"/>
                <a:gd name="T4" fmla="*/ 5 w 7"/>
                <a:gd name="T5" fmla="*/ 5 h 6"/>
                <a:gd name="T6" fmla="*/ 5 w 7"/>
                <a:gd name="T7" fmla="*/ 5 h 6"/>
                <a:gd name="T8" fmla="*/ 1 w 7"/>
                <a:gd name="T9" fmla="*/ 5 h 6"/>
                <a:gd name="T10" fmla="*/ 1 w 7"/>
                <a:gd name="T11" fmla="*/ 5 h 6"/>
                <a:gd name="T12" fmla="*/ 2 w 7"/>
                <a:gd name="T13" fmla="*/ 1 h 6"/>
                <a:gd name="T14" fmla="*/ 2 w 7"/>
                <a:gd name="T15" fmla="*/ 1 h 6"/>
                <a:gd name="T16" fmla="*/ 6 w 7"/>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6" y="2"/>
                  </a:moveTo>
                  <a:cubicBezTo>
                    <a:pt x="6" y="2"/>
                    <a:pt x="6" y="2"/>
                    <a:pt x="6" y="2"/>
                  </a:cubicBezTo>
                  <a:cubicBezTo>
                    <a:pt x="7" y="3"/>
                    <a:pt x="7" y="5"/>
                    <a:pt x="5" y="5"/>
                  </a:cubicBezTo>
                  <a:cubicBezTo>
                    <a:pt x="5" y="5"/>
                    <a:pt x="5" y="5"/>
                    <a:pt x="5" y="5"/>
                  </a:cubicBezTo>
                  <a:cubicBezTo>
                    <a:pt x="4" y="6"/>
                    <a:pt x="2" y="6"/>
                    <a:pt x="1" y="5"/>
                  </a:cubicBezTo>
                  <a:cubicBezTo>
                    <a:pt x="1" y="5"/>
                    <a:pt x="1" y="5"/>
                    <a:pt x="1" y="5"/>
                  </a:cubicBezTo>
                  <a:cubicBezTo>
                    <a:pt x="0" y="3"/>
                    <a:pt x="1" y="2"/>
                    <a:pt x="2" y="1"/>
                  </a:cubicBezTo>
                  <a:cubicBezTo>
                    <a:pt x="2" y="1"/>
                    <a:pt x="2" y="1"/>
                    <a:pt x="2" y="1"/>
                  </a:cubicBezTo>
                  <a:cubicBezTo>
                    <a:pt x="3" y="0"/>
                    <a:pt x="5" y="1"/>
                    <a:pt x="6" y="2"/>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8" name="Freeform 377"/>
            <p:cNvSpPr>
              <a:spLocks/>
            </p:cNvSpPr>
            <p:nvPr/>
          </p:nvSpPr>
          <p:spPr bwMode="auto">
            <a:xfrm>
              <a:off x="9868109" y="3468403"/>
              <a:ext cx="146428" cy="190044"/>
            </a:xfrm>
            <a:custGeom>
              <a:avLst/>
              <a:gdLst>
                <a:gd name="T0" fmla="*/ 0 w 20"/>
                <a:gd name="T1" fmla="*/ 20 h 26"/>
                <a:gd name="T2" fmla="*/ 8 w 20"/>
                <a:gd name="T3" fmla="*/ 26 h 26"/>
                <a:gd name="T4" fmla="*/ 14 w 20"/>
                <a:gd name="T5" fmla="*/ 2 h 26"/>
                <a:gd name="T6" fmla="*/ 11 w 20"/>
                <a:gd name="T7" fmla="*/ 0 h 26"/>
                <a:gd name="T8" fmla="*/ 6 w 20"/>
                <a:gd name="T9" fmla="*/ 3 h 26"/>
                <a:gd name="T10" fmla="*/ 0 w 20"/>
                <a:gd name="T11" fmla="*/ 20 h 26"/>
              </a:gdLst>
              <a:ahLst/>
              <a:cxnLst>
                <a:cxn ang="0">
                  <a:pos x="T0" y="T1"/>
                </a:cxn>
                <a:cxn ang="0">
                  <a:pos x="T2" y="T3"/>
                </a:cxn>
                <a:cxn ang="0">
                  <a:pos x="T4" y="T5"/>
                </a:cxn>
                <a:cxn ang="0">
                  <a:pos x="T6" y="T7"/>
                </a:cxn>
                <a:cxn ang="0">
                  <a:pos x="T8" y="T9"/>
                </a:cxn>
                <a:cxn ang="0">
                  <a:pos x="T10" y="T11"/>
                </a:cxn>
              </a:cxnLst>
              <a:rect l="0" t="0" r="r" b="b"/>
              <a:pathLst>
                <a:path w="20" h="26">
                  <a:moveTo>
                    <a:pt x="0" y="20"/>
                  </a:moveTo>
                  <a:cubicBezTo>
                    <a:pt x="8" y="26"/>
                    <a:pt x="8" y="26"/>
                    <a:pt x="8" y="26"/>
                  </a:cubicBezTo>
                  <a:cubicBezTo>
                    <a:pt x="13" y="20"/>
                    <a:pt x="20" y="9"/>
                    <a:pt x="14" y="2"/>
                  </a:cubicBezTo>
                  <a:cubicBezTo>
                    <a:pt x="13" y="1"/>
                    <a:pt x="12" y="1"/>
                    <a:pt x="11" y="0"/>
                  </a:cubicBezTo>
                  <a:cubicBezTo>
                    <a:pt x="6" y="3"/>
                    <a:pt x="6" y="3"/>
                    <a:pt x="6" y="3"/>
                  </a:cubicBezTo>
                  <a:lnTo>
                    <a:pt x="0" y="20"/>
                  </a:ln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9" name="Freeform 379"/>
            <p:cNvSpPr>
              <a:spLocks/>
            </p:cNvSpPr>
            <p:nvPr/>
          </p:nvSpPr>
          <p:spPr bwMode="auto">
            <a:xfrm>
              <a:off x="9148437" y="3468403"/>
              <a:ext cx="806906" cy="585707"/>
            </a:xfrm>
            <a:custGeom>
              <a:avLst/>
              <a:gdLst>
                <a:gd name="T0" fmla="*/ 0 w 110"/>
                <a:gd name="T1" fmla="*/ 14 h 80"/>
                <a:gd name="T2" fmla="*/ 22 w 110"/>
                <a:gd name="T3" fmla="*/ 0 h 80"/>
                <a:gd name="T4" fmla="*/ 65 w 110"/>
                <a:gd name="T5" fmla="*/ 43 h 80"/>
                <a:gd name="T6" fmla="*/ 92 w 110"/>
                <a:gd name="T7" fmla="*/ 16 h 80"/>
                <a:gd name="T8" fmla="*/ 92 w 110"/>
                <a:gd name="T9" fmla="*/ 16 h 80"/>
                <a:gd name="T10" fmla="*/ 110 w 110"/>
                <a:gd name="T11" fmla="*/ 34 h 80"/>
                <a:gd name="T12" fmla="*/ 110 w 110"/>
                <a:gd name="T13" fmla="*/ 34 h 80"/>
                <a:gd name="T14" fmla="*/ 75 w 110"/>
                <a:gd name="T15" fmla="*/ 71 h 80"/>
                <a:gd name="T16" fmla="*/ 57 w 110"/>
                <a:gd name="T17" fmla="*/ 71 h 80"/>
                <a:gd name="T18" fmla="*/ 0 w 110"/>
                <a:gd name="T19"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0">
                  <a:moveTo>
                    <a:pt x="0" y="14"/>
                  </a:moveTo>
                  <a:cubicBezTo>
                    <a:pt x="22" y="0"/>
                    <a:pt x="22" y="0"/>
                    <a:pt x="22" y="0"/>
                  </a:cubicBezTo>
                  <a:cubicBezTo>
                    <a:pt x="65" y="43"/>
                    <a:pt x="65" y="43"/>
                    <a:pt x="65" y="43"/>
                  </a:cubicBezTo>
                  <a:cubicBezTo>
                    <a:pt x="92" y="16"/>
                    <a:pt x="92" y="16"/>
                    <a:pt x="92" y="16"/>
                  </a:cubicBezTo>
                  <a:cubicBezTo>
                    <a:pt x="92" y="16"/>
                    <a:pt x="92" y="16"/>
                    <a:pt x="92" y="16"/>
                  </a:cubicBezTo>
                  <a:cubicBezTo>
                    <a:pt x="110" y="34"/>
                    <a:pt x="110" y="34"/>
                    <a:pt x="110" y="34"/>
                  </a:cubicBezTo>
                  <a:cubicBezTo>
                    <a:pt x="110" y="34"/>
                    <a:pt x="110" y="34"/>
                    <a:pt x="110" y="34"/>
                  </a:cubicBezTo>
                  <a:cubicBezTo>
                    <a:pt x="75" y="71"/>
                    <a:pt x="75" y="71"/>
                    <a:pt x="75" y="71"/>
                  </a:cubicBezTo>
                  <a:cubicBezTo>
                    <a:pt x="67" y="80"/>
                    <a:pt x="60" y="74"/>
                    <a:pt x="57" y="71"/>
                  </a:cubicBezTo>
                  <a:cubicBezTo>
                    <a:pt x="52" y="66"/>
                    <a:pt x="0" y="14"/>
                    <a:pt x="0" y="14"/>
                  </a:cubicBez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0" name="Freeform 380"/>
            <p:cNvSpPr>
              <a:spLocks/>
            </p:cNvSpPr>
            <p:nvPr/>
          </p:nvSpPr>
          <p:spPr bwMode="auto">
            <a:xfrm>
              <a:off x="8554941" y="3329764"/>
              <a:ext cx="791328" cy="1236841"/>
            </a:xfrm>
            <a:custGeom>
              <a:avLst/>
              <a:gdLst>
                <a:gd name="T0" fmla="*/ 6 w 108"/>
                <a:gd name="T1" fmla="*/ 152 h 169"/>
                <a:gd name="T2" fmla="*/ 11 w 108"/>
                <a:gd name="T3" fmla="*/ 133 h 169"/>
                <a:gd name="T4" fmla="*/ 9 w 108"/>
                <a:gd name="T5" fmla="*/ 78 h 169"/>
                <a:gd name="T6" fmla="*/ 5 w 108"/>
                <a:gd name="T7" fmla="*/ 19 h 169"/>
                <a:gd name="T8" fmla="*/ 41 w 108"/>
                <a:gd name="T9" fmla="*/ 1 h 169"/>
                <a:gd name="T10" fmla="*/ 54 w 108"/>
                <a:gd name="T11" fmla="*/ 5 h 169"/>
                <a:gd name="T12" fmla="*/ 66 w 108"/>
                <a:gd name="T13" fmla="*/ 0 h 169"/>
                <a:gd name="T14" fmla="*/ 103 w 108"/>
                <a:gd name="T15" fmla="*/ 19 h 169"/>
                <a:gd name="T16" fmla="*/ 99 w 108"/>
                <a:gd name="T17" fmla="*/ 78 h 169"/>
                <a:gd name="T18" fmla="*/ 95 w 108"/>
                <a:gd name="T19" fmla="*/ 132 h 169"/>
                <a:gd name="T20" fmla="*/ 102 w 108"/>
                <a:gd name="T21" fmla="*/ 152 h 169"/>
                <a:gd name="T22" fmla="*/ 6 w 108"/>
                <a:gd name="T23" fmla="*/ 1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169">
                  <a:moveTo>
                    <a:pt x="6" y="152"/>
                  </a:moveTo>
                  <a:cubicBezTo>
                    <a:pt x="7" y="145"/>
                    <a:pt x="9" y="139"/>
                    <a:pt x="11" y="133"/>
                  </a:cubicBezTo>
                  <a:cubicBezTo>
                    <a:pt x="23" y="106"/>
                    <a:pt x="19" y="102"/>
                    <a:pt x="9" y="78"/>
                  </a:cubicBezTo>
                  <a:cubicBezTo>
                    <a:pt x="0" y="57"/>
                    <a:pt x="18" y="45"/>
                    <a:pt x="5" y="19"/>
                  </a:cubicBezTo>
                  <a:cubicBezTo>
                    <a:pt x="17" y="11"/>
                    <a:pt x="32" y="8"/>
                    <a:pt x="41" y="1"/>
                  </a:cubicBezTo>
                  <a:cubicBezTo>
                    <a:pt x="46" y="4"/>
                    <a:pt x="49" y="5"/>
                    <a:pt x="54" y="5"/>
                  </a:cubicBezTo>
                  <a:cubicBezTo>
                    <a:pt x="59" y="5"/>
                    <a:pt x="62" y="4"/>
                    <a:pt x="66" y="0"/>
                  </a:cubicBezTo>
                  <a:cubicBezTo>
                    <a:pt x="73" y="6"/>
                    <a:pt x="91" y="11"/>
                    <a:pt x="103" y="19"/>
                  </a:cubicBezTo>
                  <a:cubicBezTo>
                    <a:pt x="90" y="46"/>
                    <a:pt x="108" y="50"/>
                    <a:pt x="99" y="78"/>
                  </a:cubicBezTo>
                  <a:cubicBezTo>
                    <a:pt x="92" y="101"/>
                    <a:pt x="79" y="100"/>
                    <a:pt x="95" y="132"/>
                  </a:cubicBezTo>
                  <a:cubicBezTo>
                    <a:pt x="98" y="138"/>
                    <a:pt x="100" y="145"/>
                    <a:pt x="102" y="152"/>
                  </a:cubicBezTo>
                  <a:cubicBezTo>
                    <a:pt x="80" y="169"/>
                    <a:pt x="24" y="166"/>
                    <a:pt x="6" y="152"/>
                  </a:cubicBez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1" name="Freeform 381"/>
            <p:cNvSpPr>
              <a:spLocks/>
            </p:cNvSpPr>
            <p:nvPr/>
          </p:nvSpPr>
          <p:spPr bwMode="auto">
            <a:xfrm>
              <a:off x="8768351" y="3329764"/>
              <a:ext cx="358279" cy="724346"/>
            </a:xfrm>
            <a:custGeom>
              <a:avLst/>
              <a:gdLst>
                <a:gd name="T0" fmla="*/ 4 w 230"/>
                <a:gd name="T1" fmla="*/ 32 h 465"/>
                <a:gd name="T2" fmla="*/ 0 w 230"/>
                <a:gd name="T3" fmla="*/ 169 h 465"/>
                <a:gd name="T4" fmla="*/ 117 w 230"/>
                <a:gd name="T5" fmla="*/ 465 h 465"/>
                <a:gd name="T6" fmla="*/ 230 w 230"/>
                <a:gd name="T7" fmla="*/ 169 h 465"/>
                <a:gd name="T8" fmla="*/ 226 w 230"/>
                <a:gd name="T9" fmla="*/ 28 h 465"/>
                <a:gd name="T10" fmla="*/ 174 w 230"/>
                <a:gd name="T11" fmla="*/ 0 h 465"/>
                <a:gd name="T12" fmla="*/ 56 w 230"/>
                <a:gd name="T13" fmla="*/ 4 h 465"/>
                <a:gd name="T14" fmla="*/ 4 w 230"/>
                <a:gd name="T15" fmla="*/ 32 h 4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465">
                  <a:moveTo>
                    <a:pt x="4" y="32"/>
                  </a:moveTo>
                  <a:lnTo>
                    <a:pt x="0" y="169"/>
                  </a:lnTo>
                  <a:lnTo>
                    <a:pt x="117" y="465"/>
                  </a:lnTo>
                  <a:lnTo>
                    <a:pt x="230" y="169"/>
                  </a:lnTo>
                  <a:lnTo>
                    <a:pt x="226" y="28"/>
                  </a:lnTo>
                  <a:lnTo>
                    <a:pt x="174" y="0"/>
                  </a:lnTo>
                  <a:lnTo>
                    <a:pt x="56" y="4"/>
                  </a:lnTo>
                  <a:lnTo>
                    <a:pt x="4" y="3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2" name="Rectangle 382"/>
            <p:cNvSpPr>
              <a:spLocks noChangeArrowheads="1"/>
            </p:cNvSpPr>
            <p:nvPr/>
          </p:nvSpPr>
          <p:spPr bwMode="auto">
            <a:xfrm>
              <a:off x="8855584" y="3254993"/>
              <a:ext cx="183813" cy="191603"/>
            </a:xfrm>
            <a:prstGeom prst="rect">
              <a:avLst/>
            </a:prstGeom>
            <a:solidFill>
              <a:srgbClr val="D1A88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3" name="Freeform 383"/>
            <p:cNvSpPr>
              <a:spLocks/>
            </p:cNvSpPr>
            <p:nvPr/>
          </p:nvSpPr>
          <p:spPr bwMode="auto">
            <a:xfrm>
              <a:off x="8665539" y="2677075"/>
              <a:ext cx="563900" cy="688519"/>
            </a:xfrm>
            <a:custGeom>
              <a:avLst/>
              <a:gdLst>
                <a:gd name="T0" fmla="*/ 39 w 77"/>
                <a:gd name="T1" fmla="*/ 94 h 94"/>
                <a:gd name="T2" fmla="*/ 69 w 77"/>
                <a:gd name="T3" fmla="*/ 63 h 94"/>
                <a:gd name="T4" fmla="*/ 70 w 77"/>
                <a:gd name="T5" fmla="*/ 64 h 94"/>
                <a:gd name="T6" fmla="*/ 76 w 77"/>
                <a:gd name="T7" fmla="*/ 53 h 94"/>
                <a:gd name="T8" fmla="*/ 74 w 77"/>
                <a:gd name="T9" fmla="*/ 41 h 94"/>
                <a:gd name="T10" fmla="*/ 73 w 77"/>
                <a:gd name="T11" fmla="*/ 41 h 94"/>
                <a:gd name="T12" fmla="*/ 39 w 77"/>
                <a:gd name="T13" fmla="*/ 0 h 94"/>
                <a:gd name="T14" fmla="*/ 5 w 77"/>
                <a:gd name="T15" fmla="*/ 42 h 94"/>
                <a:gd name="T16" fmla="*/ 4 w 77"/>
                <a:gd name="T17" fmla="*/ 41 h 94"/>
                <a:gd name="T18" fmla="*/ 1 w 77"/>
                <a:gd name="T19" fmla="*/ 53 h 94"/>
                <a:gd name="T20" fmla="*/ 8 w 77"/>
                <a:gd name="T21" fmla="*/ 64 h 94"/>
                <a:gd name="T22" fmla="*/ 9 w 77"/>
                <a:gd name="T23" fmla="*/ 63 h 94"/>
                <a:gd name="T24" fmla="*/ 39 w 77"/>
                <a:gd name="T25"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94">
                  <a:moveTo>
                    <a:pt x="39" y="94"/>
                  </a:moveTo>
                  <a:cubicBezTo>
                    <a:pt x="51" y="94"/>
                    <a:pt x="63" y="80"/>
                    <a:pt x="69" y="63"/>
                  </a:cubicBezTo>
                  <a:cubicBezTo>
                    <a:pt x="69" y="63"/>
                    <a:pt x="69" y="63"/>
                    <a:pt x="70" y="64"/>
                  </a:cubicBezTo>
                  <a:cubicBezTo>
                    <a:pt x="72" y="64"/>
                    <a:pt x="75" y="59"/>
                    <a:pt x="76" y="53"/>
                  </a:cubicBezTo>
                  <a:cubicBezTo>
                    <a:pt x="77" y="47"/>
                    <a:pt x="76" y="42"/>
                    <a:pt x="74" y="41"/>
                  </a:cubicBezTo>
                  <a:cubicBezTo>
                    <a:pt x="73" y="41"/>
                    <a:pt x="73" y="41"/>
                    <a:pt x="73" y="41"/>
                  </a:cubicBezTo>
                  <a:cubicBezTo>
                    <a:pt x="74" y="20"/>
                    <a:pt x="65" y="0"/>
                    <a:pt x="39" y="0"/>
                  </a:cubicBezTo>
                  <a:cubicBezTo>
                    <a:pt x="12" y="0"/>
                    <a:pt x="4" y="20"/>
                    <a:pt x="5" y="42"/>
                  </a:cubicBezTo>
                  <a:cubicBezTo>
                    <a:pt x="4" y="41"/>
                    <a:pt x="4" y="41"/>
                    <a:pt x="4" y="41"/>
                  </a:cubicBezTo>
                  <a:cubicBezTo>
                    <a:pt x="1" y="42"/>
                    <a:pt x="0" y="47"/>
                    <a:pt x="1" y="53"/>
                  </a:cubicBezTo>
                  <a:cubicBezTo>
                    <a:pt x="2" y="59"/>
                    <a:pt x="5" y="64"/>
                    <a:pt x="8" y="64"/>
                  </a:cubicBezTo>
                  <a:cubicBezTo>
                    <a:pt x="8" y="63"/>
                    <a:pt x="9" y="63"/>
                    <a:pt x="9" y="63"/>
                  </a:cubicBezTo>
                  <a:cubicBezTo>
                    <a:pt x="15" y="80"/>
                    <a:pt x="26" y="94"/>
                    <a:pt x="39" y="94"/>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4" name="Freeform 384"/>
            <p:cNvSpPr>
              <a:spLocks/>
            </p:cNvSpPr>
            <p:nvPr/>
          </p:nvSpPr>
          <p:spPr bwMode="auto">
            <a:xfrm>
              <a:off x="8906989" y="3431018"/>
              <a:ext cx="88791" cy="132408"/>
            </a:xfrm>
            <a:custGeom>
              <a:avLst/>
              <a:gdLst>
                <a:gd name="T0" fmla="*/ 10 w 12"/>
                <a:gd name="T1" fmla="*/ 18 h 18"/>
                <a:gd name="T2" fmla="*/ 12 w 12"/>
                <a:gd name="T3" fmla="*/ 14 h 18"/>
                <a:gd name="T4" fmla="*/ 6 w 12"/>
                <a:gd name="T5" fmla="*/ 0 h 18"/>
                <a:gd name="T6" fmla="*/ 0 w 12"/>
                <a:gd name="T7" fmla="*/ 14 h 18"/>
                <a:gd name="T8" fmla="*/ 2 w 12"/>
                <a:gd name="T9" fmla="*/ 18 h 18"/>
                <a:gd name="T10" fmla="*/ 10 w 12"/>
                <a:gd name="T11" fmla="*/ 18 h 18"/>
              </a:gdLst>
              <a:ahLst/>
              <a:cxnLst>
                <a:cxn ang="0">
                  <a:pos x="T0" y="T1"/>
                </a:cxn>
                <a:cxn ang="0">
                  <a:pos x="T2" y="T3"/>
                </a:cxn>
                <a:cxn ang="0">
                  <a:pos x="T4" y="T5"/>
                </a:cxn>
                <a:cxn ang="0">
                  <a:pos x="T6" y="T7"/>
                </a:cxn>
                <a:cxn ang="0">
                  <a:pos x="T8" y="T9"/>
                </a:cxn>
                <a:cxn ang="0">
                  <a:pos x="T10" y="T11"/>
                </a:cxn>
              </a:cxnLst>
              <a:rect l="0" t="0" r="r" b="b"/>
              <a:pathLst>
                <a:path w="12" h="18">
                  <a:moveTo>
                    <a:pt x="10" y="18"/>
                  </a:moveTo>
                  <a:cubicBezTo>
                    <a:pt x="12" y="14"/>
                    <a:pt x="12" y="14"/>
                    <a:pt x="12" y="14"/>
                  </a:cubicBezTo>
                  <a:cubicBezTo>
                    <a:pt x="6" y="0"/>
                    <a:pt x="6" y="0"/>
                    <a:pt x="6" y="0"/>
                  </a:cubicBezTo>
                  <a:cubicBezTo>
                    <a:pt x="0" y="14"/>
                    <a:pt x="0" y="14"/>
                    <a:pt x="0" y="14"/>
                  </a:cubicBezTo>
                  <a:cubicBezTo>
                    <a:pt x="2" y="18"/>
                    <a:pt x="2" y="18"/>
                    <a:pt x="2" y="18"/>
                  </a:cubicBezTo>
                  <a:cubicBezTo>
                    <a:pt x="5" y="18"/>
                    <a:pt x="7" y="18"/>
                    <a:pt x="10" y="18"/>
                  </a:cubicBezTo>
                  <a:close/>
                </a:path>
              </a:pathLst>
            </a:custGeom>
            <a:solidFill>
              <a:srgbClr val="FC8D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5" name="Freeform 385"/>
            <p:cNvSpPr>
              <a:spLocks/>
            </p:cNvSpPr>
            <p:nvPr/>
          </p:nvSpPr>
          <p:spPr bwMode="auto">
            <a:xfrm>
              <a:off x="8804178" y="3335995"/>
              <a:ext cx="146428" cy="271046"/>
            </a:xfrm>
            <a:custGeom>
              <a:avLst/>
              <a:gdLst>
                <a:gd name="T0" fmla="*/ 33 w 94"/>
                <a:gd name="T1" fmla="*/ 0 h 174"/>
                <a:gd name="T2" fmla="*/ 94 w 94"/>
                <a:gd name="T3" fmla="*/ 61 h 174"/>
                <a:gd name="T4" fmla="*/ 52 w 94"/>
                <a:gd name="T5" fmla="*/ 174 h 174"/>
                <a:gd name="T6" fmla="*/ 0 w 94"/>
                <a:gd name="T7" fmla="*/ 19 h 174"/>
                <a:gd name="T8" fmla="*/ 33 w 94"/>
                <a:gd name="T9" fmla="*/ 0 h 174"/>
              </a:gdLst>
              <a:ahLst/>
              <a:cxnLst>
                <a:cxn ang="0">
                  <a:pos x="T0" y="T1"/>
                </a:cxn>
                <a:cxn ang="0">
                  <a:pos x="T2" y="T3"/>
                </a:cxn>
                <a:cxn ang="0">
                  <a:pos x="T4" y="T5"/>
                </a:cxn>
                <a:cxn ang="0">
                  <a:pos x="T6" y="T7"/>
                </a:cxn>
                <a:cxn ang="0">
                  <a:pos x="T8" y="T9"/>
                </a:cxn>
              </a:cxnLst>
              <a:rect l="0" t="0" r="r" b="b"/>
              <a:pathLst>
                <a:path w="94" h="174">
                  <a:moveTo>
                    <a:pt x="33" y="0"/>
                  </a:moveTo>
                  <a:lnTo>
                    <a:pt x="94" y="61"/>
                  </a:lnTo>
                  <a:lnTo>
                    <a:pt x="52" y="174"/>
                  </a:lnTo>
                  <a:lnTo>
                    <a:pt x="0" y="19"/>
                  </a:lnTo>
                  <a:lnTo>
                    <a:pt x="33" y="0"/>
                  </a:ln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6" name="Freeform 386"/>
            <p:cNvSpPr>
              <a:spLocks/>
            </p:cNvSpPr>
            <p:nvPr/>
          </p:nvSpPr>
          <p:spPr bwMode="auto">
            <a:xfrm>
              <a:off x="8671770" y="3365592"/>
              <a:ext cx="278836" cy="688519"/>
            </a:xfrm>
            <a:custGeom>
              <a:avLst/>
              <a:gdLst>
                <a:gd name="T0" fmla="*/ 85 w 179"/>
                <a:gd name="T1" fmla="*/ 0 h 442"/>
                <a:gd name="T2" fmla="*/ 179 w 179"/>
                <a:gd name="T3" fmla="*/ 442 h 442"/>
                <a:gd name="T4" fmla="*/ 24 w 179"/>
                <a:gd name="T5" fmla="*/ 197 h 442"/>
                <a:gd name="T6" fmla="*/ 48 w 179"/>
                <a:gd name="T7" fmla="*/ 155 h 442"/>
                <a:gd name="T8" fmla="*/ 0 w 179"/>
                <a:gd name="T9" fmla="*/ 122 h 442"/>
                <a:gd name="T10" fmla="*/ 62 w 179"/>
                <a:gd name="T11" fmla="*/ 14 h 442"/>
                <a:gd name="T12" fmla="*/ 85 w 179"/>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79" h="442">
                  <a:moveTo>
                    <a:pt x="85" y="0"/>
                  </a:moveTo>
                  <a:lnTo>
                    <a:pt x="179" y="442"/>
                  </a:lnTo>
                  <a:lnTo>
                    <a:pt x="24" y="197"/>
                  </a:lnTo>
                  <a:lnTo>
                    <a:pt x="48" y="155"/>
                  </a:lnTo>
                  <a:lnTo>
                    <a:pt x="0" y="122"/>
                  </a:lnTo>
                  <a:lnTo>
                    <a:pt x="62" y="14"/>
                  </a:lnTo>
                  <a:lnTo>
                    <a:pt x="85" y="0"/>
                  </a:ln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7" name="Freeform 387"/>
            <p:cNvSpPr>
              <a:spLocks/>
            </p:cNvSpPr>
            <p:nvPr/>
          </p:nvSpPr>
          <p:spPr bwMode="auto">
            <a:xfrm>
              <a:off x="8950606" y="3329764"/>
              <a:ext cx="146428" cy="277277"/>
            </a:xfrm>
            <a:custGeom>
              <a:avLst/>
              <a:gdLst>
                <a:gd name="T0" fmla="*/ 57 w 94"/>
                <a:gd name="T1" fmla="*/ 0 h 178"/>
                <a:gd name="T2" fmla="*/ 0 w 94"/>
                <a:gd name="T3" fmla="*/ 65 h 178"/>
                <a:gd name="T4" fmla="*/ 43 w 94"/>
                <a:gd name="T5" fmla="*/ 178 h 178"/>
                <a:gd name="T6" fmla="*/ 94 w 94"/>
                <a:gd name="T7" fmla="*/ 23 h 178"/>
                <a:gd name="T8" fmla="*/ 57 w 94"/>
                <a:gd name="T9" fmla="*/ 0 h 178"/>
              </a:gdLst>
              <a:ahLst/>
              <a:cxnLst>
                <a:cxn ang="0">
                  <a:pos x="T0" y="T1"/>
                </a:cxn>
                <a:cxn ang="0">
                  <a:pos x="T2" y="T3"/>
                </a:cxn>
                <a:cxn ang="0">
                  <a:pos x="T4" y="T5"/>
                </a:cxn>
                <a:cxn ang="0">
                  <a:pos x="T6" y="T7"/>
                </a:cxn>
                <a:cxn ang="0">
                  <a:pos x="T8" y="T9"/>
                </a:cxn>
              </a:cxnLst>
              <a:rect l="0" t="0" r="r" b="b"/>
              <a:pathLst>
                <a:path w="94" h="178">
                  <a:moveTo>
                    <a:pt x="57" y="0"/>
                  </a:moveTo>
                  <a:lnTo>
                    <a:pt x="0" y="65"/>
                  </a:lnTo>
                  <a:lnTo>
                    <a:pt x="43" y="178"/>
                  </a:lnTo>
                  <a:lnTo>
                    <a:pt x="94" y="23"/>
                  </a:lnTo>
                  <a:lnTo>
                    <a:pt x="57" y="0"/>
                  </a:ln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8" name="Freeform 388"/>
            <p:cNvSpPr>
              <a:spLocks/>
            </p:cNvSpPr>
            <p:nvPr/>
          </p:nvSpPr>
          <p:spPr bwMode="auto">
            <a:xfrm>
              <a:off x="8892969" y="3622618"/>
              <a:ext cx="116831" cy="431492"/>
            </a:xfrm>
            <a:custGeom>
              <a:avLst/>
              <a:gdLst>
                <a:gd name="T0" fmla="*/ 18 w 75"/>
                <a:gd name="T1" fmla="*/ 0 h 277"/>
                <a:gd name="T2" fmla="*/ 56 w 75"/>
                <a:gd name="T3" fmla="*/ 0 h 277"/>
                <a:gd name="T4" fmla="*/ 75 w 75"/>
                <a:gd name="T5" fmla="*/ 188 h 277"/>
                <a:gd name="T6" fmla="*/ 37 w 75"/>
                <a:gd name="T7" fmla="*/ 277 h 277"/>
                <a:gd name="T8" fmla="*/ 0 w 75"/>
                <a:gd name="T9" fmla="*/ 188 h 277"/>
                <a:gd name="T10" fmla="*/ 18 w 75"/>
                <a:gd name="T11" fmla="*/ 0 h 277"/>
              </a:gdLst>
              <a:ahLst/>
              <a:cxnLst>
                <a:cxn ang="0">
                  <a:pos x="T0" y="T1"/>
                </a:cxn>
                <a:cxn ang="0">
                  <a:pos x="T2" y="T3"/>
                </a:cxn>
                <a:cxn ang="0">
                  <a:pos x="T4" y="T5"/>
                </a:cxn>
                <a:cxn ang="0">
                  <a:pos x="T6" y="T7"/>
                </a:cxn>
                <a:cxn ang="0">
                  <a:pos x="T8" y="T9"/>
                </a:cxn>
                <a:cxn ang="0">
                  <a:pos x="T10" y="T11"/>
                </a:cxn>
              </a:cxnLst>
              <a:rect l="0" t="0" r="r" b="b"/>
              <a:pathLst>
                <a:path w="75" h="277">
                  <a:moveTo>
                    <a:pt x="18" y="0"/>
                  </a:moveTo>
                  <a:lnTo>
                    <a:pt x="56" y="0"/>
                  </a:lnTo>
                  <a:lnTo>
                    <a:pt x="75" y="188"/>
                  </a:lnTo>
                  <a:lnTo>
                    <a:pt x="37" y="277"/>
                  </a:lnTo>
                  <a:lnTo>
                    <a:pt x="0" y="188"/>
                  </a:lnTo>
                  <a:lnTo>
                    <a:pt x="18" y="0"/>
                  </a:lnTo>
                  <a:close/>
                </a:path>
              </a:pathLst>
            </a:custGeom>
            <a:solidFill>
              <a:srgbClr val="FC8D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9" name="Freeform 389"/>
            <p:cNvSpPr>
              <a:spLocks/>
            </p:cNvSpPr>
            <p:nvPr/>
          </p:nvSpPr>
          <p:spPr bwMode="auto">
            <a:xfrm>
              <a:off x="8804178" y="3335995"/>
              <a:ext cx="146428" cy="227430"/>
            </a:xfrm>
            <a:custGeom>
              <a:avLst/>
              <a:gdLst>
                <a:gd name="T0" fmla="*/ 33 w 94"/>
                <a:gd name="T1" fmla="*/ 0 h 146"/>
                <a:gd name="T2" fmla="*/ 94 w 94"/>
                <a:gd name="T3" fmla="*/ 61 h 146"/>
                <a:gd name="T4" fmla="*/ 52 w 94"/>
                <a:gd name="T5" fmla="*/ 146 h 146"/>
                <a:gd name="T6" fmla="*/ 0 w 94"/>
                <a:gd name="T7" fmla="*/ 19 h 146"/>
                <a:gd name="T8" fmla="*/ 33 w 94"/>
                <a:gd name="T9" fmla="*/ 0 h 146"/>
              </a:gdLst>
              <a:ahLst/>
              <a:cxnLst>
                <a:cxn ang="0">
                  <a:pos x="T0" y="T1"/>
                </a:cxn>
                <a:cxn ang="0">
                  <a:pos x="T2" y="T3"/>
                </a:cxn>
                <a:cxn ang="0">
                  <a:pos x="T4" y="T5"/>
                </a:cxn>
                <a:cxn ang="0">
                  <a:pos x="T6" y="T7"/>
                </a:cxn>
                <a:cxn ang="0">
                  <a:pos x="T8" y="T9"/>
                </a:cxn>
              </a:cxnLst>
              <a:rect l="0" t="0" r="r" b="b"/>
              <a:pathLst>
                <a:path w="94" h="146">
                  <a:moveTo>
                    <a:pt x="33" y="0"/>
                  </a:moveTo>
                  <a:lnTo>
                    <a:pt x="94" y="61"/>
                  </a:lnTo>
                  <a:lnTo>
                    <a:pt x="52" y="146"/>
                  </a:lnTo>
                  <a:lnTo>
                    <a:pt x="0" y="19"/>
                  </a:lnTo>
                  <a:lnTo>
                    <a:pt x="33"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0" name="Freeform 390"/>
            <p:cNvSpPr>
              <a:spLocks/>
            </p:cNvSpPr>
            <p:nvPr/>
          </p:nvSpPr>
          <p:spPr bwMode="auto">
            <a:xfrm>
              <a:off x="8701369" y="3365592"/>
              <a:ext cx="249237" cy="688519"/>
            </a:xfrm>
            <a:custGeom>
              <a:avLst/>
              <a:gdLst>
                <a:gd name="T0" fmla="*/ 66 w 160"/>
                <a:gd name="T1" fmla="*/ 0 h 442"/>
                <a:gd name="T2" fmla="*/ 160 w 160"/>
                <a:gd name="T3" fmla="*/ 442 h 442"/>
                <a:gd name="T4" fmla="*/ 19 w 160"/>
                <a:gd name="T5" fmla="*/ 179 h 442"/>
                <a:gd name="T6" fmla="*/ 43 w 160"/>
                <a:gd name="T7" fmla="*/ 146 h 442"/>
                <a:gd name="T8" fmla="*/ 0 w 160"/>
                <a:gd name="T9" fmla="*/ 113 h 442"/>
                <a:gd name="T10" fmla="*/ 43 w 160"/>
                <a:gd name="T11" fmla="*/ 14 h 442"/>
                <a:gd name="T12" fmla="*/ 66 w 160"/>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60" h="442">
                  <a:moveTo>
                    <a:pt x="66" y="0"/>
                  </a:moveTo>
                  <a:lnTo>
                    <a:pt x="160" y="442"/>
                  </a:lnTo>
                  <a:lnTo>
                    <a:pt x="19" y="179"/>
                  </a:lnTo>
                  <a:lnTo>
                    <a:pt x="43" y="146"/>
                  </a:lnTo>
                  <a:lnTo>
                    <a:pt x="0" y="113"/>
                  </a:lnTo>
                  <a:lnTo>
                    <a:pt x="43" y="14"/>
                  </a:lnTo>
                  <a:lnTo>
                    <a:pt x="66" y="0"/>
                  </a:ln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1" name="Freeform 391"/>
            <p:cNvSpPr>
              <a:spLocks/>
            </p:cNvSpPr>
            <p:nvPr/>
          </p:nvSpPr>
          <p:spPr bwMode="auto">
            <a:xfrm>
              <a:off x="8950606" y="3365592"/>
              <a:ext cx="271046" cy="688519"/>
            </a:xfrm>
            <a:custGeom>
              <a:avLst/>
              <a:gdLst>
                <a:gd name="T0" fmla="*/ 94 w 174"/>
                <a:gd name="T1" fmla="*/ 0 h 442"/>
                <a:gd name="T2" fmla="*/ 0 w 174"/>
                <a:gd name="T3" fmla="*/ 442 h 442"/>
                <a:gd name="T4" fmla="*/ 151 w 174"/>
                <a:gd name="T5" fmla="*/ 197 h 442"/>
                <a:gd name="T6" fmla="*/ 132 w 174"/>
                <a:gd name="T7" fmla="*/ 155 h 442"/>
                <a:gd name="T8" fmla="*/ 174 w 174"/>
                <a:gd name="T9" fmla="*/ 122 h 442"/>
                <a:gd name="T10" fmla="*/ 127 w 174"/>
                <a:gd name="T11" fmla="*/ 14 h 442"/>
                <a:gd name="T12" fmla="*/ 94 w 174"/>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74" h="442">
                  <a:moveTo>
                    <a:pt x="94" y="0"/>
                  </a:moveTo>
                  <a:lnTo>
                    <a:pt x="0" y="442"/>
                  </a:lnTo>
                  <a:lnTo>
                    <a:pt x="151" y="197"/>
                  </a:lnTo>
                  <a:lnTo>
                    <a:pt x="132" y="155"/>
                  </a:lnTo>
                  <a:lnTo>
                    <a:pt x="174" y="122"/>
                  </a:lnTo>
                  <a:lnTo>
                    <a:pt x="127" y="14"/>
                  </a:lnTo>
                  <a:lnTo>
                    <a:pt x="94" y="0"/>
                  </a:ln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2" name="Freeform 392"/>
            <p:cNvSpPr>
              <a:spLocks/>
            </p:cNvSpPr>
            <p:nvPr/>
          </p:nvSpPr>
          <p:spPr bwMode="auto">
            <a:xfrm>
              <a:off x="8950606" y="3365592"/>
              <a:ext cx="249237" cy="688519"/>
            </a:xfrm>
            <a:custGeom>
              <a:avLst/>
              <a:gdLst>
                <a:gd name="T0" fmla="*/ 94 w 160"/>
                <a:gd name="T1" fmla="*/ 0 h 442"/>
                <a:gd name="T2" fmla="*/ 0 w 160"/>
                <a:gd name="T3" fmla="*/ 442 h 442"/>
                <a:gd name="T4" fmla="*/ 137 w 160"/>
                <a:gd name="T5" fmla="*/ 179 h 442"/>
                <a:gd name="T6" fmla="*/ 113 w 160"/>
                <a:gd name="T7" fmla="*/ 146 h 442"/>
                <a:gd name="T8" fmla="*/ 160 w 160"/>
                <a:gd name="T9" fmla="*/ 113 h 442"/>
                <a:gd name="T10" fmla="*/ 127 w 160"/>
                <a:gd name="T11" fmla="*/ 14 h 442"/>
                <a:gd name="T12" fmla="*/ 94 w 160"/>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60" h="442">
                  <a:moveTo>
                    <a:pt x="94" y="0"/>
                  </a:moveTo>
                  <a:lnTo>
                    <a:pt x="0" y="442"/>
                  </a:lnTo>
                  <a:lnTo>
                    <a:pt x="137" y="179"/>
                  </a:lnTo>
                  <a:lnTo>
                    <a:pt x="113" y="146"/>
                  </a:lnTo>
                  <a:lnTo>
                    <a:pt x="160" y="113"/>
                  </a:lnTo>
                  <a:lnTo>
                    <a:pt x="127" y="14"/>
                  </a:lnTo>
                  <a:lnTo>
                    <a:pt x="94" y="0"/>
                  </a:ln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3" name="Freeform 393"/>
            <p:cNvSpPr>
              <a:spLocks/>
            </p:cNvSpPr>
            <p:nvPr/>
          </p:nvSpPr>
          <p:spPr bwMode="auto">
            <a:xfrm>
              <a:off x="8950606" y="3329764"/>
              <a:ext cx="146428" cy="233661"/>
            </a:xfrm>
            <a:custGeom>
              <a:avLst/>
              <a:gdLst>
                <a:gd name="T0" fmla="*/ 57 w 94"/>
                <a:gd name="T1" fmla="*/ 0 h 150"/>
                <a:gd name="T2" fmla="*/ 0 w 94"/>
                <a:gd name="T3" fmla="*/ 65 h 150"/>
                <a:gd name="T4" fmla="*/ 43 w 94"/>
                <a:gd name="T5" fmla="*/ 150 h 150"/>
                <a:gd name="T6" fmla="*/ 94 w 94"/>
                <a:gd name="T7" fmla="*/ 23 h 150"/>
                <a:gd name="T8" fmla="*/ 57 w 94"/>
                <a:gd name="T9" fmla="*/ 0 h 150"/>
              </a:gdLst>
              <a:ahLst/>
              <a:cxnLst>
                <a:cxn ang="0">
                  <a:pos x="T0" y="T1"/>
                </a:cxn>
                <a:cxn ang="0">
                  <a:pos x="T2" y="T3"/>
                </a:cxn>
                <a:cxn ang="0">
                  <a:pos x="T4" y="T5"/>
                </a:cxn>
                <a:cxn ang="0">
                  <a:pos x="T6" y="T7"/>
                </a:cxn>
                <a:cxn ang="0">
                  <a:pos x="T8" y="T9"/>
                </a:cxn>
              </a:cxnLst>
              <a:rect l="0" t="0" r="r" b="b"/>
              <a:pathLst>
                <a:path w="94" h="150">
                  <a:moveTo>
                    <a:pt x="57" y="0"/>
                  </a:moveTo>
                  <a:lnTo>
                    <a:pt x="0" y="65"/>
                  </a:lnTo>
                  <a:lnTo>
                    <a:pt x="43" y="150"/>
                  </a:lnTo>
                  <a:lnTo>
                    <a:pt x="94" y="23"/>
                  </a:lnTo>
                  <a:lnTo>
                    <a:pt x="5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4" name="Freeform 394"/>
            <p:cNvSpPr>
              <a:spLocks/>
            </p:cNvSpPr>
            <p:nvPr/>
          </p:nvSpPr>
          <p:spPr bwMode="auto">
            <a:xfrm>
              <a:off x="8906989" y="3555636"/>
              <a:ext cx="88791" cy="73215"/>
            </a:xfrm>
            <a:custGeom>
              <a:avLst/>
              <a:gdLst>
                <a:gd name="T0" fmla="*/ 2 w 12"/>
                <a:gd name="T1" fmla="*/ 0 h 10"/>
                <a:gd name="T2" fmla="*/ 10 w 12"/>
                <a:gd name="T3" fmla="*/ 0 h 10"/>
                <a:gd name="T4" fmla="*/ 10 w 12"/>
                <a:gd name="T5" fmla="*/ 10 h 10"/>
                <a:gd name="T6" fmla="*/ 2 w 12"/>
                <a:gd name="T7" fmla="*/ 10 h 10"/>
                <a:gd name="T8" fmla="*/ 2 w 12"/>
                <a:gd name="T9" fmla="*/ 0 h 10"/>
              </a:gdLst>
              <a:ahLst/>
              <a:cxnLst>
                <a:cxn ang="0">
                  <a:pos x="T0" y="T1"/>
                </a:cxn>
                <a:cxn ang="0">
                  <a:pos x="T2" y="T3"/>
                </a:cxn>
                <a:cxn ang="0">
                  <a:pos x="T4" y="T5"/>
                </a:cxn>
                <a:cxn ang="0">
                  <a:pos x="T6" y="T7"/>
                </a:cxn>
                <a:cxn ang="0">
                  <a:pos x="T8" y="T9"/>
                </a:cxn>
              </a:cxnLst>
              <a:rect l="0" t="0" r="r" b="b"/>
              <a:pathLst>
                <a:path w="12" h="10">
                  <a:moveTo>
                    <a:pt x="2" y="0"/>
                  </a:moveTo>
                  <a:cubicBezTo>
                    <a:pt x="10" y="0"/>
                    <a:pt x="10" y="0"/>
                    <a:pt x="10" y="0"/>
                  </a:cubicBezTo>
                  <a:cubicBezTo>
                    <a:pt x="12" y="4"/>
                    <a:pt x="12" y="7"/>
                    <a:pt x="10" y="10"/>
                  </a:cubicBezTo>
                  <a:cubicBezTo>
                    <a:pt x="2" y="10"/>
                    <a:pt x="2" y="10"/>
                    <a:pt x="2" y="10"/>
                  </a:cubicBezTo>
                  <a:cubicBezTo>
                    <a:pt x="0" y="7"/>
                    <a:pt x="0" y="4"/>
                    <a:pt x="2" y="0"/>
                  </a:cubicBezTo>
                  <a:close/>
                </a:path>
              </a:pathLst>
            </a:custGeom>
            <a:solidFill>
              <a:srgbClr val="FC8D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5" name="Freeform 395"/>
            <p:cNvSpPr>
              <a:spLocks/>
            </p:cNvSpPr>
            <p:nvPr/>
          </p:nvSpPr>
          <p:spPr bwMode="auto">
            <a:xfrm>
              <a:off x="8936586" y="4046321"/>
              <a:ext cx="35829" cy="484456"/>
            </a:xfrm>
            <a:custGeom>
              <a:avLst/>
              <a:gdLst>
                <a:gd name="T0" fmla="*/ 2 w 5"/>
                <a:gd name="T1" fmla="*/ 66 h 66"/>
                <a:gd name="T2" fmla="*/ 2 w 5"/>
                <a:gd name="T3" fmla="*/ 0 h 66"/>
                <a:gd name="T4" fmla="*/ 2 w 5"/>
                <a:gd name="T5" fmla="*/ 66 h 66"/>
              </a:gdLst>
              <a:ahLst/>
              <a:cxnLst>
                <a:cxn ang="0">
                  <a:pos x="T0" y="T1"/>
                </a:cxn>
                <a:cxn ang="0">
                  <a:pos x="T2" y="T3"/>
                </a:cxn>
                <a:cxn ang="0">
                  <a:pos x="T4" y="T5"/>
                </a:cxn>
              </a:cxnLst>
              <a:rect l="0" t="0" r="r" b="b"/>
              <a:pathLst>
                <a:path w="5" h="66">
                  <a:moveTo>
                    <a:pt x="2" y="66"/>
                  </a:moveTo>
                  <a:cubicBezTo>
                    <a:pt x="0" y="37"/>
                    <a:pt x="0" y="34"/>
                    <a:pt x="2" y="0"/>
                  </a:cubicBezTo>
                  <a:cubicBezTo>
                    <a:pt x="5" y="34"/>
                    <a:pt x="5" y="37"/>
                    <a:pt x="2" y="66"/>
                  </a:cubicBez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6" name="Freeform 396"/>
            <p:cNvSpPr>
              <a:spLocks/>
            </p:cNvSpPr>
            <p:nvPr/>
          </p:nvSpPr>
          <p:spPr bwMode="auto">
            <a:xfrm>
              <a:off x="9148437" y="3007314"/>
              <a:ext cx="81002" cy="138639"/>
            </a:xfrm>
            <a:custGeom>
              <a:avLst/>
              <a:gdLst>
                <a:gd name="T0" fmla="*/ 8 w 11"/>
                <a:gd name="T1" fmla="*/ 0 h 19"/>
                <a:gd name="T2" fmla="*/ 10 w 11"/>
                <a:gd name="T3" fmla="*/ 10 h 19"/>
                <a:gd name="T4" fmla="*/ 4 w 11"/>
                <a:gd name="T5" fmla="*/ 18 h 19"/>
                <a:gd name="T6" fmla="*/ 1 w 11"/>
                <a:gd name="T7" fmla="*/ 8 h 19"/>
                <a:gd name="T8" fmla="*/ 8 w 11"/>
                <a:gd name="T9" fmla="*/ 0 h 19"/>
              </a:gdLst>
              <a:ahLst/>
              <a:cxnLst>
                <a:cxn ang="0">
                  <a:pos x="T0" y="T1"/>
                </a:cxn>
                <a:cxn ang="0">
                  <a:pos x="T2" y="T3"/>
                </a:cxn>
                <a:cxn ang="0">
                  <a:pos x="T4" y="T5"/>
                </a:cxn>
                <a:cxn ang="0">
                  <a:pos x="T6" y="T7"/>
                </a:cxn>
                <a:cxn ang="0">
                  <a:pos x="T8" y="T9"/>
                </a:cxn>
              </a:cxnLst>
              <a:rect l="0" t="0" r="r" b="b"/>
              <a:pathLst>
                <a:path w="11" h="19">
                  <a:moveTo>
                    <a:pt x="8" y="0"/>
                  </a:moveTo>
                  <a:cubicBezTo>
                    <a:pt x="10" y="1"/>
                    <a:pt x="11" y="5"/>
                    <a:pt x="10" y="10"/>
                  </a:cubicBezTo>
                  <a:cubicBezTo>
                    <a:pt x="9" y="15"/>
                    <a:pt x="6" y="19"/>
                    <a:pt x="4" y="18"/>
                  </a:cubicBezTo>
                  <a:cubicBezTo>
                    <a:pt x="1" y="18"/>
                    <a:pt x="0" y="13"/>
                    <a:pt x="1" y="8"/>
                  </a:cubicBezTo>
                  <a:cubicBezTo>
                    <a:pt x="2" y="3"/>
                    <a:pt x="5" y="0"/>
                    <a:pt x="8" y="0"/>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7" name="Freeform 397"/>
            <p:cNvSpPr>
              <a:spLocks/>
            </p:cNvSpPr>
            <p:nvPr/>
          </p:nvSpPr>
          <p:spPr bwMode="auto">
            <a:xfrm>
              <a:off x="9889918" y="3628849"/>
              <a:ext cx="87233" cy="140197"/>
            </a:xfrm>
            <a:custGeom>
              <a:avLst/>
              <a:gdLst>
                <a:gd name="T0" fmla="*/ 12 w 12"/>
                <a:gd name="T1" fmla="*/ 4 h 19"/>
                <a:gd name="T2" fmla="*/ 6 w 12"/>
                <a:gd name="T3" fmla="*/ 19 h 19"/>
                <a:gd name="T4" fmla="*/ 0 w 12"/>
                <a:gd name="T5" fmla="*/ 17 h 19"/>
                <a:gd name="T6" fmla="*/ 6 w 12"/>
                <a:gd name="T7" fmla="*/ 1 h 19"/>
                <a:gd name="T8" fmla="*/ 9 w 12"/>
                <a:gd name="T9" fmla="*/ 0 h 19"/>
                <a:gd name="T10" fmla="*/ 12 w 12"/>
                <a:gd name="T11" fmla="*/ 4 h 19"/>
              </a:gdLst>
              <a:ahLst/>
              <a:cxnLst>
                <a:cxn ang="0">
                  <a:pos x="T0" y="T1"/>
                </a:cxn>
                <a:cxn ang="0">
                  <a:pos x="T2" y="T3"/>
                </a:cxn>
                <a:cxn ang="0">
                  <a:pos x="T4" y="T5"/>
                </a:cxn>
                <a:cxn ang="0">
                  <a:pos x="T6" y="T7"/>
                </a:cxn>
                <a:cxn ang="0">
                  <a:pos x="T8" y="T9"/>
                </a:cxn>
                <a:cxn ang="0">
                  <a:pos x="T10" y="T11"/>
                </a:cxn>
              </a:cxnLst>
              <a:rect l="0" t="0" r="r" b="b"/>
              <a:pathLst>
                <a:path w="12" h="19">
                  <a:moveTo>
                    <a:pt x="12" y="4"/>
                  </a:moveTo>
                  <a:cubicBezTo>
                    <a:pt x="6" y="19"/>
                    <a:pt x="6" y="19"/>
                    <a:pt x="6" y="19"/>
                  </a:cubicBezTo>
                  <a:cubicBezTo>
                    <a:pt x="0" y="17"/>
                    <a:pt x="0" y="17"/>
                    <a:pt x="0" y="17"/>
                  </a:cubicBezTo>
                  <a:cubicBezTo>
                    <a:pt x="6" y="1"/>
                    <a:pt x="6" y="1"/>
                    <a:pt x="6" y="1"/>
                  </a:cubicBezTo>
                  <a:cubicBezTo>
                    <a:pt x="8" y="1"/>
                    <a:pt x="8" y="0"/>
                    <a:pt x="9" y="0"/>
                  </a:cubicBezTo>
                  <a:lnTo>
                    <a:pt x="12" y="4"/>
                  </a:ln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8" name="Freeform 398"/>
            <p:cNvSpPr>
              <a:spLocks/>
            </p:cNvSpPr>
            <p:nvPr/>
          </p:nvSpPr>
          <p:spPr bwMode="auto">
            <a:xfrm>
              <a:off x="8687349" y="2677075"/>
              <a:ext cx="528073" cy="381645"/>
            </a:xfrm>
            <a:custGeom>
              <a:avLst/>
              <a:gdLst>
                <a:gd name="T0" fmla="*/ 70 w 72"/>
                <a:gd name="T1" fmla="*/ 41 h 52"/>
                <a:gd name="T2" fmla="*/ 36 w 72"/>
                <a:gd name="T3" fmla="*/ 0 h 52"/>
                <a:gd name="T4" fmla="*/ 1 w 72"/>
                <a:gd name="T5" fmla="*/ 42 h 52"/>
                <a:gd name="T6" fmla="*/ 6 w 72"/>
                <a:gd name="T7" fmla="*/ 51 h 52"/>
                <a:gd name="T8" fmla="*/ 9 w 72"/>
                <a:gd name="T9" fmla="*/ 47 h 52"/>
                <a:gd name="T10" fmla="*/ 20 w 72"/>
                <a:gd name="T11" fmla="*/ 20 h 52"/>
                <a:gd name="T12" fmla="*/ 36 w 72"/>
                <a:gd name="T13" fmla="*/ 24 h 52"/>
                <a:gd name="T14" fmla="*/ 52 w 72"/>
                <a:gd name="T15" fmla="*/ 20 h 52"/>
                <a:gd name="T16" fmla="*/ 62 w 72"/>
                <a:gd name="T17" fmla="*/ 47 h 52"/>
                <a:gd name="T18" fmla="*/ 65 w 72"/>
                <a:gd name="T19" fmla="*/ 51 h 52"/>
                <a:gd name="T20" fmla="*/ 70 w 72"/>
                <a:gd name="T21"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52">
                  <a:moveTo>
                    <a:pt x="70" y="41"/>
                  </a:moveTo>
                  <a:cubicBezTo>
                    <a:pt x="72" y="20"/>
                    <a:pt x="63" y="0"/>
                    <a:pt x="36" y="0"/>
                  </a:cubicBezTo>
                  <a:cubicBezTo>
                    <a:pt x="9" y="0"/>
                    <a:pt x="0" y="20"/>
                    <a:pt x="1" y="42"/>
                  </a:cubicBezTo>
                  <a:cubicBezTo>
                    <a:pt x="3" y="42"/>
                    <a:pt x="5" y="46"/>
                    <a:pt x="6" y="51"/>
                  </a:cubicBezTo>
                  <a:cubicBezTo>
                    <a:pt x="8" y="52"/>
                    <a:pt x="9" y="52"/>
                    <a:pt x="9" y="47"/>
                  </a:cubicBezTo>
                  <a:cubicBezTo>
                    <a:pt x="9" y="34"/>
                    <a:pt x="11" y="23"/>
                    <a:pt x="20" y="20"/>
                  </a:cubicBezTo>
                  <a:cubicBezTo>
                    <a:pt x="28" y="18"/>
                    <a:pt x="29" y="24"/>
                    <a:pt x="36" y="24"/>
                  </a:cubicBezTo>
                  <a:cubicBezTo>
                    <a:pt x="42" y="24"/>
                    <a:pt x="44" y="18"/>
                    <a:pt x="52" y="20"/>
                  </a:cubicBezTo>
                  <a:cubicBezTo>
                    <a:pt x="60" y="23"/>
                    <a:pt x="62" y="34"/>
                    <a:pt x="62" y="47"/>
                  </a:cubicBezTo>
                  <a:cubicBezTo>
                    <a:pt x="62" y="51"/>
                    <a:pt x="63" y="52"/>
                    <a:pt x="65" y="51"/>
                  </a:cubicBezTo>
                  <a:cubicBezTo>
                    <a:pt x="66" y="46"/>
                    <a:pt x="68" y="42"/>
                    <a:pt x="70" y="41"/>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9" name="Freeform 399"/>
            <p:cNvSpPr>
              <a:spLocks/>
            </p:cNvSpPr>
            <p:nvPr/>
          </p:nvSpPr>
          <p:spPr bwMode="auto">
            <a:xfrm>
              <a:off x="8899200" y="2728479"/>
              <a:ext cx="243006" cy="330239"/>
            </a:xfrm>
            <a:custGeom>
              <a:avLst/>
              <a:gdLst>
                <a:gd name="T0" fmla="*/ 31 w 33"/>
                <a:gd name="T1" fmla="*/ 0 h 45"/>
                <a:gd name="T2" fmla="*/ 0 w 33"/>
                <a:gd name="T3" fmla="*/ 45 h 45"/>
                <a:gd name="T4" fmla="*/ 13 w 33"/>
                <a:gd name="T5" fmla="*/ 9 h 45"/>
                <a:gd name="T6" fmla="*/ 31 w 33"/>
                <a:gd name="T7" fmla="*/ 0 h 45"/>
              </a:gdLst>
              <a:ahLst/>
              <a:cxnLst>
                <a:cxn ang="0">
                  <a:pos x="T0" y="T1"/>
                </a:cxn>
                <a:cxn ang="0">
                  <a:pos x="T2" y="T3"/>
                </a:cxn>
                <a:cxn ang="0">
                  <a:pos x="T4" y="T5"/>
                </a:cxn>
                <a:cxn ang="0">
                  <a:pos x="T6" y="T7"/>
                </a:cxn>
              </a:cxnLst>
              <a:rect l="0" t="0" r="r" b="b"/>
              <a:pathLst>
                <a:path w="33" h="45">
                  <a:moveTo>
                    <a:pt x="31" y="0"/>
                  </a:moveTo>
                  <a:cubicBezTo>
                    <a:pt x="33" y="13"/>
                    <a:pt x="14" y="39"/>
                    <a:pt x="0" y="45"/>
                  </a:cubicBezTo>
                  <a:cubicBezTo>
                    <a:pt x="9" y="40"/>
                    <a:pt x="15" y="22"/>
                    <a:pt x="13" y="9"/>
                  </a:cubicBezTo>
                  <a:cubicBezTo>
                    <a:pt x="12" y="6"/>
                    <a:pt x="33" y="3"/>
                    <a:pt x="31"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0" name="Freeform 400"/>
            <p:cNvSpPr>
              <a:spLocks/>
            </p:cNvSpPr>
            <p:nvPr/>
          </p:nvSpPr>
          <p:spPr bwMode="auto">
            <a:xfrm>
              <a:off x="8606346" y="2669286"/>
              <a:ext cx="462647" cy="454858"/>
            </a:xfrm>
            <a:custGeom>
              <a:avLst/>
              <a:gdLst>
                <a:gd name="T0" fmla="*/ 62 w 63"/>
                <a:gd name="T1" fmla="*/ 10 h 62"/>
                <a:gd name="T2" fmla="*/ 5 w 63"/>
                <a:gd name="T3" fmla="*/ 62 h 62"/>
                <a:gd name="T4" fmla="*/ 42 w 63"/>
                <a:gd name="T5" fmla="*/ 13 h 62"/>
                <a:gd name="T6" fmla="*/ 62 w 63"/>
                <a:gd name="T7" fmla="*/ 10 h 62"/>
              </a:gdLst>
              <a:ahLst/>
              <a:cxnLst>
                <a:cxn ang="0">
                  <a:pos x="T0" y="T1"/>
                </a:cxn>
                <a:cxn ang="0">
                  <a:pos x="T2" y="T3"/>
                </a:cxn>
                <a:cxn ang="0">
                  <a:pos x="T4" y="T5"/>
                </a:cxn>
                <a:cxn ang="0">
                  <a:pos x="T6" y="T7"/>
                </a:cxn>
              </a:cxnLst>
              <a:rect l="0" t="0" r="r" b="b"/>
              <a:pathLst>
                <a:path w="63" h="62">
                  <a:moveTo>
                    <a:pt x="62" y="10"/>
                  </a:moveTo>
                  <a:cubicBezTo>
                    <a:pt x="61" y="22"/>
                    <a:pt x="20" y="59"/>
                    <a:pt x="5" y="62"/>
                  </a:cubicBezTo>
                  <a:cubicBezTo>
                    <a:pt x="0" y="0"/>
                    <a:pt x="38" y="25"/>
                    <a:pt x="42" y="13"/>
                  </a:cubicBezTo>
                  <a:cubicBezTo>
                    <a:pt x="43" y="10"/>
                    <a:pt x="63" y="13"/>
                    <a:pt x="62" y="1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1" name="Freeform 401"/>
            <p:cNvSpPr>
              <a:spLocks/>
            </p:cNvSpPr>
            <p:nvPr/>
          </p:nvSpPr>
          <p:spPr bwMode="auto">
            <a:xfrm>
              <a:off x="8980202" y="2684862"/>
              <a:ext cx="292854" cy="447071"/>
            </a:xfrm>
            <a:custGeom>
              <a:avLst/>
              <a:gdLst>
                <a:gd name="T0" fmla="*/ 1 w 40"/>
                <a:gd name="T1" fmla="*/ 0 h 61"/>
                <a:gd name="T2" fmla="*/ 34 w 40"/>
                <a:gd name="T3" fmla="*/ 61 h 61"/>
                <a:gd name="T4" fmla="*/ 20 w 40"/>
                <a:gd name="T5" fmla="*/ 7 h 61"/>
                <a:gd name="T6" fmla="*/ 1 w 40"/>
                <a:gd name="T7" fmla="*/ 0 h 61"/>
              </a:gdLst>
              <a:ahLst/>
              <a:cxnLst>
                <a:cxn ang="0">
                  <a:pos x="T0" y="T1"/>
                </a:cxn>
                <a:cxn ang="0">
                  <a:pos x="T2" y="T3"/>
                </a:cxn>
                <a:cxn ang="0">
                  <a:pos x="T4" y="T5"/>
                </a:cxn>
                <a:cxn ang="0">
                  <a:pos x="T6" y="T7"/>
                </a:cxn>
              </a:cxnLst>
              <a:rect l="0" t="0" r="r" b="b"/>
              <a:pathLst>
                <a:path w="40" h="61">
                  <a:moveTo>
                    <a:pt x="1" y="0"/>
                  </a:moveTo>
                  <a:cubicBezTo>
                    <a:pt x="0" y="13"/>
                    <a:pt x="20" y="56"/>
                    <a:pt x="34" y="61"/>
                  </a:cubicBezTo>
                  <a:cubicBezTo>
                    <a:pt x="40" y="17"/>
                    <a:pt x="28" y="11"/>
                    <a:pt x="20" y="7"/>
                  </a:cubicBezTo>
                  <a:cubicBezTo>
                    <a:pt x="18" y="6"/>
                    <a:pt x="0" y="3"/>
                    <a:pt x="1"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grpSp>
      <p:grpSp>
        <p:nvGrpSpPr>
          <p:cNvPr id="112" name="组合 111"/>
          <p:cNvGrpSpPr/>
          <p:nvPr/>
        </p:nvGrpSpPr>
        <p:grpSpPr>
          <a:xfrm>
            <a:off x="10301839" y="3857328"/>
            <a:ext cx="1313709" cy="2576997"/>
            <a:chOff x="9500484" y="2134984"/>
            <a:chExt cx="2191731" cy="4299342"/>
          </a:xfrm>
        </p:grpSpPr>
        <p:sp>
          <p:nvSpPr>
            <p:cNvPr id="113" name="Rectangle 319"/>
            <p:cNvSpPr>
              <a:spLocks noChangeArrowheads="1"/>
            </p:cNvSpPr>
            <p:nvPr/>
          </p:nvSpPr>
          <p:spPr bwMode="auto">
            <a:xfrm>
              <a:off x="9551890" y="2186388"/>
              <a:ext cx="2096709" cy="245343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4" name="Rectangle 320"/>
            <p:cNvSpPr>
              <a:spLocks noChangeArrowheads="1"/>
            </p:cNvSpPr>
            <p:nvPr/>
          </p:nvSpPr>
          <p:spPr bwMode="auto">
            <a:xfrm>
              <a:off x="9727914" y="3145951"/>
              <a:ext cx="791328"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5" name="Rectangle 321"/>
            <p:cNvSpPr>
              <a:spLocks noChangeArrowheads="1"/>
            </p:cNvSpPr>
            <p:nvPr/>
          </p:nvSpPr>
          <p:spPr bwMode="auto">
            <a:xfrm>
              <a:off x="9727914" y="3211377"/>
              <a:ext cx="791328" cy="21809"/>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6" name="Rectangle 322"/>
            <p:cNvSpPr>
              <a:spLocks noChangeArrowheads="1"/>
            </p:cNvSpPr>
            <p:nvPr/>
          </p:nvSpPr>
          <p:spPr bwMode="auto">
            <a:xfrm>
              <a:off x="9727914" y="3270570"/>
              <a:ext cx="791328"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7" name="Rectangle 323"/>
            <p:cNvSpPr>
              <a:spLocks noChangeArrowheads="1"/>
            </p:cNvSpPr>
            <p:nvPr/>
          </p:nvSpPr>
          <p:spPr bwMode="auto">
            <a:xfrm>
              <a:off x="9727914" y="3329764"/>
              <a:ext cx="791328" cy="2804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8" name="Rectangle 324"/>
            <p:cNvSpPr>
              <a:spLocks noChangeArrowheads="1"/>
            </p:cNvSpPr>
            <p:nvPr/>
          </p:nvSpPr>
          <p:spPr bwMode="auto">
            <a:xfrm>
              <a:off x="9727914" y="3395188"/>
              <a:ext cx="791328" cy="21809"/>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9" name="Rectangle 325"/>
            <p:cNvSpPr>
              <a:spLocks noChangeArrowheads="1"/>
            </p:cNvSpPr>
            <p:nvPr/>
          </p:nvSpPr>
          <p:spPr bwMode="auto">
            <a:xfrm>
              <a:off x="9727914" y="2904503"/>
              <a:ext cx="791328" cy="14642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0" name="Freeform 326"/>
            <p:cNvSpPr>
              <a:spLocks/>
            </p:cNvSpPr>
            <p:nvPr/>
          </p:nvSpPr>
          <p:spPr bwMode="auto">
            <a:xfrm>
              <a:off x="10548838" y="4588412"/>
              <a:ext cx="95022" cy="1377036"/>
            </a:xfrm>
            <a:custGeom>
              <a:avLst/>
              <a:gdLst>
                <a:gd name="T0" fmla="*/ 0 w 13"/>
                <a:gd name="T1" fmla="*/ 182 h 188"/>
                <a:gd name="T2" fmla="*/ 0 w 13"/>
                <a:gd name="T3" fmla="*/ 7 h 188"/>
                <a:gd name="T4" fmla="*/ 7 w 13"/>
                <a:gd name="T5" fmla="*/ 0 h 188"/>
                <a:gd name="T6" fmla="*/ 7 w 13"/>
                <a:gd name="T7" fmla="*/ 0 h 188"/>
                <a:gd name="T8" fmla="*/ 13 w 13"/>
                <a:gd name="T9" fmla="*/ 7 h 188"/>
                <a:gd name="T10" fmla="*/ 13 w 13"/>
                <a:gd name="T11" fmla="*/ 182 h 188"/>
                <a:gd name="T12" fmla="*/ 7 w 13"/>
                <a:gd name="T13" fmla="*/ 188 h 188"/>
                <a:gd name="T14" fmla="*/ 7 w 13"/>
                <a:gd name="T15" fmla="*/ 188 h 188"/>
                <a:gd name="T16" fmla="*/ 0 w 13"/>
                <a:gd name="T17" fmla="*/ 18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88">
                  <a:moveTo>
                    <a:pt x="0" y="182"/>
                  </a:moveTo>
                  <a:cubicBezTo>
                    <a:pt x="0" y="7"/>
                    <a:pt x="0" y="7"/>
                    <a:pt x="0" y="7"/>
                  </a:cubicBezTo>
                  <a:cubicBezTo>
                    <a:pt x="0" y="3"/>
                    <a:pt x="3" y="0"/>
                    <a:pt x="7" y="0"/>
                  </a:cubicBezTo>
                  <a:cubicBezTo>
                    <a:pt x="7" y="0"/>
                    <a:pt x="7" y="0"/>
                    <a:pt x="7" y="0"/>
                  </a:cubicBezTo>
                  <a:cubicBezTo>
                    <a:pt x="10" y="0"/>
                    <a:pt x="13" y="3"/>
                    <a:pt x="13" y="7"/>
                  </a:cubicBezTo>
                  <a:cubicBezTo>
                    <a:pt x="13" y="182"/>
                    <a:pt x="13" y="182"/>
                    <a:pt x="13" y="182"/>
                  </a:cubicBezTo>
                  <a:cubicBezTo>
                    <a:pt x="13" y="185"/>
                    <a:pt x="10" y="188"/>
                    <a:pt x="7" y="188"/>
                  </a:cubicBezTo>
                  <a:cubicBezTo>
                    <a:pt x="7" y="188"/>
                    <a:pt x="7" y="188"/>
                    <a:pt x="7" y="188"/>
                  </a:cubicBezTo>
                  <a:cubicBezTo>
                    <a:pt x="3" y="188"/>
                    <a:pt x="0" y="185"/>
                    <a:pt x="0" y="182"/>
                  </a:cubicBez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1" name="Freeform 327"/>
            <p:cNvSpPr>
              <a:spLocks noEditPoints="1"/>
            </p:cNvSpPr>
            <p:nvPr/>
          </p:nvSpPr>
          <p:spPr bwMode="auto">
            <a:xfrm>
              <a:off x="9500484" y="2134984"/>
              <a:ext cx="2191731" cy="2556240"/>
            </a:xfrm>
            <a:custGeom>
              <a:avLst/>
              <a:gdLst>
                <a:gd name="T0" fmla="*/ 706 w 1407"/>
                <a:gd name="T1" fmla="*/ 0 h 1641"/>
                <a:gd name="T2" fmla="*/ 1379 w 1407"/>
                <a:gd name="T3" fmla="*/ 0 h 1641"/>
                <a:gd name="T4" fmla="*/ 1407 w 1407"/>
                <a:gd name="T5" fmla="*/ 0 h 1641"/>
                <a:gd name="T6" fmla="*/ 1407 w 1407"/>
                <a:gd name="T7" fmla="*/ 33 h 1641"/>
                <a:gd name="T8" fmla="*/ 1407 w 1407"/>
                <a:gd name="T9" fmla="*/ 1608 h 1641"/>
                <a:gd name="T10" fmla="*/ 1407 w 1407"/>
                <a:gd name="T11" fmla="*/ 1641 h 1641"/>
                <a:gd name="T12" fmla="*/ 1379 w 1407"/>
                <a:gd name="T13" fmla="*/ 1641 h 1641"/>
                <a:gd name="T14" fmla="*/ 706 w 1407"/>
                <a:gd name="T15" fmla="*/ 1641 h 1641"/>
                <a:gd name="T16" fmla="*/ 706 w 1407"/>
                <a:gd name="T17" fmla="*/ 1575 h 1641"/>
                <a:gd name="T18" fmla="*/ 1346 w 1407"/>
                <a:gd name="T19" fmla="*/ 1575 h 1641"/>
                <a:gd name="T20" fmla="*/ 1346 w 1407"/>
                <a:gd name="T21" fmla="*/ 61 h 1641"/>
                <a:gd name="T22" fmla="*/ 706 w 1407"/>
                <a:gd name="T23" fmla="*/ 61 h 1641"/>
                <a:gd name="T24" fmla="*/ 706 w 1407"/>
                <a:gd name="T25" fmla="*/ 0 h 1641"/>
                <a:gd name="T26" fmla="*/ 33 w 1407"/>
                <a:gd name="T27" fmla="*/ 0 h 1641"/>
                <a:gd name="T28" fmla="*/ 706 w 1407"/>
                <a:gd name="T29" fmla="*/ 0 h 1641"/>
                <a:gd name="T30" fmla="*/ 706 w 1407"/>
                <a:gd name="T31" fmla="*/ 61 h 1641"/>
                <a:gd name="T32" fmla="*/ 61 w 1407"/>
                <a:gd name="T33" fmla="*/ 61 h 1641"/>
                <a:gd name="T34" fmla="*/ 61 w 1407"/>
                <a:gd name="T35" fmla="*/ 1575 h 1641"/>
                <a:gd name="T36" fmla="*/ 706 w 1407"/>
                <a:gd name="T37" fmla="*/ 1575 h 1641"/>
                <a:gd name="T38" fmla="*/ 706 w 1407"/>
                <a:gd name="T39" fmla="*/ 1641 h 1641"/>
                <a:gd name="T40" fmla="*/ 33 w 1407"/>
                <a:gd name="T41" fmla="*/ 1641 h 1641"/>
                <a:gd name="T42" fmla="*/ 0 w 1407"/>
                <a:gd name="T43" fmla="*/ 1641 h 1641"/>
                <a:gd name="T44" fmla="*/ 0 w 1407"/>
                <a:gd name="T45" fmla="*/ 1608 h 1641"/>
                <a:gd name="T46" fmla="*/ 0 w 1407"/>
                <a:gd name="T47" fmla="*/ 33 h 1641"/>
                <a:gd name="T48" fmla="*/ 0 w 1407"/>
                <a:gd name="T49" fmla="*/ 0 h 1641"/>
                <a:gd name="T50" fmla="*/ 33 w 1407"/>
                <a:gd name="T51" fmla="*/ 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7" h="1641">
                  <a:moveTo>
                    <a:pt x="706" y="0"/>
                  </a:moveTo>
                  <a:lnTo>
                    <a:pt x="1379" y="0"/>
                  </a:lnTo>
                  <a:lnTo>
                    <a:pt x="1407" y="0"/>
                  </a:lnTo>
                  <a:lnTo>
                    <a:pt x="1407" y="33"/>
                  </a:lnTo>
                  <a:lnTo>
                    <a:pt x="1407" y="1608"/>
                  </a:lnTo>
                  <a:lnTo>
                    <a:pt x="1407" y="1641"/>
                  </a:lnTo>
                  <a:lnTo>
                    <a:pt x="1379" y="1641"/>
                  </a:lnTo>
                  <a:lnTo>
                    <a:pt x="706" y="1641"/>
                  </a:lnTo>
                  <a:lnTo>
                    <a:pt x="706" y="1575"/>
                  </a:lnTo>
                  <a:lnTo>
                    <a:pt x="1346" y="1575"/>
                  </a:lnTo>
                  <a:lnTo>
                    <a:pt x="1346" y="61"/>
                  </a:lnTo>
                  <a:lnTo>
                    <a:pt x="706" y="61"/>
                  </a:lnTo>
                  <a:lnTo>
                    <a:pt x="706" y="0"/>
                  </a:lnTo>
                  <a:close/>
                  <a:moveTo>
                    <a:pt x="33" y="0"/>
                  </a:moveTo>
                  <a:lnTo>
                    <a:pt x="706" y="0"/>
                  </a:lnTo>
                  <a:lnTo>
                    <a:pt x="706" y="61"/>
                  </a:lnTo>
                  <a:lnTo>
                    <a:pt x="61" y="61"/>
                  </a:lnTo>
                  <a:lnTo>
                    <a:pt x="61" y="1575"/>
                  </a:lnTo>
                  <a:lnTo>
                    <a:pt x="706" y="1575"/>
                  </a:lnTo>
                  <a:lnTo>
                    <a:pt x="706" y="1641"/>
                  </a:lnTo>
                  <a:lnTo>
                    <a:pt x="33" y="1641"/>
                  </a:lnTo>
                  <a:lnTo>
                    <a:pt x="0" y="1641"/>
                  </a:lnTo>
                  <a:lnTo>
                    <a:pt x="0" y="1608"/>
                  </a:lnTo>
                  <a:lnTo>
                    <a:pt x="0" y="33"/>
                  </a:lnTo>
                  <a:lnTo>
                    <a:pt x="0" y="0"/>
                  </a:lnTo>
                  <a:lnTo>
                    <a:pt x="33" y="0"/>
                  </a:ln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2" name="Rectangle 328"/>
            <p:cNvSpPr>
              <a:spLocks noChangeArrowheads="1"/>
            </p:cNvSpPr>
            <p:nvPr/>
          </p:nvSpPr>
          <p:spPr bwMode="auto">
            <a:xfrm>
              <a:off x="9551890" y="2186388"/>
              <a:ext cx="2096709" cy="381645"/>
            </a:xfrm>
            <a:prstGeom prst="rect">
              <a:avLst/>
            </a:prstGeom>
            <a:solidFill>
              <a:srgbClr val="C5D0D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3" name="Freeform 329"/>
            <p:cNvSpPr>
              <a:spLocks/>
            </p:cNvSpPr>
            <p:nvPr/>
          </p:nvSpPr>
          <p:spPr bwMode="auto">
            <a:xfrm>
              <a:off x="9771530" y="4691222"/>
              <a:ext cx="646460" cy="1743104"/>
            </a:xfrm>
            <a:custGeom>
              <a:avLst/>
              <a:gdLst>
                <a:gd name="T0" fmla="*/ 3 w 88"/>
                <a:gd name="T1" fmla="*/ 224 h 238"/>
                <a:gd name="T2" fmla="*/ 74 w 88"/>
                <a:gd name="T3" fmla="*/ 0 h 238"/>
                <a:gd name="T4" fmla="*/ 88 w 88"/>
                <a:gd name="T5" fmla="*/ 0 h 238"/>
                <a:gd name="T6" fmla="*/ 16 w 88"/>
                <a:gd name="T7" fmla="*/ 228 h 238"/>
                <a:gd name="T8" fmla="*/ 3 w 88"/>
                <a:gd name="T9" fmla="*/ 224 h 238"/>
              </a:gdLst>
              <a:ahLst/>
              <a:cxnLst>
                <a:cxn ang="0">
                  <a:pos x="T0" y="T1"/>
                </a:cxn>
                <a:cxn ang="0">
                  <a:pos x="T2" y="T3"/>
                </a:cxn>
                <a:cxn ang="0">
                  <a:pos x="T4" y="T5"/>
                </a:cxn>
                <a:cxn ang="0">
                  <a:pos x="T6" y="T7"/>
                </a:cxn>
                <a:cxn ang="0">
                  <a:pos x="T8" y="T9"/>
                </a:cxn>
              </a:cxnLst>
              <a:rect l="0" t="0" r="r" b="b"/>
              <a:pathLst>
                <a:path w="88" h="238">
                  <a:moveTo>
                    <a:pt x="3" y="224"/>
                  </a:moveTo>
                  <a:cubicBezTo>
                    <a:pt x="74" y="0"/>
                    <a:pt x="74" y="0"/>
                    <a:pt x="74" y="0"/>
                  </a:cubicBezTo>
                  <a:cubicBezTo>
                    <a:pt x="88" y="0"/>
                    <a:pt x="88" y="0"/>
                    <a:pt x="88" y="0"/>
                  </a:cubicBezTo>
                  <a:cubicBezTo>
                    <a:pt x="16" y="228"/>
                    <a:pt x="16" y="228"/>
                    <a:pt x="16" y="228"/>
                  </a:cubicBezTo>
                  <a:cubicBezTo>
                    <a:pt x="13" y="238"/>
                    <a:pt x="0" y="236"/>
                    <a:pt x="3" y="224"/>
                  </a:cubicBez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4" name="Freeform 330"/>
            <p:cNvSpPr>
              <a:spLocks/>
            </p:cNvSpPr>
            <p:nvPr/>
          </p:nvSpPr>
          <p:spPr bwMode="auto">
            <a:xfrm>
              <a:off x="10776268" y="4691222"/>
              <a:ext cx="644902" cy="1735315"/>
            </a:xfrm>
            <a:custGeom>
              <a:avLst/>
              <a:gdLst>
                <a:gd name="T0" fmla="*/ 85 w 88"/>
                <a:gd name="T1" fmla="*/ 224 h 237"/>
                <a:gd name="T2" fmla="*/ 14 w 88"/>
                <a:gd name="T3" fmla="*/ 0 h 237"/>
                <a:gd name="T4" fmla="*/ 0 w 88"/>
                <a:gd name="T5" fmla="*/ 0 h 237"/>
                <a:gd name="T6" fmla="*/ 72 w 88"/>
                <a:gd name="T7" fmla="*/ 228 h 237"/>
                <a:gd name="T8" fmla="*/ 85 w 88"/>
                <a:gd name="T9" fmla="*/ 224 h 237"/>
              </a:gdLst>
              <a:ahLst/>
              <a:cxnLst>
                <a:cxn ang="0">
                  <a:pos x="T0" y="T1"/>
                </a:cxn>
                <a:cxn ang="0">
                  <a:pos x="T2" y="T3"/>
                </a:cxn>
                <a:cxn ang="0">
                  <a:pos x="T4" y="T5"/>
                </a:cxn>
                <a:cxn ang="0">
                  <a:pos x="T6" y="T7"/>
                </a:cxn>
                <a:cxn ang="0">
                  <a:pos x="T8" y="T9"/>
                </a:cxn>
              </a:cxnLst>
              <a:rect l="0" t="0" r="r" b="b"/>
              <a:pathLst>
                <a:path w="88" h="237">
                  <a:moveTo>
                    <a:pt x="85" y="224"/>
                  </a:moveTo>
                  <a:cubicBezTo>
                    <a:pt x="14" y="0"/>
                    <a:pt x="14" y="0"/>
                    <a:pt x="14" y="0"/>
                  </a:cubicBezTo>
                  <a:cubicBezTo>
                    <a:pt x="0" y="0"/>
                    <a:pt x="0" y="0"/>
                    <a:pt x="0" y="0"/>
                  </a:cubicBezTo>
                  <a:cubicBezTo>
                    <a:pt x="72" y="228"/>
                    <a:pt x="72" y="228"/>
                    <a:pt x="72" y="228"/>
                  </a:cubicBezTo>
                  <a:cubicBezTo>
                    <a:pt x="75" y="237"/>
                    <a:pt x="88" y="234"/>
                    <a:pt x="85" y="224"/>
                  </a:cubicBez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5" name="Rectangle 331"/>
            <p:cNvSpPr>
              <a:spLocks noChangeArrowheads="1"/>
            </p:cNvSpPr>
            <p:nvPr/>
          </p:nvSpPr>
          <p:spPr bwMode="auto">
            <a:xfrm>
              <a:off x="10117346" y="5466974"/>
              <a:ext cx="967352" cy="95022"/>
            </a:xfrm>
            <a:prstGeom prst="rect">
              <a:avLst/>
            </a:prstGeom>
            <a:solidFill>
              <a:srgbClr val="C5D0D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6" name="Freeform 332"/>
            <p:cNvSpPr>
              <a:spLocks/>
            </p:cNvSpPr>
            <p:nvPr/>
          </p:nvSpPr>
          <p:spPr bwMode="auto">
            <a:xfrm>
              <a:off x="11363532" y="4309579"/>
              <a:ext cx="233661" cy="278836"/>
            </a:xfrm>
            <a:custGeom>
              <a:avLst/>
              <a:gdLst>
                <a:gd name="T0" fmla="*/ 150 w 150"/>
                <a:gd name="T1" fmla="*/ 0 h 179"/>
                <a:gd name="T2" fmla="*/ 0 w 150"/>
                <a:gd name="T3" fmla="*/ 179 h 179"/>
                <a:gd name="T4" fmla="*/ 150 w 150"/>
                <a:gd name="T5" fmla="*/ 179 h 179"/>
                <a:gd name="T6" fmla="*/ 150 w 150"/>
                <a:gd name="T7" fmla="*/ 0 h 179"/>
              </a:gdLst>
              <a:ahLst/>
              <a:cxnLst>
                <a:cxn ang="0">
                  <a:pos x="T0" y="T1"/>
                </a:cxn>
                <a:cxn ang="0">
                  <a:pos x="T2" y="T3"/>
                </a:cxn>
                <a:cxn ang="0">
                  <a:pos x="T4" y="T5"/>
                </a:cxn>
                <a:cxn ang="0">
                  <a:pos x="T6" y="T7"/>
                </a:cxn>
              </a:cxnLst>
              <a:rect l="0" t="0" r="r" b="b"/>
              <a:pathLst>
                <a:path w="150" h="179">
                  <a:moveTo>
                    <a:pt x="150" y="0"/>
                  </a:moveTo>
                  <a:lnTo>
                    <a:pt x="0" y="179"/>
                  </a:lnTo>
                  <a:lnTo>
                    <a:pt x="150" y="179"/>
                  </a:lnTo>
                  <a:lnTo>
                    <a:pt x="150" y="0"/>
                  </a:lnTo>
                  <a:close/>
                </a:path>
              </a:pathLst>
            </a:custGeom>
            <a:solidFill>
              <a:srgbClr val="A8B8C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7" name="Rectangle 333"/>
            <p:cNvSpPr>
              <a:spLocks noChangeArrowheads="1"/>
            </p:cNvSpPr>
            <p:nvPr/>
          </p:nvSpPr>
          <p:spPr bwMode="auto">
            <a:xfrm>
              <a:off x="10643861" y="4075918"/>
              <a:ext cx="792886"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8" name="Rectangle 334"/>
            <p:cNvSpPr>
              <a:spLocks noChangeArrowheads="1"/>
            </p:cNvSpPr>
            <p:nvPr/>
          </p:nvSpPr>
          <p:spPr bwMode="auto">
            <a:xfrm>
              <a:off x="10643861" y="4141344"/>
              <a:ext cx="792886" cy="21809"/>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9" name="Rectangle 335"/>
            <p:cNvSpPr>
              <a:spLocks noChangeArrowheads="1"/>
            </p:cNvSpPr>
            <p:nvPr/>
          </p:nvSpPr>
          <p:spPr bwMode="auto">
            <a:xfrm>
              <a:off x="10643861" y="4200536"/>
              <a:ext cx="792886"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0" name="Rectangle 336"/>
            <p:cNvSpPr>
              <a:spLocks noChangeArrowheads="1"/>
            </p:cNvSpPr>
            <p:nvPr/>
          </p:nvSpPr>
          <p:spPr bwMode="auto">
            <a:xfrm>
              <a:off x="10643861" y="4259731"/>
              <a:ext cx="792886" cy="2804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1" name="Rectangle 337"/>
            <p:cNvSpPr>
              <a:spLocks noChangeArrowheads="1"/>
            </p:cNvSpPr>
            <p:nvPr/>
          </p:nvSpPr>
          <p:spPr bwMode="auto">
            <a:xfrm>
              <a:off x="10643861" y="4317366"/>
              <a:ext cx="792886"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2" name="Rectangle 338"/>
            <p:cNvSpPr>
              <a:spLocks noChangeArrowheads="1"/>
            </p:cNvSpPr>
            <p:nvPr/>
          </p:nvSpPr>
          <p:spPr bwMode="auto">
            <a:xfrm>
              <a:off x="10643861" y="3834470"/>
              <a:ext cx="792886" cy="14642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3" name="Freeform 339"/>
            <p:cNvSpPr>
              <a:spLocks/>
            </p:cNvSpPr>
            <p:nvPr/>
          </p:nvSpPr>
          <p:spPr bwMode="auto">
            <a:xfrm>
              <a:off x="11318359" y="4295559"/>
              <a:ext cx="278836" cy="292854"/>
            </a:xfrm>
            <a:custGeom>
              <a:avLst/>
              <a:gdLst>
                <a:gd name="T0" fmla="*/ 38 w 38"/>
                <a:gd name="T1" fmla="*/ 2 h 40"/>
                <a:gd name="T2" fmla="*/ 6 w 38"/>
                <a:gd name="T3" fmla="*/ 40 h 40"/>
                <a:gd name="T4" fmla="*/ 0 w 38"/>
                <a:gd name="T5" fmla="*/ 0 h 40"/>
                <a:gd name="T6" fmla="*/ 38 w 38"/>
                <a:gd name="T7" fmla="*/ 2 h 40"/>
              </a:gdLst>
              <a:ahLst/>
              <a:cxnLst>
                <a:cxn ang="0">
                  <a:pos x="T0" y="T1"/>
                </a:cxn>
                <a:cxn ang="0">
                  <a:pos x="T2" y="T3"/>
                </a:cxn>
                <a:cxn ang="0">
                  <a:pos x="T4" y="T5"/>
                </a:cxn>
                <a:cxn ang="0">
                  <a:pos x="T6" y="T7"/>
                </a:cxn>
              </a:cxnLst>
              <a:rect l="0" t="0" r="r" b="b"/>
              <a:pathLst>
                <a:path w="38" h="40">
                  <a:moveTo>
                    <a:pt x="38" y="2"/>
                  </a:moveTo>
                  <a:cubicBezTo>
                    <a:pt x="6" y="40"/>
                    <a:pt x="6" y="40"/>
                    <a:pt x="6" y="40"/>
                  </a:cubicBezTo>
                  <a:cubicBezTo>
                    <a:pt x="9" y="27"/>
                    <a:pt x="8" y="13"/>
                    <a:pt x="0" y="0"/>
                  </a:cubicBezTo>
                  <a:cubicBezTo>
                    <a:pt x="12" y="9"/>
                    <a:pt x="25" y="8"/>
                    <a:pt x="38" y="2"/>
                  </a:cubicBezTo>
                  <a:close/>
                </a:path>
              </a:pathLst>
            </a:custGeom>
            <a:solidFill>
              <a:srgbClr val="E8E7E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4" name="Oval 340"/>
            <p:cNvSpPr>
              <a:spLocks noChangeArrowheads="1"/>
            </p:cNvSpPr>
            <p:nvPr/>
          </p:nvSpPr>
          <p:spPr bwMode="auto">
            <a:xfrm>
              <a:off x="9771530" y="3775275"/>
              <a:ext cx="668268" cy="666710"/>
            </a:xfrm>
            <a:prstGeom prst="ellipse">
              <a:avLst/>
            </a:prstGeom>
            <a:solidFill>
              <a:srgbClr val="B7D5F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5" name="Freeform 341"/>
            <p:cNvSpPr>
              <a:spLocks/>
            </p:cNvSpPr>
            <p:nvPr/>
          </p:nvSpPr>
          <p:spPr bwMode="auto">
            <a:xfrm>
              <a:off x="10101770" y="4105514"/>
              <a:ext cx="300643" cy="285067"/>
            </a:xfrm>
            <a:custGeom>
              <a:avLst/>
              <a:gdLst>
                <a:gd name="T0" fmla="*/ 26 w 41"/>
                <a:gd name="T1" fmla="*/ 39 h 39"/>
                <a:gd name="T2" fmla="*/ 41 w 41"/>
                <a:gd name="T3" fmla="*/ 21 h 39"/>
                <a:gd name="T4" fmla="*/ 0 w 41"/>
                <a:gd name="T5" fmla="*/ 0 h 39"/>
                <a:gd name="T6" fmla="*/ 26 w 41"/>
                <a:gd name="T7" fmla="*/ 39 h 39"/>
              </a:gdLst>
              <a:ahLst/>
              <a:cxnLst>
                <a:cxn ang="0">
                  <a:pos x="T0" y="T1"/>
                </a:cxn>
                <a:cxn ang="0">
                  <a:pos x="T2" y="T3"/>
                </a:cxn>
                <a:cxn ang="0">
                  <a:pos x="T4" y="T5"/>
                </a:cxn>
                <a:cxn ang="0">
                  <a:pos x="T6" y="T7"/>
                </a:cxn>
              </a:cxnLst>
              <a:rect l="0" t="0" r="r" b="b"/>
              <a:pathLst>
                <a:path w="41" h="39">
                  <a:moveTo>
                    <a:pt x="26" y="39"/>
                  </a:moveTo>
                  <a:cubicBezTo>
                    <a:pt x="32" y="34"/>
                    <a:pt x="38" y="28"/>
                    <a:pt x="41" y="21"/>
                  </a:cubicBezTo>
                  <a:cubicBezTo>
                    <a:pt x="0" y="0"/>
                    <a:pt x="0" y="0"/>
                    <a:pt x="0" y="0"/>
                  </a:cubicBezTo>
                  <a:lnTo>
                    <a:pt x="26" y="39"/>
                  </a:ln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6" name="Freeform 342"/>
            <p:cNvSpPr>
              <a:spLocks/>
            </p:cNvSpPr>
            <p:nvPr/>
          </p:nvSpPr>
          <p:spPr bwMode="auto">
            <a:xfrm>
              <a:off x="10101770" y="3842259"/>
              <a:ext cx="338028" cy="417472"/>
            </a:xfrm>
            <a:custGeom>
              <a:avLst/>
              <a:gdLst>
                <a:gd name="T0" fmla="*/ 41 w 46"/>
                <a:gd name="T1" fmla="*/ 57 h 57"/>
                <a:gd name="T2" fmla="*/ 46 w 46"/>
                <a:gd name="T3" fmla="*/ 36 h 57"/>
                <a:gd name="T4" fmla="*/ 29 w 46"/>
                <a:gd name="T5" fmla="*/ 0 h 57"/>
                <a:gd name="T6" fmla="*/ 0 w 46"/>
                <a:gd name="T7" fmla="*/ 36 h 57"/>
                <a:gd name="T8" fmla="*/ 41 w 46"/>
                <a:gd name="T9" fmla="*/ 57 h 57"/>
              </a:gdLst>
              <a:ahLst/>
              <a:cxnLst>
                <a:cxn ang="0">
                  <a:pos x="T0" y="T1"/>
                </a:cxn>
                <a:cxn ang="0">
                  <a:pos x="T2" y="T3"/>
                </a:cxn>
                <a:cxn ang="0">
                  <a:pos x="T4" y="T5"/>
                </a:cxn>
                <a:cxn ang="0">
                  <a:pos x="T6" y="T7"/>
                </a:cxn>
                <a:cxn ang="0">
                  <a:pos x="T8" y="T9"/>
                </a:cxn>
              </a:cxnLst>
              <a:rect l="0" t="0" r="r" b="b"/>
              <a:pathLst>
                <a:path w="46" h="57">
                  <a:moveTo>
                    <a:pt x="41" y="57"/>
                  </a:moveTo>
                  <a:cubicBezTo>
                    <a:pt x="44" y="51"/>
                    <a:pt x="46" y="44"/>
                    <a:pt x="46" y="36"/>
                  </a:cubicBezTo>
                  <a:cubicBezTo>
                    <a:pt x="46" y="22"/>
                    <a:pt x="39" y="9"/>
                    <a:pt x="29" y="0"/>
                  </a:cubicBezTo>
                  <a:cubicBezTo>
                    <a:pt x="0" y="36"/>
                    <a:pt x="0" y="36"/>
                    <a:pt x="0" y="36"/>
                  </a:cubicBezTo>
                  <a:lnTo>
                    <a:pt x="41" y="57"/>
                  </a:lnTo>
                  <a:close/>
                </a:path>
              </a:pathLst>
            </a:custGeom>
            <a:solidFill>
              <a:srgbClr val="5D8C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7" name="Freeform 343"/>
            <p:cNvSpPr>
              <a:spLocks/>
            </p:cNvSpPr>
            <p:nvPr/>
          </p:nvSpPr>
          <p:spPr bwMode="auto">
            <a:xfrm>
              <a:off x="10101770" y="3775275"/>
              <a:ext cx="213410" cy="330239"/>
            </a:xfrm>
            <a:custGeom>
              <a:avLst/>
              <a:gdLst>
                <a:gd name="T0" fmla="*/ 29 w 29"/>
                <a:gd name="T1" fmla="*/ 9 h 45"/>
                <a:gd name="T2" fmla="*/ 0 w 29"/>
                <a:gd name="T3" fmla="*/ 0 h 45"/>
                <a:gd name="T4" fmla="*/ 0 w 29"/>
                <a:gd name="T5" fmla="*/ 45 h 45"/>
                <a:gd name="T6" fmla="*/ 29 w 29"/>
                <a:gd name="T7" fmla="*/ 9 h 45"/>
              </a:gdLst>
              <a:ahLst/>
              <a:cxnLst>
                <a:cxn ang="0">
                  <a:pos x="T0" y="T1"/>
                </a:cxn>
                <a:cxn ang="0">
                  <a:pos x="T2" y="T3"/>
                </a:cxn>
                <a:cxn ang="0">
                  <a:pos x="T4" y="T5"/>
                </a:cxn>
                <a:cxn ang="0">
                  <a:pos x="T6" y="T7"/>
                </a:cxn>
              </a:cxnLst>
              <a:rect l="0" t="0" r="r" b="b"/>
              <a:pathLst>
                <a:path w="29" h="45">
                  <a:moveTo>
                    <a:pt x="29" y="9"/>
                  </a:moveTo>
                  <a:cubicBezTo>
                    <a:pt x="21" y="3"/>
                    <a:pt x="11" y="0"/>
                    <a:pt x="0" y="0"/>
                  </a:cubicBezTo>
                  <a:cubicBezTo>
                    <a:pt x="0" y="45"/>
                    <a:pt x="0" y="45"/>
                    <a:pt x="0" y="45"/>
                  </a:cubicBezTo>
                  <a:lnTo>
                    <a:pt x="29" y="9"/>
                  </a:lnTo>
                  <a:close/>
                </a:path>
              </a:pathLst>
            </a:custGeom>
            <a:solidFill>
              <a:srgbClr val="7BA4C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8" name="Freeform 344"/>
            <p:cNvSpPr>
              <a:spLocks/>
            </p:cNvSpPr>
            <p:nvPr/>
          </p:nvSpPr>
          <p:spPr bwMode="auto">
            <a:xfrm>
              <a:off x="9868109" y="3775275"/>
              <a:ext cx="233661" cy="330239"/>
            </a:xfrm>
            <a:custGeom>
              <a:avLst/>
              <a:gdLst>
                <a:gd name="T0" fmla="*/ 32 w 32"/>
                <a:gd name="T1" fmla="*/ 0 h 45"/>
                <a:gd name="T2" fmla="*/ 32 w 32"/>
                <a:gd name="T3" fmla="*/ 45 h 45"/>
                <a:gd name="T4" fmla="*/ 0 w 32"/>
                <a:gd name="T5" fmla="*/ 13 h 45"/>
                <a:gd name="T6" fmla="*/ 32 w 32"/>
                <a:gd name="T7" fmla="*/ 0 h 45"/>
              </a:gdLst>
              <a:ahLst/>
              <a:cxnLst>
                <a:cxn ang="0">
                  <a:pos x="T0" y="T1"/>
                </a:cxn>
                <a:cxn ang="0">
                  <a:pos x="T2" y="T3"/>
                </a:cxn>
                <a:cxn ang="0">
                  <a:pos x="T4" y="T5"/>
                </a:cxn>
                <a:cxn ang="0">
                  <a:pos x="T6" y="T7"/>
                </a:cxn>
              </a:cxnLst>
              <a:rect l="0" t="0" r="r" b="b"/>
              <a:pathLst>
                <a:path w="32" h="45">
                  <a:moveTo>
                    <a:pt x="32" y="0"/>
                  </a:moveTo>
                  <a:cubicBezTo>
                    <a:pt x="32" y="45"/>
                    <a:pt x="32" y="45"/>
                    <a:pt x="32" y="45"/>
                  </a:cubicBezTo>
                  <a:cubicBezTo>
                    <a:pt x="0" y="13"/>
                    <a:pt x="0" y="13"/>
                    <a:pt x="0" y="13"/>
                  </a:cubicBezTo>
                  <a:cubicBezTo>
                    <a:pt x="8" y="5"/>
                    <a:pt x="20" y="0"/>
                    <a:pt x="32" y="0"/>
                  </a:cubicBezTo>
                  <a:close/>
                </a:path>
              </a:pathLst>
            </a:custGeom>
            <a:solidFill>
              <a:srgbClr val="99BDD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9" name="Rectangle 345"/>
            <p:cNvSpPr>
              <a:spLocks noChangeArrowheads="1"/>
            </p:cNvSpPr>
            <p:nvPr/>
          </p:nvSpPr>
          <p:spPr bwMode="auto">
            <a:xfrm>
              <a:off x="10643861" y="3541616"/>
              <a:ext cx="792886" cy="35829"/>
            </a:xfrm>
            <a:prstGeom prst="rect">
              <a:avLst/>
            </a:prstGeom>
            <a:solidFill>
              <a:srgbClr val="FC8D2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0" name="Rectangle 346"/>
            <p:cNvSpPr>
              <a:spLocks noChangeArrowheads="1"/>
            </p:cNvSpPr>
            <p:nvPr/>
          </p:nvSpPr>
          <p:spPr bwMode="auto">
            <a:xfrm>
              <a:off x="11296550" y="2728479"/>
              <a:ext cx="140197" cy="813137"/>
            </a:xfrm>
            <a:prstGeom prst="rect">
              <a:avLst/>
            </a:prstGeom>
            <a:solidFill>
              <a:srgbClr val="3F73A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1" name="Rectangle 347"/>
            <p:cNvSpPr>
              <a:spLocks noChangeArrowheads="1"/>
            </p:cNvSpPr>
            <p:nvPr/>
          </p:nvSpPr>
          <p:spPr bwMode="auto">
            <a:xfrm>
              <a:off x="11128315" y="3035352"/>
              <a:ext cx="146428" cy="506264"/>
            </a:xfrm>
            <a:prstGeom prst="rect">
              <a:avLst/>
            </a:prstGeom>
            <a:solidFill>
              <a:srgbClr val="5D8CB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2" name="Rectangle 348"/>
            <p:cNvSpPr>
              <a:spLocks noChangeArrowheads="1"/>
            </p:cNvSpPr>
            <p:nvPr/>
          </p:nvSpPr>
          <p:spPr bwMode="auto">
            <a:xfrm>
              <a:off x="10967869" y="3205146"/>
              <a:ext cx="138639" cy="336470"/>
            </a:xfrm>
            <a:prstGeom prst="rect">
              <a:avLst/>
            </a:prstGeom>
            <a:solidFill>
              <a:srgbClr val="7BA4C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3" name="Rectangle 349"/>
            <p:cNvSpPr>
              <a:spLocks noChangeArrowheads="1"/>
            </p:cNvSpPr>
            <p:nvPr/>
          </p:nvSpPr>
          <p:spPr bwMode="auto">
            <a:xfrm>
              <a:off x="10805865" y="3050931"/>
              <a:ext cx="138639" cy="490687"/>
            </a:xfrm>
            <a:prstGeom prst="rect">
              <a:avLst/>
            </a:prstGeom>
            <a:solidFill>
              <a:srgbClr val="99BD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4" name="Rectangle 350"/>
            <p:cNvSpPr>
              <a:spLocks noChangeArrowheads="1"/>
            </p:cNvSpPr>
            <p:nvPr/>
          </p:nvSpPr>
          <p:spPr bwMode="auto">
            <a:xfrm>
              <a:off x="10643861" y="3189568"/>
              <a:ext cx="140197" cy="352049"/>
            </a:xfrm>
            <a:prstGeom prst="rect">
              <a:avLst/>
            </a:prstGeom>
            <a:solidFill>
              <a:srgbClr val="B7D5F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5" name="Freeform 378"/>
            <p:cNvSpPr>
              <a:spLocks/>
            </p:cNvSpPr>
            <p:nvPr/>
          </p:nvSpPr>
          <p:spPr bwMode="auto">
            <a:xfrm>
              <a:off x="9787107" y="3571212"/>
              <a:ext cx="182255" cy="182255"/>
            </a:xfrm>
            <a:custGeom>
              <a:avLst/>
              <a:gdLst>
                <a:gd name="T0" fmla="*/ 0 w 117"/>
                <a:gd name="T1" fmla="*/ 42 h 117"/>
                <a:gd name="T2" fmla="*/ 75 w 117"/>
                <a:gd name="T3" fmla="*/ 117 h 117"/>
                <a:gd name="T4" fmla="*/ 117 w 117"/>
                <a:gd name="T5" fmla="*/ 75 h 117"/>
                <a:gd name="T6" fmla="*/ 42 w 117"/>
                <a:gd name="T7" fmla="*/ 0 h 117"/>
                <a:gd name="T8" fmla="*/ 0 w 117"/>
                <a:gd name="T9" fmla="*/ 42 h 117"/>
              </a:gdLst>
              <a:ahLst/>
              <a:cxnLst>
                <a:cxn ang="0">
                  <a:pos x="T0" y="T1"/>
                </a:cxn>
                <a:cxn ang="0">
                  <a:pos x="T2" y="T3"/>
                </a:cxn>
                <a:cxn ang="0">
                  <a:pos x="T4" y="T5"/>
                </a:cxn>
                <a:cxn ang="0">
                  <a:pos x="T6" y="T7"/>
                </a:cxn>
                <a:cxn ang="0">
                  <a:pos x="T8" y="T9"/>
                </a:cxn>
              </a:cxnLst>
              <a:rect l="0" t="0" r="r" b="b"/>
              <a:pathLst>
                <a:path w="117" h="117">
                  <a:moveTo>
                    <a:pt x="0" y="42"/>
                  </a:moveTo>
                  <a:lnTo>
                    <a:pt x="75" y="117"/>
                  </a:lnTo>
                  <a:lnTo>
                    <a:pt x="117" y="75"/>
                  </a:lnTo>
                  <a:lnTo>
                    <a:pt x="42" y="0"/>
                  </a:lnTo>
                  <a:lnTo>
                    <a:pt x="0" y="4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pic>
          <p:nvPicPr>
            <p:cNvPr id="146" name="图片 14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750850" y="3765477"/>
              <a:ext cx="717415" cy="709220"/>
            </a:xfrm>
            <a:prstGeom prst="rect">
              <a:avLst/>
            </a:prstGeom>
          </p:spPr>
        </p:pic>
      </p:grpSp>
    </p:spTree>
    <p:extLst>
      <p:ext uri="{BB962C8B-B14F-4D97-AF65-F5344CB8AC3E}">
        <p14:creationId xmlns="" xmlns:p14="http://schemas.microsoft.com/office/powerpoint/2010/main" val="483374956"/>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1115357" y="333450"/>
            <a:ext cx="8148201" cy="584775"/>
          </a:xfrm>
          <a:prstGeom prst="rect">
            <a:avLst/>
          </a:prstGeom>
        </p:spPr>
        <p:txBody>
          <a:bodyPr wrap="square">
            <a:spAutoFit/>
          </a:bodyPr>
          <a:lstStyle/>
          <a:p>
            <a:pPr>
              <a:spcBef>
                <a:spcPct val="20000"/>
              </a:spcBef>
            </a:pPr>
            <a:r>
              <a:rPr lang="zh-CN" altLang="en-US" sz="3200" b="1" dirty="0" smtClean="0">
                <a:gradFill>
                  <a:gsLst>
                    <a:gs pos="70000">
                      <a:schemeClr val="accent6">
                        <a:lumMod val="75000"/>
                      </a:schemeClr>
                    </a:gs>
                    <a:gs pos="24000">
                      <a:schemeClr val="accent2">
                        <a:lumMod val="20000"/>
                        <a:lumOff val="80000"/>
                      </a:schemeClr>
                    </a:gs>
                    <a:gs pos="0">
                      <a:schemeClr val="accent2">
                        <a:lumMod val="40000"/>
                        <a:lumOff val="60000"/>
                      </a:schemeClr>
                    </a:gs>
                    <a:gs pos="50000">
                      <a:srgbClr val="FFC000"/>
                    </a:gs>
                    <a:gs pos="82000">
                      <a:srgbClr val="FFC000"/>
                    </a:gs>
                  </a:gsLst>
                  <a:lin ang="5400000" scaled="0"/>
                </a:gradFill>
                <a:latin typeface="微软雅黑" panose="020B0503020204020204" pitchFamily="34" charset="-122"/>
                <a:ea typeface="微软雅黑" panose="020B0503020204020204" pitchFamily="34" charset="-122"/>
              </a:rPr>
              <a:t>解读实施办法</a:t>
            </a:r>
            <a:endParaRPr lang="zh-CN" altLang="zh-CN" sz="3200" b="1" dirty="0">
              <a:gradFill>
                <a:gsLst>
                  <a:gs pos="70000">
                    <a:schemeClr val="accent6">
                      <a:lumMod val="75000"/>
                    </a:schemeClr>
                  </a:gs>
                  <a:gs pos="24000">
                    <a:schemeClr val="accent2">
                      <a:lumMod val="20000"/>
                      <a:lumOff val="80000"/>
                    </a:schemeClr>
                  </a:gs>
                  <a:gs pos="0">
                    <a:schemeClr val="accent2">
                      <a:lumMod val="40000"/>
                      <a:lumOff val="60000"/>
                    </a:schemeClr>
                  </a:gs>
                  <a:gs pos="50000">
                    <a:srgbClr val="FFC000"/>
                  </a:gs>
                  <a:gs pos="82000">
                    <a:srgbClr val="FFC000"/>
                  </a:gs>
                </a:gsLst>
                <a:lin ang="5400000" scaled="0"/>
              </a:gradFill>
              <a:latin typeface="微软雅黑" panose="020B0503020204020204" pitchFamily="34" charset="-122"/>
              <a:ea typeface="微软雅黑" panose="020B0503020204020204" pitchFamily="34" charset="-122"/>
            </a:endParaRPr>
          </a:p>
        </p:txBody>
      </p:sp>
      <p:pic>
        <p:nvPicPr>
          <p:cNvPr id="37" name="图片 3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77617" y="354587"/>
            <a:ext cx="605021" cy="598107"/>
          </a:xfrm>
          <a:prstGeom prst="rect">
            <a:avLst/>
          </a:prstGeom>
        </p:spPr>
      </p:pic>
      <p:grpSp>
        <p:nvGrpSpPr>
          <p:cNvPr id="2" name="组合 33"/>
          <p:cNvGrpSpPr/>
          <p:nvPr/>
        </p:nvGrpSpPr>
        <p:grpSpPr>
          <a:xfrm>
            <a:off x="-548528" y="2143910"/>
            <a:ext cx="11593288" cy="4269322"/>
            <a:chOff x="1203411" y="2333795"/>
            <a:chExt cx="4332200" cy="2572274"/>
          </a:xfrm>
        </p:grpSpPr>
        <p:sp>
          <p:nvSpPr>
            <p:cNvPr id="38" name="Rectangle 128"/>
            <p:cNvSpPr>
              <a:spLocks noChangeArrowheads="1"/>
            </p:cNvSpPr>
            <p:nvPr/>
          </p:nvSpPr>
          <p:spPr bwMode="auto">
            <a:xfrm>
              <a:off x="1279908" y="2381462"/>
              <a:ext cx="4188574" cy="2432277"/>
            </a:xfrm>
            <a:prstGeom prst="rect">
              <a:avLst/>
            </a:prstGeom>
            <a:solidFill>
              <a:schemeClr val="bg2">
                <a:lumMod val="95000"/>
              </a:schemeClr>
            </a:solidFill>
            <a:ln>
              <a:noFill/>
            </a:ln>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39" name="Rectangle 129"/>
            <p:cNvSpPr>
              <a:spLocks noChangeArrowheads="1"/>
            </p:cNvSpPr>
            <p:nvPr/>
          </p:nvSpPr>
          <p:spPr bwMode="auto">
            <a:xfrm>
              <a:off x="1264297" y="4779999"/>
              <a:ext cx="4204185" cy="6507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51" name="Rectangle 130"/>
            <p:cNvSpPr>
              <a:spLocks noChangeArrowheads="1"/>
            </p:cNvSpPr>
            <p:nvPr/>
          </p:nvSpPr>
          <p:spPr bwMode="auto">
            <a:xfrm>
              <a:off x="1203411" y="4840999"/>
              <a:ext cx="4332200" cy="65070"/>
            </a:xfrm>
            <a:prstGeom prst="rect">
              <a:avLst/>
            </a:prstGeom>
            <a:solidFill>
              <a:srgbClr val="0005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52" name="Rectangle 131"/>
            <p:cNvSpPr>
              <a:spLocks noChangeArrowheads="1"/>
            </p:cNvSpPr>
            <p:nvPr/>
          </p:nvSpPr>
          <p:spPr bwMode="auto">
            <a:xfrm>
              <a:off x="1264297" y="2388226"/>
              <a:ext cx="4204185" cy="6507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53" name="Rectangle 132"/>
            <p:cNvSpPr>
              <a:spLocks noChangeArrowheads="1"/>
            </p:cNvSpPr>
            <p:nvPr/>
          </p:nvSpPr>
          <p:spPr bwMode="auto">
            <a:xfrm>
              <a:off x="1203411" y="2333795"/>
              <a:ext cx="4332200" cy="65070"/>
            </a:xfrm>
            <a:prstGeom prst="rect">
              <a:avLst/>
            </a:prstGeom>
            <a:solidFill>
              <a:srgbClr val="0005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grpSp>
      <p:grpSp>
        <p:nvGrpSpPr>
          <p:cNvPr id="3" name="组合 53"/>
          <p:cNvGrpSpPr/>
          <p:nvPr/>
        </p:nvGrpSpPr>
        <p:grpSpPr>
          <a:xfrm>
            <a:off x="3015216" y="1629594"/>
            <a:ext cx="5384246" cy="477144"/>
            <a:chOff x="537538" y="1065876"/>
            <a:chExt cx="3681676" cy="357905"/>
          </a:xfrm>
        </p:grpSpPr>
        <p:sp>
          <p:nvSpPr>
            <p:cNvPr id="55" name="TextBox 32"/>
            <p:cNvSpPr txBox="1"/>
            <p:nvPr/>
          </p:nvSpPr>
          <p:spPr>
            <a:xfrm>
              <a:off x="2807065" y="1108317"/>
              <a:ext cx="1412149" cy="315464"/>
            </a:xfrm>
            <a:prstGeom prst="rect">
              <a:avLst/>
            </a:prstGeom>
            <a:noFill/>
          </p:spPr>
          <p:txBody>
            <a:bodyPr wrap="square" rtlCol="0">
              <a:spAutoFit/>
            </a:bodyPr>
            <a:lstStyle/>
            <a:p>
              <a:endParaRPr lang="zh-CN" altLang="en-US" sz="2133" b="1" dirty="0">
                <a:solidFill>
                  <a:schemeClr val="tx1">
                    <a:lumMod val="65000"/>
                    <a:lumOff val="35000"/>
                  </a:schemeClr>
                </a:solidFill>
              </a:endParaRPr>
            </a:p>
          </p:txBody>
        </p:sp>
        <p:sp>
          <p:nvSpPr>
            <p:cNvPr id="56" name="Rectangle 42"/>
            <p:cNvSpPr/>
            <p:nvPr/>
          </p:nvSpPr>
          <p:spPr>
            <a:xfrm>
              <a:off x="537538" y="1065876"/>
              <a:ext cx="3681676" cy="295144"/>
            </a:xfrm>
            <a:prstGeom prst="rect">
              <a:avLst/>
            </a:prstGeom>
            <a:noFill/>
            <a:ln w="12700" cap="flat" cmpd="sng" algn="ctr">
              <a:noFill/>
              <a:prstDash val="solid"/>
            </a:ln>
            <a:effectLst/>
          </p:spPr>
          <p:txBody>
            <a:bodyPr lIns="121904" tIns="0" rIns="121904" bIns="0" rtlCol="0" anchor="t"/>
            <a:lstStyle/>
            <a:p>
              <a:pPr algn="ctr"/>
              <a:r>
                <a:rPr lang="zh-CN" altLang="zh-CN" sz="3600" b="1" dirty="0" smtClean="0">
                  <a:solidFill>
                    <a:srgbClr val="C00000"/>
                  </a:solidFill>
                </a:rPr>
                <a:t>（</a:t>
              </a:r>
              <a:r>
                <a:rPr lang="zh-CN" altLang="zh-CN" sz="3600" b="1" dirty="0">
                  <a:solidFill>
                    <a:srgbClr val="C00000"/>
                  </a:solidFill>
                </a:rPr>
                <a:t>一）遵循四项工作</a:t>
              </a:r>
              <a:r>
                <a:rPr lang="zh-CN" altLang="zh-CN" sz="3600" b="1" dirty="0" smtClean="0">
                  <a:solidFill>
                    <a:srgbClr val="C00000"/>
                  </a:solidFill>
                </a:rPr>
                <a:t>原则</a:t>
              </a:r>
              <a:endParaRPr lang="zh-CN" altLang="en-US" sz="3600" b="1" dirty="0">
                <a:solidFill>
                  <a:srgbClr val="C00000"/>
                </a:solidFill>
              </a:endParaRPr>
            </a:p>
          </p:txBody>
        </p:sp>
      </p:grpSp>
      <p:sp>
        <p:nvSpPr>
          <p:cNvPr id="57" name="矩形 56"/>
          <p:cNvSpPr/>
          <p:nvPr/>
        </p:nvSpPr>
        <p:spPr>
          <a:xfrm>
            <a:off x="2666706" y="3001166"/>
            <a:ext cx="7295237" cy="2308324"/>
          </a:xfrm>
          <a:prstGeom prst="rect">
            <a:avLst/>
          </a:prstGeom>
        </p:spPr>
        <p:txBody>
          <a:bodyPr wrap="square">
            <a:spAutoFit/>
          </a:bodyPr>
          <a:lstStyle/>
          <a:p>
            <a:pPr marL="457200" indent="-457200" algn="just">
              <a:lnSpc>
                <a:spcPct val="150000"/>
              </a:lnSpc>
              <a:spcAft>
                <a:spcPts val="0"/>
              </a:spcAft>
              <a:buFont typeface="Wingdings" pitchFamily="2" charset="2"/>
              <a:buChar char="l"/>
            </a:pPr>
            <a:r>
              <a:rPr lang="zh-CN" altLang="zh-CN" sz="3200" b="1" dirty="0" smtClean="0">
                <a:solidFill>
                  <a:srgbClr val="C00000"/>
                </a:solidFill>
              </a:rPr>
              <a:t>公开性</a:t>
            </a:r>
            <a:r>
              <a:rPr lang="zh-CN" altLang="en-US" sz="3200" b="1" dirty="0" smtClean="0">
                <a:solidFill>
                  <a:srgbClr val="C00000"/>
                </a:solidFill>
              </a:rPr>
              <a:t>：</a:t>
            </a:r>
            <a:r>
              <a:rPr lang="zh-CN" altLang="en-US" sz="3200" b="1" dirty="0" smtClean="0"/>
              <a:t>监督的前提</a:t>
            </a:r>
            <a:endParaRPr lang="en-US" altLang="zh-CN" sz="3200" b="1" dirty="0" smtClean="0"/>
          </a:p>
          <a:p>
            <a:pPr marL="457200" indent="-457200" algn="just">
              <a:lnSpc>
                <a:spcPct val="150000"/>
              </a:lnSpc>
              <a:spcAft>
                <a:spcPts val="0"/>
              </a:spcAft>
              <a:buFont typeface="Wingdings" pitchFamily="2" charset="2"/>
              <a:buChar char="l"/>
            </a:pPr>
            <a:endParaRPr lang="en-US" altLang="zh-CN" sz="3200" b="1" kern="0" dirty="0" smtClean="0">
              <a:latin typeface="微软雅黑" pitchFamily="34" charset="-122"/>
              <a:ea typeface="微软雅黑" pitchFamily="34" charset="-122"/>
              <a:cs typeface="华文仿宋" panose="02010600040101010101" pitchFamily="2" charset="-122"/>
            </a:endParaRPr>
          </a:p>
          <a:p>
            <a:pPr marL="457200" indent="-457200" algn="just">
              <a:lnSpc>
                <a:spcPct val="150000"/>
              </a:lnSpc>
              <a:spcAft>
                <a:spcPts val="0"/>
              </a:spcAft>
              <a:buFont typeface="Wingdings" pitchFamily="2" charset="2"/>
              <a:buChar char="l"/>
            </a:pPr>
            <a:r>
              <a:rPr lang="zh-CN" altLang="en-US" sz="3200" b="1" dirty="0" smtClean="0">
                <a:solidFill>
                  <a:srgbClr val="C00000"/>
                </a:solidFill>
              </a:rPr>
              <a:t>真实性：</a:t>
            </a:r>
            <a:r>
              <a:rPr lang="zh-CN" altLang="en-US" sz="3200" b="1" dirty="0" smtClean="0"/>
              <a:t>内容准确、注重实效</a:t>
            </a:r>
            <a:endParaRPr lang="en-US" altLang="zh-CN" sz="3200" b="1" dirty="0" smtClean="0"/>
          </a:p>
        </p:txBody>
      </p:sp>
      <p:grpSp>
        <p:nvGrpSpPr>
          <p:cNvPr id="4" name="组合 57"/>
          <p:cNvGrpSpPr/>
          <p:nvPr/>
        </p:nvGrpSpPr>
        <p:grpSpPr>
          <a:xfrm>
            <a:off x="541311" y="2568033"/>
            <a:ext cx="1958070" cy="3836696"/>
            <a:chOff x="8181085" y="2568033"/>
            <a:chExt cx="2148115" cy="3836696"/>
          </a:xfrm>
        </p:grpSpPr>
        <p:sp>
          <p:nvSpPr>
            <p:cNvPr id="59" name="Freeform 351"/>
            <p:cNvSpPr>
              <a:spLocks/>
            </p:cNvSpPr>
            <p:nvPr/>
          </p:nvSpPr>
          <p:spPr bwMode="auto">
            <a:xfrm>
              <a:off x="8570519" y="2568033"/>
              <a:ext cx="747712" cy="1456481"/>
            </a:xfrm>
            <a:custGeom>
              <a:avLst/>
              <a:gdLst>
                <a:gd name="T0" fmla="*/ 94 w 102"/>
                <a:gd name="T1" fmla="*/ 77 h 199"/>
                <a:gd name="T2" fmla="*/ 52 w 102"/>
                <a:gd name="T3" fmla="*/ 199 h 199"/>
                <a:gd name="T4" fmla="*/ 5 w 102"/>
                <a:gd name="T5" fmla="*/ 83 h 199"/>
                <a:gd name="T6" fmla="*/ 68 w 102"/>
                <a:gd name="T7" fmla="*/ 18 h 199"/>
                <a:gd name="T8" fmla="*/ 94 w 102"/>
                <a:gd name="T9" fmla="*/ 77 h 199"/>
              </a:gdLst>
              <a:ahLst/>
              <a:cxnLst>
                <a:cxn ang="0">
                  <a:pos x="T0" y="T1"/>
                </a:cxn>
                <a:cxn ang="0">
                  <a:pos x="T2" y="T3"/>
                </a:cxn>
                <a:cxn ang="0">
                  <a:pos x="T4" y="T5"/>
                </a:cxn>
                <a:cxn ang="0">
                  <a:pos x="T6" y="T7"/>
                </a:cxn>
                <a:cxn ang="0">
                  <a:pos x="T8" y="T9"/>
                </a:cxn>
              </a:cxnLst>
              <a:rect l="0" t="0" r="r" b="b"/>
              <a:pathLst>
                <a:path w="102" h="199">
                  <a:moveTo>
                    <a:pt x="94" y="77"/>
                  </a:moveTo>
                  <a:cubicBezTo>
                    <a:pt x="84" y="121"/>
                    <a:pt x="66" y="199"/>
                    <a:pt x="52" y="199"/>
                  </a:cubicBezTo>
                  <a:cubicBezTo>
                    <a:pt x="38" y="199"/>
                    <a:pt x="10" y="115"/>
                    <a:pt x="5" y="83"/>
                  </a:cubicBezTo>
                  <a:cubicBezTo>
                    <a:pt x="0" y="55"/>
                    <a:pt x="9" y="0"/>
                    <a:pt x="68" y="18"/>
                  </a:cubicBezTo>
                  <a:cubicBezTo>
                    <a:pt x="88" y="17"/>
                    <a:pt x="102" y="39"/>
                    <a:pt x="94" y="77"/>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0" name="Freeform 352"/>
            <p:cNvSpPr>
              <a:spLocks/>
            </p:cNvSpPr>
            <p:nvPr/>
          </p:nvSpPr>
          <p:spPr bwMode="auto">
            <a:xfrm>
              <a:off x="8240280" y="4479370"/>
              <a:ext cx="176024" cy="197834"/>
            </a:xfrm>
            <a:custGeom>
              <a:avLst/>
              <a:gdLst>
                <a:gd name="T0" fmla="*/ 0 w 113"/>
                <a:gd name="T1" fmla="*/ 98 h 127"/>
                <a:gd name="T2" fmla="*/ 70 w 113"/>
                <a:gd name="T3" fmla="*/ 127 h 127"/>
                <a:gd name="T4" fmla="*/ 113 w 113"/>
                <a:gd name="T5" fmla="*/ 33 h 127"/>
                <a:gd name="T6" fmla="*/ 47 w 113"/>
                <a:gd name="T7" fmla="*/ 0 h 127"/>
                <a:gd name="T8" fmla="*/ 0 w 113"/>
                <a:gd name="T9" fmla="*/ 98 h 127"/>
              </a:gdLst>
              <a:ahLst/>
              <a:cxnLst>
                <a:cxn ang="0">
                  <a:pos x="T0" y="T1"/>
                </a:cxn>
                <a:cxn ang="0">
                  <a:pos x="T2" y="T3"/>
                </a:cxn>
                <a:cxn ang="0">
                  <a:pos x="T4" y="T5"/>
                </a:cxn>
                <a:cxn ang="0">
                  <a:pos x="T6" y="T7"/>
                </a:cxn>
                <a:cxn ang="0">
                  <a:pos x="T8" y="T9"/>
                </a:cxn>
              </a:cxnLst>
              <a:rect l="0" t="0" r="r" b="b"/>
              <a:pathLst>
                <a:path w="113" h="127">
                  <a:moveTo>
                    <a:pt x="0" y="98"/>
                  </a:moveTo>
                  <a:lnTo>
                    <a:pt x="70" y="127"/>
                  </a:lnTo>
                  <a:lnTo>
                    <a:pt x="113" y="33"/>
                  </a:lnTo>
                  <a:lnTo>
                    <a:pt x="47" y="0"/>
                  </a:lnTo>
                  <a:lnTo>
                    <a:pt x="0" y="98"/>
                  </a:ln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1" name="Freeform 353"/>
            <p:cNvSpPr>
              <a:spLocks/>
            </p:cNvSpPr>
            <p:nvPr/>
          </p:nvSpPr>
          <p:spPr bwMode="auto">
            <a:xfrm>
              <a:off x="8210681" y="4530776"/>
              <a:ext cx="183813" cy="233661"/>
            </a:xfrm>
            <a:custGeom>
              <a:avLst/>
              <a:gdLst>
                <a:gd name="T0" fmla="*/ 25 w 25"/>
                <a:gd name="T1" fmla="*/ 4 h 32"/>
                <a:gd name="T2" fmla="*/ 10 w 25"/>
                <a:gd name="T3" fmla="*/ 0 h 32"/>
                <a:gd name="T4" fmla="*/ 7 w 25"/>
                <a:gd name="T5" fmla="*/ 12 h 32"/>
                <a:gd name="T6" fmla="*/ 0 w 25"/>
                <a:gd name="T7" fmla="*/ 23 h 32"/>
                <a:gd name="T8" fmla="*/ 17 w 25"/>
                <a:gd name="T9" fmla="*/ 32 h 32"/>
                <a:gd name="T10" fmla="*/ 25 w 25"/>
                <a:gd name="T11" fmla="*/ 4 h 32"/>
              </a:gdLst>
              <a:ahLst/>
              <a:cxnLst>
                <a:cxn ang="0">
                  <a:pos x="T0" y="T1"/>
                </a:cxn>
                <a:cxn ang="0">
                  <a:pos x="T2" y="T3"/>
                </a:cxn>
                <a:cxn ang="0">
                  <a:pos x="T4" y="T5"/>
                </a:cxn>
                <a:cxn ang="0">
                  <a:pos x="T6" y="T7"/>
                </a:cxn>
                <a:cxn ang="0">
                  <a:pos x="T8" y="T9"/>
                </a:cxn>
                <a:cxn ang="0">
                  <a:pos x="T10" y="T11"/>
                </a:cxn>
              </a:cxnLst>
              <a:rect l="0" t="0" r="r" b="b"/>
              <a:pathLst>
                <a:path w="25" h="32">
                  <a:moveTo>
                    <a:pt x="25" y="4"/>
                  </a:moveTo>
                  <a:cubicBezTo>
                    <a:pt x="10" y="0"/>
                    <a:pt x="10" y="0"/>
                    <a:pt x="10" y="0"/>
                  </a:cubicBezTo>
                  <a:cubicBezTo>
                    <a:pt x="7" y="12"/>
                    <a:pt x="7" y="12"/>
                    <a:pt x="7" y="12"/>
                  </a:cubicBezTo>
                  <a:cubicBezTo>
                    <a:pt x="0" y="23"/>
                    <a:pt x="0" y="23"/>
                    <a:pt x="0" y="23"/>
                  </a:cubicBezTo>
                  <a:cubicBezTo>
                    <a:pt x="6" y="26"/>
                    <a:pt x="17" y="23"/>
                    <a:pt x="17" y="32"/>
                  </a:cubicBezTo>
                  <a:lnTo>
                    <a:pt x="25" y="4"/>
                  </a:ln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2" name="Freeform 354"/>
            <p:cNvSpPr>
              <a:spLocks/>
            </p:cNvSpPr>
            <p:nvPr/>
          </p:nvSpPr>
          <p:spPr bwMode="auto">
            <a:xfrm>
              <a:off x="8181085" y="4537007"/>
              <a:ext cx="213410" cy="330239"/>
            </a:xfrm>
            <a:custGeom>
              <a:avLst/>
              <a:gdLst>
                <a:gd name="T0" fmla="*/ 2 w 29"/>
                <a:gd name="T1" fmla="*/ 27 h 45"/>
                <a:gd name="T2" fmla="*/ 12 w 29"/>
                <a:gd name="T3" fmla="*/ 5 h 45"/>
                <a:gd name="T4" fmla="*/ 16 w 29"/>
                <a:gd name="T5" fmla="*/ 3 h 45"/>
                <a:gd name="T6" fmla="*/ 16 w 29"/>
                <a:gd name="T7" fmla="*/ 3 h 45"/>
                <a:gd name="T8" fmla="*/ 16 w 29"/>
                <a:gd name="T9" fmla="*/ 4 h 45"/>
                <a:gd name="T10" fmla="*/ 17 w 29"/>
                <a:gd name="T11" fmla="*/ 2 h 45"/>
                <a:gd name="T12" fmla="*/ 22 w 29"/>
                <a:gd name="T13" fmla="*/ 0 h 45"/>
                <a:gd name="T14" fmla="*/ 22 w 29"/>
                <a:gd name="T15" fmla="*/ 0 h 45"/>
                <a:gd name="T16" fmla="*/ 24 w 29"/>
                <a:gd name="T17" fmla="*/ 3 h 45"/>
                <a:gd name="T18" fmla="*/ 26 w 29"/>
                <a:gd name="T19" fmla="*/ 4 h 45"/>
                <a:gd name="T20" fmla="*/ 26 w 29"/>
                <a:gd name="T21" fmla="*/ 4 h 45"/>
                <a:gd name="T22" fmla="*/ 28 w 29"/>
                <a:gd name="T23" fmla="*/ 9 h 45"/>
                <a:gd name="T24" fmla="*/ 16 w 29"/>
                <a:gd name="T25" fmla="*/ 32 h 45"/>
                <a:gd name="T26" fmla="*/ 12 w 29"/>
                <a:gd name="T27" fmla="*/ 42 h 45"/>
                <a:gd name="T28" fmla="*/ 7 w 29"/>
                <a:gd name="T29" fmla="*/ 44 h 45"/>
                <a:gd name="T30" fmla="*/ 7 w 29"/>
                <a:gd name="T31" fmla="*/ 44 h 45"/>
                <a:gd name="T32" fmla="*/ 6 w 29"/>
                <a:gd name="T33" fmla="*/ 38 h 45"/>
                <a:gd name="T34" fmla="*/ 2 w 29"/>
                <a:gd name="T35"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5">
                  <a:moveTo>
                    <a:pt x="2" y="27"/>
                  </a:moveTo>
                  <a:cubicBezTo>
                    <a:pt x="12" y="5"/>
                    <a:pt x="12" y="5"/>
                    <a:pt x="12" y="5"/>
                  </a:cubicBezTo>
                  <a:cubicBezTo>
                    <a:pt x="12" y="3"/>
                    <a:pt x="14" y="3"/>
                    <a:pt x="16" y="3"/>
                  </a:cubicBezTo>
                  <a:cubicBezTo>
                    <a:pt x="16" y="3"/>
                    <a:pt x="16" y="3"/>
                    <a:pt x="16" y="3"/>
                  </a:cubicBezTo>
                  <a:cubicBezTo>
                    <a:pt x="16" y="4"/>
                    <a:pt x="16" y="4"/>
                    <a:pt x="16" y="4"/>
                  </a:cubicBezTo>
                  <a:cubicBezTo>
                    <a:pt x="17" y="2"/>
                    <a:pt x="17" y="2"/>
                    <a:pt x="17" y="2"/>
                  </a:cubicBezTo>
                  <a:cubicBezTo>
                    <a:pt x="18" y="0"/>
                    <a:pt x="20" y="0"/>
                    <a:pt x="22" y="0"/>
                  </a:cubicBezTo>
                  <a:cubicBezTo>
                    <a:pt x="22" y="0"/>
                    <a:pt x="22" y="0"/>
                    <a:pt x="22" y="0"/>
                  </a:cubicBezTo>
                  <a:cubicBezTo>
                    <a:pt x="23" y="1"/>
                    <a:pt x="24" y="2"/>
                    <a:pt x="24" y="3"/>
                  </a:cubicBezTo>
                  <a:cubicBezTo>
                    <a:pt x="25" y="3"/>
                    <a:pt x="26" y="3"/>
                    <a:pt x="26" y="4"/>
                  </a:cubicBezTo>
                  <a:cubicBezTo>
                    <a:pt x="26" y="4"/>
                    <a:pt x="26" y="4"/>
                    <a:pt x="26" y="4"/>
                  </a:cubicBezTo>
                  <a:cubicBezTo>
                    <a:pt x="28" y="5"/>
                    <a:pt x="29" y="7"/>
                    <a:pt x="28" y="9"/>
                  </a:cubicBezTo>
                  <a:cubicBezTo>
                    <a:pt x="16" y="32"/>
                    <a:pt x="16" y="32"/>
                    <a:pt x="16" y="32"/>
                  </a:cubicBezTo>
                  <a:cubicBezTo>
                    <a:pt x="12" y="42"/>
                    <a:pt x="12" y="42"/>
                    <a:pt x="12" y="42"/>
                  </a:cubicBezTo>
                  <a:cubicBezTo>
                    <a:pt x="11" y="44"/>
                    <a:pt x="9" y="45"/>
                    <a:pt x="7" y="44"/>
                  </a:cubicBezTo>
                  <a:cubicBezTo>
                    <a:pt x="7" y="44"/>
                    <a:pt x="7" y="44"/>
                    <a:pt x="7" y="44"/>
                  </a:cubicBezTo>
                  <a:cubicBezTo>
                    <a:pt x="5" y="43"/>
                    <a:pt x="5" y="40"/>
                    <a:pt x="6" y="38"/>
                  </a:cubicBezTo>
                  <a:cubicBezTo>
                    <a:pt x="6" y="36"/>
                    <a:pt x="0" y="31"/>
                    <a:pt x="2" y="27"/>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3" name="Freeform 355"/>
            <p:cNvSpPr>
              <a:spLocks/>
            </p:cNvSpPr>
            <p:nvPr/>
          </p:nvSpPr>
          <p:spPr bwMode="auto">
            <a:xfrm>
              <a:off x="8218471" y="4764437"/>
              <a:ext cx="73215" cy="183813"/>
            </a:xfrm>
            <a:custGeom>
              <a:avLst/>
              <a:gdLst>
                <a:gd name="T0" fmla="*/ 3 w 10"/>
                <a:gd name="T1" fmla="*/ 25 h 25"/>
                <a:gd name="T2" fmla="*/ 3 w 10"/>
                <a:gd name="T3" fmla="*/ 25 h 25"/>
                <a:gd name="T4" fmla="*/ 0 w 10"/>
                <a:gd name="T5" fmla="*/ 22 h 25"/>
                <a:gd name="T6" fmla="*/ 5 w 10"/>
                <a:gd name="T7" fmla="*/ 0 h 25"/>
                <a:gd name="T8" fmla="*/ 5 w 10"/>
                <a:gd name="T9" fmla="*/ 0 h 25"/>
                <a:gd name="T10" fmla="*/ 10 w 10"/>
                <a:gd name="T11" fmla="*/ 3 h 25"/>
                <a:gd name="T12" fmla="*/ 6 w 10"/>
                <a:gd name="T13" fmla="*/ 23 h 25"/>
                <a:gd name="T14" fmla="*/ 3 w 10"/>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5">
                  <a:moveTo>
                    <a:pt x="3" y="25"/>
                  </a:moveTo>
                  <a:cubicBezTo>
                    <a:pt x="3" y="25"/>
                    <a:pt x="3" y="25"/>
                    <a:pt x="3" y="25"/>
                  </a:cubicBezTo>
                  <a:cubicBezTo>
                    <a:pt x="1" y="25"/>
                    <a:pt x="0" y="23"/>
                    <a:pt x="0" y="22"/>
                  </a:cubicBezTo>
                  <a:cubicBezTo>
                    <a:pt x="5" y="0"/>
                    <a:pt x="5" y="0"/>
                    <a:pt x="5" y="0"/>
                  </a:cubicBezTo>
                  <a:cubicBezTo>
                    <a:pt x="5" y="0"/>
                    <a:pt x="5" y="0"/>
                    <a:pt x="5" y="0"/>
                  </a:cubicBezTo>
                  <a:cubicBezTo>
                    <a:pt x="10" y="3"/>
                    <a:pt x="10" y="3"/>
                    <a:pt x="10" y="3"/>
                  </a:cubicBezTo>
                  <a:cubicBezTo>
                    <a:pt x="6" y="23"/>
                    <a:pt x="6" y="23"/>
                    <a:pt x="6" y="23"/>
                  </a:cubicBezTo>
                  <a:cubicBezTo>
                    <a:pt x="5" y="24"/>
                    <a:pt x="4" y="25"/>
                    <a:pt x="3" y="25"/>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4" name="Freeform 356"/>
            <p:cNvSpPr>
              <a:spLocks/>
            </p:cNvSpPr>
            <p:nvPr/>
          </p:nvSpPr>
          <p:spPr bwMode="auto">
            <a:xfrm>
              <a:off x="8269876" y="4580623"/>
              <a:ext cx="109042" cy="257026"/>
            </a:xfrm>
            <a:custGeom>
              <a:avLst/>
              <a:gdLst>
                <a:gd name="T0" fmla="*/ 10 w 15"/>
                <a:gd name="T1" fmla="*/ 35 h 35"/>
                <a:gd name="T2" fmla="*/ 10 w 15"/>
                <a:gd name="T3" fmla="*/ 35 h 35"/>
                <a:gd name="T4" fmla="*/ 8 w 15"/>
                <a:gd name="T5" fmla="*/ 32 h 35"/>
                <a:gd name="T6" fmla="*/ 9 w 15"/>
                <a:gd name="T7" fmla="*/ 24 h 35"/>
                <a:gd name="T8" fmla="*/ 4 w 15"/>
                <a:gd name="T9" fmla="*/ 24 h 35"/>
                <a:gd name="T10" fmla="*/ 0 w 15"/>
                <a:gd name="T11" fmla="*/ 6 h 35"/>
                <a:gd name="T12" fmla="*/ 9 w 15"/>
                <a:gd name="T13" fmla="*/ 0 h 35"/>
                <a:gd name="T14" fmla="*/ 12 w 15"/>
                <a:gd name="T15" fmla="*/ 8 h 35"/>
                <a:gd name="T16" fmla="*/ 15 w 15"/>
                <a:gd name="T17" fmla="*/ 15 h 35"/>
                <a:gd name="T18" fmla="*/ 14 w 15"/>
                <a:gd name="T19" fmla="*/ 33 h 35"/>
                <a:gd name="T20" fmla="*/ 10 w 15"/>
                <a:gd name="T2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5">
                  <a:moveTo>
                    <a:pt x="10" y="35"/>
                  </a:moveTo>
                  <a:cubicBezTo>
                    <a:pt x="10" y="35"/>
                    <a:pt x="10" y="35"/>
                    <a:pt x="10" y="35"/>
                  </a:cubicBezTo>
                  <a:cubicBezTo>
                    <a:pt x="9" y="35"/>
                    <a:pt x="8" y="34"/>
                    <a:pt x="8" y="32"/>
                  </a:cubicBezTo>
                  <a:cubicBezTo>
                    <a:pt x="9" y="24"/>
                    <a:pt x="9" y="24"/>
                    <a:pt x="9" y="24"/>
                  </a:cubicBezTo>
                  <a:cubicBezTo>
                    <a:pt x="9" y="20"/>
                    <a:pt x="6" y="21"/>
                    <a:pt x="4" y="24"/>
                  </a:cubicBezTo>
                  <a:cubicBezTo>
                    <a:pt x="0" y="6"/>
                    <a:pt x="0" y="6"/>
                    <a:pt x="0" y="6"/>
                  </a:cubicBezTo>
                  <a:cubicBezTo>
                    <a:pt x="9" y="0"/>
                    <a:pt x="9" y="0"/>
                    <a:pt x="9" y="0"/>
                  </a:cubicBezTo>
                  <a:cubicBezTo>
                    <a:pt x="12" y="8"/>
                    <a:pt x="12" y="8"/>
                    <a:pt x="12" y="8"/>
                  </a:cubicBezTo>
                  <a:cubicBezTo>
                    <a:pt x="15" y="8"/>
                    <a:pt x="15" y="13"/>
                    <a:pt x="15" y="15"/>
                  </a:cubicBezTo>
                  <a:cubicBezTo>
                    <a:pt x="14" y="33"/>
                    <a:pt x="14" y="33"/>
                    <a:pt x="14" y="33"/>
                  </a:cubicBezTo>
                  <a:cubicBezTo>
                    <a:pt x="13" y="34"/>
                    <a:pt x="12" y="35"/>
                    <a:pt x="10" y="35"/>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5" name="Freeform 357"/>
            <p:cNvSpPr>
              <a:spLocks/>
            </p:cNvSpPr>
            <p:nvPr/>
          </p:nvSpPr>
          <p:spPr bwMode="auto">
            <a:xfrm>
              <a:off x="8202894" y="4734838"/>
              <a:ext cx="51406" cy="183813"/>
            </a:xfrm>
            <a:custGeom>
              <a:avLst/>
              <a:gdLst>
                <a:gd name="T0" fmla="*/ 5 w 7"/>
                <a:gd name="T1" fmla="*/ 25 h 25"/>
                <a:gd name="T2" fmla="*/ 5 w 7"/>
                <a:gd name="T3" fmla="*/ 25 h 25"/>
                <a:gd name="T4" fmla="*/ 2 w 7"/>
                <a:gd name="T5" fmla="*/ 22 h 25"/>
                <a:gd name="T6" fmla="*/ 0 w 7"/>
                <a:gd name="T7" fmla="*/ 0 h 25"/>
                <a:gd name="T8" fmla="*/ 0 w 7"/>
                <a:gd name="T9" fmla="*/ 0 h 25"/>
                <a:gd name="T10" fmla="*/ 5 w 7"/>
                <a:gd name="T11" fmla="*/ 1 h 25"/>
                <a:gd name="T12" fmla="*/ 7 w 7"/>
                <a:gd name="T13" fmla="*/ 22 h 25"/>
                <a:gd name="T14" fmla="*/ 5 w 7"/>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5">
                  <a:moveTo>
                    <a:pt x="5" y="25"/>
                  </a:moveTo>
                  <a:cubicBezTo>
                    <a:pt x="5" y="25"/>
                    <a:pt x="5" y="25"/>
                    <a:pt x="5" y="25"/>
                  </a:cubicBezTo>
                  <a:cubicBezTo>
                    <a:pt x="3" y="25"/>
                    <a:pt x="2" y="24"/>
                    <a:pt x="2" y="22"/>
                  </a:cubicBezTo>
                  <a:cubicBezTo>
                    <a:pt x="0" y="0"/>
                    <a:pt x="0" y="0"/>
                    <a:pt x="0" y="0"/>
                  </a:cubicBezTo>
                  <a:cubicBezTo>
                    <a:pt x="0" y="0"/>
                    <a:pt x="0" y="0"/>
                    <a:pt x="0" y="0"/>
                  </a:cubicBezTo>
                  <a:cubicBezTo>
                    <a:pt x="5" y="1"/>
                    <a:pt x="5" y="1"/>
                    <a:pt x="5" y="1"/>
                  </a:cubicBezTo>
                  <a:cubicBezTo>
                    <a:pt x="7" y="22"/>
                    <a:pt x="7" y="22"/>
                    <a:pt x="7" y="22"/>
                  </a:cubicBezTo>
                  <a:cubicBezTo>
                    <a:pt x="7" y="23"/>
                    <a:pt x="6" y="24"/>
                    <a:pt x="5" y="25"/>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6" name="Freeform 358"/>
            <p:cNvSpPr>
              <a:spLocks/>
            </p:cNvSpPr>
            <p:nvPr/>
          </p:nvSpPr>
          <p:spPr bwMode="auto">
            <a:xfrm>
              <a:off x="8196663" y="4756647"/>
              <a:ext cx="87233" cy="162004"/>
            </a:xfrm>
            <a:custGeom>
              <a:avLst/>
              <a:gdLst>
                <a:gd name="T0" fmla="*/ 10 w 12"/>
                <a:gd name="T1" fmla="*/ 22 h 22"/>
                <a:gd name="T2" fmla="*/ 10 w 12"/>
                <a:gd name="T3" fmla="*/ 22 h 22"/>
                <a:gd name="T4" fmla="*/ 6 w 12"/>
                <a:gd name="T5" fmla="*/ 20 h 22"/>
                <a:gd name="T6" fmla="*/ 0 w 12"/>
                <a:gd name="T7" fmla="*/ 0 h 22"/>
                <a:gd name="T8" fmla="*/ 5 w 12"/>
                <a:gd name="T9" fmla="*/ 4 h 22"/>
                <a:gd name="T10" fmla="*/ 11 w 12"/>
                <a:gd name="T11" fmla="*/ 19 h 22"/>
                <a:gd name="T12" fmla="*/ 10 w 12"/>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12" h="22">
                  <a:moveTo>
                    <a:pt x="10" y="22"/>
                  </a:moveTo>
                  <a:cubicBezTo>
                    <a:pt x="10" y="22"/>
                    <a:pt x="10" y="22"/>
                    <a:pt x="10" y="22"/>
                  </a:cubicBezTo>
                  <a:cubicBezTo>
                    <a:pt x="8" y="22"/>
                    <a:pt x="7" y="22"/>
                    <a:pt x="6" y="20"/>
                  </a:cubicBezTo>
                  <a:cubicBezTo>
                    <a:pt x="0" y="0"/>
                    <a:pt x="0" y="0"/>
                    <a:pt x="0" y="0"/>
                  </a:cubicBezTo>
                  <a:cubicBezTo>
                    <a:pt x="5" y="4"/>
                    <a:pt x="5" y="4"/>
                    <a:pt x="5" y="4"/>
                  </a:cubicBezTo>
                  <a:cubicBezTo>
                    <a:pt x="11" y="19"/>
                    <a:pt x="11" y="19"/>
                    <a:pt x="11" y="19"/>
                  </a:cubicBezTo>
                  <a:cubicBezTo>
                    <a:pt x="12" y="20"/>
                    <a:pt x="11" y="21"/>
                    <a:pt x="10" y="22"/>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7" name="Freeform 359"/>
            <p:cNvSpPr>
              <a:spLocks/>
            </p:cNvSpPr>
            <p:nvPr/>
          </p:nvSpPr>
          <p:spPr bwMode="auto">
            <a:xfrm>
              <a:off x="8224702" y="4610220"/>
              <a:ext cx="169793" cy="88791"/>
            </a:xfrm>
            <a:custGeom>
              <a:avLst/>
              <a:gdLst>
                <a:gd name="T0" fmla="*/ 0 w 109"/>
                <a:gd name="T1" fmla="*/ 28 h 57"/>
                <a:gd name="T2" fmla="*/ 104 w 109"/>
                <a:gd name="T3" fmla="*/ 57 h 57"/>
                <a:gd name="T4" fmla="*/ 109 w 109"/>
                <a:gd name="T5" fmla="*/ 28 h 57"/>
                <a:gd name="T6" fmla="*/ 5 w 109"/>
                <a:gd name="T7" fmla="*/ 0 h 57"/>
                <a:gd name="T8" fmla="*/ 0 w 109"/>
                <a:gd name="T9" fmla="*/ 28 h 57"/>
              </a:gdLst>
              <a:ahLst/>
              <a:cxnLst>
                <a:cxn ang="0">
                  <a:pos x="T0" y="T1"/>
                </a:cxn>
                <a:cxn ang="0">
                  <a:pos x="T2" y="T3"/>
                </a:cxn>
                <a:cxn ang="0">
                  <a:pos x="T4" y="T5"/>
                </a:cxn>
                <a:cxn ang="0">
                  <a:pos x="T6" y="T7"/>
                </a:cxn>
                <a:cxn ang="0">
                  <a:pos x="T8" y="T9"/>
                </a:cxn>
              </a:cxnLst>
              <a:rect l="0" t="0" r="r" b="b"/>
              <a:pathLst>
                <a:path w="109" h="57">
                  <a:moveTo>
                    <a:pt x="0" y="28"/>
                  </a:moveTo>
                  <a:lnTo>
                    <a:pt x="104" y="57"/>
                  </a:lnTo>
                  <a:lnTo>
                    <a:pt x="109" y="28"/>
                  </a:lnTo>
                  <a:lnTo>
                    <a:pt x="5" y="0"/>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8" name="Freeform 360"/>
            <p:cNvSpPr>
              <a:spLocks/>
            </p:cNvSpPr>
            <p:nvPr/>
          </p:nvSpPr>
          <p:spPr bwMode="auto">
            <a:xfrm>
              <a:off x="8218471" y="3468403"/>
              <a:ext cx="563900" cy="1193224"/>
            </a:xfrm>
            <a:custGeom>
              <a:avLst/>
              <a:gdLst>
                <a:gd name="T0" fmla="*/ 77 w 77"/>
                <a:gd name="T1" fmla="*/ 6 h 163"/>
                <a:gd name="T2" fmla="*/ 51 w 77"/>
                <a:gd name="T3" fmla="*/ 0 h 163"/>
                <a:gd name="T4" fmla="*/ 0 w 77"/>
                <a:gd name="T5" fmla="*/ 156 h 163"/>
                <a:gd name="T6" fmla="*/ 0 w 77"/>
                <a:gd name="T7" fmla="*/ 156 h 163"/>
                <a:gd name="T8" fmla="*/ 26 w 77"/>
                <a:gd name="T9" fmla="*/ 163 h 163"/>
                <a:gd name="T10" fmla="*/ 26 w 77"/>
                <a:gd name="T11" fmla="*/ 162 h 163"/>
                <a:gd name="T12" fmla="*/ 77 w 77"/>
                <a:gd name="T13" fmla="*/ 6 h 163"/>
                <a:gd name="T14" fmla="*/ 77 w 77"/>
                <a:gd name="T15" fmla="*/ 6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63">
                  <a:moveTo>
                    <a:pt x="77" y="6"/>
                  </a:moveTo>
                  <a:cubicBezTo>
                    <a:pt x="51" y="0"/>
                    <a:pt x="51" y="0"/>
                    <a:pt x="51" y="0"/>
                  </a:cubicBezTo>
                  <a:cubicBezTo>
                    <a:pt x="51" y="0"/>
                    <a:pt x="3" y="145"/>
                    <a:pt x="0" y="156"/>
                  </a:cubicBezTo>
                  <a:cubicBezTo>
                    <a:pt x="0" y="156"/>
                    <a:pt x="0" y="156"/>
                    <a:pt x="0" y="156"/>
                  </a:cubicBezTo>
                  <a:cubicBezTo>
                    <a:pt x="26" y="163"/>
                    <a:pt x="26" y="163"/>
                    <a:pt x="26" y="163"/>
                  </a:cubicBezTo>
                  <a:cubicBezTo>
                    <a:pt x="26" y="163"/>
                    <a:pt x="26" y="162"/>
                    <a:pt x="26" y="162"/>
                  </a:cubicBezTo>
                  <a:cubicBezTo>
                    <a:pt x="77" y="6"/>
                    <a:pt x="77" y="6"/>
                    <a:pt x="77" y="6"/>
                  </a:cubicBezTo>
                  <a:cubicBezTo>
                    <a:pt x="77" y="6"/>
                    <a:pt x="77" y="6"/>
                    <a:pt x="77" y="6"/>
                  </a:cubicBez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9" name="Freeform 361"/>
            <p:cNvSpPr>
              <a:spLocks/>
            </p:cNvSpPr>
            <p:nvPr/>
          </p:nvSpPr>
          <p:spPr bwMode="auto">
            <a:xfrm>
              <a:off x="8562730" y="4603989"/>
              <a:ext cx="373856" cy="1719737"/>
            </a:xfrm>
            <a:custGeom>
              <a:avLst/>
              <a:gdLst>
                <a:gd name="T0" fmla="*/ 17 w 51"/>
                <a:gd name="T1" fmla="*/ 0 h 235"/>
                <a:gd name="T2" fmla="*/ 44 w 51"/>
                <a:gd name="T3" fmla="*/ 0 h 235"/>
                <a:gd name="T4" fmla="*/ 50 w 51"/>
                <a:gd name="T5" fmla="*/ 7 h 235"/>
                <a:gd name="T6" fmla="*/ 45 w 51"/>
                <a:gd name="T7" fmla="*/ 118 h 235"/>
                <a:gd name="T8" fmla="*/ 42 w 51"/>
                <a:gd name="T9" fmla="*/ 187 h 235"/>
                <a:gd name="T10" fmla="*/ 44 w 51"/>
                <a:gd name="T11" fmla="*/ 210 h 235"/>
                <a:gd name="T12" fmla="*/ 17 w 51"/>
                <a:gd name="T13" fmla="*/ 232 h 235"/>
                <a:gd name="T14" fmla="*/ 3 w 51"/>
                <a:gd name="T15" fmla="*/ 228 h 235"/>
                <a:gd name="T16" fmla="*/ 19 w 51"/>
                <a:gd name="T17" fmla="*/ 207 h 235"/>
                <a:gd name="T18" fmla="*/ 17 w 51"/>
                <a:gd name="T19" fmla="*/ 114 h 235"/>
                <a:gd name="T20" fmla="*/ 10 w 51"/>
                <a:gd name="T21" fmla="*/ 7 h 235"/>
                <a:gd name="T22" fmla="*/ 17 w 51"/>
                <a:gd name="T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235">
                  <a:moveTo>
                    <a:pt x="17" y="0"/>
                  </a:moveTo>
                  <a:cubicBezTo>
                    <a:pt x="44" y="0"/>
                    <a:pt x="44" y="0"/>
                    <a:pt x="44" y="0"/>
                  </a:cubicBezTo>
                  <a:cubicBezTo>
                    <a:pt x="47" y="0"/>
                    <a:pt x="51" y="3"/>
                    <a:pt x="50" y="7"/>
                  </a:cubicBezTo>
                  <a:cubicBezTo>
                    <a:pt x="49" y="46"/>
                    <a:pt x="51" y="78"/>
                    <a:pt x="45" y="118"/>
                  </a:cubicBezTo>
                  <a:cubicBezTo>
                    <a:pt x="43" y="136"/>
                    <a:pt x="44" y="160"/>
                    <a:pt x="42" y="187"/>
                  </a:cubicBezTo>
                  <a:cubicBezTo>
                    <a:pt x="40" y="201"/>
                    <a:pt x="45" y="207"/>
                    <a:pt x="44" y="210"/>
                  </a:cubicBezTo>
                  <a:cubicBezTo>
                    <a:pt x="43" y="213"/>
                    <a:pt x="28" y="235"/>
                    <a:pt x="17" y="232"/>
                  </a:cubicBezTo>
                  <a:cubicBezTo>
                    <a:pt x="3" y="228"/>
                    <a:pt x="3" y="228"/>
                    <a:pt x="3" y="228"/>
                  </a:cubicBezTo>
                  <a:cubicBezTo>
                    <a:pt x="0" y="227"/>
                    <a:pt x="18" y="210"/>
                    <a:pt x="19" y="207"/>
                  </a:cubicBezTo>
                  <a:cubicBezTo>
                    <a:pt x="27" y="172"/>
                    <a:pt x="21" y="146"/>
                    <a:pt x="17" y="114"/>
                  </a:cubicBezTo>
                  <a:cubicBezTo>
                    <a:pt x="14" y="80"/>
                    <a:pt x="10" y="41"/>
                    <a:pt x="10" y="7"/>
                  </a:cubicBezTo>
                  <a:cubicBezTo>
                    <a:pt x="10" y="3"/>
                    <a:pt x="13" y="0"/>
                    <a:pt x="17" y="0"/>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0" name="Freeform 362"/>
            <p:cNvSpPr>
              <a:spLocks/>
            </p:cNvSpPr>
            <p:nvPr/>
          </p:nvSpPr>
          <p:spPr bwMode="auto">
            <a:xfrm>
              <a:off x="8473939" y="6082277"/>
              <a:ext cx="454858" cy="322452"/>
            </a:xfrm>
            <a:custGeom>
              <a:avLst/>
              <a:gdLst>
                <a:gd name="T0" fmla="*/ 55 w 62"/>
                <a:gd name="T1" fmla="*/ 0 h 44"/>
                <a:gd name="T2" fmla="*/ 62 w 62"/>
                <a:gd name="T3" fmla="*/ 19 h 44"/>
                <a:gd name="T4" fmla="*/ 58 w 62"/>
                <a:gd name="T5" fmla="*/ 27 h 44"/>
                <a:gd name="T6" fmla="*/ 53 w 62"/>
                <a:gd name="T7" fmla="*/ 27 h 44"/>
                <a:gd name="T8" fmla="*/ 42 w 62"/>
                <a:gd name="T9" fmla="*/ 34 h 44"/>
                <a:gd name="T10" fmla="*/ 25 w 62"/>
                <a:gd name="T11" fmla="*/ 42 h 44"/>
                <a:gd name="T12" fmla="*/ 9 w 62"/>
                <a:gd name="T13" fmla="*/ 40 h 44"/>
                <a:gd name="T14" fmla="*/ 26 w 62"/>
                <a:gd name="T15" fmla="*/ 11 h 44"/>
                <a:gd name="T16" fmla="*/ 23 w 62"/>
                <a:gd name="T17" fmla="*/ 26 h 44"/>
                <a:gd name="T18" fmla="*/ 55 w 62"/>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44">
                  <a:moveTo>
                    <a:pt x="55" y="0"/>
                  </a:moveTo>
                  <a:cubicBezTo>
                    <a:pt x="58" y="3"/>
                    <a:pt x="62" y="14"/>
                    <a:pt x="62" y="19"/>
                  </a:cubicBezTo>
                  <a:cubicBezTo>
                    <a:pt x="61" y="25"/>
                    <a:pt x="61" y="25"/>
                    <a:pt x="58" y="27"/>
                  </a:cubicBezTo>
                  <a:cubicBezTo>
                    <a:pt x="55" y="29"/>
                    <a:pt x="54" y="29"/>
                    <a:pt x="53" y="27"/>
                  </a:cubicBezTo>
                  <a:cubicBezTo>
                    <a:pt x="52" y="26"/>
                    <a:pt x="45" y="32"/>
                    <a:pt x="42" y="34"/>
                  </a:cubicBezTo>
                  <a:cubicBezTo>
                    <a:pt x="38" y="36"/>
                    <a:pt x="34" y="40"/>
                    <a:pt x="25" y="42"/>
                  </a:cubicBezTo>
                  <a:cubicBezTo>
                    <a:pt x="19" y="43"/>
                    <a:pt x="12" y="44"/>
                    <a:pt x="9" y="40"/>
                  </a:cubicBezTo>
                  <a:cubicBezTo>
                    <a:pt x="0" y="31"/>
                    <a:pt x="18" y="21"/>
                    <a:pt x="26" y="11"/>
                  </a:cubicBezTo>
                  <a:cubicBezTo>
                    <a:pt x="22" y="19"/>
                    <a:pt x="12" y="25"/>
                    <a:pt x="23" y="26"/>
                  </a:cubicBezTo>
                  <a:cubicBezTo>
                    <a:pt x="42" y="26"/>
                    <a:pt x="54" y="13"/>
                    <a:pt x="55"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1" name="Freeform 363"/>
            <p:cNvSpPr>
              <a:spLocks/>
            </p:cNvSpPr>
            <p:nvPr/>
          </p:nvSpPr>
          <p:spPr bwMode="auto">
            <a:xfrm>
              <a:off x="8958393" y="4603989"/>
              <a:ext cx="373856" cy="1719737"/>
            </a:xfrm>
            <a:custGeom>
              <a:avLst/>
              <a:gdLst>
                <a:gd name="T0" fmla="*/ 34 w 51"/>
                <a:gd name="T1" fmla="*/ 0 h 235"/>
                <a:gd name="T2" fmla="*/ 7 w 51"/>
                <a:gd name="T3" fmla="*/ 0 h 235"/>
                <a:gd name="T4" fmla="*/ 0 w 51"/>
                <a:gd name="T5" fmla="*/ 7 h 235"/>
                <a:gd name="T6" fmla="*/ 6 w 51"/>
                <a:gd name="T7" fmla="*/ 118 h 235"/>
                <a:gd name="T8" fmla="*/ 9 w 51"/>
                <a:gd name="T9" fmla="*/ 187 h 235"/>
                <a:gd name="T10" fmla="*/ 7 w 51"/>
                <a:gd name="T11" fmla="*/ 210 h 235"/>
                <a:gd name="T12" fmla="*/ 34 w 51"/>
                <a:gd name="T13" fmla="*/ 232 h 235"/>
                <a:gd name="T14" fmla="*/ 48 w 51"/>
                <a:gd name="T15" fmla="*/ 228 h 235"/>
                <a:gd name="T16" fmla="*/ 32 w 51"/>
                <a:gd name="T17" fmla="*/ 207 h 235"/>
                <a:gd name="T18" fmla="*/ 33 w 51"/>
                <a:gd name="T19" fmla="*/ 114 h 235"/>
                <a:gd name="T20" fmla="*/ 41 w 51"/>
                <a:gd name="T21" fmla="*/ 7 h 235"/>
                <a:gd name="T22" fmla="*/ 34 w 51"/>
                <a:gd name="T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235">
                  <a:moveTo>
                    <a:pt x="34" y="0"/>
                  </a:moveTo>
                  <a:cubicBezTo>
                    <a:pt x="7" y="0"/>
                    <a:pt x="7" y="0"/>
                    <a:pt x="7" y="0"/>
                  </a:cubicBezTo>
                  <a:cubicBezTo>
                    <a:pt x="3" y="0"/>
                    <a:pt x="0" y="3"/>
                    <a:pt x="0" y="7"/>
                  </a:cubicBezTo>
                  <a:cubicBezTo>
                    <a:pt x="1" y="46"/>
                    <a:pt x="0" y="78"/>
                    <a:pt x="6" y="118"/>
                  </a:cubicBezTo>
                  <a:cubicBezTo>
                    <a:pt x="8" y="136"/>
                    <a:pt x="7" y="160"/>
                    <a:pt x="9" y="187"/>
                  </a:cubicBezTo>
                  <a:cubicBezTo>
                    <a:pt x="11" y="201"/>
                    <a:pt x="6" y="207"/>
                    <a:pt x="7" y="210"/>
                  </a:cubicBezTo>
                  <a:cubicBezTo>
                    <a:pt x="8" y="213"/>
                    <a:pt x="23" y="235"/>
                    <a:pt x="34" y="232"/>
                  </a:cubicBezTo>
                  <a:cubicBezTo>
                    <a:pt x="48" y="228"/>
                    <a:pt x="48" y="228"/>
                    <a:pt x="48" y="228"/>
                  </a:cubicBezTo>
                  <a:cubicBezTo>
                    <a:pt x="51" y="227"/>
                    <a:pt x="33" y="210"/>
                    <a:pt x="32" y="207"/>
                  </a:cubicBezTo>
                  <a:cubicBezTo>
                    <a:pt x="24" y="172"/>
                    <a:pt x="30" y="146"/>
                    <a:pt x="33" y="114"/>
                  </a:cubicBezTo>
                  <a:cubicBezTo>
                    <a:pt x="37" y="80"/>
                    <a:pt x="41" y="41"/>
                    <a:pt x="41" y="7"/>
                  </a:cubicBezTo>
                  <a:cubicBezTo>
                    <a:pt x="41" y="3"/>
                    <a:pt x="38" y="0"/>
                    <a:pt x="34" y="0"/>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5" name="Freeform 364"/>
            <p:cNvSpPr>
              <a:spLocks/>
            </p:cNvSpPr>
            <p:nvPr/>
          </p:nvSpPr>
          <p:spPr bwMode="auto">
            <a:xfrm>
              <a:off x="8966182" y="6082277"/>
              <a:ext cx="447071" cy="322452"/>
            </a:xfrm>
            <a:custGeom>
              <a:avLst/>
              <a:gdLst>
                <a:gd name="T0" fmla="*/ 7 w 61"/>
                <a:gd name="T1" fmla="*/ 0 h 44"/>
                <a:gd name="T2" fmla="*/ 0 w 61"/>
                <a:gd name="T3" fmla="*/ 19 h 44"/>
                <a:gd name="T4" fmla="*/ 4 w 61"/>
                <a:gd name="T5" fmla="*/ 27 h 44"/>
                <a:gd name="T6" fmla="*/ 9 w 61"/>
                <a:gd name="T7" fmla="*/ 27 h 44"/>
                <a:gd name="T8" fmla="*/ 20 w 61"/>
                <a:gd name="T9" fmla="*/ 34 h 44"/>
                <a:gd name="T10" fmla="*/ 37 w 61"/>
                <a:gd name="T11" fmla="*/ 42 h 44"/>
                <a:gd name="T12" fmla="*/ 53 w 61"/>
                <a:gd name="T13" fmla="*/ 40 h 44"/>
                <a:gd name="T14" fmla="*/ 36 w 61"/>
                <a:gd name="T15" fmla="*/ 11 h 44"/>
                <a:gd name="T16" fmla="*/ 39 w 61"/>
                <a:gd name="T17" fmla="*/ 26 h 44"/>
                <a:gd name="T18" fmla="*/ 7 w 61"/>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44">
                  <a:moveTo>
                    <a:pt x="7" y="0"/>
                  </a:moveTo>
                  <a:cubicBezTo>
                    <a:pt x="4" y="3"/>
                    <a:pt x="0" y="14"/>
                    <a:pt x="0" y="19"/>
                  </a:cubicBezTo>
                  <a:cubicBezTo>
                    <a:pt x="1" y="25"/>
                    <a:pt x="1" y="25"/>
                    <a:pt x="4" y="27"/>
                  </a:cubicBezTo>
                  <a:cubicBezTo>
                    <a:pt x="7" y="29"/>
                    <a:pt x="8" y="29"/>
                    <a:pt x="9" y="27"/>
                  </a:cubicBezTo>
                  <a:cubicBezTo>
                    <a:pt x="10" y="26"/>
                    <a:pt x="17" y="32"/>
                    <a:pt x="20" y="34"/>
                  </a:cubicBezTo>
                  <a:cubicBezTo>
                    <a:pt x="23" y="36"/>
                    <a:pt x="28" y="40"/>
                    <a:pt x="37" y="42"/>
                  </a:cubicBezTo>
                  <a:cubicBezTo>
                    <a:pt x="43" y="43"/>
                    <a:pt x="50" y="44"/>
                    <a:pt x="53" y="40"/>
                  </a:cubicBezTo>
                  <a:cubicBezTo>
                    <a:pt x="61" y="31"/>
                    <a:pt x="44" y="21"/>
                    <a:pt x="36" y="11"/>
                  </a:cubicBezTo>
                  <a:cubicBezTo>
                    <a:pt x="40" y="19"/>
                    <a:pt x="50" y="25"/>
                    <a:pt x="39" y="26"/>
                  </a:cubicBezTo>
                  <a:cubicBezTo>
                    <a:pt x="20" y="26"/>
                    <a:pt x="7" y="13"/>
                    <a:pt x="7"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6" name="Freeform 365"/>
            <p:cNvSpPr>
              <a:spLocks/>
            </p:cNvSpPr>
            <p:nvPr/>
          </p:nvSpPr>
          <p:spPr bwMode="auto">
            <a:xfrm>
              <a:off x="8519113" y="4222346"/>
              <a:ext cx="850523" cy="989162"/>
            </a:xfrm>
            <a:custGeom>
              <a:avLst/>
              <a:gdLst>
                <a:gd name="T0" fmla="*/ 21 w 116"/>
                <a:gd name="T1" fmla="*/ 0 h 135"/>
                <a:gd name="T2" fmla="*/ 16 w 116"/>
                <a:gd name="T3" fmla="*/ 131 h 135"/>
                <a:gd name="T4" fmla="*/ 101 w 116"/>
                <a:gd name="T5" fmla="*/ 131 h 135"/>
                <a:gd name="T6" fmla="*/ 96 w 116"/>
                <a:gd name="T7" fmla="*/ 0 h 135"/>
                <a:gd name="T8" fmla="*/ 21 w 116"/>
                <a:gd name="T9" fmla="*/ 0 h 135"/>
              </a:gdLst>
              <a:ahLst/>
              <a:cxnLst>
                <a:cxn ang="0">
                  <a:pos x="T0" y="T1"/>
                </a:cxn>
                <a:cxn ang="0">
                  <a:pos x="T2" y="T3"/>
                </a:cxn>
                <a:cxn ang="0">
                  <a:pos x="T4" y="T5"/>
                </a:cxn>
                <a:cxn ang="0">
                  <a:pos x="T6" y="T7"/>
                </a:cxn>
                <a:cxn ang="0">
                  <a:pos x="T8" y="T9"/>
                </a:cxn>
              </a:cxnLst>
              <a:rect l="0" t="0" r="r" b="b"/>
              <a:pathLst>
                <a:path w="116" h="135">
                  <a:moveTo>
                    <a:pt x="21" y="0"/>
                  </a:moveTo>
                  <a:cubicBezTo>
                    <a:pt x="15" y="16"/>
                    <a:pt x="0" y="65"/>
                    <a:pt x="16" y="131"/>
                  </a:cubicBezTo>
                  <a:cubicBezTo>
                    <a:pt x="20" y="135"/>
                    <a:pt x="99" y="135"/>
                    <a:pt x="101" y="131"/>
                  </a:cubicBezTo>
                  <a:cubicBezTo>
                    <a:pt x="116" y="67"/>
                    <a:pt x="103" y="14"/>
                    <a:pt x="96" y="0"/>
                  </a:cubicBezTo>
                  <a:lnTo>
                    <a:pt x="21" y="0"/>
                  </a:ln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7" name="Freeform 366"/>
            <p:cNvSpPr>
              <a:spLocks/>
            </p:cNvSpPr>
            <p:nvPr/>
          </p:nvSpPr>
          <p:spPr bwMode="auto">
            <a:xfrm>
              <a:off x="9998958" y="3292379"/>
              <a:ext cx="169793" cy="190044"/>
            </a:xfrm>
            <a:custGeom>
              <a:avLst/>
              <a:gdLst>
                <a:gd name="T0" fmla="*/ 22 w 23"/>
                <a:gd name="T1" fmla="*/ 1 h 26"/>
                <a:gd name="T2" fmla="*/ 22 w 23"/>
                <a:gd name="T3" fmla="*/ 1 h 26"/>
                <a:gd name="T4" fmla="*/ 22 w 23"/>
                <a:gd name="T5" fmla="*/ 5 h 26"/>
                <a:gd name="T6" fmla="*/ 6 w 23"/>
                <a:gd name="T7" fmla="*/ 25 h 26"/>
                <a:gd name="T8" fmla="*/ 1 w 23"/>
                <a:gd name="T9" fmla="*/ 25 h 26"/>
                <a:gd name="T10" fmla="*/ 1 w 23"/>
                <a:gd name="T11" fmla="*/ 25 h 26"/>
                <a:gd name="T12" fmla="*/ 1 w 23"/>
                <a:gd name="T13" fmla="*/ 21 h 26"/>
                <a:gd name="T14" fmla="*/ 17 w 23"/>
                <a:gd name="T15" fmla="*/ 2 h 26"/>
                <a:gd name="T16" fmla="*/ 22 w 23"/>
                <a:gd name="T17"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6">
                  <a:moveTo>
                    <a:pt x="22" y="1"/>
                  </a:moveTo>
                  <a:cubicBezTo>
                    <a:pt x="22" y="1"/>
                    <a:pt x="22" y="1"/>
                    <a:pt x="22" y="1"/>
                  </a:cubicBezTo>
                  <a:cubicBezTo>
                    <a:pt x="23" y="2"/>
                    <a:pt x="23" y="4"/>
                    <a:pt x="22" y="5"/>
                  </a:cubicBezTo>
                  <a:cubicBezTo>
                    <a:pt x="6" y="25"/>
                    <a:pt x="6" y="25"/>
                    <a:pt x="6" y="25"/>
                  </a:cubicBezTo>
                  <a:cubicBezTo>
                    <a:pt x="5" y="26"/>
                    <a:pt x="3" y="26"/>
                    <a:pt x="1" y="25"/>
                  </a:cubicBezTo>
                  <a:cubicBezTo>
                    <a:pt x="1" y="25"/>
                    <a:pt x="1" y="25"/>
                    <a:pt x="1" y="25"/>
                  </a:cubicBezTo>
                  <a:cubicBezTo>
                    <a:pt x="0" y="24"/>
                    <a:pt x="0" y="22"/>
                    <a:pt x="1" y="21"/>
                  </a:cubicBezTo>
                  <a:cubicBezTo>
                    <a:pt x="17" y="2"/>
                    <a:pt x="17" y="2"/>
                    <a:pt x="17" y="2"/>
                  </a:cubicBezTo>
                  <a:cubicBezTo>
                    <a:pt x="18" y="0"/>
                    <a:pt x="20" y="0"/>
                    <a:pt x="22" y="1"/>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8" name="Freeform 367"/>
            <p:cNvSpPr>
              <a:spLocks/>
            </p:cNvSpPr>
            <p:nvPr/>
          </p:nvSpPr>
          <p:spPr bwMode="auto">
            <a:xfrm>
              <a:off x="9868109" y="3395188"/>
              <a:ext cx="263257" cy="285067"/>
            </a:xfrm>
            <a:custGeom>
              <a:avLst/>
              <a:gdLst>
                <a:gd name="T0" fmla="*/ 0 w 36"/>
                <a:gd name="T1" fmla="*/ 30 h 39"/>
                <a:gd name="T2" fmla="*/ 11 w 36"/>
                <a:gd name="T3" fmla="*/ 39 h 39"/>
                <a:gd name="T4" fmla="*/ 22 w 36"/>
                <a:gd name="T5" fmla="*/ 31 h 39"/>
                <a:gd name="T6" fmla="*/ 36 w 36"/>
                <a:gd name="T7" fmla="*/ 4 h 39"/>
                <a:gd name="T8" fmla="*/ 26 w 36"/>
                <a:gd name="T9" fmla="*/ 0 h 39"/>
                <a:gd name="T10" fmla="*/ 6 w 36"/>
                <a:gd name="T11" fmla="*/ 13 h 39"/>
                <a:gd name="T12" fmla="*/ 0 w 36"/>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36" h="39">
                  <a:moveTo>
                    <a:pt x="0" y="30"/>
                  </a:moveTo>
                  <a:cubicBezTo>
                    <a:pt x="11" y="39"/>
                    <a:pt x="11" y="39"/>
                    <a:pt x="11" y="39"/>
                  </a:cubicBezTo>
                  <a:cubicBezTo>
                    <a:pt x="22" y="31"/>
                    <a:pt x="22" y="31"/>
                    <a:pt x="22" y="31"/>
                  </a:cubicBezTo>
                  <a:cubicBezTo>
                    <a:pt x="28" y="27"/>
                    <a:pt x="33" y="11"/>
                    <a:pt x="36" y="4"/>
                  </a:cubicBezTo>
                  <a:cubicBezTo>
                    <a:pt x="26" y="0"/>
                    <a:pt x="26" y="0"/>
                    <a:pt x="26" y="0"/>
                  </a:cubicBezTo>
                  <a:cubicBezTo>
                    <a:pt x="6" y="13"/>
                    <a:pt x="6" y="13"/>
                    <a:pt x="6" y="13"/>
                  </a:cubicBezTo>
                  <a:lnTo>
                    <a:pt x="0" y="30"/>
                  </a:lnTo>
                  <a:close/>
                </a:path>
              </a:pathLst>
            </a:custGeom>
            <a:solidFill>
              <a:srgbClr val="D1A88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9" name="Freeform 368"/>
            <p:cNvSpPr>
              <a:spLocks/>
            </p:cNvSpPr>
            <p:nvPr/>
          </p:nvSpPr>
          <p:spPr bwMode="auto">
            <a:xfrm>
              <a:off x="9889918" y="2736268"/>
              <a:ext cx="439282" cy="1032778"/>
            </a:xfrm>
            <a:custGeom>
              <a:avLst/>
              <a:gdLst>
                <a:gd name="T0" fmla="*/ 273 w 282"/>
                <a:gd name="T1" fmla="*/ 0 h 663"/>
                <a:gd name="T2" fmla="*/ 282 w 282"/>
                <a:gd name="T3" fmla="*/ 4 h 663"/>
                <a:gd name="T4" fmla="*/ 28 w 282"/>
                <a:gd name="T5" fmla="*/ 663 h 663"/>
                <a:gd name="T6" fmla="*/ 0 w 282"/>
                <a:gd name="T7" fmla="*/ 653 h 663"/>
                <a:gd name="T8" fmla="*/ 273 w 282"/>
                <a:gd name="T9" fmla="*/ 0 h 663"/>
              </a:gdLst>
              <a:ahLst/>
              <a:cxnLst>
                <a:cxn ang="0">
                  <a:pos x="T0" y="T1"/>
                </a:cxn>
                <a:cxn ang="0">
                  <a:pos x="T2" y="T3"/>
                </a:cxn>
                <a:cxn ang="0">
                  <a:pos x="T4" y="T5"/>
                </a:cxn>
                <a:cxn ang="0">
                  <a:pos x="T6" y="T7"/>
                </a:cxn>
                <a:cxn ang="0">
                  <a:pos x="T8" y="T9"/>
                </a:cxn>
              </a:cxnLst>
              <a:rect l="0" t="0" r="r" b="b"/>
              <a:pathLst>
                <a:path w="282" h="663">
                  <a:moveTo>
                    <a:pt x="273" y="0"/>
                  </a:moveTo>
                  <a:lnTo>
                    <a:pt x="282" y="4"/>
                  </a:lnTo>
                  <a:lnTo>
                    <a:pt x="28" y="663"/>
                  </a:lnTo>
                  <a:lnTo>
                    <a:pt x="0" y="653"/>
                  </a:lnTo>
                  <a:lnTo>
                    <a:pt x="273" y="0"/>
                  </a:ln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0" name="Freeform 369"/>
            <p:cNvSpPr>
              <a:spLocks/>
            </p:cNvSpPr>
            <p:nvPr/>
          </p:nvSpPr>
          <p:spPr bwMode="auto">
            <a:xfrm>
              <a:off x="9903938" y="3343785"/>
              <a:ext cx="146428" cy="190044"/>
            </a:xfrm>
            <a:custGeom>
              <a:avLst/>
              <a:gdLst>
                <a:gd name="T0" fmla="*/ 1 w 20"/>
                <a:gd name="T1" fmla="*/ 24 h 26"/>
                <a:gd name="T2" fmla="*/ 3 w 20"/>
                <a:gd name="T3" fmla="*/ 26 h 26"/>
                <a:gd name="T4" fmla="*/ 5 w 20"/>
                <a:gd name="T5" fmla="*/ 24 h 26"/>
                <a:gd name="T6" fmla="*/ 19 w 20"/>
                <a:gd name="T7" fmla="*/ 9 h 26"/>
                <a:gd name="T8" fmla="*/ 20 w 20"/>
                <a:gd name="T9" fmla="*/ 4 h 26"/>
                <a:gd name="T10" fmla="*/ 17 w 20"/>
                <a:gd name="T11" fmla="*/ 1 h 26"/>
                <a:gd name="T12" fmla="*/ 1 w 20"/>
                <a:gd name="T13" fmla="*/ 18 h 26"/>
                <a:gd name="T14" fmla="*/ 1 w 20"/>
                <a:gd name="T15" fmla="*/ 24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6">
                  <a:moveTo>
                    <a:pt x="1" y="24"/>
                  </a:moveTo>
                  <a:cubicBezTo>
                    <a:pt x="3" y="26"/>
                    <a:pt x="3" y="26"/>
                    <a:pt x="3" y="26"/>
                  </a:cubicBezTo>
                  <a:cubicBezTo>
                    <a:pt x="5" y="24"/>
                    <a:pt x="5" y="24"/>
                    <a:pt x="5" y="24"/>
                  </a:cubicBezTo>
                  <a:cubicBezTo>
                    <a:pt x="19" y="9"/>
                    <a:pt x="19" y="9"/>
                    <a:pt x="19" y="9"/>
                  </a:cubicBezTo>
                  <a:cubicBezTo>
                    <a:pt x="20" y="7"/>
                    <a:pt x="20" y="6"/>
                    <a:pt x="20" y="4"/>
                  </a:cubicBezTo>
                  <a:cubicBezTo>
                    <a:pt x="20" y="3"/>
                    <a:pt x="18" y="0"/>
                    <a:pt x="17" y="1"/>
                  </a:cubicBezTo>
                  <a:cubicBezTo>
                    <a:pt x="1" y="18"/>
                    <a:pt x="1" y="18"/>
                    <a:pt x="1" y="18"/>
                  </a:cubicBezTo>
                  <a:cubicBezTo>
                    <a:pt x="0" y="20"/>
                    <a:pt x="0" y="23"/>
                    <a:pt x="1" y="24"/>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1" name="Freeform 370"/>
            <p:cNvSpPr>
              <a:spLocks/>
            </p:cNvSpPr>
            <p:nvPr/>
          </p:nvSpPr>
          <p:spPr bwMode="auto">
            <a:xfrm>
              <a:off x="10006747" y="3351572"/>
              <a:ext cx="29598" cy="35829"/>
            </a:xfrm>
            <a:custGeom>
              <a:avLst/>
              <a:gdLst>
                <a:gd name="T0" fmla="*/ 4 w 4"/>
                <a:gd name="T1" fmla="*/ 0 h 5"/>
                <a:gd name="T2" fmla="*/ 3 w 4"/>
                <a:gd name="T3" fmla="*/ 0 h 5"/>
                <a:gd name="T4" fmla="*/ 0 w 4"/>
                <a:gd name="T5" fmla="*/ 4 h 5"/>
                <a:gd name="T6" fmla="*/ 4 w 4"/>
                <a:gd name="T7" fmla="*/ 1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cubicBezTo>
                    <a:pt x="4" y="0"/>
                    <a:pt x="3" y="0"/>
                    <a:pt x="3" y="0"/>
                  </a:cubicBezTo>
                  <a:cubicBezTo>
                    <a:pt x="0" y="4"/>
                    <a:pt x="0" y="4"/>
                    <a:pt x="0" y="4"/>
                  </a:cubicBezTo>
                  <a:cubicBezTo>
                    <a:pt x="2" y="5"/>
                    <a:pt x="3" y="3"/>
                    <a:pt x="4" y="1"/>
                  </a:cubicBezTo>
                  <a:cubicBezTo>
                    <a:pt x="4" y="1"/>
                    <a:pt x="4" y="1"/>
                    <a:pt x="4" y="0"/>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2" name="Freeform 371"/>
            <p:cNvSpPr>
              <a:spLocks/>
            </p:cNvSpPr>
            <p:nvPr/>
          </p:nvSpPr>
          <p:spPr bwMode="auto">
            <a:xfrm>
              <a:off x="9998958" y="3526038"/>
              <a:ext cx="81002" cy="59195"/>
            </a:xfrm>
            <a:custGeom>
              <a:avLst/>
              <a:gdLst>
                <a:gd name="T0" fmla="*/ 10 w 11"/>
                <a:gd name="T1" fmla="*/ 2 h 8"/>
                <a:gd name="T2" fmla="*/ 10 w 11"/>
                <a:gd name="T3" fmla="*/ 2 h 8"/>
                <a:gd name="T4" fmla="*/ 10 w 11"/>
                <a:gd name="T5" fmla="*/ 5 h 8"/>
                <a:gd name="T6" fmla="*/ 5 w 11"/>
                <a:gd name="T7" fmla="*/ 8 h 8"/>
                <a:gd name="T8" fmla="*/ 1 w 11"/>
                <a:gd name="T9" fmla="*/ 7 h 8"/>
                <a:gd name="T10" fmla="*/ 1 w 11"/>
                <a:gd name="T11" fmla="*/ 7 h 8"/>
                <a:gd name="T12" fmla="*/ 2 w 11"/>
                <a:gd name="T13" fmla="*/ 3 h 8"/>
                <a:gd name="T14" fmla="*/ 6 w 11"/>
                <a:gd name="T15" fmla="*/ 1 h 8"/>
                <a:gd name="T16" fmla="*/ 10 w 11"/>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8">
                  <a:moveTo>
                    <a:pt x="10" y="2"/>
                  </a:moveTo>
                  <a:cubicBezTo>
                    <a:pt x="10" y="2"/>
                    <a:pt x="10" y="2"/>
                    <a:pt x="10" y="2"/>
                  </a:cubicBezTo>
                  <a:cubicBezTo>
                    <a:pt x="11" y="3"/>
                    <a:pt x="11" y="5"/>
                    <a:pt x="10" y="5"/>
                  </a:cubicBezTo>
                  <a:cubicBezTo>
                    <a:pt x="5" y="8"/>
                    <a:pt x="5" y="8"/>
                    <a:pt x="5" y="8"/>
                  </a:cubicBezTo>
                  <a:cubicBezTo>
                    <a:pt x="4" y="8"/>
                    <a:pt x="2" y="8"/>
                    <a:pt x="1" y="7"/>
                  </a:cubicBezTo>
                  <a:cubicBezTo>
                    <a:pt x="1" y="7"/>
                    <a:pt x="1" y="7"/>
                    <a:pt x="1" y="7"/>
                  </a:cubicBezTo>
                  <a:cubicBezTo>
                    <a:pt x="0" y="5"/>
                    <a:pt x="1" y="4"/>
                    <a:pt x="2" y="3"/>
                  </a:cubicBezTo>
                  <a:cubicBezTo>
                    <a:pt x="6" y="1"/>
                    <a:pt x="6" y="1"/>
                    <a:pt x="6" y="1"/>
                  </a:cubicBezTo>
                  <a:cubicBezTo>
                    <a:pt x="8" y="0"/>
                    <a:pt x="10" y="1"/>
                    <a:pt x="10" y="2"/>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3" name="Freeform 372"/>
            <p:cNvSpPr>
              <a:spLocks/>
            </p:cNvSpPr>
            <p:nvPr/>
          </p:nvSpPr>
          <p:spPr bwMode="auto">
            <a:xfrm>
              <a:off x="10020768" y="3460614"/>
              <a:ext cx="88791" cy="65426"/>
            </a:xfrm>
            <a:custGeom>
              <a:avLst/>
              <a:gdLst>
                <a:gd name="T0" fmla="*/ 11 w 12"/>
                <a:gd name="T1" fmla="*/ 2 h 9"/>
                <a:gd name="T2" fmla="*/ 11 w 12"/>
                <a:gd name="T3" fmla="*/ 2 h 9"/>
                <a:gd name="T4" fmla="*/ 10 w 12"/>
                <a:gd name="T5" fmla="*/ 6 h 9"/>
                <a:gd name="T6" fmla="*/ 6 w 12"/>
                <a:gd name="T7" fmla="*/ 8 h 9"/>
                <a:gd name="T8" fmla="*/ 1 w 12"/>
                <a:gd name="T9" fmla="*/ 7 h 9"/>
                <a:gd name="T10" fmla="*/ 1 w 12"/>
                <a:gd name="T11" fmla="*/ 7 h 9"/>
                <a:gd name="T12" fmla="*/ 2 w 12"/>
                <a:gd name="T13" fmla="*/ 3 h 9"/>
                <a:gd name="T14" fmla="*/ 6 w 12"/>
                <a:gd name="T15" fmla="*/ 1 h 9"/>
                <a:gd name="T16" fmla="*/ 11 w 12"/>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11" y="2"/>
                  </a:moveTo>
                  <a:cubicBezTo>
                    <a:pt x="11" y="2"/>
                    <a:pt x="11" y="2"/>
                    <a:pt x="11" y="2"/>
                  </a:cubicBezTo>
                  <a:cubicBezTo>
                    <a:pt x="12" y="3"/>
                    <a:pt x="12" y="5"/>
                    <a:pt x="10" y="6"/>
                  </a:cubicBezTo>
                  <a:cubicBezTo>
                    <a:pt x="6" y="8"/>
                    <a:pt x="6" y="8"/>
                    <a:pt x="6" y="8"/>
                  </a:cubicBezTo>
                  <a:cubicBezTo>
                    <a:pt x="4" y="9"/>
                    <a:pt x="2" y="9"/>
                    <a:pt x="1" y="7"/>
                  </a:cubicBezTo>
                  <a:cubicBezTo>
                    <a:pt x="1" y="7"/>
                    <a:pt x="1" y="7"/>
                    <a:pt x="1" y="7"/>
                  </a:cubicBezTo>
                  <a:cubicBezTo>
                    <a:pt x="0" y="6"/>
                    <a:pt x="1" y="4"/>
                    <a:pt x="2" y="3"/>
                  </a:cubicBezTo>
                  <a:cubicBezTo>
                    <a:pt x="6" y="1"/>
                    <a:pt x="6" y="1"/>
                    <a:pt x="6" y="1"/>
                  </a:cubicBezTo>
                  <a:cubicBezTo>
                    <a:pt x="8" y="0"/>
                    <a:pt x="10" y="1"/>
                    <a:pt x="11" y="2"/>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4" name="Freeform 373"/>
            <p:cNvSpPr>
              <a:spLocks/>
            </p:cNvSpPr>
            <p:nvPr/>
          </p:nvSpPr>
          <p:spPr bwMode="auto">
            <a:xfrm>
              <a:off x="10028557" y="3482421"/>
              <a:ext cx="43617" cy="43617"/>
            </a:xfrm>
            <a:custGeom>
              <a:avLst/>
              <a:gdLst>
                <a:gd name="T0" fmla="*/ 6 w 6"/>
                <a:gd name="T1" fmla="*/ 1 h 6"/>
                <a:gd name="T2" fmla="*/ 6 w 6"/>
                <a:gd name="T3" fmla="*/ 1 h 6"/>
                <a:gd name="T4" fmla="*/ 5 w 6"/>
                <a:gd name="T5" fmla="*/ 5 h 6"/>
                <a:gd name="T6" fmla="*/ 4 w 6"/>
                <a:gd name="T7" fmla="*/ 5 h 6"/>
                <a:gd name="T8" fmla="*/ 1 w 6"/>
                <a:gd name="T9" fmla="*/ 4 h 6"/>
                <a:gd name="T10" fmla="*/ 1 w 6"/>
                <a:gd name="T11" fmla="*/ 4 h 6"/>
                <a:gd name="T12" fmla="*/ 1 w 6"/>
                <a:gd name="T13" fmla="*/ 1 h 6"/>
                <a:gd name="T14" fmla="*/ 2 w 6"/>
                <a:gd name="T15" fmla="*/ 0 h 6"/>
                <a:gd name="T16" fmla="*/ 6 w 6"/>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6" y="1"/>
                  </a:moveTo>
                  <a:cubicBezTo>
                    <a:pt x="6" y="1"/>
                    <a:pt x="6" y="1"/>
                    <a:pt x="6" y="1"/>
                  </a:cubicBezTo>
                  <a:cubicBezTo>
                    <a:pt x="6" y="3"/>
                    <a:pt x="6" y="4"/>
                    <a:pt x="5" y="5"/>
                  </a:cubicBezTo>
                  <a:cubicBezTo>
                    <a:pt x="4" y="5"/>
                    <a:pt x="4" y="5"/>
                    <a:pt x="4" y="5"/>
                  </a:cubicBezTo>
                  <a:cubicBezTo>
                    <a:pt x="3" y="6"/>
                    <a:pt x="2" y="5"/>
                    <a:pt x="1" y="4"/>
                  </a:cubicBezTo>
                  <a:cubicBezTo>
                    <a:pt x="1" y="4"/>
                    <a:pt x="1" y="4"/>
                    <a:pt x="1" y="4"/>
                  </a:cubicBezTo>
                  <a:cubicBezTo>
                    <a:pt x="0" y="3"/>
                    <a:pt x="0" y="1"/>
                    <a:pt x="1" y="1"/>
                  </a:cubicBezTo>
                  <a:cubicBezTo>
                    <a:pt x="2" y="0"/>
                    <a:pt x="2" y="0"/>
                    <a:pt x="2" y="0"/>
                  </a:cubicBezTo>
                  <a:cubicBezTo>
                    <a:pt x="3" y="0"/>
                    <a:pt x="5" y="0"/>
                    <a:pt x="6" y="1"/>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5" name="Freeform 374"/>
            <p:cNvSpPr>
              <a:spLocks/>
            </p:cNvSpPr>
            <p:nvPr/>
          </p:nvSpPr>
          <p:spPr bwMode="auto">
            <a:xfrm>
              <a:off x="10006747" y="3541616"/>
              <a:ext cx="43617" cy="43617"/>
            </a:xfrm>
            <a:custGeom>
              <a:avLst/>
              <a:gdLst>
                <a:gd name="T0" fmla="*/ 5 w 6"/>
                <a:gd name="T1" fmla="*/ 2 h 6"/>
                <a:gd name="T2" fmla="*/ 5 w 6"/>
                <a:gd name="T3" fmla="*/ 2 h 6"/>
                <a:gd name="T4" fmla="*/ 5 w 6"/>
                <a:gd name="T5" fmla="*/ 5 h 6"/>
                <a:gd name="T6" fmla="*/ 4 w 6"/>
                <a:gd name="T7" fmla="*/ 5 h 6"/>
                <a:gd name="T8" fmla="*/ 1 w 6"/>
                <a:gd name="T9" fmla="*/ 4 h 6"/>
                <a:gd name="T10" fmla="*/ 1 w 6"/>
                <a:gd name="T11" fmla="*/ 4 h 6"/>
                <a:gd name="T12" fmla="*/ 1 w 6"/>
                <a:gd name="T13" fmla="*/ 1 h 6"/>
                <a:gd name="T14" fmla="*/ 2 w 6"/>
                <a:gd name="T15" fmla="*/ 1 h 6"/>
                <a:gd name="T16" fmla="*/ 5 w 6"/>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5" y="2"/>
                  </a:moveTo>
                  <a:cubicBezTo>
                    <a:pt x="5" y="2"/>
                    <a:pt x="5" y="2"/>
                    <a:pt x="5" y="2"/>
                  </a:cubicBezTo>
                  <a:cubicBezTo>
                    <a:pt x="6" y="3"/>
                    <a:pt x="6" y="4"/>
                    <a:pt x="5" y="5"/>
                  </a:cubicBezTo>
                  <a:cubicBezTo>
                    <a:pt x="4" y="5"/>
                    <a:pt x="4" y="5"/>
                    <a:pt x="4" y="5"/>
                  </a:cubicBezTo>
                  <a:cubicBezTo>
                    <a:pt x="3" y="6"/>
                    <a:pt x="2" y="5"/>
                    <a:pt x="1" y="4"/>
                  </a:cubicBezTo>
                  <a:cubicBezTo>
                    <a:pt x="1" y="4"/>
                    <a:pt x="1" y="4"/>
                    <a:pt x="1" y="4"/>
                  </a:cubicBezTo>
                  <a:cubicBezTo>
                    <a:pt x="0" y="3"/>
                    <a:pt x="0" y="2"/>
                    <a:pt x="1" y="1"/>
                  </a:cubicBezTo>
                  <a:cubicBezTo>
                    <a:pt x="2" y="1"/>
                    <a:pt x="2" y="1"/>
                    <a:pt x="2" y="1"/>
                  </a:cubicBezTo>
                  <a:cubicBezTo>
                    <a:pt x="3" y="0"/>
                    <a:pt x="4" y="1"/>
                    <a:pt x="5" y="2"/>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6" name="Freeform 375"/>
            <p:cNvSpPr>
              <a:spLocks/>
            </p:cNvSpPr>
            <p:nvPr/>
          </p:nvSpPr>
          <p:spPr bwMode="auto">
            <a:xfrm>
              <a:off x="10050364" y="3395188"/>
              <a:ext cx="88791" cy="65426"/>
            </a:xfrm>
            <a:custGeom>
              <a:avLst/>
              <a:gdLst>
                <a:gd name="T0" fmla="*/ 11 w 12"/>
                <a:gd name="T1" fmla="*/ 2 h 9"/>
                <a:gd name="T2" fmla="*/ 11 w 12"/>
                <a:gd name="T3" fmla="*/ 2 h 9"/>
                <a:gd name="T4" fmla="*/ 10 w 12"/>
                <a:gd name="T5" fmla="*/ 6 h 9"/>
                <a:gd name="T6" fmla="*/ 5 w 12"/>
                <a:gd name="T7" fmla="*/ 8 h 9"/>
                <a:gd name="T8" fmla="*/ 1 w 12"/>
                <a:gd name="T9" fmla="*/ 7 h 9"/>
                <a:gd name="T10" fmla="*/ 1 w 12"/>
                <a:gd name="T11" fmla="*/ 7 h 9"/>
                <a:gd name="T12" fmla="*/ 2 w 12"/>
                <a:gd name="T13" fmla="*/ 3 h 9"/>
                <a:gd name="T14" fmla="*/ 6 w 12"/>
                <a:gd name="T15" fmla="*/ 0 h 9"/>
                <a:gd name="T16" fmla="*/ 11 w 12"/>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11" y="2"/>
                  </a:moveTo>
                  <a:cubicBezTo>
                    <a:pt x="11" y="2"/>
                    <a:pt x="11" y="2"/>
                    <a:pt x="11" y="2"/>
                  </a:cubicBezTo>
                  <a:cubicBezTo>
                    <a:pt x="12" y="3"/>
                    <a:pt x="11" y="5"/>
                    <a:pt x="10" y="6"/>
                  </a:cubicBezTo>
                  <a:cubicBezTo>
                    <a:pt x="5" y="8"/>
                    <a:pt x="5" y="8"/>
                    <a:pt x="5" y="8"/>
                  </a:cubicBezTo>
                  <a:cubicBezTo>
                    <a:pt x="4" y="9"/>
                    <a:pt x="2" y="8"/>
                    <a:pt x="1" y="7"/>
                  </a:cubicBezTo>
                  <a:cubicBezTo>
                    <a:pt x="1" y="7"/>
                    <a:pt x="1" y="7"/>
                    <a:pt x="1" y="7"/>
                  </a:cubicBezTo>
                  <a:cubicBezTo>
                    <a:pt x="0" y="5"/>
                    <a:pt x="0" y="4"/>
                    <a:pt x="2" y="3"/>
                  </a:cubicBezTo>
                  <a:cubicBezTo>
                    <a:pt x="6" y="0"/>
                    <a:pt x="6" y="0"/>
                    <a:pt x="6" y="0"/>
                  </a:cubicBezTo>
                  <a:cubicBezTo>
                    <a:pt x="7" y="0"/>
                    <a:pt x="10" y="0"/>
                    <a:pt x="11" y="2"/>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7" name="Freeform 376"/>
            <p:cNvSpPr>
              <a:spLocks/>
            </p:cNvSpPr>
            <p:nvPr/>
          </p:nvSpPr>
          <p:spPr bwMode="auto">
            <a:xfrm>
              <a:off x="10050364" y="3409208"/>
              <a:ext cx="51406" cy="43617"/>
            </a:xfrm>
            <a:custGeom>
              <a:avLst/>
              <a:gdLst>
                <a:gd name="T0" fmla="*/ 6 w 7"/>
                <a:gd name="T1" fmla="*/ 2 h 6"/>
                <a:gd name="T2" fmla="*/ 6 w 7"/>
                <a:gd name="T3" fmla="*/ 2 h 6"/>
                <a:gd name="T4" fmla="*/ 5 w 7"/>
                <a:gd name="T5" fmla="*/ 5 h 6"/>
                <a:gd name="T6" fmla="*/ 5 w 7"/>
                <a:gd name="T7" fmla="*/ 5 h 6"/>
                <a:gd name="T8" fmla="*/ 1 w 7"/>
                <a:gd name="T9" fmla="*/ 5 h 6"/>
                <a:gd name="T10" fmla="*/ 1 w 7"/>
                <a:gd name="T11" fmla="*/ 5 h 6"/>
                <a:gd name="T12" fmla="*/ 2 w 7"/>
                <a:gd name="T13" fmla="*/ 1 h 6"/>
                <a:gd name="T14" fmla="*/ 2 w 7"/>
                <a:gd name="T15" fmla="*/ 1 h 6"/>
                <a:gd name="T16" fmla="*/ 6 w 7"/>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6" y="2"/>
                  </a:moveTo>
                  <a:cubicBezTo>
                    <a:pt x="6" y="2"/>
                    <a:pt x="6" y="2"/>
                    <a:pt x="6" y="2"/>
                  </a:cubicBezTo>
                  <a:cubicBezTo>
                    <a:pt x="7" y="3"/>
                    <a:pt x="7" y="5"/>
                    <a:pt x="5" y="5"/>
                  </a:cubicBezTo>
                  <a:cubicBezTo>
                    <a:pt x="5" y="5"/>
                    <a:pt x="5" y="5"/>
                    <a:pt x="5" y="5"/>
                  </a:cubicBezTo>
                  <a:cubicBezTo>
                    <a:pt x="4" y="6"/>
                    <a:pt x="2" y="6"/>
                    <a:pt x="1" y="5"/>
                  </a:cubicBezTo>
                  <a:cubicBezTo>
                    <a:pt x="1" y="5"/>
                    <a:pt x="1" y="5"/>
                    <a:pt x="1" y="5"/>
                  </a:cubicBezTo>
                  <a:cubicBezTo>
                    <a:pt x="0" y="3"/>
                    <a:pt x="1" y="2"/>
                    <a:pt x="2" y="1"/>
                  </a:cubicBezTo>
                  <a:cubicBezTo>
                    <a:pt x="2" y="1"/>
                    <a:pt x="2" y="1"/>
                    <a:pt x="2" y="1"/>
                  </a:cubicBezTo>
                  <a:cubicBezTo>
                    <a:pt x="3" y="0"/>
                    <a:pt x="5" y="1"/>
                    <a:pt x="6" y="2"/>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8" name="Freeform 377"/>
            <p:cNvSpPr>
              <a:spLocks/>
            </p:cNvSpPr>
            <p:nvPr/>
          </p:nvSpPr>
          <p:spPr bwMode="auto">
            <a:xfrm>
              <a:off x="9868109" y="3468403"/>
              <a:ext cx="146428" cy="190044"/>
            </a:xfrm>
            <a:custGeom>
              <a:avLst/>
              <a:gdLst>
                <a:gd name="T0" fmla="*/ 0 w 20"/>
                <a:gd name="T1" fmla="*/ 20 h 26"/>
                <a:gd name="T2" fmla="*/ 8 w 20"/>
                <a:gd name="T3" fmla="*/ 26 h 26"/>
                <a:gd name="T4" fmla="*/ 14 w 20"/>
                <a:gd name="T5" fmla="*/ 2 h 26"/>
                <a:gd name="T6" fmla="*/ 11 w 20"/>
                <a:gd name="T7" fmla="*/ 0 h 26"/>
                <a:gd name="T8" fmla="*/ 6 w 20"/>
                <a:gd name="T9" fmla="*/ 3 h 26"/>
                <a:gd name="T10" fmla="*/ 0 w 20"/>
                <a:gd name="T11" fmla="*/ 20 h 26"/>
              </a:gdLst>
              <a:ahLst/>
              <a:cxnLst>
                <a:cxn ang="0">
                  <a:pos x="T0" y="T1"/>
                </a:cxn>
                <a:cxn ang="0">
                  <a:pos x="T2" y="T3"/>
                </a:cxn>
                <a:cxn ang="0">
                  <a:pos x="T4" y="T5"/>
                </a:cxn>
                <a:cxn ang="0">
                  <a:pos x="T6" y="T7"/>
                </a:cxn>
                <a:cxn ang="0">
                  <a:pos x="T8" y="T9"/>
                </a:cxn>
                <a:cxn ang="0">
                  <a:pos x="T10" y="T11"/>
                </a:cxn>
              </a:cxnLst>
              <a:rect l="0" t="0" r="r" b="b"/>
              <a:pathLst>
                <a:path w="20" h="26">
                  <a:moveTo>
                    <a:pt x="0" y="20"/>
                  </a:moveTo>
                  <a:cubicBezTo>
                    <a:pt x="8" y="26"/>
                    <a:pt x="8" y="26"/>
                    <a:pt x="8" y="26"/>
                  </a:cubicBezTo>
                  <a:cubicBezTo>
                    <a:pt x="13" y="20"/>
                    <a:pt x="20" y="9"/>
                    <a:pt x="14" y="2"/>
                  </a:cubicBezTo>
                  <a:cubicBezTo>
                    <a:pt x="13" y="1"/>
                    <a:pt x="12" y="1"/>
                    <a:pt x="11" y="0"/>
                  </a:cubicBezTo>
                  <a:cubicBezTo>
                    <a:pt x="6" y="3"/>
                    <a:pt x="6" y="3"/>
                    <a:pt x="6" y="3"/>
                  </a:cubicBezTo>
                  <a:lnTo>
                    <a:pt x="0" y="20"/>
                  </a:ln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9" name="Freeform 379"/>
            <p:cNvSpPr>
              <a:spLocks/>
            </p:cNvSpPr>
            <p:nvPr/>
          </p:nvSpPr>
          <p:spPr bwMode="auto">
            <a:xfrm>
              <a:off x="9148437" y="3468403"/>
              <a:ext cx="806906" cy="585707"/>
            </a:xfrm>
            <a:custGeom>
              <a:avLst/>
              <a:gdLst>
                <a:gd name="T0" fmla="*/ 0 w 110"/>
                <a:gd name="T1" fmla="*/ 14 h 80"/>
                <a:gd name="T2" fmla="*/ 22 w 110"/>
                <a:gd name="T3" fmla="*/ 0 h 80"/>
                <a:gd name="T4" fmla="*/ 65 w 110"/>
                <a:gd name="T5" fmla="*/ 43 h 80"/>
                <a:gd name="T6" fmla="*/ 92 w 110"/>
                <a:gd name="T7" fmla="*/ 16 h 80"/>
                <a:gd name="T8" fmla="*/ 92 w 110"/>
                <a:gd name="T9" fmla="*/ 16 h 80"/>
                <a:gd name="T10" fmla="*/ 110 w 110"/>
                <a:gd name="T11" fmla="*/ 34 h 80"/>
                <a:gd name="T12" fmla="*/ 110 w 110"/>
                <a:gd name="T13" fmla="*/ 34 h 80"/>
                <a:gd name="T14" fmla="*/ 75 w 110"/>
                <a:gd name="T15" fmla="*/ 71 h 80"/>
                <a:gd name="T16" fmla="*/ 57 w 110"/>
                <a:gd name="T17" fmla="*/ 71 h 80"/>
                <a:gd name="T18" fmla="*/ 0 w 110"/>
                <a:gd name="T19"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0">
                  <a:moveTo>
                    <a:pt x="0" y="14"/>
                  </a:moveTo>
                  <a:cubicBezTo>
                    <a:pt x="22" y="0"/>
                    <a:pt x="22" y="0"/>
                    <a:pt x="22" y="0"/>
                  </a:cubicBezTo>
                  <a:cubicBezTo>
                    <a:pt x="65" y="43"/>
                    <a:pt x="65" y="43"/>
                    <a:pt x="65" y="43"/>
                  </a:cubicBezTo>
                  <a:cubicBezTo>
                    <a:pt x="92" y="16"/>
                    <a:pt x="92" y="16"/>
                    <a:pt x="92" y="16"/>
                  </a:cubicBezTo>
                  <a:cubicBezTo>
                    <a:pt x="92" y="16"/>
                    <a:pt x="92" y="16"/>
                    <a:pt x="92" y="16"/>
                  </a:cubicBezTo>
                  <a:cubicBezTo>
                    <a:pt x="110" y="34"/>
                    <a:pt x="110" y="34"/>
                    <a:pt x="110" y="34"/>
                  </a:cubicBezTo>
                  <a:cubicBezTo>
                    <a:pt x="110" y="34"/>
                    <a:pt x="110" y="34"/>
                    <a:pt x="110" y="34"/>
                  </a:cubicBezTo>
                  <a:cubicBezTo>
                    <a:pt x="75" y="71"/>
                    <a:pt x="75" y="71"/>
                    <a:pt x="75" y="71"/>
                  </a:cubicBezTo>
                  <a:cubicBezTo>
                    <a:pt x="67" y="80"/>
                    <a:pt x="60" y="74"/>
                    <a:pt x="57" y="71"/>
                  </a:cubicBezTo>
                  <a:cubicBezTo>
                    <a:pt x="52" y="66"/>
                    <a:pt x="0" y="14"/>
                    <a:pt x="0" y="14"/>
                  </a:cubicBez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0" name="Freeform 380"/>
            <p:cNvSpPr>
              <a:spLocks/>
            </p:cNvSpPr>
            <p:nvPr/>
          </p:nvSpPr>
          <p:spPr bwMode="auto">
            <a:xfrm>
              <a:off x="8554941" y="3329764"/>
              <a:ext cx="791328" cy="1236841"/>
            </a:xfrm>
            <a:custGeom>
              <a:avLst/>
              <a:gdLst>
                <a:gd name="T0" fmla="*/ 6 w 108"/>
                <a:gd name="T1" fmla="*/ 152 h 169"/>
                <a:gd name="T2" fmla="*/ 11 w 108"/>
                <a:gd name="T3" fmla="*/ 133 h 169"/>
                <a:gd name="T4" fmla="*/ 9 w 108"/>
                <a:gd name="T5" fmla="*/ 78 h 169"/>
                <a:gd name="T6" fmla="*/ 5 w 108"/>
                <a:gd name="T7" fmla="*/ 19 h 169"/>
                <a:gd name="T8" fmla="*/ 41 w 108"/>
                <a:gd name="T9" fmla="*/ 1 h 169"/>
                <a:gd name="T10" fmla="*/ 54 w 108"/>
                <a:gd name="T11" fmla="*/ 5 h 169"/>
                <a:gd name="T12" fmla="*/ 66 w 108"/>
                <a:gd name="T13" fmla="*/ 0 h 169"/>
                <a:gd name="T14" fmla="*/ 103 w 108"/>
                <a:gd name="T15" fmla="*/ 19 h 169"/>
                <a:gd name="T16" fmla="*/ 99 w 108"/>
                <a:gd name="T17" fmla="*/ 78 h 169"/>
                <a:gd name="T18" fmla="*/ 95 w 108"/>
                <a:gd name="T19" fmla="*/ 132 h 169"/>
                <a:gd name="T20" fmla="*/ 102 w 108"/>
                <a:gd name="T21" fmla="*/ 152 h 169"/>
                <a:gd name="T22" fmla="*/ 6 w 108"/>
                <a:gd name="T23" fmla="*/ 1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169">
                  <a:moveTo>
                    <a:pt x="6" y="152"/>
                  </a:moveTo>
                  <a:cubicBezTo>
                    <a:pt x="7" y="145"/>
                    <a:pt x="9" y="139"/>
                    <a:pt x="11" y="133"/>
                  </a:cubicBezTo>
                  <a:cubicBezTo>
                    <a:pt x="23" y="106"/>
                    <a:pt x="19" y="102"/>
                    <a:pt x="9" y="78"/>
                  </a:cubicBezTo>
                  <a:cubicBezTo>
                    <a:pt x="0" y="57"/>
                    <a:pt x="18" y="45"/>
                    <a:pt x="5" y="19"/>
                  </a:cubicBezTo>
                  <a:cubicBezTo>
                    <a:pt x="17" y="11"/>
                    <a:pt x="32" y="8"/>
                    <a:pt x="41" y="1"/>
                  </a:cubicBezTo>
                  <a:cubicBezTo>
                    <a:pt x="46" y="4"/>
                    <a:pt x="49" y="5"/>
                    <a:pt x="54" y="5"/>
                  </a:cubicBezTo>
                  <a:cubicBezTo>
                    <a:pt x="59" y="5"/>
                    <a:pt x="62" y="4"/>
                    <a:pt x="66" y="0"/>
                  </a:cubicBezTo>
                  <a:cubicBezTo>
                    <a:pt x="73" y="6"/>
                    <a:pt x="91" y="11"/>
                    <a:pt x="103" y="19"/>
                  </a:cubicBezTo>
                  <a:cubicBezTo>
                    <a:pt x="90" y="46"/>
                    <a:pt x="108" y="50"/>
                    <a:pt x="99" y="78"/>
                  </a:cubicBezTo>
                  <a:cubicBezTo>
                    <a:pt x="92" y="101"/>
                    <a:pt x="79" y="100"/>
                    <a:pt x="95" y="132"/>
                  </a:cubicBezTo>
                  <a:cubicBezTo>
                    <a:pt x="98" y="138"/>
                    <a:pt x="100" y="145"/>
                    <a:pt x="102" y="152"/>
                  </a:cubicBezTo>
                  <a:cubicBezTo>
                    <a:pt x="80" y="169"/>
                    <a:pt x="24" y="166"/>
                    <a:pt x="6" y="152"/>
                  </a:cubicBez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1" name="Freeform 381"/>
            <p:cNvSpPr>
              <a:spLocks/>
            </p:cNvSpPr>
            <p:nvPr/>
          </p:nvSpPr>
          <p:spPr bwMode="auto">
            <a:xfrm>
              <a:off x="8768351" y="3329764"/>
              <a:ext cx="358279" cy="724346"/>
            </a:xfrm>
            <a:custGeom>
              <a:avLst/>
              <a:gdLst>
                <a:gd name="T0" fmla="*/ 4 w 230"/>
                <a:gd name="T1" fmla="*/ 32 h 465"/>
                <a:gd name="T2" fmla="*/ 0 w 230"/>
                <a:gd name="T3" fmla="*/ 169 h 465"/>
                <a:gd name="T4" fmla="*/ 117 w 230"/>
                <a:gd name="T5" fmla="*/ 465 h 465"/>
                <a:gd name="T6" fmla="*/ 230 w 230"/>
                <a:gd name="T7" fmla="*/ 169 h 465"/>
                <a:gd name="T8" fmla="*/ 226 w 230"/>
                <a:gd name="T9" fmla="*/ 28 h 465"/>
                <a:gd name="T10" fmla="*/ 174 w 230"/>
                <a:gd name="T11" fmla="*/ 0 h 465"/>
                <a:gd name="T12" fmla="*/ 56 w 230"/>
                <a:gd name="T13" fmla="*/ 4 h 465"/>
                <a:gd name="T14" fmla="*/ 4 w 230"/>
                <a:gd name="T15" fmla="*/ 32 h 4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465">
                  <a:moveTo>
                    <a:pt x="4" y="32"/>
                  </a:moveTo>
                  <a:lnTo>
                    <a:pt x="0" y="169"/>
                  </a:lnTo>
                  <a:lnTo>
                    <a:pt x="117" y="465"/>
                  </a:lnTo>
                  <a:lnTo>
                    <a:pt x="230" y="169"/>
                  </a:lnTo>
                  <a:lnTo>
                    <a:pt x="226" y="28"/>
                  </a:lnTo>
                  <a:lnTo>
                    <a:pt x="174" y="0"/>
                  </a:lnTo>
                  <a:lnTo>
                    <a:pt x="56" y="4"/>
                  </a:lnTo>
                  <a:lnTo>
                    <a:pt x="4" y="3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2" name="Rectangle 382"/>
            <p:cNvSpPr>
              <a:spLocks noChangeArrowheads="1"/>
            </p:cNvSpPr>
            <p:nvPr/>
          </p:nvSpPr>
          <p:spPr bwMode="auto">
            <a:xfrm>
              <a:off x="8855584" y="3254993"/>
              <a:ext cx="183813" cy="191603"/>
            </a:xfrm>
            <a:prstGeom prst="rect">
              <a:avLst/>
            </a:prstGeom>
            <a:solidFill>
              <a:srgbClr val="D1A88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3" name="Freeform 383"/>
            <p:cNvSpPr>
              <a:spLocks/>
            </p:cNvSpPr>
            <p:nvPr/>
          </p:nvSpPr>
          <p:spPr bwMode="auto">
            <a:xfrm>
              <a:off x="8665539" y="2677075"/>
              <a:ext cx="563900" cy="688519"/>
            </a:xfrm>
            <a:custGeom>
              <a:avLst/>
              <a:gdLst>
                <a:gd name="T0" fmla="*/ 39 w 77"/>
                <a:gd name="T1" fmla="*/ 94 h 94"/>
                <a:gd name="T2" fmla="*/ 69 w 77"/>
                <a:gd name="T3" fmla="*/ 63 h 94"/>
                <a:gd name="T4" fmla="*/ 70 w 77"/>
                <a:gd name="T5" fmla="*/ 64 h 94"/>
                <a:gd name="T6" fmla="*/ 76 w 77"/>
                <a:gd name="T7" fmla="*/ 53 h 94"/>
                <a:gd name="T8" fmla="*/ 74 w 77"/>
                <a:gd name="T9" fmla="*/ 41 h 94"/>
                <a:gd name="T10" fmla="*/ 73 w 77"/>
                <a:gd name="T11" fmla="*/ 41 h 94"/>
                <a:gd name="T12" fmla="*/ 39 w 77"/>
                <a:gd name="T13" fmla="*/ 0 h 94"/>
                <a:gd name="T14" fmla="*/ 5 w 77"/>
                <a:gd name="T15" fmla="*/ 42 h 94"/>
                <a:gd name="T16" fmla="*/ 4 w 77"/>
                <a:gd name="T17" fmla="*/ 41 h 94"/>
                <a:gd name="T18" fmla="*/ 1 w 77"/>
                <a:gd name="T19" fmla="*/ 53 h 94"/>
                <a:gd name="T20" fmla="*/ 8 w 77"/>
                <a:gd name="T21" fmla="*/ 64 h 94"/>
                <a:gd name="T22" fmla="*/ 9 w 77"/>
                <a:gd name="T23" fmla="*/ 63 h 94"/>
                <a:gd name="T24" fmla="*/ 39 w 77"/>
                <a:gd name="T25"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94">
                  <a:moveTo>
                    <a:pt x="39" y="94"/>
                  </a:moveTo>
                  <a:cubicBezTo>
                    <a:pt x="51" y="94"/>
                    <a:pt x="63" y="80"/>
                    <a:pt x="69" y="63"/>
                  </a:cubicBezTo>
                  <a:cubicBezTo>
                    <a:pt x="69" y="63"/>
                    <a:pt x="69" y="63"/>
                    <a:pt x="70" y="64"/>
                  </a:cubicBezTo>
                  <a:cubicBezTo>
                    <a:pt x="72" y="64"/>
                    <a:pt x="75" y="59"/>
                    <a:pt x="76" y="53"/>
                  </a:cubicBezTo>
                  <a:cubicBezTo>
                    <a:pt x="77" y="47"/>
                    <a:pt x="76" y="42"/>
                    <a:pt x="74" y="41"/>
                  </a:cubicBezTo>
                  <a:cubicBezTo>
                    <a:pt x="73" y="41"/>
                    <a:pt x="73" y="41"/>
                    <a:pt x="73" y="41"/>
                  </a:cubicBezTo>
                  <a:cubicBezTo>
                    <a:pt x="74" y="20"/>
                    <a:pt x="65" y="0"/>
                    <a:pt x="39" y="0"/>
                  </a:cubicBezTo>
                  <a:cubicBezTo>
                    <a:pt x="12" y="0"/>
                    <a:pt x="4" y="20"/>
                    <a:pt x="5" y="42"/>
                  </a:cubicBezTo>
                  <a:cubicBezTo>
                    <a:pt x="4" y="41"/>
                    <a:pt x="4" y="41"/>
                    <a:pt x="4" y="41"/>
                  </a:cubicBezTo>
                  <a:cubicBezTo>
                    <a:pt x="1" y="42"/>
                    <a:pt x="0" y="47"/>
                    <a:pt x="1" y="53"/>
                  </a:cubicBezTo>
                  <a:cubicBezTo>
                    <a:pt x="2" y="59"/>
                    <a:pt x="5" y="64"/>
                    <a:pt x="8" y="64"/>
                  </a:cubicBezTo>
                  <a:cubicBezTo>
                    <a:pt x="8" y="63"/>
                    <a:pt x="9" y="63"/>
                    <a:pt x="9" y="63"/>
                  </a:cubicBezTo>
                  <a:cubicBezTo>
                    <a:pt x="15" y="80"/>
                    <a:pt x="26" y="94"/>
                    <a:pt x="39" y="94"/>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4" name="Freeform 384"/>
            <p:cNvSpPr>
              <a:spLocks/>
            </p:cNvSpPr>
            <p:nvPr/>
          </p:nvSpPr>
          <p:spPr bwMode="auto">
            <a:xfrm>
              <a:off x="8906989" y="3431018"/>
              <a:ext cx="88791" cy="132408"/>
            </a:xfrm>
            <a:custGeom>
              <a:avLst/>
              <a:gdLst>
                <a:gd name="T0" fmla="*/ 10 w 12"/>
                <a:gd name="T1" fmla="*/ 18 h 18"/>
                <a:gd name="T2" fmla="*/ 12 w 12"/>
                <a:gd name="T3" fmla="*/ 14 h 18"/>
                <a:gd name="T4" fmla="*/ 6 w 12"/>
                <a:gd name="T5" fmla="*/ 0 h 18"/>
                <a:gd name="T6" fmla="*/ 0 w 12"/>
                <a:gd name="T7" fmla="*/ 14 h 18"/>
                <a:gd name="T8" fmla="*/ 2 w 12"/>
                <a:gd name="T9" fmla="*/ 18 h 18"/>
                <a:gd name="T10" fmla="*/ 10 w 12"/>
                <a:gd name="T11" fmla="*/ 18 h 18"/>
              </a:gdLst>
              <a:ahLst/>
              <a:cxnLst>
                <a:cxn ang="0">
                  <a:pos x="T0" y="T1"/>
                </a:cxn>
                <a:cxn ang="0">
                  <a:pos x="T2" y="T3"/>
                </a:cxn>
                <a:cxn ang="0">
                  <a:pos x="T4" y="T5"/>
                </a:cxn>
                <a:cxn ang="0">
                  <a:pos x="T6" y="T7"/>
                </a:cxn>
                <a:cxn ang="0">
                  <a:pos x="T8" y="T9"/>
                </a:cxn>
                <a:cxn ang="0">
                  <a:pos x="T10" y="T11"/>
                </a:cxn>
              </a:cxnLst>
              <a:rect l="0" t="0" r="r" b="b"/>
              <a:pathLst>
                <a:path w="12" h="18">
                  <a:moveTo>
                    <a:pt x="10" y="18"/>
                  </a:moveTo>
                  <a:cubicBezTo>
                    <a:pt x="12" y="14"/>
                    <a:pt x="12" y="14"/>
                    <a:pt x="12" y="14"/>
                  </a:cubicBezTo>
                  <a:cubicBezTo>
                    <a:pt x="6" y="0"/>
                    <a:pt x="6" y="0"/>
                    <a:pt x="6" y="0"/>
                  </a:cubicBezTo>
                  <a:cubicBezTo>
                    <a:pt x="0" y="14"/>
                    <a:pt x="0" y="14"/>
                    <a:pt x="0" y="14"/>
                  </a:cubicBezTo>
                  <a:cubicBezTo>
                    <a:pt x="2" y="18"/>
                    <a:pt x="2" y="18"/>
                    <a:pt x="2" y="18"/>
                  </a:cubicBezTo>
                  <a:cubicBezTo>
                    <a:pt x="5" y="18"/>
                    <a:pt x="7" y="18"/>
                    <a:pt x="10" y="18"/>
                  </a:cubicBezTo>
                  <a:close/>
                </a:path>
              </a:pathLst>
            </a:custGeom>
            <a:solidFill>
              <a:srgbClr val="FC8D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5" name="Freeform 385"/>
            <p:cNvSpPr>
              <a:spLocks/>
            </p:cNvSpPr>
            <p:nvPr/>
          </p:nvSpPr>
          <p:spPr bwMode="auto">
            <a:xfrm>
              <a:off x="8804178" y="3335995"/>
              <a:ext cx="146428" cy="271046"/>
            </a:xfrm>
            <a:custGeom>
              <a:avLst/>
              <a:gdLst>
                <a:gd name="T0" fmla="*/ 33 w 94"/>
                <a:gd name="T1" fmla="*/ 0 h 174"/>
                <a:gd name="T2" fmla="*/ 94 w 94"/>
                <a:gd name="T3" fmla="*/ 61 h 174"/>
                <a:gd name="T4" fmla="*/ 52 w 94"/>
                <a:gd name="T5" fmla="*/ 174 h 174"/>
                <a:gd name="T6" fmla="*/ 0 w 94"/>
                <a:gd name="T7" fmla="*/ 19 h 174"/>
                <a:gd name="T8" fmla="*/ 33 w 94"/>
                <a:gd name="T9" fmla="*/ 0 h 174"/>
              </a:gdLst>
              <a:ahLst/>
              <a:cxnLst>
                <a:cxn ang="0">
                  <a:pos x="T0" y="T1"/>
                </a:cxn>
                <a:cxn ang="0">
                  <a:pos x="T2" y="T3"/>
                </a:cxn>
                <a:cxn ang="0">
                  <a:pos x="T4" y="T5"/>
                </a:cxn>
                <a:cxn ang="0">
                  <a:pos x="T6" y="T7"/>
                </a:cxn>
                <a:cxn ang="0">
                  <a:pos x="T8" y="T9"/>
                </a:cxn>
              </a:cxnLst>
              <a:rect l="0" t="0" r="r" b="b"/>
              <a:pathLst>
                <a:path w="94" h="174">
                  <a:moveTo>
                    <a:pt x="33" y="0"/>
                  </a:moveTo>
                  <a:lnTo>
                    <a:pt x="94" y="61"/>
                  </a:lnTo>
                  <a:lnTo>
                    <a:pt x="52" y="174"/>
                  </a:lnTo>
                  <a:lnTo>
                    <a:pt x="0" y="19"/>
                  </a:lnTo>
                  <a:lnTo>
                    <a:pt x="33" y="0"/>
                  </a:ln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6" name="Freeform 386"/>
            <p:cNvSpPr>
              <a:spLocks/>
            </p:cNvSpPr>
            <p:nvPr/>
          </p:nvSpPr>
          <p:spPr bwMode="auto">
            <a:xfrm>
              <a:off x="8671770" y="3365592"/>
              <a:ext cx="278836" cy="688519"/>
            </a:xfrm>
            <a:custGeom>
              <a:avLst/>
              <a:gdLst>
                <a:gd name="T0" fmla="*/ 85 w 179"/>
                <a:gd name="T1" fmla="*/ 0 h 442"/>
                <a:gd name="T2" fmla="*/ 179 w 179"/>
                <a:gd name="T3" fmla="*/ 442 h 442"/>
                <a:gd name="T4" fmla="*/ 24 w 179"/>
                <a:gd name="T5" fmla="*/ 197 h 442"/>
                <a:gd name="T6" fmla="*/ 48 w 179"/>
                <a:gd name="T7" fmla="*/ 155 h 442"/>
                <a:gd name="T8" fmla="*/ 0 w 179"/>
                <a:gd name="T9" fmla="*/ 122 h 442"/>
                <a:gd name="T10" fmla="*/ 62 w 179"/>
                <a:gd name="T11" fmla="*/ 14 h 442"/>
                <a:gd name="T12" fmla="*/ 85 w 179"/>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79" h="442">
                  <a:moveTo>
                    <a:pt x="85" y="0"/>
                  </a:moveTo>
                  <a:lnTo>
                    <a:pt x="179" y="442"/>
                  </a:lnTo>
                  <a:lnTo>
                    <a:pt x="24" y="197"/>
                  </a:lnTo>
                  <a:lnTo>
                    <a:pt x="48" y="155"/>
                  </a:lnTo>
                  <a:lnTo>
                    <a:pt x="0" y="122"/>
                  </a:lnTo>
                  <a:lnTo>
                    <a:pt x="62" y="14"/>
                  </a:lnTo>
                  <a:lnTo>
                    <a:pt x="85" y="0"/>
                  </a:ln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7" name="Freeform 387"/>
            <p:cNvSpPr>
              <a:spLocks/>
            </p:cNvSpPr>
            <p:nvPr/>
          </p:nvSpPr>
          <p:spPr bwMode="auto">
            <a:xfrm>
              <a:off x="8950606" y="3329764"/>
              <a:ext cx="146428" cy="277277"/>
            </a:xfrm>
            <a:custGeom>
              <a:avLst/>
              <a:gdLst>
                <a:gd name="T0" fmla="*/ 57 w 94"/>
                <a:gd name="T1" fmla="*/ 0 h 178"/>
                <a:gd name="T2" fmla="*/ 0 w 94"/>
                <a:gd name="T3" fmla="*/ 65 h 178"/>
                <a:gd name="T4" fmla="*/ 43 w 94"/>
                <a:gd name="T5" fmla="*/ 178 h 178"/>
                <a:gd name="T6" fmla="*/ 94 w 94"/>
                <a:gd name="T7" fmla="*/ 23 h 178"/>
                <a:gd name="T8" fmla="*/ 57 w 94"/>
                <a:gd name="T9" fmla="*/ 0 h 178"/>
              </a:gdLst>
              <a:ahLst/>
              <a:cxnLst>
                <a:cxn ang="0">
                  <a:pos x="T0" y="T1"/>
                </a:cxn>
                <a:cxn ang="0">
                  <a:pos x="T2" y="T3"/>
                </a:cxn>
                <a:cxn ang="0">
                  <a:pos x="T4" y="T5"/>
                </a:cxn>
                <a:cxn ang="0">
                  <a:pos x="T6" y="T7"/>
                </a:cxn>
                <a:cxn ang="0">
                  <a:pos x="T8" y="T9"/>
                </a:cxn>
              </a:cxnLst>
              <a:rect l="0" t="0" r="r" b="b"/>
              <a:pathLst>
                <a:path w="94" h="178">
                  <a:moveTo>
                    <a:pt x="57" y="0"/>
                  </a:moveTo>
                  <a:lnTo>
                    <a:pt x="0" y="65"/>
                  </a:lnTo>
                  <a:lnTo>
                    <a:pt x="43" y="178"/>
                  </a:lnTo>
                  <a:lnTo>
                    <a:pt x="94" y="23"/>
                  </a:lnTo>
                  <a:lnTo>
                    <a:pt x="57" y="0"/>
                  </a:ln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8" name="Freeform 388"/>
            <p:cNvSpPr>
              <a:spLocks/>
            </p:cNvSpPr>
            <p:nvPr/>
          </p:nvSpPr>
          <p:spPr bwMode="auto">
            <a:xfrm>
              <a:off x="8892969" y="3622618"/>
              <a:ext cx="116831" cy="431492"/>
            </a:xfrm>
            <a:custGeom>
              <a:avLst/>
              <a:gdLst>
                <a:gd name="T0" fmla="*/ 18 w 75"/>
                <a:gd name="T1" fmla="*/ 0 h 277"/>
                <a:gd name="T2" fmla="*/ 56 w 75"/>
                <a:gd name="T3" fmla="*/ 0 h 277"/>
                <a:gd name="T4" fmla="*/ 75 w 75"/>
                <a:gd name="T5" fmla="*/ 188 h 277"/>
                <a:gd name="T6" fmla="*/ 37 w 75"/>
                <a:gd name="T7" fmla="*/ 277 h 277"/>
                <a:gd name="T8" fmla="*/ 0 w 75"/>
                <a:gd name="T9" fmla="*/ 188 h 277"/>
                <a:gd name="T10" fmla="*/ 18 w 75"/>
                <a:gd name="T11" fmla="*/ 0 h 277"/>
              </a:gdLst>
              <a:ahLst/>
              <a:cxnLst>
                <a:cxn ang="0">
                  <a:pos x="T0" y="T1"/>
                </a:cxn>
                <a:cxn ang="0">
                  <a:pos x="T2" y="T3"/>
                </a:cxn>
                <a:cxn ang="0">
                  <a:pos x="T4" y="T5"/>
                </a:cxn>
                <a:cxn ang="0">
                  <a:pos x="T6" y="T7"/>
                </a:cxn>
                <a:cxn ang="0">
                  <a:pos x="T8" y="T9"/>
                </a:cxn>
                <a:cxn ang="0">
                  <a:pos x="T10" y="T11"/>
                </a:cxn>
              </a:cxnLst>
              <a:rect l="0" t="0" r="r" b="b"/>
              <a:pathLst>
                <a:path w="75" h="277">
                  <a:moveTo>
                    <a:pt x="18" y="0"/>
                  </a:moveTo>
                  <a:lnTo>
                    <a:pt x="56" y="0"/>
                  </a:lnTo>
                  <a:lnTo>
                    <a:pt x="75" y="188"/>
                  </a:lnTo>
                  <a:lnTo>
                    <a:pt x="37" y="277"/>
                  </a:lnTo>
                  <a:lnTo>
                    <a:pt x="0" y="188"/>
                  </a:lnTo>
                  <a:lnTo>
                    <a:pt x="18" y="0"/>
                  </a:lnTo>
                  <a:close/>
                </a:path>
              </a:pathLst>
            </a:custGeom>
            <a:solidFill>
              <a:srgbClr val="FC8D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9" name="Freeform 389"/>
            <p:cNvSpPr>
              <a:spLocks/>
            </p:cNvSpPr>
            <p:nvPr/>
          </p:nvSpPr>
          <p:spPr bwMode="auto">
            <a:xfrm>
              <a:off x="8804178" y="3335995"/>
              <a:ext cx="146428" cy="227430"/>
            </a:xfrm>
            <a:custGeom>
              <a:avLst/>
              <a:gdLst>
                <a:gd name="T0" fmla="*/ 33 w 94"/>
                <a:gd name="T1" fmla="*/ 0 h 146"/>
                <a:gd name="T2" fmla="*/ 94 w 94"/>
                <a:gd name="T3" fmla="*/ 61 h 146"/>
                <a:gd name="T4" fmla="*/ 52 w 94"/>
                <a:gd name="T5" fmla="*/ 146 h 146"/>
                <a:gd name="T6" fmla="*/ 0 w 94"/>
                <a:gd name="T7" fmla="*/ 19 h 146"/>
                <a:gd name="T8" fmla="*/ 33 w 94"/>
                <a:gd name="T9" fmla="*/ 0 h 146"/>
              </a:gdLst>
              <a:ahLst/>
              <a:cxnLst>
                <a:cxn ang="0">
                  <a:pos x="T0" y="T1"/>
                </a:cxn>
                <a:cxn ang="0">
                  <a:pos x="T2" y="T3"/>
                </a:cxn>
                <a:cxn ang="0">
                  <a:pos x="T4" y="T5"/>
                </a:cxn>
                <a:cxn ang="0">
                  <a:pos x="T6" y="T7"/>
                </a:cxn>
                <a:cxn ang="0">
                  <a:pos x="T8" y="T9"/>
                </a:cxn>
              </a:cxnLst>
              <a:rect l="0" t="0" r="r" b="b"/>
              <a:pathLst>
                <a:path w="94" h="146">
                  <a:moveTo>
                    <a:pt x="33" y="0"/>
                  </a:moveTo>
                  <a:lnTo>
                    <a:pt x="94" y="61"/>
                  </a:lnTo>
                  <a:lnTo>
                    <a:pt x="52" y="146"/>
                  </a:lnTo>
                  <a:lnTo>
                    <a:pt x="0" y="19"/>
                  </a:lnTo>
                  <a:lnTo>
                    <a:pt x="33"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0" name="Freeform 390"/>
            <p:cNvSpPr>
              <a:spLocks/>
            </p:cNvSpPr>
            <p:nvPr/>
          </p:nvSpPr>
          <p:spPr bwMode="auto">
            <a:xfrm>
              <a:off x="8701369" y="3365592"/>
              <a:ext cx="249237" cy="688519"/>
            </a:xfrm>
            <a:custGeom>
              <a:avLst/>
              <a:gdLst>
                <a:gd name="T0" fmla="*/ 66 w 160"/>
                <a:gd name="T1" fmla="*/ 0 h 442"/>
                <a:gd name="T2" fmla="*/ 160 w 160"/>
                <a:gd name="T3" fmla="*/ 442 h 442"/>
                <a:gd name="T4" fmla="*/ 19 w 160"/>
                <a:gd name="T5" fmla="*/ 179 h 442"/>
                <a:gd name="T6" fmla="*/ 43 w 160"/>
                <a:gd name="T7" fmla="*/ 146 h 442"/>
                <a:gd name="T8" fmla="*/ 0 w 160"/>
                <a:gd name="T9" fmla="*/ 113 h 442"/>
                <a:gd name="T10" fmla="*/ 43 w 160"/>
                <a:gd name="T11" fmla="*/ 14 h 442"/>
                <a:gd name="T12" fmla="*/ 66 w 160"/>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60" h="442">
                  <a:moveTo>
                    <a:pt x="66" y="0"/>
                  </a:moveTo>
                  <a:lnTo>
                    <a:pt x="160" y="442"/>
                  </a:lnTo>
                  <a:lnTo>
                    <a:pt x="19" y="179"/>
                  </a:lnTo>
                  <a:lnTo>
                    <a:pt x="43" y="146"/>
                  </a:lnTo>
                  <a:lnTo>
                    <a:pt x="0" y="113"/>
                  </a:lnTo>
                  <a:lnTo>
                    <a:pt x="43" y="14"/>
                  </a:lnTo>
                  <a:lnTo>
                    <a:pt x="66" y="0"/>
                  </a:ln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1" name="Freeform 391"/>
            <p:cNvSpPr>
              <a:spLocks/>
            </p:cNvSpPr>
            <p:nvPr/>
          </p:nvSpPr>
          <p:spPr bwMode="auto">
            <a:xfrm>
              <a:off x="8950606" y="3365592"/>
              <a:ext cx="271046" cy="688519"/>
            </a:xfrm>
            <a:custGeom>
              <a:avLst/>
              <a:gdLst>
                <a:gd name="T0" fmla="*/ 94 w 174"/>
                <a:gd name="T1" fmla="*/ 0 h 442"/>
                <a:gd name="T2" fmla="*/ 0 w 174"/>
                <a:gd name="T3" fmla="*/ 442 h 442"/>
                <a:gd name="T4" fmla="*/ 151 w 174"/>
                <a:gd name="T5" fmla="*/ 197 h 442"/>
                <a:gd name="T6" fmla="*/ 132 w 174"/>
                <a:gd name="T7" fmla="*/ 155 h 442"/>
                <a:gd name="T8" fmla="*/ 174 w 174"/>
                <a:gd name="T9" fmla="*/ 122 h 442"/>
                <a:gd name="T10" fmla="*/ 127 w 174"/>
                <a:gd name="T11" fmla="*/ 14 h 442"/>
                <a:gd name="T12" fmla="*/ 94 w 174"/>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74" h="442">
                  <a:moveTo>
                    <a:pt x="94" y="0"/>
                  </a:moveTo>
                  <a:lnTo>
                    <a:pt x="0" y="442"/>
                  </a:lnTo>
                  <a:lnTo>
                    <a:pt x="151" y="197"/>
                  </a:lnTo>
                  <a:lnTo>
                    <a:pt x="132" y="155"/>
                  </a:lnTo>
                  <a:lnTo>
                    <a:pt x="174" y="122"/>
                  </a:lnTo>
                  <a:lnTo>
                    <a:pt x="127" y="14"/>
                  </a:lnTo>
                  <a:lnTo>
                    <a:pt x="94" y="0"/>
                  </a:ln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2" name="Freeform 392"/>
            <p:cNvSpPr>
              <a:spLocks/>
            </p:cNvSpPr>
            <p:nvPr/>
          </p:nvSpPr>
          <p:spPr bwMode="auto">
            <a:xfrm>
              <a:off x="8950606" y="3365592"/>
              <a:ext cx="249237" cy="688519"/>
            </a:xfrm>
            <a:custGeom>
              <a:avLst/>
              <a:gdLst>
                <a:gd name="T0" fmla="*/ 94 w 160"/>
                <a:gd name="T1" fmla="*/ 0 h 442"/>
                <a:gd name="T2" fmla="*/ 0 w 160"/>
                <a:gd name="T3" fmla="*/ 442 h 442"/>
                <a:gd name="T4" fmla="*/ 137 w 160"/>
                <a:gd name="T5" fmla="*/ 179 h 442"/>
                <a:gd name="T6" fmla="*/ 113 w 160"/>
                <a:gd name="T7" fmla="*/ 146 h 442"/>
                <a:gd name="T8" fmla="*/ 160 w 160"/>
                <a:gd name="T9" fmla="*/ 113 h 442"/>
                <a:gd name="T10" fmla="*/ 127 w 160"/>
                <a:gd name="T11" fmla="*/ 14 h 442"/>
                <a:gd name="T12" fmla="*/ 94 w 160"/>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60" h="442">
                  <a:moveTo>
                    <a:pt x="94" y="0"/>
                  </a:moveTo>
                  <a:lnTo>
                    <a:pt x="0" y="442"/>
                  </a:lnTo>
                  <a:lnTo>
                    <a:pt x="137" y="179"/>
                  </a:lnTo>
                  <a:lnTo>
                    <a:pt x="113" y="146"/>
                  </a:lnTo>
                  <a:lnTo>
                    <a:pt x="160" y="113"/>
                  </a:lnTo>
                  <a:lnTo>
                    <a:pt x="127" y="14"/>
                  </a:lnTo>
                  <a:lnTo>
                    <a:pt x="94" y="0"/>
                  </a:ln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3" name="Freeform 393"/>
            <p:cNvSpPr>
              <a:spLocks/>
            </p:cNvSpPr>
            <p:nvPr/>
          </p:nvSpPr>
          <p:spPr bwMode="auto">
            <a:xfrm>
              <a:off x="8950606" y="3329764"/>
              <a:ext cx="146428" cy="233661"/>
            </a:xfrm>
            <a:custGeom>
              <a:avLst/>
              <a:gdLst>
                <a:gd name="T0" fmla="*/ 57 w 94"/>
                <a:gd name="T1" fmla="*/ 0 h 150"/>
                <a:gd name="T2" fmla="*/ 0 w 94"/>
                <a:gd name="T3" fmla="*/ 65 h 150"/>
                <a:gd name="T4" fmla="*/ 43 w 94"/>
                <a:gd name="T5" fmla="*/ 150 h 150"/>
                <a:gd name="T6" fmla="*/ 94 w 94"/>
                <a:gd name="T7" fmla="*/ 23 h 150"/>
                <a:gd name="T8" fmla="*/ 57 w 94"/>
                <a:gd name="T9" fmla="*/ 0 h 150"/>
              </a:gdLst>
              <a:ahLst/>
              <a:cxnLst>
                <a:cxn ang="0">
                  <a:pos x="T0" y="T1"/>
                </a:cxn>
                <a:cxn ang="0">
                  <a:pos x="T2" y="T3"/>
                </a:cxn>
                <a:cxn ang="0">
                  <a:pos x="T4" y="T5"/>
                </a:cxn>
                <a:cxn ang="0">
                  <a:pos x="T6" y="T7"/>
                </a:cxn>
                <a:cxn ang="0">
                  <a:pos x="T8" y="T9"/>
                </a:cxn>
              </a:cxnLst>
              <a:rect l="0" t="0" r="r" b="b"/>
              <a:pathLst>
                <a:path w="94" h="150">
                  <a:moveTo>
                    <a:pt x="57" y="0"/>
                  </a:moveTo>
                  <a:lnTo>
                    <a:pt x="0" y="65"/>
                  </a:lnTo>
                  <a:lnTo>
                    <a:pt x="43" y="150"/>
                  </a:lnTo>
                  <a:lnTo>
                    <a:pt x="94" y="23"/>
                  </a:lnTo>
                  <a:lnTo>
                    <a:pt x="5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4" name="Freeform 394"/>
            <p:cNvSpPr>
              <a:spLocks/>
            </p:cNvSpPr>
            <p:nvPr/>
          </p:nvSpPr>
          <p:spPr bwMode="auto">
            <a:xfrm>
              <a:off x="8906989" y="3555636"/>
              <a:ext cx="88791" cy="73215"/>
            </a:xfrm>
            <a:custGeom>
              <a:avLst/>
              <a:gdLst>
                <a:gd name="T0" fmla="*/ 2 w 12"/>
                <a:gd name="T1" fmla="*/ 0 h 10"/>
                <a:gd name="T2" fmla="*/ 10 w 12"/>
                <a:gd name="T3" fmla="*/ 0 h 10"/>
                <a:gd name="T4" fmla="*/ 10 w 12"/>
                <a:gd name="T5" fmla="*/ 10 h 10"/>
                <a:gd name="T6" fmla="*/ 2 w 12"/>
                <a:gd name="T7" fmla="*/ 10 h 10"/>
                <a:gd name="T8" fmla="*/ 2 w 12"/>
                <a:gd name="T9" fmla="*/ 0 h 10"/>
              </a:gdLst>
              <a:ahLst/>
              <a:cxnLst>
                <a:cxn ang="0">
                  <a:pos x="T0" y="T1"/>
                </a:cxn>
                <a:cxn ang="0">
                  <a:pos x="T2" y="T3"/>
                </a:cxn>
                <a:cxn ang="0">
                  <a:pos x="T4" y="T5"/>
                </a:cxn>
                <a:cxn ang="0">
                  <a:pos x="T6" y="T7"/>
                </a:cxn>
                <a:cxn ang="0">
                  <a:pos x="T8" y="T9"/>
                </a:cxn>
              </a:cxnLst>
              <a:rect l="0" t="0" r="r" b="b"/>
              <a:pathLst>
                <a:path w="12" h="10">
                  <a:moveTo>
                    <a:pt x="2" y="0"/>
                  </a:moveTo>
                  <a:cubicBezTo>
                    <a:pt x="10" y="0"/>
                    <a:pt x="10" y="0"/>
                    <a:pt x="10" y="0"/>
                  </a:cubicBezTo>
                  <a:cubicBezTo>
                    <a:pt x="12" y="4"/>
                    <a:pt x="12" y="7"/>
                    <a:pt x="10" y="10"/>
                  </a:cubicBezTo>
                  <a:cubicBezTo>
                    <a:pt x="2" y="10"/>
                    <a:pt x="2" y="10"/>
                    <a:pt x="2" y="10"/>
                  </a:cubicBezTo>
                  <a:cubicBezTo>
                    <a:pt x="0" y="7"/>
                    <a:pt x="0" y="4"/>
                    <a:pt x="2" y="0"/>
                  </a:cubicBezTo>
                  <a:close/>
                </a:path>
              </a:pathLst>
            </a:custGeom>
            <a:solidFill>
              <a:srgbClr val="FC8D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5" name="Freeform 395"/>
            <p:cNvSpPr>
              <a:spLocks/>
            </p:cNvSpPr>
            <p:nvPr/>
          </p:nvSpPr>
          <p:spPr bwMode="auto">
            <a:xfrm>
              <a:off x="8936586" y="4046321"/>
              <a:ext cx="35829" cy="484456"/>
            </a:xfrm>
            <a:custGeom>
              <a:avLst/>
              <a:gdLst>
                <a:gd name="T0" fmla="*/ 2 w 5"/>
                <a:gd name="T1" fmla="*/ 66 h 66"/>
                <a:gd name="T2" fmla="*/ 2 w 5"/>
                <a:gd name="T3" fmla="*/ 0 h 66"/>
                <a:gd name="T4" fmla="*/ 2 w 5"/>
                <a:gd name="T5" fmla="*/ 66 h 66"/>
              </a:gdLst>
              <a:ahLst/>
              <a:cxnLst>
                <a:cxn ang="0">
                  <a:pos x="T0" y="T1"/>
                </a:cxn>
                <a:cxn ang="0">
                  <a:pos x="T2" y="T3"/>
                </a:cxn>
                <a:cxn ang="0">
                  <a:pos x="T4" y="T5"/>
                </a:cxn>
              </a:cxnLst>
              <a:rect l="0" t="0" r="r" b="b"/>
              <a:pathLst>
                <a:path w="5" h="66">
                  <a:moveTo>
                    <a:pt x="2" y="66"/>
                  </a:moveTo>
                  <a:cubicBezTo>
                    <a:pt x="0" y="37"/>
                    <a:pt x="0" y="34"/>
                    <a:pt x="2" y="0"/>
                  </a:cubicBezTo>
                  <a:cubicBezTo>
                    <a:pt x="5" y="34"/>
                    <a:pt x="5" y="37"/>
                    <a:pt x="2" y="66"/>
                  </a:cubicBez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6" name="Freeform 396"/>
            <p:cNvSpPr>
              <a:spLocks/>
            </p:cNvSpPr>
            <p:nvPr/>
          </p:nvSpPr>
          <p:spPr bwMode="auto">
            <a:xfrm>
              <a:off x="9148437" y="3007314"/>
              <a:ext cx="81002" cy="138639"/>
            </a:xfrm>
            <a:custGeom>
              <a:avLst/>
              <a:gdLst>
                <a:gd name="T0" fmla="*/ 8 w 11"/>
                <a:gd name="T1" fmla="*/ 0 h 19"/>
                <a:gd name="T2" fmla="*/ 10 w 11"/>
                <a:gd name="T3" fmla="*/ 10 h 19"/>
                <a:gd name="T4" fmla="*/ 4 w 11"/>
                <a:gd name="T5" fmla="*/ 18 h 19"/>
                <a:gd name="T6" fmla="*/ 1 w 11"/>
                <a:gd name="T7" fmla="*/ 8 h 19"/>
                <a:gd name="T8" fmla="*/ 8 w 11"/>
                <a:gd name="T9" fmla="*/ 0 h 19"/>
              </a:gdLst>
              <a:ahLst/>
              <a:cxnLst>
                <a:cxn ang="0">
                  <a:pos x="T0" y="T1"/>
                </a:cxn>
                <a:cxn ang="0">
                  <a:pos x="T2" y="T3"/>
                </a:cxn>
                <a:cxn ang="0">
                  <a:pos x="T4" y="T5"/>
                </a:cxn>
                <a:cxn ang="0">
                  <a:pos x="T6" y="T7"/>
                </a:cxn>
                <a:cxn ang="0">
                  <a:pos x="T8" y="T9"/>
                </a:cxn>
              </a:cxnLst>
              <a:rect l="0" t="0" r="r" b="b"/>
              <a:pathLst>
                <a:path w="11" h="19">
                  <a:moveTo>
                    <a:pt x="8" y="0"/>
                  </a:moveTo>
                  <a:cubicBezTo>
                    <a:pt x="10" y="1"/>
                    <a:pt x="11" y="5"/>
                    <a:pt x="10" y="10"/>
                  </a:cubicBezTo>
                  <a:cubicBezTo>
                    <a:pt x="9" y="15"/>
                    <a:pt x="6" y="19"/>
                    <a:pt x="4" y="18"/>
                  </a:cubicBezTo>
                  <a:cubicBezTo>
                    <a:pt x="1" y="18"/>
                    <a:pt x="0" y="13"/>
                    <a:pt x="1" y="8"/>
                  </a:cubicBezTo>
                  <a:cubicBezTo>
                    <a:pt x="2" y="3"/>
                    <a:pt x="5" y="0"/>
                    <a:pt x="8" y="0"/>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7" name="Freeform 397"/>
            <p:cNvSpPr>
              <a:spLocks/>
            </p:cNvSpPr>
            <p:nvPr/>
          </p:nvSpPr>
          <p:spPr bwMode="auto">
            <a:xfrm>
              <a:off x="9889918" y="3628849"/>
              <a:ext cx="87233" cy="140197"/>
            </a:xfrm>
            <a:custGeom>
              <a:avLst/>
              <a:gdLst>
                <a:gd name="T0" fmla="*/ 12 w 12"/>
                <a:gd name="T1" fmla="*/ 4 h 19"/>
                <a:gd name="T2" fmla="*/ 6 w 12"/>
                <a:gd name="T3" fmla="*/ 19 h 19"/>
                <a:gd name="T4" fmla="*/ 0 w 12"/>
                <a:gd name="T5" fmla="*/ 17 h 19"/>
                <a:gd name="T6" fmla="*/ 6 w 12"/>
                <a:gd name="T7" fmla="*/ 1 h 19"/>
                <a:gd name="T8" fmla="*/ 9 w 12"/>
                <a:gd name="T9" fmla="*/ 0 h 19"/>
                <a:gd name="T10" fmla="*/ 12 w 12"/>
                <a:gd name="T11" fmla="*/ 4 h 19"/>
              </a:gdLst>
              <a:ahLst/>
              <a:cxnLst>
                <a:cxn ang="0">
                  <a:pos x="T0" y="T1"/>
                </a:cxn>
                <a:cxn ang="0">
                  <a:pos x="T2" y="T3"/>
                </a:cxn>
                <a:cxn ang="0">
                  <a:pos x="T4" y="T5"/>
                </a:cxn>
                <a:cxn ang="0">
                  <a:pos x="T6" y="T7"/>
                </a:cxn>
                <a:cxn ang="0">
                  <a:pos x="T8" y="T9"/>
                </a:cxn>
                <a:cxn ang="0">
                  <a:pos x="T10" y="T11"/>
                </a:cxn>
              </a:cxnLst>
              <a:rect l="0" t="0" r="r" b="b"/>
              <a:pathLst>
                <a:path w="12" h="19">
                  <a:moveTo>
                    <a:pt x="12" y="4"/>
                  </a:moveTo>
                  <a:cubicBezTo>
                    <a:pt x="6" y="19"/>
                    <a:pt x="6" y="19"/>
                    <a:pt x="6" y="19"/>
                  </a:cubicBezTo>
                  <a:cubicBezTo>
                    <a:pt x="0" y="17"/>
                    <a:pt x="0" y="17"/>
                    <a:pt x="0" y="17"/>
                  </a:cubicBezTo>
                  <a:cubicBezTo>
                    <a:pt x="6" y="1"/>
                    <a:pt x="6" y="1"/>
                    <a:pt x="6" y="1"/>
                  </a:cubicBezTo>
                  <a:cubicBezTo>
                    <a:pt x="8" y="1"/>
                    <a:pt x="8" y="0"/>
                    <a:pt x="9" y="0"/>
                  </a:cubicBezTo>
                  <a:lnTo>
                    <a:pt x="12" y="4"/>
                  </a:ln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8" name="Freeform 398"/>
            <p:cNvSpPr>
              <a:spLocks/>
            </p:cNvSpPr>
            <p:nvPr/>
          </p:nvSpPr>
          <p:spPr bwMode="auto">
            <a:xfrm>
              <a:off x="8687349" y="2677075"/>
              <a:ext cx="528073" cy="381645"/>
            </a:xfrm>
            <a:custGeom>
              <a:avLst/>
              <a:gdLst>
                <a:gd name="T0" fmla="*/ 70 w 72"/>
                <a:gd name="T1" fmla="*/ 41 h 52"/>
                <a:gd name="T2" fmla="*/ 36 w 72"/>
                <a:gd name="T3" fmla="*/ 0 h 52"/>
                <a:gd name="T4" fmla="*/ 1 w 72"/>
                <a:gd name="T5" fmla="*/ 42 h 52"/>
                <a:gd name="T6" fmla="*/ 6 w 72"/>
                <a:gd name="T7" fmla="*/ 51 h 52"/>
                <a:gd name="T8" fmla="*/ 9 w 72"/>
                <a:gd name="T9" fmla="*/ 47 h 52"/>
                <a:gd name="T10" fmla="*/ 20 w 72"/>
                <a:gd name="T11" fmla="*/ 20 h 52"/>
                <a:gd name="T12" fmla="*/ 36 w 72"/>
                <a:gd name="T13" fmla="*/ 24 h 52"/>
                <a:gd name="T14" fmla="*/ 52 w 72"/>
                <a:gd name="T15" fmla="*/ 20 h 52"/>
                <a:gd name="T16" fmla="*/ 62 w 72"/>
                <a:gd name="T17" fmla="*/ 47 h 52"/>
                <a:gd name="T18" fmla="*/ 65 w 72"/>
                <a:gd name="T19" fmla="*/ 51 h 52"/>
                <a:gd name="T20" fmla="*/ 70 w 72"/>
                <a:gd name="T21"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52">
                  <a:moveTo>
                    <a:pt x="70" y="41"/>
                  </a:moveTo>
                  <a:cubicBezTo>
                    <a:pt x="72" y="20"/>
                    <a:pt x="63" y="0"/>
                    <a:pt x="36" y="0"/>
                  </a:cubicBezTo>
                  <a:cubicBezTo>
                    <a:pt x="9" y="0"/>
                    <a:pt x="0" y="20"/>
                    <a:pt x="1" y="42"/>
                  </a:cubicBezTo>
                  <a:cubicBezTo>
                    <a:pt x="3" y="42"/>
                    <a:pt x="5" y="46"/>
                    <a:pt x="6" y="51"/>
                  </a:cubicBezTo>
                  <a:cubicBezTo>
                    <a:pt x="8" y="52"/>
                    <a:pt x="9" y="52"/>
                    <a:pt x="9" y="47"/>
                  </a:cubicBezTo>
                  <a:cubicBezTo>
                    <a:pt x="9" y="34"/>
                    <a:pt x="11" y="23"/>
                    <a:pt x="20" y="20"/>
                  </a:cubicBezTo>
                  <a:cubicBezTo>
                    <a:pt x="28" y="18"/>
                    <a:pt x="29" y="24"/>
                    <a:pt x="36" y="24"/>
                  </a:cubicBezTo>
                  <a:cubicBezTo>
                    <a:pt x="42" y="24"/>
                    <a:pt x="44" y="18"/>
                    <a:pt x="52" y="20"/>
                  </a:cubicBezTo>
                  <a:cubicBezTo>
                    <a:pt x="60" y="23"/>
                    <a:pt x="62" y="34"/>
                    <a:pt x="62" y="47"/>
                  </a:cubicBezTo>
                  <a:cubicBezTo>
                    <a:pt x="62" y="51"/>
                    <a:pt x="63" y="52"/>
                    <a:pt x="65" y="51"/>
                  </a:cubicBezTo>
                  <a:cubicBezTo>
                    <a:pt x="66" y="46"/>
                    <a:pt x="68" y="42"/>
                    <a:pt x="70" y="41"/>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9" name="Freeform 399"/>
            <p:cNvSpPr>
              <a:spLocks/>
            </p:cNvSpPr>
            <p:nvPr/>
          </p:nvSpPr>
          <p:spPr bwMode="auto">
            <a:xfrm>
              <a:off x="8899200" y="2728479"/>
              <a:ext cx="243006" cy="330239"/>
            </a:xfrm>
            <a:custGeom>
              <a:avLst/>
              <a:gdLst>
                <a:gd name="T0" fmla="*/ 31 w 33"/>
                <a:gd name="T1" fmla="*/ 0 h 45"/>
                <a:gd name="T2" fmla="*/ 0 w 33"/>
                <a:gd name="T3" fmla="*/ 45 h 45"/>
                <a:gd name="T4" fmla="*/ 13 w 33"/>
                <a:gd name="T5" fmla="*/ 9 h 45"/>
                <a:gd name="T6" fmla="*/ 31 w 33"/>
                <a:gd name="T7" fmla="*/ 0 h 45"/>
              </a:gdLst>
              <a:ahLst/>
              <a:cxnLst>
                <a:cxn ang="0">
                  <a:pos x="T0" y="T1"/>
                </a:cxn>
                <a:cxn ang="0">
                  <a:pos x="T2" y="T3"/>
                </a:cxn>
                <a:cxn ang="0">
                  <a:pos x="T4" y="T5"/>
                </a:cxn>
                <a:cxn ang="0">
                  <a:pos x="T6" y="T7"/>
                </a:cxn>
              </a:cxnLst>
              <a:rect l="0" t="0" r="r" b="b"/>
              <a:pathLst>
                <a:path w="33" h="45">
                  <a:moveTo>
                    <a:pt x="31" y="0"/>
                  </a:moveTo>
                  <a:cubicBezTo>
                    <a:pt x="33" y="13"/>
                    <a:pt x="14" y="39"/>
                    <a:pt x="0" y="45"/>
                  </a:cubicBezTo>
                  <a:cubicBezTo>
                    <a:pt x="9" y="40"/>
                    <a:pt x="15" y="22"/>
                    <a:pt x="13" y="9"/>
                  </a:cubicBezTo>
                  <a:cubicBezTo>
                    <a:pt x="12" y="6"/>
                    <a:pt x="33" y="3"/>
                    <a:pt x="31"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0" name="Freeform 400"/>
            <p:cNvSpPr>
              <a:spLocks/>
            </p:cNvSpPr>
            <p:nvPr/>
          </p:nvSpPr>
          <p:spPr bwMode="auto">
            <a:xfrm>
              <a:off x="8606346" y="2669286"/>
              <a:ext cx="462647" cy="454858"/>
            </a:xfrm>
            <a:custGeom>
              <a:avLst/>
              <a:gdLst>
                <a:gd name="T0" fmla="*/ 62 w 63"/>
                <a:gd name="T1" fmla="*/ 10 h 62"/>
                <a:gd name="T2" fmla="*/ 5 w 63"/>
                <a:gd name="T3" fmla="*/ 62 h 62"/>
                <a:gd name="T4" fmla="*/ 42 w 63"/>
                <a:gd name="T5" fmla="*/ 13 h 62"/>
                <a:gd name="T6" fmla="*/ 62 w 63"/>
                <a:gd name="T7" fmla="*/ 10 h 62"/>
              </a:gdLst>
              <a:ahLst/>
              <a:cxnLst>
                <a:cxn ang="0">
                  <a:pos x="T0" y="T1"/>
                </a:cxn>
                <a:cxn ang="0">
                  <a:pos x="T2" y="T3"/>
                </a:cxn>
                <a:cxn ang="0">
                  <a:pos x="T4" y="T5"/>
                </a:cxn>
                <a:cxn ang="0">
                  <a:pos x="T6" y="T7"/>
                </a:cxn>
              </a:cxnLst>
              <a:rect l="0" t="0" r="r" b="b"/>
              <a:pathLst>
                <a:path w="63" h="62">
                  <a:moveTo>
                    <a:pt x="62" y="10"/>
                  </a:moveTo>
                  <a:cubicBezTo>
                    <a:pt x="61" y="22"/>
                    <a:pt x="20" y="59"/>
                    <a:pt x="5" y="62"/>
                  </a:cubicBezTo>
                  <a:cubicBezTo>
                    <a:pt x="0" y="0"/>
                    <a:pt x="38" y="25"/>
                    <a:pt x="42" y="13"/>
                  </a:cubicBezTo>
                  <a:cubicBezTo>
                    <a:pt x="43" y="10"/>
                    <a:pt x="63" y="13"/>
                    <a:pt x="62" y="1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1" name="Freeform 401"/>
            <p:cNvSpPr>
              <a:spLocks/>
            </p:cNvSpPr>
            <p:nvPr/>
          </p:nvSpPr>
          <p:spPr bwMode="auto">
            <a:xfrm>
              <a:off x="8980202" y="2684862"/>
              <a:ext cx="292854" cy="447071"/>
            </a:xfrm>
            <a:custGeom>
              <a:avLst/>
              <a:gdLst>
                <a:gd name="T0" fmla="*/ 1 w 40"/>
                <a:gd name="T1" fmla="*/ 0 h 61"/>
                <a:gd name="T2" fmla="*/ 34 w 40"/>
                <a:gd name="T3" fmla="*/ 61 h 61"/>
                <a:gd name="T4" fmla="*/ 20 w 40"/>
                <a:gd name="T5" fmla="*/ 7 h 61"/>
                <a:gd name="T6" fmla="*/ 1 w 40"/>
                <a:gd name="T7" fmla="*/ 0 h 61"/>
              </a:gdLst>
              <a:ahLst/>
              <a:cxnLst>
                <a:cxn ang="0">
                  <a:pos x="T0" y="T1"/>
                </a:cxn>
                <a:cxn ang="0">
                  <a:pos x="T2" y="T3"/>
                </a:cxn>
                <a:cxn ang="0">
                  <a:pos x="T4" y="T5"/>
                </a:cxn>
                <a:cxn ang="0">
                  <a:pos x="T6" y="T7"/>
                </a:cxn>
              </a:cxnLst>
              <a:rect l="0" t="0" r="r" b="b"/>
              <a:pathLst>
                <a:path w="40" h="61">
                  <a:moveTo>
                    <a:pt x="1" y="0"/>
                  </a:moveTo>
                  <a:cubicBezTo>
                    <a:pt x="0" y="13"/>
                    <a:pt x="20" y="56"/>
                    <a:pt x="34" y="61"/>
                  </a:cubicBezTo>
                  <a:cubicBezTo>
                    <a:pt x="40" y="17"/>
                    <a:pt x="28" y="11"/>
                    <a:pt x="20" y="7"/>
                  </a:cubicBezTo>
                  <a:cubicBezTo>
                    <a:pt x="18" y="6"/>
                    <a:pt x="0" y="3"/>
                    <a:pt x="1"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grpSp>
      <p:grpSp>
        <p:nvGrpSpPr>
          <p:cNvPr id="5" name="组合 111"/>
          <p:cNvGrpSpPr/>
          <p:nvPr/>
        </p:nvGrpSpPr>
        <p:grpSpPr>
          <a:xfrm>
            <a:off x="10301839" y="3857328"/>
            <a:ext cx="1313709" cy="2576997"/>
            <a:chOff x="9500484" y="2134984"/>
            <a:chExt cx="2191731" cy="4299342"/>
          </a:xfrm>
        </p:grpSpPr>
        <p:sp>
          <p:nvSpPr>
            <p:cNvPr id="113" name="Rectangle 319"/>
            <p:cNvSpPr>
              <a:spLocks noChangeArrowheads="1"/>
            </p:cNvSpPr>
            <p:nvPr/>
          </p:nvSpPr>
          <p:spPr bwMode="auto">
            <a:xfrm>
              <a:off x="9551890" y="2186388"/>
              <a:ext cx="2096709" cy="245343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4" name="Rectangle 320"/>
            <p:cNvSpPr>
              <a:spLocks noChangeArrowheads="1"/>
            </p:cNvSpPr>
            <p:nvPr/>
          </p:nvSpPr>
          <p:spPr bwMode="auto">
            <a:xfrm>
              <a:off x="9727914" y="3145951"/>
              <a:ext cx="791328"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5" name="Rectangle 321"/>
            <p:cNvSpPr>
              <a:spLocks noChangeArrowheads="1"/>
            </p:cNvSpPr>
            <p:nvPr/>
          </p:nvSpPr>
          <p:spPr bwMode="auto">
            <a:xfrm>
              <a:off x="9727914" y="3211377"/>
              <a:ext cx="791328" cy="21809"/>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6" name="Rectangle 322"/>
            <p:cNvSpPr>
              <a:spLocks noChangeArrowheads="1"/>
            </p:cNvSpPr>
            <p:nvPr/>
          </p:nvSpPr>
          <p:spPr bwMode="auto">
            <a:xfrm>
              <a:off x="9727914" y="3270570"/>
              <a:ext cx="791328"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7" name="Rectangle 323"/>
            <p:cNvSpPr>
              <a:spLocks noChangeArrowheads="1"/>
            </p:cNvSpPr>
            <p:nvPr/>
          </p:nvSpPr>
          <p:spPr bwMode="auto">
            <a:xfrm>
              <a:off x="9727914" y="3329764"/>
              <a:ext cx="791328" cy="2804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8" name="Rectangle 324"/>
            <p:cNvSpPr>
              <a:spLocks noChangeArrowheads="1"/>
            </p:cNvSpPr>
            <p:nvPr/>
          </p:nvSpPr>
          <p:spPr bwMode="auto">
            <a:xfrm>
              <a:off x="9727914" y="3395188"/>
              <a:ext cx="791328" cy="21809"/>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9" name="Rectangle 325"/>
            <p:cNvSpPr>
              <a:spLocks noChangeArrowheads="1"/>
            </p:cNvSpPr>
            <p:nvPr/>
          </p:nvSpPr>
          <p:spPr bwMode="auto">
            <a:xfrm>
              <a:off x="9727914" y="2904503"/>
              <a:ext cx="791328" cy="14642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0" name="Freeform 326"/>
            <p:cNvSpPr>
              <a:spLocks/>
            </p:cNvSpPr>
            <p:nvPr/>
          </p:nvSpPr>
          <p:spPr bwMode="auto">
            <a:xfrm>
              <a:off x="10548838" y="4588412"/>
              <a:ext cx="95022" cy="1377036"/>
            </a:xfrm>
            <a:custGeom>
              <a:avLst/>
              <a:gdLst>
                <a:gd name="T0" fmla="*/ 0 w 13"/>
                <a:gd name="T1" fmla="*/ 182 h 188"/>
                <a:gd name="T2" fmla="*/ 0 w 13"/>
                <a:gd name="T3" fmla="*/ 7 h 188"/>
                <a:gd name="T4" fmla="*/ 7 w 13"/>
                <a:gd name="T5" fmla="*/ 0 h 188"/>
                <a:gd name="T6" fmla="*/ 7 w 13"/>
                <a:gd name="T7" fmla="*/ 0 h 188"/>
                <a:gd name="T8" fmla="*/ 13 w 13"/>
                <a:gd name="T9" fmla="*/ 7 h 188"/>
                <a:gd name="T10" fmla="*/ 13 w 13"/>
                <a:gd name="T11" fmla="*/ 182 h 188"/>
                <a:gd name="T12" fmla="*/ 7 w 13"/>
                <a:gd name="T13" fmla="*/ 188 h 188"/>
                <a:gd name="T14" fmla="*/ 7 w 13"/>
                <a:gd name="T15" fmla="*/ 188 h 188"/>
                <a:gd name="T16" fmla="*/ 0 w 13"/>
                <a:gd name="T17" fmla="*/ 18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88">
                  <a:moveTo>
                    <a:pt x="0" y="182"/>
                  </a:moveTo>
                  <a:cubicBezTo>
                    <a:pt x="0" y="7"/>
                    <a:pt x="0" y="7"/>
                    <a:pt x="0" y="7"/>
                  </a:cubicBezTo>
                  <a:cubicBezTo>
                    <a:pt x="0" y="3"/>
                    <a:pt x="3" y="0"/>
                    <a:pt x="7" y="0"/>
                  </a:cubicBezTo>
                  <a:cubicBezTo>
                    <a:pt x="7" y="0"/>
                    <a:pt x="7" y="0"/>
                    <a:pt x="7" y="0"/>
                  </a:cubicBezTo>
                  <a:cubicBezTo>
                    <a:pt x="10" y="0"/>
                    <a:pt x="13" y="3"/>
                    <a:pt x="13" y="7"/>
                  </a:cubicBezTo>
                  <a:cubicBezTo>
                    <a:pt x="13" y="182"/>
                    <a:pt x="13" y="182"/>
                    <a:pt x="13" y="182"/>
                  </a:cubicBezTo>
                  <a:cubicBezTo>
                    <a:pt x="13" y="185"/>
                    <a:pt x="10" y="188"/>
                    <a:pt x="7" y="188"/>
                  </a:cubicBezTo>
                  <a:cubicBezTo>
                    <a:pt x="7" y="188"/>
                    <a:pt x="7" y="188"/>
                    <a:pt x="7" y="188"/>
                  </a:cubicBezTo>
                  <a:cubicBezTo>
                    <a:pt x="3" y="188"/>
                    <a:pt x="0" y="185"/>
                    <a:pt x="0" y="182"/>
                  </a:cubicBez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1" name="Freeform 327"/>
            <p:cNvSpPr>
              <a:spLocks noEditPoints="1"/>
            </p:cNvSpPr>
            <p:nvPr/>
          </p:nvSpPr>
          <p:spPr bwMode="auto">
            <a:xfrm>
              <a:off x="9500484" y="2134984"/>
              <a:ext cx="2191731" cy="2556240"/>
            </a:xfrm>
            <a:custGeom>
              <a:avLst/>
              <a:gdLst>
                <a:gd name="T0" fmla="*/ 706 w 1407"/>
                <a:gd name="T1" fmla="*/ 0 h 1641"/>
                <a:gd name="T2" fmla="*/ 1379 w 1407"/>
                <a:gd name="T3" fmla="*/ 0 h 1641"/>
                <a:gd name="T4" fmla="*/ 1407 w 1407"/>
                <a:gd name="T5" fmla="*/ 0 h 1641"/>
                <a:gd name="T6" fmla="*/ 1407 w 1407"/>
                <a:gd name="T7" fmla="*/ 33 h 1641"/>
                <a:gd name="T8" fmla="*/ 1407 w 1407"/>
                <a:gd name="T9" fmla="*/ 1608 h 1641"/>
                <a:gd name="T10" fmla="*/ 1407 w 1407"/>
                <a:gd name="T11" fmla="*/ 1641 h 1641"/>
                <a:gd name="T12" fmla="*/ 1379 w 1407"/>
                <a:gd name="T13" fmla="*/ 1641 h 1641"/>
                <a:gd name="T14" fmla="*/ 706 w 1407"/>
                <a:gd name="T15" fmla="*/ 1641 h 1641"/>
                <a:gd name="T16" fmla="*/ 706 w 1407"/>
                <a:gd name="T17" fmla="*/ 1575 h 1641"/>
                <a:gd name="T18" fmla="*/ 1346 w 1407"/>
                <a:gd name="T19" fmla="*/ 1575 h 1641"/>
                <a:gd name="T20" fmla="*/ 1346 w 1407"/>
                <a:gd name="T21" fmla="*/ 61 h 1641"/>
                <a:gd name="T22" fmla="*/ 706 w 1407"/>
                <a:gd name="T23" fmla="*/ 61 h 1641"/>
                <a:gd name="T24" fmla="*/ 706 w 1407"/>
                <a:gd name="T25" fmla="*/ 0 h 1641"/>
                <a:gd name="T26" fmla="*/ 33 w 1407"/>
                <a:gd name="T27" fmla="*/ 0 h 1641"/>
                <a:gd name="T28" fmla="*/ 706 w 1407"/>
                <a:gd name="T29" fmla="*/ 0 h 1641"/>
                <a:gd name="T30" fmla="*/ 706 w 1407"/>
                <a:gd name="T31" fmla="*/ 61 h 1641"/>
                <a:gd name="T32" fmla="*/ 61 w 1407"/>
                <a:gd name="T33" fmla="*/ 61 h 1641"/>
                <a:gd name="T34" fmla="*/ 61 w 1407"/>
                <a:gd name="T35" fmla="*/ 1575 h 1641"/>
                <a:gd name="T36" fmla="*/ 706 w 1407"/>
                <a:gd name="T37" fmla="*/ 1575 h 1641"/>
                <a:gd name="T38" fmla="*/ 706 w 1407"/>
                <a:gd name="T39" fmla="*/ 1641 h 1641"/>
                <a:gd name="T40" fmla="*/ 33 w 1407"/>
                <a:gd name="T41" fmla="*/ 1641 h 1641"/>
                <a:gd name="T42" fmla="*/ 0 w 1407"/>
                <a:gd name="T43" fmla="*/ 1641 h 1641"/>
                <a:gd name="T44" fmla="*/ 0 w 1407"/>
                <a:gd name="T45" fmla="*/ 1608 h 1641"/>
                <a:gd name="T46" fmla="*/ 0 w 1407"/>
                <a:gd name="T47" fmla="*/ 33 h 1641"/>
                <a:gd name="T48" fmla="*/ 0 w 1407"/>
                <a:gd name="T49" fmla="*/ 0 h 1641"/>
                <a:gd name="T50" fmla="*/ 33 w 1407"/>
                <a:gd name="T51" fmla="*/ 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7" h="1641">
                  <a:moveTo>
                    <a:pt x="706" y="0"/>
                  </a:moveTo>
                  <a:lnTo>
                    <a:pt x="1379" y="0"/>
                  </a:lnTo>
                  <a:lnTo>
                    <a:pt x="1407" y="0"/>
                  </a:lnTo>
                  <a:lnTo>
                    <a:pt x="1407" y="33"/>
                  </a:lnTo>
                  <a:lnTo>
                    <a:pt x="1407" y="1608"/>
                  </a:lnTo>
                  <a:lnTo>
                    <a:pt x="1407" y="1641"/>
                  </a:lnTo>
                  <a:lnTo>
                    <a:pt x="1379" y="1641"/>
                  </a:lnTo>
                  <a:lnTo>
                    <a:pt x="706" y="1641"/>
                  </a:lnTo>
                  <a:lnTo>
                    <a:pt x="706" y="1575"/>
                  </a:lnTo>
                  <a:lnTo>
                    <a:pt x="1346" y="1575"/>
                  </a:lnTo>
                  <a:lnTo>
                    <a:pt x="1346" y="61"/>
                  </a:lnTo>
                  <a:lnTo>
                    <a:pt x="706" y="61"/>
                  </a:lnTo>
                  <a:lnTo>
                    <a:pt x="706" y="0"/>
                  </a:lnTo>
                  <a:close/>
                  <a:moveTo>
                    <a:pt x="33" y="0"/>
                  </a:moveTo>
                  <a:lnTo>
                    <a:pt x="706" y="0"/>
                  </a:lnTo>
                  <a:lnTo>
                    <a:pt x="706" y="61"/>
                  </a:lnTo>
                  <a:lnTo>
                    <a:pt x="61" y="61"/>
                  </a:lnTo>
                  <a:lnTo>
                    <a:pt x="61" y="1575"/>
                  </a:lnTo>
                  <a:lnTo>
                    <a:pt x="706" y="1575"/>
                  </a:lnTo>
                  <a:lnTo>
                    <a:pt x="706" y="1641"/>
                  </a:lnTo>
                  <a:lnTo>
                    <a:pt x="33" y="1641"/>
                  </a:lnTo>
                  <a:lnTo>
                    <a:pt x="0" y="1641"/>
                  </a:lnTo>
                  <a:lnTo>
                    <a:pt x="0" y="1608"/>
                  </a:lnTo>
                  <a:lnTo>
                    <a:pt x="0" y="33"/>
                  </a:lnTo>
                  <a:lnTo>
                    <a:pt x="0" y="0"/>
                  </a:lnTo>
                  <a:lnTo>
                    <a:pt x="33" y="0"/>
                  </a:ln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2" name="Rectangle 328"/>
            <p:cNvSpPr>
              <a:spLocks noChangeArrowheads="1"/>
            </p:cNvSpPr>
            <p:nvPr/>
          </p:nvSpPr>
          <p:spPr bwMode="auto">
            <a:xfrm>
              <a:off x="9551890" y="2186388"/>
              <a:ext cx="2096709" cy="381645"/>
            </a:xfrm>
            <a:prstGeom prst="rect">
              <a:avLst/>
            </a:prstGeom>
            <a:solidFill>
              <a:srgbClr val="C5D0D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3" name="Freeform 329"/>
            <p:cNvSpPr>
              <a:spLocks/>
            </p:cNvSpPr>
            <p:nvPr/>
          </p:nvSpPr>
          <p:spPr bwMode="auto">
            <a:xfrm>
              <a:off x="9771530" y="4691222"/>
              <a:ext cx="646460" cy="1743104"/>
            </a:xfrm>
            <a:custGeom>
              <a:avLst/>
              <a:gdLst>
                <a:gd name="T0" fmla="*/ 3 w 88"/>
                <a:gd name="T1" fmla="*/ 224 h 238"/>
                <a:gd name="T2" fmla="*/ 74 w 88"/>
                <a:gd name="T3" fmla="*/ 0 h 238"/>
                <a:gd name="T4" fmla="*/ 88 w 88"/>
                <a:gd name="T5" fmla="*/ 0 h 238"/>
                <a:gd name="T6" fmla="*/ 16 w 88"/>
                <a:gd name="T7" fmla="*/ 228 h 238"/>
                <a:gd name="T8" fmla="*/ 3 w 88"/>
                <a:gd name="T9" fmla="*/ 224 h 238"/>
              </a:gdLst>
              <a:ahLst/>
              <a:cxnLst>
                <a:cxn ang="0">
                  <a:pos x="T0" y="T1"/>
                </a:cxn>
                <a:cxn ang="0">
                  <a:pos x="T2" y="T3"/>
                </a:cxn>
                <a:cxn ang="0">
                  <a:pos x="T4" y="T5"/>
                </a:cxn>
                <a:cxn ang="0">
                  <a:pos x="T6" y="T7"/>
                </a:cxn>
                <a:cxn ang="0">
                  <a:pos x="T8" y="T9"/>
                </a:cxn>
              </a:cxnLst>
              <a:rect l="0" t="0" r="r" b="b"/>
              <a:pathLst>
                <a:path w="88" h="238">
                  <a:moveTo>
                    <a:pt x="3" y="224"/>
                  </a:moveTo>
                  <a:cubicBezTo>
                    <a:pt x="74" y="0"/>
                    <a:pt x="74" y="0"/>
                    <a:pt x="74" y="0"/>
                  </a:cubicBezTo>
                  <a:cubicBezTo>
                    <a:pt x="88" y="0"/>
                    <a:pt x="88" y="0"/>
                    <a:pt x="88" y="0"/>
                  </a:cubicBezTo>
                  <a:cubicBezTo>
                    <a:pt x="16" y="228"/>
                    <a:pt x="16" y="228"/>
                    <a:pt x="16" y="228"/>
                  </a:cubicBezTo>
                  <a:cubicBezTo>
                    <a:pt x="13" y="238"/>
                    <a:pt x="0" y="236"/>
                    <a:pt x="3" y="224"/>
                  </a:cubicBez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4" name="Freeform 330"/>
            <p:cNvSpPr>
              <a:spLocks/>
            </p:cNvSpPr>
            <p:nvPr/>
          </p:nvSpPr>
          <p:spPr bwMode="auto">
            <a:xfrm>
              <a:off x="10776268" y="4691222"/>
              <a:ext cx="644902" cy="1735315"/>
            </a:xfrm>
            <a:custGeom>
              <a:avLst/>
              <a:gdLst>
                <a:gd name="T0" fmla="*/ 85 w 88"/>
                <a:gd name="T1" fmla="*/ 224 h 237"/>
                <a:gd name="T2" fmla="*/ 14 w 88"/>
                <a:gd name="T3" fmla="*/ 0 h 237"/>
                <a:gd name="T4" fmla="*/ 0 w 88"/>
                <a:gd name="T5" fmla="*/ 0 h 237"/>
                <a:gd name="T6" fmla="*/ 72 w 88"/>
                <a:gd name="T7" fmla="*/ 228 h 237"/>
                <a:gd name="T8" fmla="*/ 85 w 88"/>
                <a:gd name="T9" fmla="*/ 224 h 237"/>
              </a:gdLst>
              <a:ahLst/>
              <a:cxnLst>
                <a:cxn ang="0">
                  <a:pos x="T0" y="T1"/>
                </a:cxn>
                <a:cxn ang="0">
                  <a:pos x="T2" y="T3"/>
                </a:cxn>
                <a:cxn ang="0">
                  <a:pos x="T4" y="T5"/>
                </a:cxn>
                <a:cxn ang="0">
                  <a:pos x="T6" y="T7"/>
                </a:cxn>
                <a:cxn ang="0">
                  <a:pos x="T8" y="T9"/>
                </a:cxn>
              </a:cxnLst>
              <a:rect l="0" t="0" r="r" b="b"/>
              <a:pathLst>
                <a:path w="88" h="237">
                  <a:moveTo>
                    <a:pt x="85" y="224"/>
                  </a:moveTo>
                  <a:cubicBezTo>
                    <a:pt x="14" y="0"/>
                    <a:pt x="14" y="0"/>
                    <a:pt x="14" y="0"/>
                  </a:cubicBezTo>
                  <a:cubicBezTo>
                    <a:pt x="0" y="0"/>
                    <a:pt x="0" y="0"/>
                    <a:pt x="0" y="0"/>
                  </a:cubicBezTo>
                  <a:cubicBezTo>
                    <a:pt x="72" y="228"/>
                    <a:pt x="72" y="228"/>
                    <a:pt x="72" y="228"/>
                  </a:cubicBezTo>
                  <a:cubicBezTo>
                    <a:pt x="75" y="237"/>
                    <a:pt x="88" y="234"/>
                    <a:pt x="85" y="224"/>
                  </a:cubicBez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5" name="Rectangle 331"/>
            <p:cNvSpPr>
              <a:spLocks noChangeArrowheads="1"/>
            </p:cNvSpPr>
            <p:nvPr/>
          </p:nvSpPr>
          <p:spPr bwMode="auto">
            <a:xfrm>
              <a:off x="10117346" y="5466974"/>
              <a:ext cx="967352" cy="95022"/>
            </a:xfrm>
            <a:prstGeom prst="rect">
              <a:avLst/>
            </a:prstGeom>
            <a:solidFill>
              <a:srgbClr val="C5D0D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6" name="Freeform 332"/>
            <p:cNvSpPr>
              <a:spLocks/>
            </p:cNvSpPr>
            <p:nvPr/>
          </p:nvSpPr>
          <p:spPr bwMode="auto">
            <a:xfrm>
              <a:off x="11363532" y="4309579"/>
              <a:ext cx="233661" cy="278836"/>
            </a:xfrm>
            <a:custGeom>
              <a:avLst/>
              <a:gdLst>
                <a:gd name="T0" fmla="*/ 150 w 150"/>
                <a:gd name="T1" fmla="*/ 0 h 179"/>
                <a:gd name="T2" fmla="*/ 0 w 150"/>
                <a:gd name="T3" fmla="*/ 179 h 179"/>
                <a:gd name="T4" fmla="*/ 150 w 150"/>
                <a:gd name="T5" fmla="*/ 179 h 179"/>
                <a:gd name="T6" fmla="*/ 150 w 150"/>
                <a:gd name="T7" fmla="*/ 0 h 179"/>
              </a:gdLst>
              <a:ahLst/>
              <a:cxnLst>
                <a:cxn ang="0">
                  <a:pos x="T0" y="T1"/>
                </a:cxn>
                <a:cxn ang="0">
                  <a:pos x="T2" y="T3"/>
                </a:cxn>
                <a:cxn ang="0">
                  <a:pos x="T4" y="T5"/>
                </a:cxn>
                <a:cxn ang="0">
                  <a:pos x="T6" y="T7"/>
                </a:cxn>
              </a:cxnLst>
              <a:rect l="0" t="0" r="r" b="b"/>
              <a:pathLst>
                <a:path w="150" h="179">
                  <a:moveTo>
                    <a:pt x="150" y="0"/>
                  </a:moveTo>
                  <a:lnTo>
                    <a:pt x="0" y="179"/>
                  </a:lnTo>
                  <a:lnTo>
                    <a:pt x="150" y="179"/>
                  </a:lnTo>
                  <a:lnTo>
                    <a:pt x="150" y="0"/>
                  </a:lnTo>
                  <a:close/>
                </a:path>
              </a:pathLst>
            </a:custGeom>
            <a:solidFill>
              <a:srgbClr val="A8B8C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7" name="Rectangle 333"/>
            <p:cNvSpPr>
              <a:spLocks noChangeArrowheads="1"/>
            </p:cNvSpPr>
            <p:nvPr/>
          </p:nvSpPr>
          <p:spPr bwMode="auto">
            <a:xfrm>
              <a:off x="10643861" y="4075918"/>
              <a:ext cx="792886"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8" name="Rectangle 334"/>
            <p:cNvSpPr>
              <a:spLocks noChangeArrowheads="1"/>
            </p:cNvSpPr>
            <p:nvPr/>
          </p:nvSpPr>
          <p:spPr bwMode="auto">
            <a:xfrm>
              <a:off x="10643861" y="4141344"/>
              <a:ext cx="792886" cy="21809"/>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9" name="Rectangle 335"/>
            <p:cNvSpPr>
              <a:spLocks noChangeArrowheads="1"/>
            </p:cNvSpPr>
            <p:nvPr/>
          </p:nvSpPr>
          <p:spPr bwMode="auto">
            <a:xfrm>
              <a:off x="10643861" y="4200536"/>
              <a:ext cx="792886"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0" name="Rectangle 336"/>
            <p:cNvSpPr>
              <a:spLocks noChangeArrowheads="1"/>
            </p:cNvSpPr>
            <p:nvPr/>
          </p:nvSpPr>
          <p:spPr bwMode="auto">
            <a:xfrm>
              <a:off x="10643861" y="4259731"/>
              <a:ext cx="792886" cy="2804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1" name="Rectangle 337"/>
            <p:cNvSpPr>
              <a:spLocks noChangeArrowheads="1"/>
            </p:cNvSpPr>
            <p:nvPr/>
          </p:nvSpPr>
          <p:spPr bwMode="auto">
            <a:xfrm>
              <a:off x="10643861" y="4317366"/>
              <a:ext cx="792886"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2" name="Rectangle 338"/>
            <p:cNvSpPr>
              <a:spLocks noChangeArrowheads="1"/>
            </p:cNvSpPr>
            <p:nvPr/>
          </p:nvSpPr>
          <p:spPr bwMode="auto">
            <a:xfrm>
              <a:off x="10643861" y="3834470"/>
              <a:ext cx="792886" cy="14642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3" name="Freeform 339"/>
            <p:cNvSpPr>
              <a:spLocks/>
            </p:cNvSpPr>
            <p:nvPr/>
          </p:nvSpPr>
          <p:spPr bwMode="auto">
            <a:xfrm>
              <a:off x="11318359" y="4295559"/>
              <a:ext cx="278836" cy="292854"/>
            </a:xfrm>
            <a:custGeom>
              <a:avLst/>
              <a:gdLst>
                <a:gd name="T0" fmla="*/ 38 w 38"/>
                <a:gd name="T1" fmla="*/ 2 h 40"/>
                <a:gd name="T2" fmla="*/ 6 w 38"/>
                <a:gd name="T3" fmla="*/ 40 h 40"/>
                <a:gd name="T4" fmla="*/ 0 w 38"/>
                <a:gd name="T5" fmla="*/ 0 h 40"/>
                <a:gd name="T6" fmla="*/ 38 w 38"/>
                <a:gd name="T7" fmla="*/ 2 h 40"/>
              </a:gdLst>
              <a:ahLst/>
              <a:cxnLst>
                <a:cxn ang="0">
                  <a:pos x="T0" y="T1"/>
                </a:cxn>
                <a:cxn ang="0">
                  <a:pos x="T2" y="T3"/>
                </a:cxn>
                <a:cxn ang="0">
                  <a:pos x="T4" y="T5"/>
                </a:cxn>
                <a:cxn ang="0">
                  <a:pos x="T6" y="T7"/>
                </a:cxn>
              </a:cxnLst>
              <a:rect l="0" t="0" r="r" b="b"/>
              <a:pathLst>
                <a:path w="38" h="40">
                  <a:moveTo>
                    <a:pt x="38" y="2"/>
                  </a:moveTo>
                  <a:cubicBezTo>
                    <a:pt x="6" y="40"/>
                    <a:pt x="6" y="40"/>
                    <a:pt x="6" y="40"/>
                  </a:cubicBezTo>
                  <a:cubicBezTo>
                    <a:pt x="9" y="27"/>
                    <a:pt x="8" y="13"/>
                    <a:pt x="0" y="0"/>
                  </a:cubicBezTo>
                  <a:cubicBezTo>
                    <a:pt x="12" y="9"/>
                    <a:pt x="25" y="8"/>
                    <a:pt x="38" y="2"/>
                  </a:cubicBezTo>
                  <a:close/>
                </a:path>
              </a:pathLst>
            </a:custGeom>
            <a:solidFill>
              <a:srgbClr val="E8E7E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4" name="Oval 340"/>
            <p:cNvSpPr>
              <a:spLocks noChangeArrowheads="1"/>
            </p:cNvSpPr>
            <p:nvPr/>
          </p:nvSpPr>
          <p:spPr bwMode="auto">
            <a:xfrm>
              <a:off x="9771530" y="3775275"/>
              <a:ext cx="668268" cy="666710"/>
            </a:xfrm>
            <a:prstGeom prst="ellipse">
              <a:avLst/>
            </a:prstGeom>
            <a:solidFill>
              <a:srgbClr val="B7D5F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5" name="Freeform 341"/>
            <p:cNvSpPr>
              <a:spLocks/>
            </p:cNvSpPr>
            <p:nvPr/>
          </p:nvSpPr>
          <p:spPr bwMode="auto">
            <a:xfrm>
              <a:off x="10101770" y="4105514"/>
              <a:ext cx="300643" cy="285067"/>
            </a:xfrm>
            <a:custGeom>
              <a:avLst/>
              <a:gdLst>
                <a:gd name="T0" fmla="*/ 26 w 41"/>
                <a:gd name="T1" fmla="*/ 39 h 39"/>
                <a:gd name="T2" fmla="*/ 41 w 41"/>
                <a:gd name="T3" fmla="*/ 21 h 39"/>
                <a:gd name="T4" fmla="*/ 0 w 41"/>
                <a:gd name="T5" fmla="*/ 0 h 39"/>
                <a:gd name="T6" fmla="*/ 26 w 41"/>
                <a:gd name="T7" fmla="*/ 39 h 39"/>
              </a:gdLst>
              <a:ahLst/>
              <a:cxnLst>
                <a:cxn ang="0">
                  <a:pos x="T0" y="T1"/>
                </a:cxn>
                <a:cxn ang="0">
                  <a:pos x="T2" y="T3"/>
                </a:cxn>
                <a:cxn ang="0">
                  <a:pos x="T4" y="T5"/>
                </a:cxn>
                <a:cxn ang="0">
                  <a:pos x="T6" y="T7"/>
                </a:cxn>
              </a:cxnLst>
              <a:rect l="0" t="0" r="r" b="b"/>
              <a:pathLst>
                <a:path w="41" h="39">
                  <a:moveTo>
                    <a:pt x="26" y="39"/>
                  </a:moveTo>
                  <a:cubicBezTo>
                    <a:pt x="32" y="34"/>
                    <a:pt x="38" y="28"/>
                    <a:pt x="41" y="21"/>
                  </a:cubicBezTo>
                  <a:cubicBezTo>
                    <a:pt x="0" y="0"/>
                    <a:pt x="0" y="0"/>
                    <a:pt x="0" y="0"/>
                  </a:cubicBezTo>
                  <a:lnTo>
                    <a:pt x="26" y="39"/>
                  </a:ln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6" name="Freeform 342"/>
            <p:cNvSpPr>
              <a:spLocks/>
            </p:cNvSpPr>
            <p:nvPr/>
          </p:nvSpPr>
          <p:spPr bwMode="auto">
            <a:xfrm>
              <a:off x="10101770" y="3842259"/>
              <a:ext cx="338028" cy="417472"/>
            </a:xfrm>
            <a:custGeom>
              <a:avLst/>
              <a:gdLst>
                <a:gd name="T0" fmla="*/ 41 w 46"/>
                <a:gd name="T1" fmla="*/ 57 h 57"/>
                <a:gd name="T2" fmla="*/ 46 w 46"/>
                <a:gd name="T3" fmla="*/ 36 h 57"/>
                <a:gd name="T4" fmla="*/ 29 w 46"/>
                <a:gd name="T5" fmla="*/ 0 h 57"/>
                <a:gd name="T6" fmla="*/ 0 w 46"/>
                <a:gd name="T7" fmla="*/ 36 h 57"/>
                <a:gd name="T8" fmla="*/ 41 w 46"/>
                <a:gd name="T9" fmla="*/ 57 h 57"/>
              </a:gdLst>
              <a:ahLst/>
              <a:cxnLst>
                <a:cxn ang="0">
                  <a:pos x="T0" y="T1"/>
                </a:cxn>
                <a:cxn ang="0">
                  <a:pos x="T2" y="T3"/>
                </a:cxn>
                <a:cxn ang="0">
                  <a:pos x="T4" y="T5"/>
                </a:cxn>
                <a:cxn ang="0">
                  <a:pos x="T6" y="T7"/>
                </a:cxn>
                <a:cxn ang="0">
                  <a:pos x="T8" y="T9"/>
                </a:cxn>
              </a:cxnLst>
              <a:rect l="0" t="0" r="r" b="b"/>
              <a:pathLst>
                <a:path w="46" h="57">
                  <a:moveTo>
                    <a:pt x="41" y="57"/>
                  </a:moveTo>
                  <a:cubicBezTo>
                    <a:pt x="44" y="51"/>
                    <a:pt x="46" y="44"/>
                    <a:pt x="46" y="36"/>
                  </a:cubicBezTo>
                  <a:cubicBezTo>
                    <a:pt x="46" y="22"/>
                    <a:pt x="39" y="9"/>
                    <a:pt x="29" y="0"/>
                  </a:cubicBezTo>
                  <a:cubicBezTo>
                    <a:pt x="0" y="36"/>
                    <a:pt x="0" y="36"/>
                    <a:pt x="0" y="36"/>
                  </a:cubicBezTo>
                  <a:lnTo>
                    <a:pt x="41" y="57"/>
                  </a:lnTo>
                  <a:close/>
                </a:path>
              </a:pathLst>
            </a:custGeom>
            <a:solidFill>
              <a:srgbClr val="5D8C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7" name="Freeform 343"/>
            <p:cNvSpPr>
              <a:spLocks/>
            </p:cNvSpPr>
            <p:nvPr/>
          </p:nvSpPr>
          <p:spPr bwMode="auto">
            <a:xfrm>
              <a:off x="10101770" y="3775275"/>
              <a:ext cx="213410" cy="330239"/>
            </a:xfrm>
            <a:custGeom>
              <a:avLst/>
              <a:gdLst>
                <a:gd name="T0" fmla="*/ 29 w 29"/>
                <a:gd name="T1" fmla="*/ 9 h 45"/>
                <a:gd name="T2" fmla="*/ 0 w 29"/>
                <a:gd name="T3" fmla="*/ 0 h 45"/>
                <a:gd name="T4" fmla="*/ 0 w 29"/>
                <a:gd name="T5" fmla="*/ 45 h 45"/>
                <a:gd name="T6" fmla="*/ 29 w 29"/>
                <a:gd name="T7" fmla="*/ 9 h 45"/>
              </a:gdLst>
              <a:ahLst/>
              <a:cxnLst>
                <a:cxn ang="0">
                  <a:pos x="T0" y="T1"/>
                </a:cxn>
                <a:cxn ang="0">
                  <a:pos x="T2" y="T3"/>
                </a:cxn>
                <a:cxn ang="0">
                  <a:pos x="T4" y="T5"/>
                </a:cxn>
                <a:cxn ang="0">
                  <a:pos x="T6" y="T7"/>
                </a:cxn>
              </a:cxnLst>
              <a:rect l="0" t="0" r="r" b="b"/>
              <a:pathLst>
                <a:path w="29" h="45">
                  <a:moveTo>
                    <a:pt x="29" y="9"/>
                  </a:moveTo>
                  <a:cubicBezTo>
                    <a:pt x="21" y="3"/>
                    <a:pt x="11" y="0"/>
                    <a:pt x="0" y="0"/>
                  </a:cubicBezTo>
                  <a:cubicBezTo>
                    <a:pt x="0" y="45"/>
                    <a:pt x="0" y="45"/>
                    <a:pt x="0" y="45"/>
                  </a:cubicBezTo>
                  <a:lnTo>
                    <a:pt x="29" y="9"/>
                  </a:lnTo>
                  <a:close/>
                </a:path>
              </a:pathLst>
            </a:custGeom>
            <a:solidFill>
              <a:srgbClr val="7BA4C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8" name="Freeform 344"/>
            <p:cNvSpPr>
              <a:spLocks/>
            </p:cNvSpPr>
            <p:nvPr/>
          </p:nvSpPr>
          <p:spPr bwMode="auto">
            <a:xfrm>
              <a:off x="9868109" y="3775275"/>
              <a:ext cx="233661" cy="330239"/>
            </a:xfrm>
            <a:custGeom>
              <a:avLst/>
              <a:gdLst>
                <a:gd name="T0" fmla="*/ 32 w 32"/>
                <a:gd name="T1" fmla="*/ 0 h 45"/>
                <a:gd name="T2" fmla="*/ 32 w 32"/>
                <a:gd name="T3" fmla="*/ 45 h 45"/>
                <a:gd name="T4" fmla="*/ 0 w 32"/>
                <a:gd name="T5" fmla="*/ 13 h 45"/>
                <a:gd name="T6" fmla="*/ 32 w 32"/>
                <a:gd name="T7" fmla="*/ 0 h 45"/>
              </a:gdLst>
              <a:ahLst/>
              <a:cxnLst>
                <a:cxn ang="0">
                  <a:pos x="T0" y="T1"/>
                </a:cxn>
                <a:cxn ang="0">
                  <a:pos x="T2" y="T3"/>
                </a:cxn>
                <a:cxn ang="0">
                  <a:pos x="T4" y="T5"/>
                </a:cxn>
                <a:cxn ang="0">
                  <a:pos x="T6" y="T7"/>
                </a:cxn>
              </a:cxnLst>
              <a:rect l="0" t="0" r="r" b="b"/>
              <a:pathLst>
                <a:path w="32" h="45">
                  <a:moveTo>
                    <a:pt x="32" y="0"/>
                  </a:moveTo>
                  <a:cubicBezTo>
                    <a:pt x="32" y="45"/>
                    <a:pt x="32" y="45"/>
                    <a:pt x="32" y="45"/>
                  </a:cubicBezTo>
                  <a:cubicBezTo>
                    <a:pt x="0" y="13"/>
                    <a:pt x="0" y="13"/>
                    <a:pt x="0" y="13"/>
                  </a:cubicBezTo>
                  <a:cubicBezTo>
                    <a:pt x="8" y="5"/>
                    <a:pt x="20" y="0"/>
                    <a:pt x="32" y="0"/>
                  </a:cubicBezTo>
                  <a:close/>
                </a:path>
              </a:pathLst>
            </a:custGeom>
            <a:solidFill>
              <a:srgbClr val="99BDD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9" name="Rectangle 345"/>
            <p:cNvSpPr>
              <a:spLocks noChangeArrowheads="1"/>
            </p:cNvSpPr>
            <p:nvPr/>
          </p:nvSpPr>
          <p:spPr bwMode="auto">
            <a:xfrm>
              <a:off x="10643861" y="3541616"/>
              <a:ext cx="792886" cy="35829"/>
            </a:xfrm>
            <a:prstGeom prst="rect">
              <a:avLst/>
            </a:prstGeom>
            <a:solidFill>
              <a:srgbClr val="FC8D2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0" name="Rectangle 346"/>
            <p:cNvSpPr>
              <a:spLocks noChangeArrowheads="1"/>
            </p:cNvSpPr>
            <p:nvPr/>
          </p:nvSpPr>
          <p:spPr bwMode="auto">
            <a:xfrm>
              <a:off x="11296550" y="2728479"/>
              <a:ext cx="140197" cy="813137"/>
            </a:xfrm>
            <a:prstGeom prst="rect">
              <a:avLst/>
            </a:prstGeom>
            <a:solidFill>
              <a:srgbClr val="3F73A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1" name="Rectangle 347"/>
            <p:cNvSpPr>
              <a:spLocks noChangeArrowheads="1"/>
            </p:cNvSpPr>
            <p:nvPr/>
          </p:nvSpPr>
          <p:spPr bwMode="auto">
            <a:xfrm>
              <a:off x="11128315" y="3035352"/>
              <a:ext cx="146428" cy="506264"/>
            </a:xfrm>
            <a:prstGeom prst="rect">
              <a:avLst/>
            </a:prstGeom>
            <a:solidFill>
              <a:srgbClr val="5D8CB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2" name="Rectangle 348"/>
            <p:cNvSpPr>
              <a:spLocks noChangeArrowheads="1"/>
            </p:cNvSpPr>
            <p:nvPr/>
          </p:nvSpPr>
          <p:spPr bwMode="auto">
            <a:xfrm>
              <a:off x="10967869" y="3205146"/>
              <a:ext cx="138639" cy="336470"/>
            </a:xfrm>
            <a:prstGeom prst="rect">
              <a:avLst/>
            </a:prstGeom>
            <a:solidFill>
              <a:srgbClr val="7BA4C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3" name="Rectangle 349"/>
            <p:cNvSpPr>
              <a:spLocks noChangeArrowheads="1"/>
            </p:cNvSpPr>
            <p:nvPr/>
          </p:nvSpPr>
          <p:spPr bwMode="auto">
            <a:xfrm>
              <a:off x="10805865" y="3050931"/>
              <a:ext cx="138639" cy="490687"/>
            </a:xfrm>
            <a:prstGeom prst="rect">
              <a:avLst/>
            </a:prstGeom>
            <a:solidFill>
              <a:srgbClr val="99BD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4" name="Rectangle 350"/>
            <p:cNvSpPr>
              <a:spLocks noChangeArrowheads="1"/>
            </p:cNvSpPr>
            <p:nvPr/>
          </p:nvSpPr>
          <p:spPr bwMode="auto">
            <a:xfrm>
              <a:off x="10643861" y="3189568"/>
              <a:ext cx="140197" cy="352049"/>
            </a:xfrm>
            <a:prstGeom prst="rect">
              <a:avLst/>
            </a:prstGeom>
            <a:solidFill>
              <a:srgbClr val="B7D5F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5" name="Freeform 378"/>
            <p:cNvSpPr>
              <a:spLocks/>
            </p:cNvSpPr>
            <p:nvPr/>
          </p:nvSpPr>
          <p:spPr bwMode="auto">
            <a:xfrm>
              <a:off x="9787107" y="3571212"/>
              <a:ext cx="182255" cy="182255"/>
            </a:xfrm>
            <a:custGeom>
              <a:avLst/>
              <a:gdLst>
                <a:gd name="T0" fmla="*/ 0 w 117"/>
                <a:gd name="T1" fmla="*/ 42 h 117"/>
                <a:gd name="T2" fmla="*/ 75 w 117"/>
                <a:gd name="T3" fmla="*/ 117 h 117"/>
                <a:gd name="T4" fmla="*/ 117 w 117"/>
                <a:gd name="T5" fmla="*/ 75 h 117"/>
                <a:gd name="T6" fmla="*/ 42 w 117"/>
                <a:gd name="T7" fmla="*/ 0 h 117"/>
                <a:gd name="T8" fmla="*/ 0 w 117"/>
                <a:gd name="T9" fmla="*/ 42 h 117"/>
              </a:gdLst>
              <a:ahLst/>
              <a:cxnLst>
                <a:cxn ang="0">
                  <a:pos x="T0" y="T1"/>
                </a:cxn>
                <a:cxn ang="0">
                  <a:pos x="T2" y="T3"/>
                </a:cxn>
                <a:cxn ang="0">
                  <a:pos x="T4" y="T5"/>
                </a:cxn>
                <a:cxn ang="0">
                  <a:pos x="T6" y="T7"/>
                </a:cxn>
                <a:cxn ang="0">
                  <a:pos x="T8" y="T9"/>
                </a:cxn>
              </a:cxnLst>
              <a:rect l="0" t="0" r="r" b="b"/>
              <a:pathLst>
                <a:path w="117" h="117">
                  <a:moveTo>
                    <a:pt x="0" y="42"/>
                  </a:moveTo>
                  <a:lnTo>
                    <a:pt x="75" y="117"/>
                  </a:lnTo>
                  <a:lnTo>
                    <a:pt x="117" y="75"/>
                  </a:lnTo>
                  <a:lnTo>
                    <a:pt x="42" y="0"/>
                  </a:lnTo>
                  <a:lnTo>
                    <a:pt x="0" y="4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pic>
          <p:nvPicPr>
            <p:cNvPr id="146" name="图片 14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750850" y="3765477"/>
              <a:ext cx="717415" cy="709220"/>
            </a:xfrm>
            <a:prstGeom prst="rect">
              <a:avLst/>
            </a:prstGeom>
          </p:spPr>
        </p:pic>
      </p:grpSp>
    </p:spTree>
    <p:extLst>
      <p:ext uri="{BB962C8B-B14F-4D97-AF65-F5344CB8AC3E}">
        <p14:creationId xmlns="" xmlns:p14="http://schemas.microsoft.com/office/powerpoint/2010/main" val="483374956"/>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1115357" y="333450"/>
            <a:ext cx="8148201" cy="584775"/>
          </a:xfrm>
          <a:prstGeom prst="rect">
            <a:avLst/>
          </a:prstGeom>
        </p:spPr>
        <p:txBody>
          <a:bodyPr wrap="square">
            <a:spAutoFit/>
          </a:bodyPr>
          <a:lstStyle/>
          <a:p>
            <a:pPr>
              <a:spcBef>
                <a:spcPct val="20000"/>
              </a:spcBef>
            </a:pPr>
            <a:r>
              <a:rPr lang="zh-CN" altLang="en-US" sz="3200" b="1" dirty="0" smtClean="0">
                <a:gradFill>
                  <a:gsLst>
                    <a:gs pos="70000">
                      <a:schemeClr val="accent6">
                        <a:lumMod val="75000"/>
                      </a:schemeClr>
                    </a:gs>
                    <a:gs pos="24000">
                      <a:schemeClr val="accent2">
                        <a:lumMod val="20000"/>
                        <a:lumOff val="80000"/>
                      </a:schemeClr>
                    </a:gs>
                    <a:gs pos="0">
                      <a:schemeClr val="accent2">
                        <a:lumMod val="40000"/>
                        <a:lumOff val="60000"/>
                      </a:schemeClr>
                    </a:gs>
                    <a:gs pos="50000">
                      <a:srgbClr val="FFC000"/>
                    </a:gs>
                    <a:gs pos="82000">
                      <a:srgbClr val="FFC000"/>
                    </a:gs>
                  </a:gsLst>
                  <a:lin ang="5400000" scaled="0"/>
                </a:gradFill>
                <a:latin typeface="微软雅黑" panose="020B0503020204020204" pitchFamily="34" charset="-122"/>
                <a:ea typeface="微软雅黑" panose="020B0503020204020204" pitchFamily="34" charset="-122"/>
              </a:rPr>
              <a:t>解读实施办法</a:t>
            </a:r>
            <a:endParaRPr lang="zh-CN" altLang="zh-CN" sz="3200" b="1" dirty="0">
              <a:gradFill>
                <a:gsLst>
                  <a:gs pos="70000">
                    <a:schemeClr val="accent6">
                      <a:lumMod val="75000"/>
                    </a:schemeClr>
                  </a:gs>
                  <a:gs pos="24000">
                    <a:schemeClr val="accent2">
                      <a:lumMod val="20000"/>
                      <a:lumOff val="80000"/>
                    </a:schemeClr>
                  </a:gs>
                  <a:gs pos="0">
                    <a:schemeClr val="accent2">
                      <a:lumMod val="40000"/>
                      <a:lumOff val="60000"/>
                    </a:schemeClr>
                  </a:gs>
                  <a:gs pos="50000">
                    <a:srgbClr val="FFC000"/>
                  </a:gs>
                  <a:gs pos="82000">
                    <a:srgbClr val="FFC000"/>
                  </a:gs>
                </a:gsLst>
                <a:lin ang="5400000" scaled="0"/>
              </a:gradFill>
              <a:latin typeface="微软雅黑" panose="020B0503020204020204" pitchFamily="34" charset="-122"/>
              <a:ea typeface="微软雅黑" panose="020B0503020204020204" pitchFamily="34" charset="-122"/>
            </a:endParaRPr>
          </a:p>
        </p:txBody>
      </p:sp>
      <p:pic>
        <p:nvPicPr>
          <p:cNvPr id="37" name="图片 3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77617" y="354587"/>
            <a:ext cx="605021" cy="598107"/>
          </a:xfrm>
          <a:prstGeom prst="rect">
            <a:avLst/>
          </a:prstGeom>
        </p:spPr>
      </p:pic>
      <p:grpSp>
        <p:nvGrpSpPr>
          <p:cNvPr id="2" name="组合 33"/>
          <p:cNvGrpSpPr/>
          <p:nvPr/>
        </p:nvGrpSpPr>
        <p:grpSpPr>
          <a:xfrm>
            <a:off x="-548528" y="2143910"/>
            <a:ext cx="11593288" cy="4269322"/>
            <a:chOff x="1203411" y="2333795"/>
            <a:chExt cx="4332200" cy="2572274"/>
          </a:xfrm>
        </p:grpSpPr>
        <p:sp>
          <p:nvSpPr>
            <p:cNvPr id="38" name="Rectangle 128"/>
            <p:cNvSpPr>
              <a:spLocks noChangeArrowheads="1"/>
            </p:cNvSpPr>
            <p:nvPr/>
          </p:nvSpPr>
          <p:spPr bwMode="auto">
            <a:xfrm>
              <a:off x="1279908" y="2381462"/>
              <a:ext cx="4188574" cy="2432277"/>
            </a:xfrm>
            <a:prstGeom prst="rect">
              <a:avLst/>
            </a:prstGeom>
            <a:solidFill>
              <a:schemeClr val="bg2">
                <a:lumMod val="95000"/>
              </a:schemeClr>
            </a:solidFill>
            <a:ln>
              <a:noFill/>
            </a:ln>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39" name="Rectangle 129"/>
            <p:cNvSpPr>
              <a:spLocks noChangeArrowheads="1"/>
            </p:cNvSpPr>
            <p:nvPr/>
          </p:nvSpPr>
          <p:spPr bwMode="auto">
            <a:xfrm>
              <a:off x="1264297" y="4779999"/>
              <a:ext cx="4204185" cy="6507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51" name="Rectangle 130"/>
            <p:cNvSpPr>
              <a:spLocks noChangeArrowheads="1"/>
            </p:cNvSpPr>
            <p:nvPr/>
          </p:nvSpPr>
          <p:spPr bwMode="auto">
            <a:xfrm>
              <a:off x="1203411" y="4840999"/>
              <a:ext cx="4332200" cy="65070"/>
            </a:xfrm>
            <a:prstGeom prst="rect">
              <a:avLst/>
            </a:prstGeom>
            <a:solidFill>
              <a:srgbClr val="0005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52" name="Rectangle 131"/>
            <p:cNvSpPr>
              <a:spLocks noChangeArrowheads="1"/>
            </p:cNvSpPr>
            <p:nvPr/>
          </p:nvSpPr>
          <p:spPr bwMode="auto">
            <a:xfrm>
              <a:off x="1264297" y="2388226"/>
              <a:ext cx="4204185" cy="6507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53" name="Rectangle 132"/>
            <p:cNvSpPr>
              <a:spLocks noChangeArrowheads="1"/>
            </p:cNvSpPr>
            <p:nvPr/>
          </p:nvSpPr>
          <p:spPr bwMode="auto">
            <a:xfrm>
              <a:off x="1203411" y="2333795"/>
              <a:ext cx="4332200" cy="65070"/>
            </a:xfrm>
            <a:prstGeom prst="rect">
              <a:avLst/>
            </a:prstGeom>
            <a:solidFill>
              <a:srgbClr val="0005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grpSp>
      <p:grpSp>
        <p:nvGrpSpPr>
          <p:cNvPr id="3" name="组合 53"/>
          <p:cNvGrpSpPr/>
          <p:nvPr/>
        </p:nvGrpSpPr>
        <p:grpSpPr>
          <a:xfrm>
            <a:off x="3015216" y="1629594"/>
            <a:ext cx="5384246" cy="477144"/>
            <a:chOff x="537538" y="1065876"/>
            <a:chExt cx="3681676" cy="357905"/>
          </a:xfrm>
        </p:grpSpPr>
        <p:sp>
          <p:nvSpPr>
            <p:cNvPr id="55" name="TextBox 32"/>
            <p:cNvSpPr txBox="1"/>
            <p:nvPr/>
          </p:nvSpPr>
          <p:spPr>
            <a:xfrm>
              <a:off x="2807065" y="1108317"/>
              <a:ext cx="1412149" cy="315464"/>
            </a:xfrm>
            <a:prstGeom prst="rect">
              <a:avLst/>
            </a:prstGeom>
            <a:noFill/>
          </p:spPr>
          <p:txBody>
            <a:bodyPr wrap="square" rtlCol="0">
              <a:spAutoFit/>
            </a:bodyPr>
            <a:lstStyle/>
            <a:p>
              <a:endParaRPr lang="zh-CN" altLang="en-US" sz="2133" b="1" dirty="0">
                <a:solidFill>
                  <a:schemeClr val="tx1">
                    <a:lumMod val="65000"/>
                    <a:lumOff val="35000"/>
                  </a:schemeClr>
                </a:solidFill>
              </a:endParaRPr>
            </a:p>
          </p:txBody>
        </p:sp>
        <p:sp>
          <p:nvSpPr>
            <p:cNvPr id="56" name="Rectangle 42"/>
            <p:cNvSpPr/>
            <p:nvPr/>
          </p:nvSpPr>
          <p:spPr>
            <a:xfrm>
              <a:off x="537538" y="1065876"/>
              <a:ext cx="3681676" cy="295144"/>
            </a:xfrm>
            <a:prstGeom prst="rect">
              <a:avLst/>
            </a:prstGeom>
            <a:noFill/>
            <a:ln w="12700" cap="flat" cmpd="sng" algn="ctr">
              <a:noFill/>
              <a:prstDash val="solid"/>
            </a:ln>
            <a:effectLst/>
          </p:spPr>
          <p:txBody>
            <a:bodyPr lIns="121904" tIns="0" rIns="121904" bIns="0" rtlCol="0" anchor="t"/>
            <a:lstStyle/>
            <a:p>
              <a:pPr algn="ctr"/>
              <a:r>
                <a:rPr lang="zh-CN" altLang="zh-CN" sz="3600" b="1" dirty="0" smtClean="0">
                  <a:solidFill>
                    <a:srgbClr val="C00000"/>
                  </a:solidFill>
                </a:rPr>
                <a:t>（</a:t>
              </a:r>
              <a:r>
                <a:rPr lang="zh-CN" altLang="zh-CN" sz="3600" b="1" dirty="0">
                  <a:solidFill>
                    <a:srgbClr val="C00000"/>
                  </a:solidFill>
                </a:rPr>
                <a:t>一）遵循四项工作</a:t>
              </a:r>
              <a:r>
                <a:rPr lang="zh-CN" altLang="zh-CN" sz="3600" b="1" dirty="0" smtClean="0">
                  <a:solidFill>
                    <a:srgbClr val="C00000"/>
                  </a:solidFill>
                </a:rPr>
                <a:t>原则</a:t>
              </a:r>
              <a:endParaRPr lang="zh-CN" altLang="en-US" sz="3600" b="1" dirty="0">
                <a:solidFill>
                  <a:srgbClr val="C00000"/>
                </a:solidFill>
              </a:endParaRPr>
            </a:p>
          </p:txBody>
        </p:sp>
      </p:grpSp>
      <p:sp>
        <p:nvSpPr>
          <p:cNvPr id="57" name="矩形 56"/>
          <p:cNvSpPr/>
          <p:nvPr/>
        </p:nvSpPr>
        <p:spPr>
          <a:xfrm>
            <a:off x="2666706" y="3001166"/>
            <a:ext cx="7295237" cy="2308324"/>
          </a:xfrm>
          <a:prstGeom prst="rect">
            <a:avLst/>
          </a:prstGeom>
        </p:spPr>
        <p:txBody>
          <a:bodyPr wrap="square">
            <a:spAutoFit/>
          </a:bodyPr>
          <a:lstStyle/>
          <a:p>
            <a:pPr marL="457200" indent="-457200" algn="just">
              <a:lnSpc>
                <a:spcPct val="150000"/>
              </a:lnSpc>
              <a:spcAft>
                <a:spcPts val="0"/>
              </a:spcAft>
              <a:buFont typeface="Wingdings" pitchFamily="2" charset="2"/>
              <a:buChar char="l"/>
            </a:pPr>
            <a:r>
              <a:rPr lang="zh-CN" altLang="en-US" sz="3200" b="1" dirty="0" smtClean="0">
                <a:solidFill>
                  <a:srgbClr val="C00000"/>
                </a:solidFill>
              </a:rPr>
              <a:t>全面性：</a:t>
            </a:r>
            <a:r>
              <a:rPr lang="zh-CN" altLang="en-US" sz="3200" b="1" dirty="0" smtClean="0"/>
              <a:t>依据公开、内容公开、程序公开、结果公开</a:t>
            </a:r>
            <a:endParaRPr lang="en-US" altLang="zh-CN" sz="3200" b="1" dirty="0" smtClean="0"/>
          </a:p>
          <a:p>
            <a:pPr marL="457200" indent="-457200" algn="just">
              <a:lnSpc>
                <a:spcPct val="150000"/>
              </a:lnSpc>
              <a:spcAft>
                <a:spcPts val="0"/>
              </a:spcAft>
              <a:buFont typeface="Wingdings" pitchFamily="2" charset="2"/>
              <a:buChar char="l"/>
            </a:pPr>
            <a:endParaRPr lang="en-US" altLang="zh-CN" sz="3200" b="1" kern="0" dirty="0" smtClean="0">
              <a:latin typeface="微软雅黑" pitchFamily="34" charset="-122"/>
              <a:ea typeface="微软雅黑" pitchFamily="34" charset="-122"/>
              <a:cs typeface="华文仿宋" panose="02010600040101010101" pitchFamily="2" charset="-122"/>
            </a:endParaRPr>
          </a:p>
        </p:txBody>
      </p:sp>
      <p:grpSp>
        <p:nvGrpSpPr>
          <p:cNvPr id="4" name="组合 57"/>
          <p:cNvGrpSpPr/>
          <p:nvPr/>
        </p:nvGrpSpPr>
        <p:grpSpPr>
          <a:xfrm>
            <a:off x="541311" y="2568033"/>
            <a:ext cx="1958070" cy="3836696"/>
            <a:chOff x="8181085" y="2568033"/>
            <a:chExt cx="2148115" cy="3836696"/>
          </a:xfrm>
        </p:grpSpPr>
        <p:sp>
          <p:nvSpPr>
            <p:cNvPr id="59" name="Freeform 351"/>
            <p:cNvSpPr>
              <a:spLocks/>
            </p:cNvSpPr>
            <p:nvPr/>
          </p:nvSpPr>
          <p:spPr bwMode="auto">
            <a:xfrm>
              <a:off x="8570519" y="2568033"/>
              <a:ext cx="747712" cy="1456481"/>
            </a:xfrm>
            <a:custGeom>
              <a:avLst/>
              <a:gdLst>
                <a:gd name="T0" fmla="*/ 94 w 102"/>
                <a:gd name="T1" fmla="*/ 77 h 199"/>
                <a:gd name="T2" fmla="*/ 52 w 102"/>
                <a:gd name="T3" fmla="*/ 199 h 199"/>
                <a:gd name="T4" fmla="*/ 5 w 102"/>
                <a:gd name="T5" fmla="*/ 83 h 199"/>
                <a:gd name="T6" fmla="*/ 68 w 102"/>
                <a:gd name="T7" fmla="*/ 18 h 199"/>
                <a:gd name="T8" fmla="*/ 94 w 102"/>
                <a:gd name="T9" fmla="*/ 77 h 199"/>
              </a:gdLst>
              <a:ahLst/>
              <a:cxnLst>
                <a:cxn ang="0">
                  <a:pos x="T0" y="T1"/>
                </a:cxn>
                <a:cxn ang="0">
                  <a:pos x="T2" y="T3"/>
                </a:cxn>
                <a:cxn ang="0">
                  <a:pos x="T4" y="T5"/>
                </a:cxn>
                <a:cxn ang="0">
                  <a:pos x="T6" y="T7"/>
                </a:cxn>
                <a:cxn ang="0">
                  <a:pos x="T8" y="T9"/>
                </a:cxn>
              </a:cxnLst>
              <a:rect l="0" t="0" r="r" b="b"/>
              <a:pathLst>
                <a:path w="102" h="199">
                  <a:moveTo>
                    <a:pt x="94" y="77"/>
                  </a:moveTo>
                  <a:cubicBezTo>
                    <a:pt x="84" y="121"/>
                    <a:pt x="66" y="199"/>
                    <a:pt x="52" y="199"/>
                  </a:cubicBezTo>
                  <a:cubicBezTo>
                    <a:pt x="38" y="199"/>
                    <a:pt x="10" y="115"/>
                    <a:pt x="5" y="83"/>
                  </a:cubicBezTo>
                  <a:cubicBezTo>
                    <a:pt x="0" y="55"/>
                    <a:pt x="9" y="0"/>
                    <a:pt x="68" y="18"/>
                  </a:cubicBezTo>
                  <a:cubicBezTo>
                    <a:pt x="88" y="17"/>
                    <a:pt x="102" y="39"/>
                    <a:pt x="94" y="77"/>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0" name="Freeform 352"/>
            <p:cNvSpPr>
              <a:spLocks/>
            </p:cNvSpPr>
            <p:nvPr/>
          </p:nvSpPr>
          <p:spPr bwMode="auto">
            <a:xfrm>
              <a:off x="8240280" y="4479370"/>
              <a:ext cx="176024" cy="197834"/>
            </a:xfrm>
            <a:custGeom>
              <a:avLst/>
              <a:gdLst>
                <a:gd name="T0" fmla="*/ 0 w 113"/>
                <a:gd name="T1" fmla="*/ 98 h 127"/>
                <a:gd name="T2" fmla="*/ 70 w 113"/>
                <a:gd name="T3" fmla="*/ 127 h 127"/>
                <a:gd name="T4" fmla="*/ 113 w 113"/>
                <a:gd name="T5" fmla="*/ 33 h 127"/>
                <a:gd name="T6" fmla="*/ 47 w 113"/>
                <a:gd name="T7" fmla="*/ 0 h 127"/>
                <a:gd name="T8" fmla="*/ 0 w 113"/>
                <a:gd name="T9" fmla="*/ 98 h 127"/>
              </a:gdLst>
              <a:ahLst/>
              <a:cxnLst>
                <a:cxn ang="0">
                  <a:pos x="T0" y="T1"/>
                </a:cxn>
                <a:cxn ang="0">
                  <a:pos x="T2" y="T3"/>
                </a:cxn>
                <a:cxn ang="0">
                  <a:pos x="T4" y="T5"/>
                </a:cxn>
                <a:cxn ang="0">
                  <a:pos x="T6" y="T7"/>
                </a:cxn>
                <a:cxn ang="0">
                  <a:pos x="T8" y="T9"/>
                </a:cxn>
              </a:cxnLst>
              <a:rect l="0" t="0" r="r" b="b"/>
              <a:pathLst>
                <a:path w="113" h="127">
                  <a:moveTo>
                    <a:pt x="0" y="98"/>
                  </a:moveTo>
                  <a:lnTo>
                    <a:pt x="70" y="127"/>
                  </a:lnTo>
                  <a:lnTo>
                    <a:pt x="113" y="33"/>
                  </a:lnTo>
                  <a:lnTo>
                    <a:pt x="47" y="0"/>
                  </a:lnTo>
                  <a:lnTo>
                    <a:pt x="0" y="98"/>
                  </a:ln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1" name="Freeform 353"/>
            <p:cNvSpPr>
              <a:spLocks/>
            </p:cNvSpPr>
            <p:nvPr/>
          </p:nvSpPr>
          <p:spPr bwMode="auto">
            <a:xfrm>
              <a:off x="8210681" y="4530776"/>
              <a:ext cx="183813" cy="233661"/>
            </a:xfrm>
            <a:custGeom>
              <a:avLst/>
              <a:gdLst>
                <a:gd name="T0" fmla="*/ 25 w 25"/>
                <a:gd name="T1" fmla="*/ 4 h 32"/>
                <a:gd name="T2" fmla="*/ 10 w 25"/>
                <a:gd name="T3" fmla="*/ 0 h 32"/>
                <a:gd name="T4" fmla="*/ 7 w 25"/>
                <a:gd name="T5" fmla="*/ 12 h 32"/>
                <a:gd name="T6" fmla="*/ 0 w 25"/>
                <a:gd name="T7" fmla="*/ 23 h 32"/>
                <a:gd name="T8" fmla="*/ 17 w 25"/>
                <a:gd name="T9" fmla="*/ 32 h 32"/>
                <a:gd name="T10" fmla="*/ 25 w 25"/>
                <a:gd name="T11" fmla="*/ 4 h 32"/>
              </a:gdLst>
              <a:ahLst/>
              <a:cxnLst>
                <a:cxn ang="0">
                  <a:pos x="T0" y="T1"/>
                </a:cxn>
                <a:cxn ang="0">
                  <a:pos x="T2" y="T3"/>
                </a:cxn>
                <a:cxn ang="0">
                  <a:pos x="T4" y="T5"/>
                </a:cxn>
                <a:cxn ang="0">
                  <a:pos x="T6" y="T7"/>
                </a:cxn>
                <a:cxn ang="0">
                  <a:pos x="T8" y="T9"/>
                </a:cxn>
                <a:cxn ang="0">
                  <a:pos x="T10" y="T11"/>
                </a:cxn>
              </a:cxnLst>
              <a:rect l="0" t="0" r="r" b="b"/>
              <a:pathLst>
                <a:path w="25" h="32">
                  <a:moveTo>
                    <a:pt x="25" y="4"/>
                  </a:moveTo>
                  <a:cubicBezTo>
                    <a:pt x="10" y="0"/>
                    <a:pt x="10" y="0"/>
                    <a:pt x="10" y="0"/>
                  </a:cubicBezTo>
                  <a:cubicBezTo>
                    <a:pt x="7" y="12"/>
                    <a:pt x="7" y="12"/>
                    <a:pt x="7" y="12"/>
                  </a:cubicBezTo>
                  <a:cubicBezTo>
                    <a:pt x="0" y="23"/>
                    <a:pt x="0" y="23"/>
                    <a:pt x="0" y="23"/>
                  </a:cubicBezTo>
                  <a:cubicBezTo>
                    <a:pt x="6" y="26"/>
                    <a:pt x="17" y="23"/>
                    <a:pt x="17" y="32"/>
                  </a:cubicBezTo>
                  <a:lnTo>
                    <a:pt x="25" y="4"/>
                  </a:ln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2" name="Freeform 354"/>
            <p:cNvSpPr>
              <a:spLocks/>
            </p:cNvSpPr>
            <p:nvPr/>
          </p:nvSpPr>
          <p:spPr bwMode="auto">
            <a:xfrm>
              <a:off x="8181085" y="4537007"/>
              <a:ext cx="213410" cy="330239"/>
            </a:xfrm>
            <a:custGeom>
              <a:avLst/>
              <a:gdLst>
                <a:gd name="T0" fmla="*/ 2 w 29"/>
                <a:gd name="T1" fmla="*/ 27 h 45"/>
                <a:gd name="T2" fmla="*/ 12 w 29"/>
                <a:gd name="T3" fmla="*/ 5 h 45"/>
                <a:gd name="T4" fmla="*/ 16 w 29"/>
                <a:gd name="T5" fmla="*/ 3 h 45"/>
                <a:gd name="T6" fmla="*/ 16 w 29"/>
                <a:gd name="T7" fmla="*/ 3 h 45"/>
                <a:gd name="T8" fmla="*/ 16 w 29"/>
                <a:gd name="T9" fmla="*/ 4 h 45"/>
                <a:gd name="T10" fmla="*/ 17 w 29"/>
                <a:gd name="T11" fmla="*/ 2 h 45"/>
                <a:gd name="T12" fmla="*/ 22 w 29"/>
                <a:gd name="T13" fmla="*/ 0 h 45"/>
                <a:gd name="T14" fmla="*/ 22 w 29"/>
                <a:gd name="T15" fmla="*/ 0 h 45"/>
                <a:gd name="T16" fmla="*/ 24 w 29"/>
                <a:gd name="T17" fmla="*/ 3 h 45"/>
                <a:gd name="T18" fmla="*/ 26 w 29"/>
                <a:gd name="T19" fmla="*/ 4 h 45"/>
                <a:gd name="T20" fmla="*/ 26 w 29"/>
                <a:gd name="T21" fmla="*/ 4 h 45"/>
                <a:gd name="T22" fmla="*/ 28 w 29"/>
                <a:gd name="T23" fmla="*/ 9 h 45"/>
                <a:gd name="T24" fmla="*/ 16 w 29"/>
                <a:gd name="T25" fmla="*/ 32 h 45"/>
                <a:gd name="T26" fmla="*/ 12 w 29"/>
                <a:gd name="T27" fmla="*/ 42 h 45"/>
                <a:gd name="T28" fmla="*/ 7 w 29"/>
                <a:gd name="T29" fmla="*/ 44 h 45"/>
                <a:gd name="T30" fmla="*/ 7 w 29"/>
                <a:gd name="T31" fmla="*/ 44 h 45"/>
                <a:gd name="T32" fmla="*/ 6 w 29"/>
                <a:gd name="T33" fmla="*/ 38 h 45"/>
                <a:gd name="T34" fmla="*/ 2 w 29"/>
                <a:gd name="T35"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5">
                  <a:moveTo>
                    <a:pt x="2" y="27"/>
                  </a:moveTo>
                  <a:cubicBezTo>
                    <a:pt x="12" y="5"/>
                    <a:pt x="12" y="5"/>
                    <a:pt x="12" y="5"/>
                  </a:cubicBezTo>
                  <a:cubicBezTo>
                    <a:pt x="12" y="3"/>
                    <a:pt x="14" y="3"/>
                    <a:pt x="16" y="3"/>
                  </a:cubicBezTo>
                  <a:cubicBezTo>
                    <a:pt x="16" y="3"/>
                    <a:pt x="16" y="3"/>
                    <a:pt x="16" y="3"/>
                  </a:cubicBezTo>
                  <a:cubicBezTo>
                    <a:pt x="16" y="4"/>
                    <a:pt x="16" y="4"/>
                    <a:pt x="16" y="4"/>
                  </a:cubicBezTo>
                  <a:cubicBezTo>
                    <a:pt x="17" y="2"/>
                    <a:pt x="17" y="2"/>
                    <a:pt x="17" y="2"/>
                  </a:cubicBezTo>
                  <a:cubicBezTo>
                    <a:pt x="18" y="0"/>
                    <a:pt x="20" y="0"/>
                    <a:pt x="22" y="0"/>
                  </a:cubicBezTo>
                  <a:cubicBezTo>
                    <a:pt x="22" y="0"/>
                    <a:pt x="22" y="0"/>
                    <a:pt x="22" y="0"/>
                  </a:cubicBezTo>
                  <a:cubicBezTo>
                    <a:pt x="23" y="1"/>
                    <a:pt x="24" y="2"/>
                    <a:pt x="24" y="3"/>
                  </a:cubicBezTo>
                  <a:cubicBezTo>
                    <a:pt x="25" y="3"/>
                    <a:pt x="26" y="3"/>
                    <a:pt x="26" y="4"/>
                  </a:cubicBezTo>
                  <a:cubicBezTo>
                    <a:pt x="26" y="4"/>
                    <a:pt x="26" y="4"/>
                    <a:pt x="26" y="4"/>
                  </a:cubicBezTo>
                  <a:cubicBezTo>
                    <a:pt x="28" y="5"/>
                    <a:pt x="29" y="7"/>
                    <a:pt x="28" y="9"/>
                  </a:cubicBezTo>
                  <a:cubicBezTo>
                    <a:pt x="16" y="32"/>
                    <a:pt x="16" y="32"/>
                    <a:pt x="16" y="32"/>
                  </a:cubicBezTo>
                  <a:cubicBezTo>
                    <a:pt x="12" y="42"/>
                    <a:pt x="12" y="42"/>
                    <a:pt x="12" y="42"/>
                  </a:cubicBezTo>
                  <a:cubicBezTo>
                    <a:pt x="11" y="44"/>
                    <a:pt x="9" y="45"/>
                    <a:pt x="7" y="44"/>
                  </a:cubicBezTo>
                  <a:cubicBezTo>
                    <a:pt x="7" y="44"/>
                    <a:pt x="7" y="44"/>
                    <a:pt x="7" y="44"/>
                  </a:cubicBezTo>
                  <a:cubicBezTo>
                    <a:pt x="5" y="43"/>
                    <a:pt x="5" y="40"/>
                    <a:pt x="6" y="38"/>
                  </a:cubicBezTo>
                  <a:cubicBezTo>
                    <a:pt x="6" y="36"/>
                    <a:pt x="0" y="31"/>
                    <a:pt x="2" y="27"/>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3" name="Freeform 355"/>
            <p:cNvSpPr>
              <a:spLocks/>
            </p:cNvSpPr>
            <p:nvPr/>
          </p:nvSpPr>
          <p:spPr bwMode="auto">
            <a:xfrm>
              <a:off x="8218471" y="4764437"/>
              <a:ext cx="73215" cy="183813"/>
            </a:xfrm>
            <a:custGeom>
              <a:avLst/>
              <a:gdLst>
                <a:gd name="T0" fmla="*/ 3 w 10"/>
                <a:gd name="T1" fmla="*/ 25 h 25"/>
                <a:gd name="T2" fmla="*/ 3 w 10"/>
                <a:gd name="T3" fmla="*/ 25 h 25"/>
                <a:gd name="T4" fmla="*/ 0 w 10"/>
                <a:gd name="T5" fmla="*/ 22 h 25"/>
                <a:gd name="T6" fmla="*/ 5 w 10"/>
                <a:gd name="T7" fmla="*/ 0 h 25"/>
                <a:gd name="T8" fmla="*/ 5 w 10"/>
                <a:gd name="T9" fmla="*/ 0 h 25"/>
                <a:gd name="T10" fmla="*/ 10 w 10"/>
                <a:gd name="T11" fmla="*/ 3 h 25"/>
                <a:gd name="T12" fmla="*/ 6 w 10"/>
                <a:gd name="T13" fmla="*/ 23 h 25"/>
                <a:gd name="T14" fmla="*/ 3 w 10"/>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5">
                  <a:moveTo>
                    <a:pt x="3" y="25"/>
                  </a:moveTo>
                  <a:cubicBezTo>
                    <a:pt x="3" y="25"/>
                    <a:pt x="3" y="25"/>
                    <a:pt x="3" y="25"/>
                  </a:cubicBezTo>
                  <a:cubicBezTo>
                    <a:pt x="1" y="25"/>
                    <a:pt x="0" y="23"/>
                    <a:pt x="0" y="22"/>
                  </a:cubicBezTo>
                  <a:cubicBezTo>
                    <a:pt x="5" y="0"/>
                    <a:pt x="5" y="0"/>
                    <a:pt x="5" y="0"/>
                  </a:cubicBezTo>
                  <a:cubicBezTo>
                    <a:pt x="5" y="0"/>
                    <a:pt x="5" y="0"/>
                    <a:pt x="5" y="0"/>
                  </a:cubicBezTo>
                  <a:cubicBezTo>
                    <a:pt x="10" y="3"/>
                    <a:pt x="10" y="3"/>
                    <a:pt x="10" y="3"/>
                  </a:cubicBezTo>
                  <a:cubicBezTo>
                    <a:pt x="6" y="23"/>
                    <a:pt x="6" y="23"/>
                    <a:pt x="6" y="23"/>
                  </a:cubicBezTo>
                  <a:cubicBezTo>
                    <a:pt x="5" y="24"/>
                    <a:pt x="4" y="25"/>
                    <a:pt x="3" y="25"/>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4" name="Freeform 356"/>
            <p:cNvSpPr>
              <a:spLocks/>
            </p:cNvSpPr>
            <p:nvPr/>
          </p:nvSpPr>
          <p:spPr bwMode="auto">
            <a:xfrm>
              <a:off x="8269876" y="4580623"/>
              <a:ext cx="109042" cy="257026"/>
            </a:xfrm>
            <a:custGeom>
              <a:avLst/>
              <a:gdLst>
                <a:gd name="T0" fmla="*/ 10 w 15"/>
                <a:gd name="T1" fmla="*/ 35 h 35"/>
                <a:gd name="T2" fmla="*/ 10 w 15"/>
                <a:gd name="T3" fmla="*/ 35 h 35"/>
                <a:gd name="T4" fmla="*/ 8 w 15"/>
                <a:gd name="T5" fmla="*/ 32 h 35"/>
                <a:gd name="T6" fmla="*/ 9 w 15"/>
                <a:gd name="T7" fmla="*/ 24 h 35"/>
                <a:gd name="T8" fmla="*/ 4 w 15"/>
                <a:gd name="T9" fmla="*/ 24 h 35"/>
                <a:gd name="T10" fmla="*/ 0 w 15"/>
                <a:gd name="T11" fmla="*/ 6 h 35"/>
                <a:gd name="T12" fmla="*/ 9 w 15"/>
                <a:gd name="T13" fmla="*/ 0 h 35"/>
                <a:gd name="T14" fmla="*/ 12 w 15"/>
                <a:gd name="T15" fmla="*/ 8 h 35"/>
                <a:gd name="T16" fmla="*/ 15 w 15"/>
                <a:gd name="T17" fmla="*/ 15 h 35"/>
                <a:gd name="T18" fmla="*/ 14 w 15"/>
                <a:gd name="T19" fmla="*/ 33 h 35"/>
                <a:gd name="T20" fmla="*/ 10 w 15"/>
                <a:gd name="T2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5">
                  <a:moveTo>
                    <a:pt x="10" y="35"/>
                  </a:moveTo>
                  <a:cubicBezTo>
                    <a:pt x="10" y="35"/>
                    <a:pt x="10" y="35"/>
                    <a:pt x="10" y="35"/>
                  </a:cubicBezTo>
                  <a:cubicBezTo>
                    <a:pt x="9" y="35"/>
                    <a:pt x="8" y="34"/>
                    <a:pt x="8" y="32"/>
                  </a:cubicBezTo>
                  <a:cubicBezTo>
                    <a:pt x="9" y="24"/>
                    <a:pt x="9" y="24"/>
                    <a:pt x="9" y="24"/>
                  </a:cubicBezTo>
                  <a:cubicBezTo>
                    <a:pt x="9" y="20"/>
                    <a:pt x="6" y="21"/>
                    <a:pt x="4" y="24"/>
                  </a:cubicBezTo>
                  <a:cubicBezTo>
                    <a:pt x="0" y="6"/>
                    <a:pt x="0" y="6"/>
                    <a:pt x="0" y="6"/>
                  </a:cubicBezTo>
                  <a:cubicBezTo>
                    <a:pt x="9" y="0"/>
                    <a:pt x="9" y="0"/>
                    <a:pt x="9" y="0"/>
                  </a:cubicBezTo>
                  <a:cubicBezTo>
                    <a:pt x="12" y="8"/>
                    <a:pt x="12" y="8"/>
                    <a:pt x="12" y="8"/>
                  </a:cubicBezTo>
                  <a:cubicBezTo>
                    <a:pt x="15" y="8"/>
                    <a:pt x="15" y="13"/>
                    <a:pt x="15" y="15"/>
                  </a:cubicBezTo>
                  <a:cubicBezTo>
                    <a:pt x="14" y="33"/>
                    <a:pt x="14" y="33"/>
                    <a:pt x="14" y="33"/>
                  </a:cubicBezTo>
                  <a:cubicBezTo>
                    <a:pt x="13" y="34"/>
                    <a:pt x="12" y="35"/>
                    <a:pt x="10" y="35"/>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5" name="Freeform 357"/>
            <p:cNvSpPr>
              <a:spLocks/>
            </p:cNvSpPr>
            <p:nvPr/>
          </p:nvSpPr>
          <p:spPr bwMode="auto">
            <a:xfrm>
              <a:off x="8202894" y="4734838"/>
              <a:ext cx="51406" cy="183813"/>
            </a:xfrm>
            <a:custGeom>
              <a:avLst/>
              <a:gdLst>
                <a:gd name="T0" fmla="*/ 5 w 7"/>
                <a:gd name="T1" fmla="*/ 25 h 25"/>
                <a:gd name="T2" fmla="*/ 5 w 7"/>
                <a:gd name="T3" fmla="*/ 25 h 25"/>
                <a:gd name="T4" fmla="*/ 2 w 7"/>
                <a:gd name="T5" fmla="*/ 22 h 25"/>
                <a:gd name="T6" fmla="*/ 0 w 7"/>
                <a:gd name="T7" fmla="*/ 0 h 25"/>
                <a:gd name="T8" fmla="*/ 0 w 7"/>
                <a:gd name="T9" fmla="*/ 0 h 25"/>
                <a:gd name="T10" fmla="*/ 5 w 7"/>
                <a:gd name="T11" fmla="*/ 1 h 25"/>
                <a:gd name="T12" fmla="*/ 7 w 7"/>
                <a:gd name="T13" fmla="*/ 22 h 25"/>
                <a:gd name="T14" fmla="*/ 5 w 7"/>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5">
                  <a:moveTo>
                    <a:pt x="5" y="25"/>
                  </a:moveTo>
                  <a:cubicBezTo>
                    <a:pt x="5" y="25"/>
                    <a:pt x="5" y="25"/>
                    <a:pt x="5" y="25"/>
                  </a:cubicBezTo>
                  <a:cubicBezTo>
                    <a:pt x="3" y="25"/>
                    <a:pt x="2" y="24"/>
                    <a:pt x="2" y="22"/>
                  </a:cubicBezTo>
                  <a:cubicBezTo>
                    <a:pt x="0" y="0"/>
                    <a:pt x="0" y="0"/>
                    <a:pt x="0" y="0"/>
                  </a:cubicBezTo>
                  <a:cubicBezTo>
                    <a:pt x="0" y="0"/>
                    <a:pt x="0" y="0"/>
                    <a:pt x="0" y="0"/>
                  </a:cubicBezTo>
                  <a:cubicBezTo>
                    <a:pt x="5" y="1"/>
                    <a:pt x="5" y="1"/>
                    <a:pt x="5" y="1"/>
                  </a:cubicBezTo>
                  <a:cubicBezTo>
                    <a:pt x="7" y="22"/>
                    <a:pt x="7" y="22"/>
                    <a:pt x="7" y="22"/>
                  </a:cubicBezTo>
                  <a:cubicBezTo>
                    <a:pt x="7" y="23"/>
                    <a:pt x="6" y="24"/>
                    <a:pt x="5" y="25"/>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6" name="Freeform 358"/>
            <p:cNvSpPr>
              <a:spLocks/>
            </p:cNvSpPr>
            <p:nvPr/>
          </p:nvSpPr>
          <p:spPr bwMode="auto">
            <a:xfrm>
              <a:off x="8196663" y="4756647"/>
              <a:ext cx="87233" cy="162004"/>
            </a:xfrm>
            <a:custGeom>
              <a:avLst/>
              <a:gdLst>
                <a:gd name="T0" fmla="*/ 10 w 12"/>
                <a:gd name="T1" fmla="*/ 22 h 22"/>
                <a:gd name="T2" fmla="*/ 10 w 12"/>
                <a:gd name="T3" fmla="*/ 22 h 22"/>
                <a:gd name="T4" fmla="*/ 6 w 12"/>
                <a:gd name="T5" fmla="*/ 20 h 22"/>
                <a:gd name="T6" fmla="*/ 0 w 12"/>
                <a:gd name="T7" fmla="*/ 0 h 22"/>
                <a:gd name="T8" fmla="*/ 5 w 12"/>
                <a:gd name="T9" fmla="*/ 4 h 22"/>
                <a:gd name="T10" fmla="*/ 11 w 12"/>
                <a:gd name="T11" fmla="*/ 19 h 22"/>
                <a:gd name="T12" fmla="*/ 10 w 12"/>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12" h="22">
                  <a:moveTo>
                    <a:pt x="10" y="22"/>
                  </a:moveTo>
                  <a:cubicBezTo>
                    <a:pt x="10" y="22"/>
                    <a:pt x="10" y="22"/>
                    <a:pt x="10" y="22"/>
                  </a:cubicBezTo>
                  <a:cubicBezTo>
                    <a:pt x="8" y="22"/>
                    <a:pt x="7" y="22"/>
                    <a:pt x="6" y="20"/>
                  </a:cubicBezTo>
                  <a:cubicBezTo>
                    <a:pt x="0" y="0"/>
                    <a:pt x="0" y="0"/>
                    <a:pt x="0" y="0"/>
                  </a:cubicBezTo>
                  <a:cubicBezTo>
                    <a:pt x="5" y="4"/>
                    <a:pt x="5" y="4"/>
                    <a:pt x="5" y="4"/>
                  </a:cubicBezTo>
                  <a:cubicBezTo>
                    <a:pt x="11" y="19"/>
                    <a:pt x="11" y="19"/>
                    <a:pt x="11" y="19"/>
                  </a:cubicBezTo>
                  <a:cubicBezTo>
                    <a:pt x="12" y="20"/>
                    <a:pt x="11" y="21"/>
                    <a:pt x="10" y="22"/>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7" name="Freeform 359"/>
            <p:cNvSpPr>
              <a:spLocks/>
            </p:cNvSpPr>
            <p:nvPr/>
          </p:nvSpPr>
          <p:spPr bwMode="auto">
            <a:xfrm>
              <a:off x="8224702" y="4610220"/>
              <a:ext cx="169793" cy="88791"/>
            </a:xfrm>
            <a:custGeom>
              <a:avLst/>
              <a:gdLst>
                <a:gd name="T0" fmla="*/ 0 w 109"/>
                <a:gd name="T1" fmla="*/ 28 h 57"/>
                <a:gd name="T2" fmla="*/ 104 w 109"/>
                <a:gd name="T3" fmla="*/ 57 h 57"/>
                <a:gd name="T4" fmla="*/ 109 w 109"/>
                <a:gd name="T5" fmla="*/ 28 h 57"/>
                <a:gd name="T6" fmla="*/ 5 w 109"/>
                <a:gd name="T7" fmla="*/ 0 h 57"/>
                <a:gd name="T8" fmla="*/ 0 w 109"/>
                <a:gd name="T9" fmla="*/ 28 h 57"/>
              </a:gdLst>
              <a:ahLst/>
              <a:cxnLst>
                <a:cxn ang="0">
                  <a:pos x="T0" y="T1"/>
                </a:cxn>
                <a:cxn ang="0">
                  <a:pos x="T2" y="T3"/>
                </a:cxn>
                <a:cxn ang="0">
                  <a:pos x="T4" y="T5"/>
                </a:cxn>
                <a:cxn ang="0">
                  <a:pos x="T6" y="T7"/>
                </a:cxn>
                <a:cxn ang="0">
                  <a:pos x="T8" y="T9"/>
                </a:cxn>
              </a:cxnLst>
              <a:rect l="0" t="0" r="r" b="b"/>
              <a:pathLst>
                <a:path w="109" h="57">
                  <a:moveTo>
                    <a:pt x="0" y="28"/>
                  </a:moveTo>
                  <a:lnTo>
                    <a:pt x="104" y="57"/>
                  </a:lnTo>
                  <a:lnTo>
                    <a:pt x="109" y="28"/>
                  </a:lnTo>
                  <a:lnTo>
                    <a:pt x="5" y="0"/>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8" name="Freeform 360"/>
            <p:cNvSpPr>
              <a:spLocks/>
            </p:cNvSpPr>
            <p:nvPr/>
          </p:nvSpPr>
          <p:spPr bwMode="auto">
            <a:xfrm>
              <a:off x="8218471" y="3468403"/>
              <a:ext cx="563900" cy="1193224"/>
            </a:xfrm>
            <a:custGeom>
              <a:avLst/>
              <a:gdLst>
                <a:gd name="T0" fmla="*/ 77 w 77"/>
                <a:gd name="T1" fmla="*/ 6 h 163"/>
                <a:gd name="T2" fmla="*/ 51 w 77"/>
                <a:gd name="T3" fmla="*/ 0 h 163"/>
                <a:gd name="T4" fmla="*/ 0 w 77"/>
                <a:gd name="T5" fmla="*/ 156 h 163"/>
                <a:gd name="T6" fmla="*/ 0 w 77"/>
                <a:gd name="T7" fmla="*/ 156 h 163"/>
                <a:gd name="T8" fmla="*/ 26 w 77"/>
                <a:gd name="T9" fmla="*/ 163 h 163"/>
                <a:gd name="T10" fmla="*/ 26 w 77"/>
                <a:gd name="T11" fmla="*/ 162 h 163"/>
                <a:gd name="T12" fmla="*/ 77 w 77"/>
                <a:gd name="T13" fmla="*/ 6 h 163"/>
                <a:gd name="T14" fmla="*/ 77 w 77"/>
                <a:gd name="T15" fmla="*/ 6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63">
                  <a:moveTo>
                    <a:pt x="77" y="6"/>
                  </a:moveTo>
                  <a:cubicBezTo>
                    <a:pt x="51" y="0"/>
                    <a:pt x="51" y="0"/>
                    <a:pt x="51" y="0"/>
                  </a:cubicBezTo>
                  <a:cubicBezTo>
                    <a:pt x="51" y="0"/>
                    <a:pt x="3" y="145"/>
                    <a:pt x="0" y="156"/>
                  </a:cubicBezTo>
                  <a:cubicBezTo>
                    <a:pt x="0" y="156"/>
                    <a:pt x="0" y="156"/>
                    <a:pt x="0" y="156"/>
                  </a:cubicBezTo>
                  <a:cubicBezTo>
                    <a:pt x="26" y="163"/>
                    <a:pt x="26" y="163"/>
                    <a:pt x="26" y="163"/>
                  </a:cubicBezTo>
                  <a:cubicBezTo>
                    <a:pt x="26" y="163"/>
                    <a:pt x="26" y="162"/>
                    <a:pt x="26" y="162"/>
                  </a:cubicBezTo>
                  <a:cubicBezTo>
                    <a:pt x="77" y="6"/>
                    <a:pt x="77" y="6"/>
                    <a:pt x="77" y="6"/>
                  </a:cubicBezTo>
                  <a:cubicBezTo>
                    <a:pt x="77" y="6"/>
                    <a:pt x="77" y="6"/>
                    <a:pt x="77" y="6"/>
                  </a:cubicBez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9" name="Freeform 361"/>
            <p:cNvSpPr>
              <a:spLocks/>
            </p:cNvSpPr>
            <p:nvPr/>
          </p:nvSpPr>
          <p:spPr bwMode="auto">
            <a:xfrm>
              <a:off x="8562730" y="4603989"/>
              <a:ext cx="373856" cy="1719737"/>
            </a:xfrm>
            <a:custGeom>
              <a:avLst/>
              <a:gdLst>
                <a:gd name="T0" fmla="*/ 17 w 51"/>
                <a:gd name="T1" fmla="*/ 0 h 235"/>
                <a:gd name="T2" fmla="*/ 44 w 51"/>
                <a:gd name="T3" fmla="*/ 0 h 235"/>
                <a:gd name="T4" fmla="*/ 50 w 51"/>
                <a:gd name="T5" fmla="*/ 7 h 235"/>
                <a:gd name="T6" fmla="*/ 45 w 51"/>
                <a:gd name="T7" fmla="*/ 118 h 235"/>
                <a:gd name="T8" fmla="*/ 42 w 51"/>
                <a:gd name="T9" fmla="*/ 187 h 235"/>
                <a:gd name="T10" fmla="*/ 44 w 51"/>
                <a:gd name="T11" fmla="*/ 210 h 235"/>
                <a:gd name="T12" fmla="*/ 17 w 51"/>
                <a:gd name="T13" fmla="*/ 232 h 235"/>
                <a:gd name="T14" fmla="*/ 3 w 51"/>
                <a:gd name="T15" fmla="*/ 228 h 235"/>
                <a:gd name="T16" fmla="*/ 19 w 51"/>
                <a:gd name="T17" fmla="*/ 207 h 235"/>
                <a:gd name="T18" fmla="*/ 17 w 51"/>
                <a:gd name="T19" fmla="*/ 114 h 235"/>
                <a:gd name="T20" fmla="*/ 10 w 51"/>
                <a:gd name="T21" fmla="*/ 7 h 235"/>
                <a:gd name="T22" fmla="*/ 17 w 51"/>
                <a:gd name="T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235">
                  <a:moveTo>
                    <a:pt x="17" y="0"/>
                  </a:moveTo>
                  <a:cubicBezTo>
                    <a:pt x="44" y="0"/>
                    <a:pt x="44" y="0"/>
                    <a:pt x="44" y="0"/>
                  </a:cubicBezTo>
                  <a:cubicBezTo>
                    <a:pt x="47" y="0"/>
                    <a:pt x="51" y="3"/>
                    <a:pt x="50" y="7"/>
                  </a:cubicBezTo>
                  <a:cubicBezTo>
                    <a:pt x="49" y="46"/>
                    <a:pt x="51" y="78"/>
                    <a:pt x="45" y="118"/>
                  </a:cubicBezTo>
                  <a:cubicBezTo>
                    <a:pt x="43" y="136"/>
                    <a:pt x="44" y="160"/>
                    <a:pt x="42" y="187"/>
                  </a:cubicBezTo>
                  <a:cubicBezTo>
                    <a:pt x="40" y="201"/>
                    <a:pt x="45" y="207"/>
                    <a:pt x="44" y="210"/>
                  </a:cubicBezTo>
                  <a:cubicBezTo>
                    <a:pt x="43" y="213"/>
                    <a:pt x="28" y="235"/>
                    <a:pt x="17" y="232"/>
                  </a:cubicBezTo>
                  <a:cubicBezTo>
                    <a:pt x="3" y="228"/>
                    <a:pt x="3" y="228"/>
                    <a:pt x="3" y="228"/>
                  </a:cubicBezTo>
                  <a:cubicBezTo>
                    <a:pt x="0" y="227"/>
                    <a:pt x="18" y="210"/>
                    <a:pt x="19" y="207"/>
                  </a:cubicBezTo>
                  <a:cubicBezTo>
                    <a:pt x="27" y="172"/>
                    <a:pt x="21" y="146"/>
                    <a:pt x="17" y="114"/>
                  </a:cubicBezTo>
                  <a:cubicBezTo>
                    <a:pt x="14" y="80"/>
                    <a:pt x="10" y="41"/>
                    <a:pt x="10" y="7"/>
                  </a:cubicBezTo>
                  <a:cubicBezTo>
                    <a:pt x="10" y="3"/>
                    <a:pt x="13" y="0"/>
                    <a:pt x="17" y="0"/>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0" name="Freeform 362"/>
            <p:cNvSpPr>
              <a:spLocks/>
            </p:cNvSpPr>
            <p:nvPr/>
          </p:nvSpPr>
          <p:spPr bwMode="auto">
            <a:xfrm>
              <a:off x="8473939" y="6082277"/>
              <a:ext cx="454858" cy="322452"/>
            </a:xfrm>
            <a:custGeom>
              <a:avLst/>
              <a:gdLst>
                <a:gd name="T0" fmla="*/ 55 w 62"/>
                <a:gd name="T1" fmla="*/ 0 h 44"/>
                <a:gd name="T2" fmla="*/ 62 w 62"/>
                <a:gd name="T3" fmla="*/ 19 h 44"/>
                <a:gd name="T4" fmla="*/ 58 w 62"/>
                <a:gd name="T5" fmla="*/ 27 h 44"/>
                <a:gd name="T6" fmla="*/ 53 w 62"/>
                <a:gd name="T7" fmla="*/ 27 h 44"/>
                <a:gd name="T8" fmla="*/ 42 w 62"/>
                <a:gd name="T9" fmla="*/ 34 h 44"/>
                <a:gd name="T10" fmla="*/ 25 w 62"/>
                <a:gd name="T11" fmla="*/ 42 h 44"/>
                <a:gd name="T12" fmla="*/ 9 w 62"/>
                <a:gd name="T13" fmla="*/ 40 h 44"/>
                <a:gd name="T14" fmla="*/ 26 w 62"/>
                <a:gd name="T15" fmla="*/ 11 h 44"/>
                <a:gd name="T16" fmla="*/ 23 w 62"/>
                <a:gd name="T17" fmla="*/ 26 h 44"/>
                <a:gd name="T18" fmla="*/ 55 w 62"/>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44">
                  <a:moveTo>
                    <a:pt x="55" y="0"/>
                  </a:moveTo>
                  <a:cubicBezTo>
                    <a:pt x="58" y="3"/>
                    <a:pt x="62" y="14"/>
                    <a:pt x="62" y="19"/>
                  </a:cubicBezTo>
                  <a:cubicBezTo>
                    <a:pt x="61" y="25"/>
                    <a:pt x="61" y="25"/>
                    <a:pt x="58" y="27"/>
                  </a:cubicBezTo>
                  <a:cubicBezTo>
                    <a:pt x="55" y="29"/>
                    <a:pt x="54" y="29"/>
                    <a:pt x="53" y="27"/>
                  </a:cubicBezTo>
                  <a:cubicBezTo>
                    <a:pt x="52" y="26"/>
                    <a:pt x="45" y="32"/>
                    <a:pt x="42" y="34"/>
                  </a:cubicBezTo>
                  <a:cubicBezTo>
                    <a:pt x="38" y="36"/>
                    <a:pt x="34" y="40"/>
                    <a:pt x="25" y="42"/>
                  </a:cubicBezTo>
                  <a:cubicBezTo>
                    <a:pt x="19" y="43"/>
                    <a:pt x="12" y="44"/>
                    <a:pt x="9" y="40"/>
                  </a:cubicBezTo>
                  <a:cubicBezTo>
                    <a:pt x="0" y="31"/>
                    <a:pt x="18" y="21"/>
                    <a:pt x="26" y="11"/>
                  </a:cubicBezTo>
                  <a:cubicBezTo>
                    <a:pt x="22" y="19"/>
                    <a:pt x="12" y="25"/>
                    <a:pt x="23" y="26"/>
                  </a:cubicBezTo>
                  <a:cubicBezTo>
                    <a:pt x="42" y="26"/>
                    <a:pt x="54" y="13"/>
                    <a:pt x="55"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1" name="Freeform 363"/>
            <p:cNvSpPr>
              <a:spLocks/>
            </p:cNvSpPr>
            <p:nvPr/>
          </p:nvSpPr>
          <p:spPr bwMode="auto">
            <a:xfrm>
              <a:off x="8958393" y="4603989"/>
              <a:ext cx="373856" cy="1719737"/>
            </a:xfrm>
            <a:custGeom>
              <a:avLst/>
              <a:gdLst>
                <a:gd name="T0" fmla="*/ 34 w 51"/>
                <a:gd name="T1" fmla="*/ 0 h 235"/>
                <a:gd name="T2" fmla="*/ 7 w 51"/>
                <a:gd name="T3" fmla="*/ 0 h 235"/>
                <a:gd name="T4" fmla="*/ 0 w 51"/>
                <a:gd name="T5" fmla="*/ 7 h 235"/>
                <a:gd name="T6" fmla="*/ 6 w 51"/>
                <a:gd name="T7" fmla="*/ 118 h 235"/>
                <a:gd name="T8" fmla="*/ 9 w 51"/>
                <a:gd name="T9" fmla="*/ 187 h 235"/>
                <a:gd name="T10" fmla="*/ 7 w 51"/>
                <a:gd name="T11" fmla="*/ 210 h 235"/>
                <a:gd name="T12" fmla="*/ 34 w 51"/>
                <a:gd name="T13" fmla="*/ 232 h 235"/>
                <a:gd name="T14" fmla="*/ 48 w 51"/>
                <a:gd name="T15" fmla="*/ 228 h 235"/>
                <a:gd name="T16" fmla="*/ 32 w 51"/>
                <a:gd name="T17" fmla="*/ 207 h 235"/>
                <a:gd name="T18" fmla="*/ 33 w 51"/>
                <a:gd name="T19" fmla="*/ 114 h 235"/>
                <a:gd name="T20" fmla="*/ 41 w 51"/>
                <a:gd name="T21" fmla="*/ 7 h 235"/>
                <a:gd name="T22" fmla="*/ 34 w 51"/>
                <a:gd name="T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235">
                  <a:moveTo>
                    <a:pt x="34" y="0"/>
                  </a:moveTo>
                  <a:cubicBezTo>
                    <a:pt x="7" y="0"/>
                    <a:pt x="7" y="0"/>
                    <a:pt x="7" y="0"/>
                  </a:cubicBezTo>
                  <a:cubicBezTo>
                    <a:pt x="3" y="0"/>
                    <a:pt x="0" y="3"/>
                    <a:pt x="0" y="7"/>
                  </a:cubicBezTo>
                  <a:cubicBezTo>
                    <a:pt x="1" y="46"/>
                    <a:pt x="0" y="78"/>
                    <a:pt x="6" y="118"/>
                  </a:cubicBezTo>
                  <a:cubicBezTo>
                    <a:pt x="8" y="136"/>
                    <a:pt x="7" y="160"/>
                    <a:pt x="9" y="187"/>
                  </a:cubicBezTo>
                  <a:cubicBezTo>
                    <a:pt x="11" y="201"/>
                    <a:pt x="6" y="207"/>
                    <a:pt x="7" y="210"/>
                  </a:cubicBezTo>
                  <a:cubicBezTo>
                    <a:pt x="8" y="213"/>
                    <a:pt x="23" y="235"/>
                    <a:pt x="34" y="232"/>
                  </a:cubicBezTo>
                  <a:cubicBezTo>
                    <a:pt x="48" y="228"/>
                    <a:pt x="48" y="228"/>
                    <a:pt x="48" y="228"/>
                  </a:cubicBezTo>
                  <a:cubicBezTo>
                    <a:pt x="51" y="227"/>
                    <a:pt x="33" y="210"/>
                    <a:pt x="32" y="207"/>
                  </a:cubicBezTo>
                  <a:cubicBezTo>
                    <a:pt x="24" y="172"/>
                    <a:pt x="30" y="146"/>
                    <a:pt x="33" y="114"/>
                  </a:cubicBezTo>
                  <a:cubicBezTo>
                    <a:pt x="37" y="80"/>
                    <a:pt x="41" y="41"/>
                    <a:pt x="41" y="7"/>
                  </a:cubicBezTo>
                  <a:cubicBezTo>
                    <a:pt x="41" y="3"/>
                    <a:pt x="38" y="0"/>
                    <a:pt x="34" y="0"/>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5" name="Freeform 364"/>
            <p:cNvSpPr>
              <a:spLocks/>
            </p:cNvSpPr>
            <p:nvPr/>
          </p:nvSpPr>
          <p:spPr bwMode="auto">
            <a:xfrm>
              <a:off x="8966182" y="6082277"/>
              <a:ext cx="447071" cy="322452"/>
            </a:xfrm>
            <a:custGeom>
              <a:avLst/>
              <a:gdLst>
                <a:gd name="T0" fmla="*/ 7 w 61"/>
                <a:gd name="T1" fmla="*/ 0 h 44"/>
                <a:gd name="T2" fmla="*/ 0 w 61"/>
                <a:gd name="T3" fmla="*/ 19 h 44"/>
                <a:gd name="T4" fmla="*/ 4 w 61"/>
                <a:gd name="T5" fmla="*/ 27 h 44"/>
                <a:gd name="T6" fmla="*/ 9 w 61"/>
                <a:gd name="T7" fmla="*/ 27 h 44"/>
                <a:gd name="T8" fmla="*/ 20 w 61"/>
                <a:gd name="T9" fmla="*/ 34 h 44"/>
                <a:gd name="T10" fmla="*/ 37 w 61"/>
                <a:gd name="T11" fmla="*/ 42 h 44"/>
                <a:gd name="T12" fmla="*/ 53 w 61"/>
                <a:gd name="T13" fmla="*/ 40 h 44"/>
                <a:gd name="T14" fmla="*/ 36 w 61"/>
                <a:gd name="T15" fmla="*/ 11 h 44"/>
                <a:gd name="T16" fmla="*/ 39 w 61"/>
                <a:gd name="T17" fmla="*/ 26 h 44"/>
                <a:gd name="T18" fmla="*/ 7 w 61"/>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44">
                  <a:moveTo>
                    <a:pt x="7" y="0"/>
                  </a:moveTo>
                  <a:cubicBezTo>
                    <a:pt x="4" y="3"/>
                    <a:pt x="0" y="14"/>
                    <a:pt x="0" y="19"/>
                  </a:cubicBezTo>
                  <a:cubicBezTo>
                    <a:pt x="1" y="25"/>
                    <a:pt x="1" y="25"/>
                    <a:pt x="4" y="27"/>
                  </a:cubicBezTo>
                  <a:cubicBezTo>
                    <a:pt x="7" y="29"/>
                    <a:pt x="8" y="29"/>
                    <a:pt x="9" y="27"/>
                  </a:cubicBezTo>
                  <a:cubicBezTo>
                    <a:pt x="10" y="26"/>
                    <a:pt x="17" y="32"/>
                    <a:pt x="20" y="34"/>
                  </a:cubicBezTo>
                  <a:cubicBezTo>
                    <a:pt x="23" y="36"/>
                    <a:pt x="28" y="40"/>
                    <a:pt x="37" y="42"/>
                  </a:cubicBezTo>
                  <a:cubicBezTo>
                    <a:pt x="43" y="43"/>
                    <a:pt x="50" y="44"/>
                    <a:pt x="53" y="40"/>
                  </a:cubicBezTo>
                  <a:cubicBezTo>
                    <a:pt x="61" y="31"/>
                    <a:pt x="44" y="21"/>
                    <a:pt x="36" y="11"/>
                  </a:cubicBezTo>
                  <a:cubicBezTo>
                    <a:pt x="40" y="19"/>
                    <a:pt x="50" y="25"/>
                    <a:pt x="39" y="26"/>
                  </a:cubicBezTo>
                  <a:cubicBezTo>
                    <a:pt x="20" y="26"/>
                    <a:pt x="7" y="13"/>
                    <a:pt x="7"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6" name="Freeform 365"/>
            <p:cNvSpPr>
              <a:spLocks/>
            </p:cNvSpPr>
            <p:nvPr/>
          </p:nvSpPr>
          <p:spPr bwMode="auto">
            <a:xfrm>
              <a:off x="8519113" y="4222346"/>
              <a:ext cx="850523" cy="989162"/>
            </a:xfrm>
            <a:custGeom>
              <a:avLst/>
              <a:gdLst>
                <a:gd name="T0" fmla="*/ 21 w 116"/>
                <a:gd name="T1" fmla="*/ 0 h 135"/>
                <a:gd name="T2" fmla="*/ 16 w 116"/>
                <a:gd name="T3" fmla="*/ 131 h 135"/>
                <a:gd name="T4" fmla="*/ 101 w 116"/>
                <a:gd name="T5" fmla="*/ 131 h 135"/>
                <a:gd name="T6" fmla="*/ 96 w 116"/>
                <a:gd name="T7" fmla="*/ 0 h 135"/>
                <a:gd name="T8" fmla="*/ 21 w 116"/>
                <a:gd name="T9" fmla="*/ 0 h 135"/>
              </a:gdLst>
              <a:ahLst/>
              <a:cxnLst>
                <a:cxn ang="0">
                  <a:pos x="T0" y="T1"/>
                </a:cxn>
                <a:cxn ang="0">
                  <a:pos x="T2" y="T3"/>
                </a:cxn>
                <a:cxn ang="0">
                  <a:pos x="T4" y="T5"/>
                </a:cxn>
                <a:cxn ang="0">
                  <a:pos x="T6" y="T7"/>
                </a:cxn>
                <a:cxn ang="0">
                  <a:pos x="T8" y="T9"/>
                </a:cxn>
              </a:cxnLst>
              <a:rect l="0" t="0" r="r" b="b"/>
              <a:pathLst>
                <a:path w="116" h="135">
                  <a:moveTo>
                    <a:pt x="21" y="0"/>
                  </a:moveTo>
                  <a:cubicBezTo>
                    <a:pt x="15" y="16"/>
                    <a:pt x="0" y="65"/>
                    <a:pt x="16" y="131"/>
                  </a:cubicBezTo>
                  <a:cubicBezTo>
                    <a:pt x="20" y="135"/>
                    <a:pt x="99" y="135"/>
                    <a:pt x="101" y="131"/>
                  </a:cubicBezTo>
                  <a:cubicBezTo>
                    <a:pt x="116" y="67"/>
                    <a:pt x="103" y="14"/>
                    <a:pt x="96" y="0"/>
                  </a:cubicBezTo>
                  <a:lnTo>
                    <a:pt x="21" y="0"/>
                  </a:ln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7" name="Freeform 366"/>
            <p:cNvSpPr>
              <a:spLocks/>
            </p:cNvSpPr>
            <p:nvPr/>
          </p:nvSpPr>
          <p:spPr bwMode="auto">
            <a:xfrm>
              <a:off x="9998958" y="3292379"/>
              <a:ext cx="169793" cy="190044"/>
            </a:xfrm>
            <a:custGeom>
              <a:avLst/>
              <a:gdLst>
                <a:gd name="T0" fmla="*/ 22 w 23"/>
                <a:gd name="T1" fmla="*/ 1 h 26"/>
                <a:gd name="T2" fmla="*/ 22 w 23"/>
                <a:gd name="T3" fmla="*/ 1 h 26"/>
                <a:gd name="T4" fmla="*/ 22 w 23"/>
                <a:gd name="T5" fmla="*/ 5 h 26"/>
                <a:gd name="T6" fmla="*/ 6 w 23"/>
                <a:gd name="T7" fmla="*/ 25 h 26"/>
                <a:gd name="T8" fmla="*/ 1 w 23"/>
                <a:gd name="T9" fmla="*/ 25 h 26"/>
                <a:gd name="T10" fmla="*/ 1 w 23"/>
                <a:gd name="T11" fmla="*/ 25 h 26"/>
                <a:gd name="T12" fmla="*/ 1 w 23"/>
                <a:gd name="T13" fmla="*/ 21 h 26"/>
                <a:gd name="T14" fmla="*/ 17 w 23"/>
                <a:gd name="T15" fmla="*/ 2 h 26"/>
                <a:gd name="T16" fmla="*/ 22 w 23"/>
                <a:gd name="T17"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6">
                  <a:moveTo>
                    <a:pt x="22" y="1"/>
                  </a:moveTo>
                  <a:cubicBezTo>
                    <a:pt x="22" y="1"/>
                    <a:pt x="22" y="1"/>
                    <a:pt x="22" y="1"/>
                  </a:cubicBezTo>
                  <a:cubicBezTo>
                    <a:pt x="23" y="2"/>
                    <a:pt x="23" y="4"/>
                    <a:pt x="22" y="5"/>
                  </a:cubicBezTo>
                  <a:cubicBezTo>
                    <a:pt x="6" y="25"/>
                    <a:pt x="6" y="25"/>
                    <a:pt x="6" y="25"/>
                  </a:cubicBezTo>
                  <a:cubicBezTo>
                    <a:pt x="5" y="26"/>
                    <a:pt x="3" y="26"/>
                    <a:pt x="1" y="25"/>
                  </a:cubicBezTo>
                  <a:cubicBezTo>
                    <a:pt x="1" y="25"/>
                    <a:pt x="1" y="25"/>
                    <a:pt x="1" y="25"/>
                  </a:cubicBezTo>
                  <a:cubicBezTo>
                    <a:pt x="0" y="24"/>
                    <a:pt x="0" y="22"/>
                    <a:pt x="1" y="21"/>
                  </a:cubicBezTo>
                  <a:cubicBezTo>
                    <a:pt x="17" y="2"/>
                    <a:pt x="17" y="2"/>
                    <a:pt x="17" y="2"/>
                  </a:cubicBezTo>
                  <a:cubicBezTo>
                    <a:pt x="18" y="0"/>
                    <a:pt x="20" y="0"/>
                    <a:pt x="22" y="1"/>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8" name="Freeform 367"/>
            <p:cNvSpPr>
              <a:spLocks/>
            </p:cNvSpPr>
            <p:nvPr/>
          </p:nvSpPr>
          <p:spPr bwMode="auto">
            <a:xfrm>
              <a:off x="9868109" y="3395188"/>
              <a:ext cx="263257" cy="285067"/>
            </a:xfrm>
            <a:custGeom>
              <a:avLst/>
              <a:gdLst>
                <a:gd name="T0" fmla="*/ 0 w 36"/>
                <a:gd name="T1" fmla="*/ 30 h 39"/>
                <a:gd name="T2" fmla="*/ 11 w 36"/>
                <a:gd name="T3" fmla="*/ 39 h 39"/>
                <a:gd name="T4" fmla="*/ 22 w 36"/>
                <a:gd name="T5" fmla="*/ 31 h 39"/>
                <a:gd name="T6" fmla="*/ 36 w 36"/>
                <a:gd name="T7" fmla="*/ 4 h 39"/>
                <a:gd name="T8" fmla="*/ 26 w 36"/>
                <a:gd name="T9" fmla="*/ 0 h 39"/>
                <a:gd name="T10" fmla="*/ 6 w 36"/>
                <a:gd name="T11" fmla="*/ 13 h 39"/>
                <a:gd name="T12" fmla="*/ 0 w 36"/>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36" h="39">
                  <a:moveTo>
                    <a:pt x="0" y="30"/>
                  </a:moveTo>
                  <a:cubicBezTo>
                    <a:pt x="11" y="39"/>
                    <a:pt x="11" y="39"/>
                    <a:pt x="11" y="39"/>
                  </a:cubicBezTo>
                  <a:cubicBezTo>
                    <a:pt x="22" y="31"/>
                    <a:pt x="22" y="31"/>
                    <a:pt x="22" y="31"/>
                  </a:cubicBezTo>
                  <a:cubicBezTo>
                    <a:pt x="28" y="27"/>
                    <a:pt x="33" y="11"/>
                    <a:pt x="36" y="4"/>
                  </a:cubicBezTo>
                  <a:cubicBezTo>
                    <a:pt x="26" y="0"/>
                    <a:pt x="26" y="0"/>
                    <a:pt x="26" y="0"/>
                  </a:cubicBezTo>
                  <a:cubicBezTo>
                    <a:pt x="6" y="13"/>
                    <a:pt x="6" y="13"/>
                    <a:pt x="6" y="13"/>
                  </a:cubicBezTo>
                  <a:lnTo>
                    <a:pt x="0" y="30"/>
                  </a:lnTo>
                  <a:close/>
                </a:path>
              </a:pathLst>
            </a:custGeom>
            <a:solidFill>
              <a:srgbClr val="D1A88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9" name="Freeform 368"/>
            <p:cNvSpPr>
              <a:spLocks/>
            </p:cNvSpPr>
            <p:nvPr/>
          </p:nvSpPr>
          <p:spPr bwMode="auto">
            <a:xfrm>
              <a:off x="9889918" y="2736268"/>
              <a:ext cx="439282" cy="1032778"/>
            </a:xfrm>
            <a:custGeom>
              <a:avLst/>
              <a:gdLst>
                <a:gd name="T0" fmla="*/ 273 w 282"/>
                <a:gd name="T1" fmla="*/ 0 h 663"/>
                <a:gd name="T2" fmla="*/ 282 w 282"/>
                <a:gd name="T3" fmla="*/ 4 h 663"/>
                <a:gd name="T4" fmla="*/ 28 w 282"/>
                <a:gd name="T5" fmla="*/ 663 h 663"/>
                <a:gd name="T6" fmla="*/ 0 w 282"/>
                <a:gd name="T7" fmla="*/ 653 h 663"/>
                <a:gd name="T8" fmla="*/ 273 w 282"/>
                <a:gd name="T9" fmla="*/ 0 h 663"/>
              </a:gdLst>
              <a:ahLst/>
              <a:cxnLst>
                <a:cxn ang="0">
                  <a:pos x="T0" y="T1"/>
                </a:cxn>
                <a:cxn ang="0">
                  <a:pos x="T2" y="T3"/>
                </a:cxn>
                <a:cxn ang="0">
                  <a:pos x="T4" y="T5"/>
                </a:cxn>
                <a:cxn ang="0">
                  <a:pos x="T6" y="T7"/>
                </a:cxn>
                <a:cxn ang="0">
                  <a:pos x="T8" y="T9"/>
                </a:cxn>
              </a:cxnLst>
              <a:rect l="0" t="0" r="r" b="b"/>
              <a:pathLst>
                <a:path w="282" h="663">
                  <a:moveTo>
                    <a:pt x="273" y="0"/>
                  </a:moveTo>
                  <a:lnTo>
                    <a:pt x="282" y="4"/>
                  </a:lnTo>
                  <a:lnTo>
                    <a:pt x="28" y="663"/>
                  </a:lnTo>
                  <a:lnTo>
                    <a:pt x="0" y="653"/>
                  </a:lnTo>
                  <a:lnTo>
                    <a:pt x="273" y="0"/>
                  </a:ln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0" name="Freeform 369"/>
            <p:cNvSpPr>
              <a:spLocks/>
            </p:cNvSpPr>
            <p:nvPr/>
          </p:nvSpPr>
          <p:spPr bwMode="auto">
            <a:xfrm>
              <a:off x="9903938" y="3343785"/>
              <a:ext cx="146428" cy="190044"/>
            </a:xfrm>
            <a:custGeom>
              <a:avLst/>
              <a:gdLst>
                <a:gd name="T0" fmla="*/ 1 w 20"/>
                <a:gd name="T1" fmla="*/ 24 h 26"/>
                <a:gd name="T2" fmla="*/ 3 w 20"/>
                <a:gd name="T3" fmla="*/ 26 h 26"/>
                <a:gd name="T4" fmla="*/ 5 w 20"/>
                <a:gd name="T5" fmla="*/ 24 h 26"/>
                <a:gd name="T6" fmla="*/ 19 w 20"/>
                <a:gd name="T7" fmla="*/ 9 h 26"/>
                <a:gd name="T8" fmla="*/ 20 w 20"/>
                <a:gd name="T9" fmla="*/ 4 h 26"/>
                <a:gd name="T10" fmla="*/ 17 w 20"/>
                <a:gd name="T11" fmla="*/ 1 h 26"/>
                <a:gd name="T12" fmla="*/ 1 w 20"/>
                <a:gd name="T13" fmla="*/ 18 h 26"/>
                <a:gd name="T14" fmla="*/ 1 w 20"/>
                <a:gd name="T15" fmla="*/ 24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6">
                  <a:moveTo>
                    <a:pt x="1" y="24"/>
                  </a:moveTo>
                  <a:cubicBezTo>
                    <a:pt x="3" y="26"/>
                    <a:pt x="3" y="26"/>
                    <a:pt x="3" y="26"/>
                  </a:cubicBezTo>
                  <a:cubicBezTo>
                    <a:pt x="5" y="24"/>
                    <a:pt x="5" y="24"/>
                    <a:pt x="5" y="24"/>
                  </a:cubicBezTo>
                  <a:cubicBezTo>
                    <a:pt x="19" y="9"/>
                    <a:pt x="19" y="9"/>
                    <a:pt x="19" y="9"/>
                  </a:cubicBezTo>
                  <a:cubicBezTo>
                    <a:pt x="20" y="7"/>
                    <a:pt x="20" y="6"/>
                    <a:pt x="20" y="4"/>
                  </a:cubicBezTo>
                  <a:cubicBezTo>
                    <a:pt x="20" y="3"/>
                    <a:pt x="18" y="0"/>
                    <a:pt x="17" y="1"/>
                  </a:cubicBezTo>
                  <a:cubicBezTo>
                    <a:pt x="1" y="18"/>
                    <a:pt x="1" y="18"/>
                    <a:pt x="1" y="18"/>
                  </a:cubicBezTo>
                  <a:cubicBezTo>
                    <a:pt x="0" y="20"/>
                    <a:pt x="0" y="23"/>
                    <a:pt x="1" y="24"/>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1" name="Freeform 370"/>
            <p:cNvSpPr>
              <a:spLocks/>
            </p:cNvSpPr>
            <p:nvPr/>
          </p:nvSpPr>
          <p:spPr bwMode="auto">
            <a:xfrm>
              <a:off x="10006747" y="3351572"/>
              <a:ext cx="29598" cy="35829"/>
            </a:xfrm>
            <a:custGeom>
              <a:avLst/>
              <a:gdLst>
                <a:gd name="T0" fmla="*/ 4 w 4"/>
                <a:gd name="T1" fmla="*/ 0 h 5"/>
                <a:gd name="T2" fmla="*/ 3 w 4"/>
                <a:gd name="T3" fmla="*/ 0 h 5"/>
                <a:gd name="T4" fmla="*/ 0 w 4"/>
                <a:gd name="T5" fmla="*/ 4 h 5"/>
                <a:gd name="T6" fmla="*/ 4 w 4"/>
                <a:gd name="T7" fmla="*/ 1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cubicBezTo>
                    <a:pt x="4" y="0"/>
                    <a:pt x="3" y="0"/>
                    <a:pt x="3" y="0"/>
                  </a:cubicBezTo>
                  <a:cubicBezTo>
                    <a:pt x="0" y="4"/>
                    <a:pt x="0" y="4"/>
                    <a:pt x="0" y="4"/>
                  </a:cubicBezTo>
                  <a:cubicBezTo>
                    <a:pt x="2" y="5"/>
                    <a:pt x="3" y="3"/>
                    <a:pt x="4" y="1"/>
                  </a:cubicBezTo>
                  <a:cubicBezTo>
                    <a:pt x="4" y="1"/>
                    <a:pt x="4" y="1"/>
                    <a:pt x="4" y="0"/>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2" name="Freeform 371"/>
            <p:cNvSpPr>
              <a:spLocks/>
            </p:cNvSpPr>
            <p:nvPr/>
          </p:nvSpPr>
          <p:spPr bwMode="auto">
            <a:xfrm>
              <a:off x="9998958" y="3526038"/>
              <a:ext cx="81002" cy="59195"/>
            </a:xfrm>
            <a:custGeom>
              <a:avLst/>
              <a:gdLst>
                <a:gd name="T0" fmla="*/ 10 w 11"/>
                <a:gd name="T1" fmla="*/ 2 h 8"/>
                <a:gd name="T2" fmla="*/ 10 w 11"/>
                <a:gd name="T3" fmla="*/ 2 h 8"/>
                <a:gd name="T4" fmla="*/ 10 w 11"/>
                <a:gd name="T5" fmla="*/ 5 h 8"/>
                <a:gd name="T6" fmla="*/ 5 w 11"/>
                <a:gd name="T7" fmla="*/ 8 h 8"/>
                <a:gd name="T8" fmla="*/ 1 w 11"/>
                <a:gd name="T9" fmla="*/ 7 h 8"/>
                <a:gd name="T10" fmla="*/ 1 w 11"/>
                <a:gd name="T11" fmla="*/ 7 h 8"/>
                <a:gd name="T12" fmla="*/ 2 w 11"/>
                <a:gd name="T13" fmla="*/ 3 h 8"/>
                <a:gd name="T14" fmla="*/ 6 w 11"/>
                <a:gd name="T15" fmla="*/ 1 h 8"/>
                <a:gd name="T16" fmla="*/ 10 w 11"/>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8">
                  <a:moveTo>
                    <a:pt x="10" y="2"/>
                  </a:moveTo>
                  <a:cubicBezTo>
                    <a:pt x="10" y="2"/>
                    <a:pt x="10" y="2"/>
                    <a:pt x="10" y="2"/>
                  </a:cubicBezTo>
                  <a:cubicBezTo>
                    <a:pt x="11" y="3"/>
                    <a:pt x="11" y="5"/>
                    <a:pt x="10" y="5"/>
                  </a:cubicBezTo>
                  <a:cubicBezTo>
                    <a:pt x="5" y="8"/>
                    <a:pt x="5" y="8"/>
                    <a:pt x="5" y="8"/>
                  </a:cubicBezTo>
                  <a:cubicBezTo>
                    <a:pt x="4" y="8"/>
                    <a:pt x="2" y="8"/>
                    <a:pt x="1" y="7"/>
                  </a:cubicBezTo>
                  <a:cubicBezTo>
                    <a:pt x="1" y="7"/>
                    <a:pt x="1" y="7"/>
                    <a:pt x="1" y="7"/>
                  </a:cubicBezTo>
                  <a:cubicBezTo>
                    <a:pt x="0" y="5"/>
                    <a:pt x="1" y="4"/>
                    <a:pt x="2" y="3"/>
                  </a:cubicBezTo>
                  <a:cubicBezTo>
                    <a:pt x="6" y="1"/>
                    <a:pt x="6" y="1"/>
                    <a:pt x="6" y="1"/>
                  </a:cubicBezTo>
                  <a:cubicBezTo>
                    <a:pt x="8" y="0"/>
                    <a:pt x="10" y="1"/>
                    <a:pt x="10" y="2"/>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3" name="Freeform 372"/>
            <p:cNvSpPr>
              <a:spLocks/>
            </p:cNvSpPr>
            <p:nvPr/>
          </p:nvSpPr>
          <p:spPr bwMode="auto">
            <a:xfrm>
              <a:off x="10020768" y="3460614"/>
              <a:ext cx="88791" cy="65426"/>
            </a:xfrm>
            <a:custGeom>
              <a:avLst/>
              <a:gdLst>
                <a:gd name="T0" fmla="*/ 11 w 12"/>
                <a:gd name="T1" fmla="*/ 2 h 9"/>
                <a:gd name="T2" fmla="*/ 11 w 12"/>
                <a:gd name="T3" fmla="*/ 2 h 9"/>
                <a:gd name="T4" fmla="*/ 10 w 12"/>
                <a:gd name="T5" fmla="*/ 6 h 9"/>
                <a:gd name="T6" fmla="*/ 6 w 12"/>
                <a:gd name="T7" fmla="*/ 8 h 9"/>
                <a:gd name="T8" fmla="*/ 1 w 12"/>
                <a:gd name="T9" fmla="*/ 7 h 9"/>
                <a:gd name="T10" fmla="*/ 1 w 12"/>
                <a:gd name="T11" fmla="*/ 7 h 9"/>
                <a:gd name="T12" fmla="*/ 2 w 12"/>
                <a:gd name="T13" fmla="*/ 3 h 9"/>
                <a:gd name="T14" fmla="*/ 6 w 12"/>
                <a:gd name="T15" fmla="*/ 1 h 9"/>
                <a:gd name="T16" fmla="*/ 11 w 12"/>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11" y="2"/>
                  </a:moveTo>
                  <a:cubicBezTo>
                    <a:pt x="11" y="2"/>
                    <a:pt x="11" y="2"/>
                    <a:pt x="11" y="2"/>
                  </a:cubicBezTo>
                  <a:cubicBezTo>
                    <a:pt x="12" y="3"/>
                    <a:pt x="12" y="5"/>
                    <a:pt x="10" y="6"/>
                  </a:cubicBezTo>
                  <a:cubicBezTo>
                    <a:pt x="6" y="8"/>
                    <a:pt x="6" y="8"/>
                    <a:pt x="6" y="8"/>
                  </a:cubicBezTo>
                  <a:cubicBezTo>
                    <a:pt x="4" y="9"/>
                    <a:pt x="2" y="9"/>
                    <a:pt x="1" y="7"/>
                  </a:cubicBezTo>
                  <a:cubicBezTo>
                    <a:pt x="1" y="7"/>
                    <a:pt x="1" y="7"/>
                    <a:pt x="1" y="7"/>
                  </a:cubicBezTo>
                  <a:cubicBezTo>
                    <a:pt x="0" y="6"/>
                    <a:pt x="1" y="4"/>
                    <a:pt x="2" y="3"/>
                  </a:cubicBezTo>
                  <a:cubicBezTo>
                    <a:pt x="6" y="1"/>
                    <a:pt x="6" y="1"/>
                    <a:pt x="6" y="1"/>
                  </a:cubicBezTo>
                  <a:cubicBezTo>
                    <a:pt x="8" y="0"/>
                    <a:pt x="10" y="1"/>
                    <a:pt x="11" y="2"/>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4" name="Freeform 373"/>
            <p:cNvSpPr>
              <a:spLocks/>
            </p:cNvSpPr>
            <p:nvPr/>
          </p:nvSpPr>
          <p:spPr bwMode="auto">
            <a:xfrm>
              <a:off x="10028557" y="3482421"/>
              <a:ext cx="43617" cy="43617"/>
            </a:xfrm>
            <a:custGeom>
              <a:avLst/>
              <a:gdLst>
                <a:gd name="T0" fmla="*/ 6 w 6"/>
                <a:gd name="T1" fmla="*/ 1 h 6"/>
                <a:gd name="T2" fmla="*/ 6 w 6"/>
                <a:gd name="T3" fmla="*/ 1 h 6"/>
                <a:gd name="T4" fmla="*/ 5 w 6"/>
                <a:gd name="T5" fmla="*/ 5 h 6"/>
                <a:gd name="T6" fmla="*/ 4 w 6"/>
                <a:gd name="T7" fmla="*/ 5 h 6"/>
                <a:gd name="T8" fmla="*/ 1 w 6"/>
                <a:gd name="T9" fmla="*/ 4 h 6"/>
                <a:gd name="T10" fmla="*/ 1 w 6"/>
                <a:gd name="T11" fmla="*/ 4 h 6"/>
                <a:gd name="T12" fmla="*/ 1 w 6"/>
                <a:gd name="T13" fmla="*/ 1 h 6"/>
                <a:gd name="T14" fmla="*/ 2 w 6"/>
                <a:gd name="T15" fmla="*/ 0 h 6"/>
                <a:gd name="T16" fmla="*/ 6 w 6"/>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6" y="1"/>
                  </a:moveTo>
                  <a:cubicBezTo>
                    <a:pt x="6" y="1"/>
                    <a:pt x="6" y="1"/>
                    <a:pt x="6" y="1"/>
                  </a:cubicBezTo>
                  <a:cubicBezTo>
                    <a:pt x="6" y="3"/>
                    <a:pt x="6" y="4"/>
                    <a:pt x="5" y="5"/>
                  </a:cubicBezTo>
                  <a:cubicBezTo>
                    <a:pt x="4" y="5"/>
                    <a:pt x="4" y="5"/>
                    <a:pt x="4" y="5"/>
                  </a:cubicBezTo>
                  <a:cubicBezTo>
                    <a:pt x="3" y="6"/>
                    <a:pt x="2" y="5"/>
                    <a:pt x="1" y="4"/>
                  </a:cubicBezTo>
                  <a:cubicBezTo>
                    <a:pt x="1" y="4"/>
                    <a:pt x="1" y="4"/>
                    <a:pt x="1" y="4"/>
                  </a:cubicBezTo>
                  <a:cubicBezTo>
                    <a:pt x="0" y="3"/>
                    <a:pt x="0" y="1"/>
                    <a:pt x="1" y="1"/>
                  </a:cubicBezTo>
                  <a:cubicBezTo>
                    <a:pt x="2" y="0"/>
                    <a:pt x="2" y="0"/>
                    <a:pt x="2" y="0"/>
                  </a:cubicBezTo>
                  <a:cubicBezTo>
                    <a:pt x="3" y="0"/>
                    <a:pt x="5" y="0"/>
                    <a:pt x="6" y="1"/>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5" name="Freeform 374"/>
            <p:cNvSpPr>
              <a:spLocks/>
            </p:cNvSpPr>
            <p:nvPr/>
          </p:nvSpPr>
          <p:spPr bwMode="auto">
            <a:xfrm>
              <a:off x="10006747" y="3541616"/>
              <a:ext cx="43617" cy="43617"/>
            </a:xfrm>
            <a:custGeom>
              <a:avLst/>
              <a:gdLst>
                <a:gd name="T0" fmla="*/ 5 w 6"/>
                <a:gd name="T1" fmla="*/ 2 h 6"/>
                <a:gd name="T2" fmla="*/ 5 w 6"/>
                <a:gd name="T3" fmla="*/ 2 h 6"/>
                <a:gd name="T4" fmla="*/ 5 w 6"/>
                <a:gd name="T5" fmla="*/ 5 h 6"/>
                <a:gd name="T6" fmla="*/ 4 w 6"/>
                <a:gd name="T7" fmla="*/ 5 h 6"/>
                <a:gd name="T8" fmla="*/ 1 w 6"/>
                <a:gd name="T9" fmla="*/ 4 h 6"/>
                <a:gd name="T10" fmla="*/ 1 w 6"/>
                <a:gd name="T11" fmla="*/ 4 h 6"/>
                <a:gd name="T12" fmla="*/ 1 w 6"/>
                <a:gd name="T13" fmla="*/ 1 h 6"/>
                <a:gd name="T14" fmla="*/ 2 w 6"/>
                <a:gd name="T15" fmla="*/ 1 h 6"/>
                <a:gd name="T16" fmla="*/ 5 w 6"/>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5" y="2"/>
                  </a:moveTo>
                  <a:cubicBezTo>
                    <a:pt x="5" y="2"/>
                    <a:pt x="5" y="2"/>
                    <a:pt x="5" y="2"/>
                  </a:cubicBezTo>
                  <a:cubicBezTo>
                    <a:pt x="6" y="3"/>
                    <a:pt x="6" y="4"/>
                    <a:pt x="5" y="5"/>
                  </a:cubicBezTo>
                  <a:cubicBezTo>
                    <a:pt x="4" y="5"/>
                    <a:pt x="4" y="5"/>
                    <a:pt x="4" y="5"/>
                  </a:cubicBezTo>
                  <a:cubicBezTo>
                    <a:pt x="3" y="6"/>
                    <a:pt x="2" y="5"/>
                    <a:pt x="1" y="4"/>
                  </a:cubicBezTo>
                  <a:cubicBezTo>
                    <a:pt x="1" y="4"/>
                    <a:pt x="1" y="4"/>
                    <a:pt x="1" y="4"/>
                  </a:cubicBezTo>
                  <a:cubicBezTo>
                    <a:pt x="0" y="3"/>
                    <a:pt x="0" y="2"/>
                    <a:pt x="1" y="1"/>
                  </a:cubicBezTo>
                  <a:cubicBezTo>
                    <a:pt x="2" y="1"/>
                    <a:pt x="2" y="1"/>
                    <a:pt x="2" y="1"/>
                  </a:cubicBezTo>
                  <a:cubicBezTo>
                    <a:pt x="3" y="0"/>
                    <a:pt x="4" y="1"/>
                    <a:pt x="5" y="2"/>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6" name="Freeform 375"/>
            <p:cNvSpPr>
              <a:spLocks/>
            </p:cNvSpPr>
            <p:nvPr/>
          </p:nvSpPr>
          <p:spPr bwMode="auto">
            <a:xfrm>
              <a:off x="10050364" y="3395188"/>
              <a:ext cx="88791" cy="65426"/>
            </a:xfrm>
            <a:custGeom>
              <a:avLst/>
              <a:gdLst>
                <a:gd name="T0" fmla="*/ 11 w 12"/>
                <a:gd name="T1" fmla="*/ 2 h 9"/>
                <a:gd name="T2" fmla="*/ 11 w 12"/>
                <a:gd name="T3" fmla="*/ 2 h 9"/>
                <a:gd name="T4" fmla="*/ 10 w 12"/>
                <a:gd name="T5" fmla="*/ 6 h 9"/>
                <a:gd name="T6" fmla="*/ 5 w 12"/>
                <a:gd name="T7" fmla="*/ 8 h 9"/>
                <a:gd name="T8" fmla="*/ 1 w 12"/>
                <a:gd name="T9" fmla="*/ 7 h 9"/>
                <a:gd name="T10" fmla="*/ 1 w 12"/>
                <a:gd name="T11" fmla="*/ 7 h 9"/>
                <a:gd name="T12" fmla="*/ 2 w 12"/>
                <a:gd name="T13" fmla="*/ 3 h 9"/>
                <a:gd name="T14" fmla="*/ 6 w 12"/>
                <a:gd name="T15" fmla="*/ 0 h 9"/>
                <a:gd name="T16" fmla="*/ 11 w 12"/>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11" y="2"/>
                  </a:moveTo>
                  <a:cubicBezTo>
                    <a:pt x="11" y="2"/>
                    <a:pt x="11" y="2"/>
                    <a:pt x="11" y="2"/>
                  </a:cubicBezTo>
                  <a:cubicBezTo>
                    <a:pt x="12" y="3"/>
                    <a:pt x="11" y="5"/>
                    <a:pt x="10" y="6"/>
                  </a:cubicBezTo>
                  <a:cubicBezTo>
                    <a:pt x="5" y="8"/>
                    <a:pt x="5" y="8"/>
                    <a:pt x="5" y="8"/>
                  </a:cubicBezTo>
                  <a:cubicBezTo>
                    <a:pt x="4" y="9"/>
                    <a:pt x="2" y="8"/>
                    <a:pt x="1" y="7"/>
                  </a:cubicBezTo>
                  <a:cubicBezTo>
                    <a:pt x="1" y="7"/>
                    <a:pt x="1" y="7"/>
                    <a:pt x="1" y="7"/>
                  </a:cubicBezTo>
                  <a:cubicBezTo>
                    <a:pt x="0" y="5"/>
                    <a:pt x="0" y="4"/>
                    <a:pt x="2" y="3"/>
                  </a:cubicBezTo>
                  <a:cubicBezTo>
                    <a:pt x="6" y="0"/>
                    <a:pt x="6" y="0"/>
                    <a:pt x="6" y="0"/>
                  </a:cubicBezTo>
                  <a:cubicBezTo>
                    <a:pt x="7" y="0"/>
                    <a:pt x="10" y="0"/>
                    <a:pt x="11" y="2"/>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7" name="Freeform 376"/>
            <p:cNvSpPr>
              <a:spLocks/>
            </p:cNvSpPr>
            <p:nvPr/>
          </p:nvSpPr>
          <p:spPr bwMode="auto">
            <a:xfrm>
              <a:off x="10050364" y="3409208"/>
              <a:ext cx="51406" cy="43617"/>
            </a:xfrm>
            <a:custGeom>
              <a:avLst/>
              <a:gdLst>
                <a:gd name="T0" fmla="*/ 6 w 7"/>
                <a:gd name="T1" fmla="*/ 2 h 6"/>
                <a:gd name="T2" fmla="*/ 6 w 7"/>
                <a:gd name="T3" fmla="*/ 2 h 6"/>
                <a:gd name="T4" fmla="*/ 5 w 7"/>
                <a:gd name="T5" fmla="*/ 5 h 6"/>
                <a:gd name="T6" fmla="*/ 5 w 7"/>
                <a:gd name="T7" fmla="*/ 5 h 6"/>
                <a:gd name="T8" fmla="*/ 1 w 7"/>
                <a:gd name="T9" fmla="*/ 5 h 6"/>
                <a:gd name="T10" fmla="*/ 1 w 7"/>
                <a:gd name="T11" fmla="*/ 5 h 6"/>
                <a:gd name="T12" fmla="*/ 2 w 7"/>
                <a:gd name="T13" fmla="*/ 1 h 6"/>
                <a:gd name="T14" fmla="*/ 2 w 7"/>
                <a:gd name="T15" fmla="*/ 1 h 6"/>
                <a:gd name="T16" fmla="*/ 6 w 7"/>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6" y="2"/>
                  </a:moveTo>
                  <a:cubicBezTo>
                    <a:pt x="6" y="2"/>
                    <a:pt x="6" y="2"/>
                    <a:pt x="6" y="2"/>
                  </a:cubicBezTo>
                  <a:cubicBezTo>
                    <a:pt x="7" y="3"/>
                    <a:pt x="7" y="5"/>
                    <a:pt x="5" y="5"/>
                  </a:cubicBezTo>
                  <a:cubicBezTo>
                    <a:pt x="5" y="5"/>
                    <a:pt x="5" y="5"/>
                    <a:pt x="5" y="5"/>
                  </a:cubicBezTo>
                  <a:cubicBezTo>
                    <a:pt x="4" y="6"/>
                    <a:pt x="2" y="6"/>
                    <a:pt x="1" y="5"/>
                  </a:cubicBezTo>
                  <a:cubicBezTo>
                    <a:pt x="1" y="5"/>
                    <a:pt x="1" y="5"/>
                    <a:pt x="1" y="5"/>
                  </a:cubicBezTo>
                  <a:cubicBezTo>
                    <a:pt x="0" y="3"/>
                    <a:pt x="1" y="2"/>
                    <a:pt x="2" y="1"/>
                  </a:cubicBezTo>
                  <a:cubicBezTo>
                    <a:pt x="2" y="1"/>
                    <a:pt x="2" y="1"/>
                    <a:pt x="2" y="1"/>
                  </a:cubicBezTo>
                  <a:cubicBezTo>
                    <a:pt x="3" y="0"/>
                    <a:pt x="5" y="1"/>
                    <a:pt x="6" y="2"/>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8" name="Freeform 377"/>
            <p:cNvSpPr>
              <a:spLocks/>
            </p:cNvSpPr>
            <p:nvPr/>
          </p:nvSpPr>
          <p:spPr bwMode="auto">
            <a:xfrm>
              <a:off x="9868109" y="3468403"/>
              <a:ext cx="146428" cy="190044"/>
            </a:xfrm>
            <a:custGeom>
              <a:avLst/>
              <a:gdLst>
                <a:gd name="T0" fmla="*/ 0 w 20"/>
                <a:gd name="T1" fmla="*/ 20 h 26"/>
                <a:gd name="T2" fmla="*/ 8 w 20"/>
                <a:gd name="T3" fmla="*/ 26 h 26"/>
                <a:gd name="T4" fmla="*/ 14 w 20"/>
                <a:gd name="T5" fmla="*/ 2 h 26"/>
                <a:gd name="T6" fmla="*/ 11 w 20"/>
                <a:gd name="T7" fmla="*/ 0 h 26"/>
                <a:gd name="T8" fmla="*/ 6 w 20"/>
                <a:gd name="T9" fmla="*/ 3 h 26"/>
                <a:gd name="T10" fmla="*/ 0 w 20"/>
                <a:gd name="T11" fmla="*/ 20 h 26"/>
              </a:gdLst>
              <a:ahLst/>
              <a:cxnLst>
                <a:cxn ang="0">
                  <a:pos x="T0" y="T1"/>
                </a:cxn>
                <a:cxn ang="0">
                  <a:pos x="T2" y="T3"/>
                </a:cxn>
                <a:cxn ang="0">
                  <a:pos x="T4" y="T5"/>
                </a:cxn>
                <a:cxn ang="0">
                  <a:pos x="T6" y="T7"/>
                </a:cxn>
                <a:cxn ang="0">
                  <a:pos x="T8" y="T9"/>
                </a:cxn>
                <a:cxn ang="0">
                  <a:pos x="T10" y="T11"/>
                </a:cxn>
              </a:cxnLst>
              <a:rect l="0" t="0" r="r" b="b"/>
              <a:pathLst>
                <a:path w="20" h="26">
                  <a:moveTo>
                    <a:pt x="0" y="20"/>
                  </a:moveTo>
                  <a:cubicBezTo>
                    <a:pt x="8" y="26"/>
                    <a:pt x="8" y="26"/>
                    <a:pt x="8" y="26"/>
                  </a:cubicBezTo>
                  <a:cubicBezTo>
                    <a:pt x="13" y="20"/>
                    <a:pt x="20" y="9"/>
                    <a:pt x="14" y="2"/>
                  </a:cubicBezTo>
                  <a:cubicBezTo>
                    <a:pt x="13" y="1"/>
                    <a:pt x="12" y="1"/>
                    <a:pt x="11" y="0"/>
                  </a:cubicBezTo>
                  <a:cubicBezTo>
                    <a:pt x="6" y="3"/>
                    <a:pt x="6" y="3"/>
                    <a:pt x="6" y="3"/>
                  </a:cubicBezTo>
                  <a:lnTo>
                    <a:pt x="0" y="20"/>
                  </a:ln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9" name="Freeform 379"/>
            <p:cNvSpPr>
              <a:spLocks/>
            </p:cNvSpPr>
            <p:nvPr/>
          </p:nvSpPr>
          <p:spPr bwMode="auto">
            <a:xfrm>
              <a:off x="9148437" y="3468403"/>
              <a:ext cx="806906" cy="585707"/>
            </a:xfrm>
            <a:custGeom>
              <a:avLst/>
              <a:gdLst>
                <a:gd name="T0" fmla="*/ 0 w 110"/>
                <a:gd name="T1" fmla="*/ 14 h 80"/>
                <a:gd name="T2" fmla="*/ 22 w 110"/>
                <a:gd name="T3" fmla="*/ 0 h 80"/>
                <a:gd name="T4" fmla="*/ 65 w 110"/>
                <a:gd name="T5" fmla="*/ 43 h 80"/>
                <a:gd name="T6" fmla="*/ 92 w 110"/>
                <a:gd name="T7" fmla="*/ 16 h 80"/>
                <a:gd name="T8" fmla="*/ 92 w 110"/>
                <a:gd name="T9" fmla="*/ 16 h 80"/>
                <a:gd name="T10" fmla="*/ 110 w 110"/>
                <a:gd name="T11" fmla="*/ 34 h 80"/>
                <a:gd name="T12" fmla="*/ 110 w 110"/>
                <a:gd name="T13" fmla="*/ 34 h 80"/>
                <a:gd name="T14" fmla="*/ 75 w 110"/>
                <a:gd name="T15" fmla="*/ 71 h 80"/>
                <a:gd name="T16" fmla="*/ 57 w 110"/>
                <a:gd name="T17" fmla="*/ 71 h 80"/>
                <a:gd name="T18" fmla="*/ 0 w 110"/>
                <a:gd name="T19"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0">
                  <a:moveTo>
                    <a:pt x="0" y="14"/>
                  </a:moveTo>
                  <a:cubicBezTo>
                    <a:pt x="22" y="0"/>
                    <a:pt x="22" y="0"/>
                    <a:pt x="22" y="0"/>
                  </a:cubicBezTo>
                  <a:cubicBezTo>
                    <a:pt x="65" y="43"/>
                    <a:pt x="65" y="43"/>
                    <a:pt x="65" y="43"/>
                  </a:cubicBezTo>
                  <a:cubicBezTo>
                    <a:pt x="92" y="16"/>
                    <a:pt x="92" y="16"/>
                    <a:pt x="92" y="16"/>
                  </a:cubicBezTo>
                  <a:cubicBezTo>
                    <a:pt x="92" y="16"/>
                    <a:pt x="92" y="16"/>
                    <a:pt x="92" y="16"/>
                  </a:cubicBezTo>
                  <a:cubicBezTo>
                    <a:pt x="110" y="34"/>
                    <a:pt x="110" y="34"/>
                    <a:pt x="110" y="34"/>
                  </a:cubicBezTo>
                  <a:cubicBezTo>
                    <a:pt x="110" y="34"/>
                    <a:pt x="110" y="34"/>
                    <a:pt x="110" y="34"/>
                  </a:cubicBezTo>
                  <a:cubicBezTo>
                    <a:pt x="75" y="71"/>
                    <a:pt x="75" y="71"/>
                    <a:pt x="75" y="71"/>
                  </a:cubicBezTo>
                  <a:cubicBezTo>
                    <a:pt x="67" y="80"/>
                    <a:pt x="60" y="74"/>
                    <a:pt x="57" y="71"/>
                  </a:cubicBezTo>
                  <a:cubicBezTo>
                    <a:pt x="52" y="66"/>
                    <a:pt x="0" y="14"/>
                    <a:pt x="0" y="14"/>
                  </a:cubicBez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0" name="Freeform 380"/>
            <p:cNvSpPr>
              <a:spLocks/>
            </p:cNvSpPr>
            <p:nvPr/>
          </p:nvSpPr>
          <p:spPr bwMode="auto">
            <a:xfrm>
              <a:off x="8554941" y="3329764"/>
              <a:ext cx="791328" cy="1236841"/>
            </a:xfrm>
            <a:custGeom>
              <a:avLst/>
              <a:gdLst>
                <a:gd name="T0" fmla="*/ 6 w 108"/>
                <a:gd name="T1" fmla="*/ 152 h 169"/>
                <a:gd name="T2" fmla="*/ 11 w 108"/>
                <a:gd name="T3" fmla="*/ 133 h 169"/>
                <a:gd name="T4" fmla="*/ 9 w 108"/>
                <a:gd name="T5" fmla="*/ 78 h 169"/>
                <a:gd name="T6" fmla="*/ 5 w 108"/>
                <a:gd name="T7" fmla="*/ 19 h 169"/>
                <a:gd name="T8" fmla="*/ 41 w 108"/>
                <a:gd name="T9" fmla="*/ 1 h 169"/>
                <a:gd name="T10" fmla="*/ 54 w 108"/>
                <a:gd name="T11" fmla="*/ 5 h 169"/>
                <a:gd name="T12" fmla="*/ 66 w 108"/>
                <a:gd name="T13" fmla="*/ 0 h 169"/>
                <a:gd name="T14" fmla="*/ 103 w 108"/>
                <a:gd name="T15" fmla="*/ 19 h 169"/>
                <a:gd name="T16" fmla="*/ 99 w 108"/>
                <a:gd name="T17" fmla="*/ 78 h 169"/>
                <a:gd name="T18" fmla="*/ 95 w 108"/>
                <a:gd name="T19" fmla="*/ 132 h 169"/>
                <a:gd name="T20" fmla="*/ 102 w 108"/>
                <a:gd name="T21" fmla="*/ 152 h 169"/>
                <a:gd name="T22" fmla="*/ 6 w 108"/>
                <a:gd name="T23" fmla="*/ 1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169">
                  <a:moveTo>
                    <a:pt x="6" y="152"/>
                  </a:moveTo>
                  <a:cubicBezTo>
                    <a:pt x="7" y="145"/>
                    <a:pt x="9" y="139"/>
                    <a:pt x="11" y="133"/>
                  </a:cubicBezTo>
                  <a:cubicBezTo>
                    <a:pt x="23" y="106"/>
                    <a:pt x="19" y="102"/>
                    <a:pt x="9" y="78"/>
                  </a:cubicBezTo>
                  <a:cubicBezTo>
                    <a:pt x="0" y="57"/>
                    <a:pt x="18" y="45"/>
                    <a:pt x="5" y="19"/>
                  </a:cubicBezTo>
                  <a:cubicBezTo>
                    <a:pt x="17" y="11"/>
                    <a:pt x="32" y="8"/>
                    <a:pt x="41" y="1"/>
                  </a:cubicBezTo>
                  <a:cubicBezTo>
                    <a:pt x="46" y="4"/>
                    <a:pt x="49" y="5"/>
                    <a:pt x="54" y="5"/>
                  </a:cubicBezTo>
                  <a:cubicBezTo>
                    <a:pt x="59" y="5"/>
                    <a:pt x="62" y="4"/>
                    <a:pt x="66" y="0"/>
                  </a:cubicBezTo>
                  <a:cubicBezTo>
                    <a:pt x="73" y="6"/>
                    <a:pt x="91" y="11"/>
                    <a:pt x="103" y="19"/>
                  </a:cubicBezTo>
                  <a:cubicBezTo>
                    <a:pt x="90" y="46"/>
                    <a:pt x="108" y="50"/>
                    <a:pt x="99" y="78"/>
                  </a:cubicBezTo>
                  <a:cubicBezTo>
                    <a:pt x="92" y="101"/>
                    <a:pt x="79" y="100"/>
                    <a:pt x="95" y="132"/>
                  </a:cubicBezTo>
                  <a:cubicBezTo>
                    <a:pt x="98" y="138"/>
                    <a:pt x="100" y="145"/>
                    <a:pt x="102" y="152"/>
                  </a:cubicBezTo>
                  <a:cubicBezTo>
                    <a:pt x="80" y="169"/>
                    <a:pt x="24" y="166"/>
                    <a:pt x="6" y="152"/>
                  </a:cubicBez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1" name="Freeform 381"/>
            <p:cNvSpPr>
              <a:spLocks/>
            </p:cNvSpPr>
            <p:nvPr/>
          </p:nvSpPr>
          <p:spPr bwMode="auto">
            <a:xfrm>
              <a:off x="8768351" y="3329764"/>
              <a:ext cx="358279" cy="724346"/>
            </a:xfrm>
            <a:custGeom>
              <a:avLst/>
              <a:gdLst>
                <a:gd name="T0" fmla="*/ 4 w 230"/>
                <a:gd name="T1" fmla="*/ 32 h 465"/>
                <a:gd name="T2" fmla="*/ 0 w 230"/>
                <a:gd name="T3" fmla="*/ 169 h 465"/>
                <a:gd name="T4" fmla="*/ 117 w 230"/>
                <a:gd name="T5" fmla="*/ 465 h 465"/>
                <a:gd name="T6" fmla="*/ 230 w 230"/>
                <a:gd name="T7" fmla="*/ 169 h 465"/>
                <a:gd name="T8" fmla="*/ 226 w 230"/>
                <a:gd name="T9" fmla="*/ 28 h 465"/>
                <a:gd name="T10" fmla="*/ 174 w 230"/>
                <a:gd name="T11" fmla="*/ 0 h 465"/>
                <a:gd name="T12" fmla="*/ 56 w 230"/>
                <a:gd name="T13" fmla="*/ 4 h 465"/>
                <a:gd name="T14" fmla="*/ 4 w 230"/>
                <a:gd name="T15" fmla="*/ 32 h 4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465">
                  <a:moveTo>
                    <a:pt x="4" y="32"/>
                  </a:moveTo>
                  <a:lnTo>
                    <a:pt x="0" y="169"/>
                  </a:lnTo>
                  <a:lnTo>
                    <a:pt x="117" y="465"/>
                  </a:lnTo>
                  <a:lnTo>
                    <a:pt x="230" y="169"/>
                  </a:lnTo>
                  <a:lnTo>
                    <a:pt x="226" y="28"/>
                  </a:lnTo>
                  <a:lnTo>
                    <a:pt x="174" y="0"/>
                  </a:lnTo>
                  <a:lnTo>
                    <a:pt x="56" y="4"/>
                  </a:lnTo>
                  <a:lnTo>
                    <a:pt x="4" y="3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2" name="Rectangle 382"/>
            <p:cNvSpPr>
              <a:spLocks noChangeArrowheads="1"/>
            </p:cNvSpPr>
            <p:nvPr/>
          </p:nvSpPr>
          <p:spPr bwMode="auto">
            <a:xfrm>
              <a:off x="8855584" y="3254993"/>
              <a:ext cx="183813" cy="191603"/>
            </a:xfrm>
            <a:prstGeom prst="rect">
              <a:avLst/>
            </a:prstGeom>
            <a:solidFill>
              <a:srgbClr val="D1A88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3" name="Freeform 383"/>
            <p:cNvSpPr>
              <a:spLocks/>
            </p:cNvSpPr>
            <p:nvPr/>
          </p:nvSpPr>
          <p:spPr bwMode="auto">
            <a:xfrm>
              <a:off x="8665539" y="2677075"/>
              <a:ext cx="563900" cy="688519"/>
            </a:xfrm>
            <a:custGeom>
              <a:avLst/>
              <a:gdLst>
                <a:gd name="T0" fmla="*/ 39 w 77"/>
                <a:gd name="T1" fmla="*/ 94 h 94"/>
                <a:gd name="T2" fmla="*/ 69 w 77"/>
                <a:gd name="T3" fmla="*/ 63 h 94"/>
                <a:gd name="T4" fmla="*/ 70 w 77"/>
                <a:gd name="T5" fmla="*/ 64 h 94"/>
                <a:gd name="T6" fmla="*/ 76 w 77"/>
                <a:gd name="T7" fmla="*/ 53 h 94"/>
                <a:gd name="T8" fmla="*/ 74 w 77"/>
                <a:gd name="T9" fmla="*/ 41 h 94"/>
                <a:gd name="T10" fmla="*/ 73 w 77"/>
                <a:gd name="T11" fmla="*/ 41 h 94"/>
                <a:gd name="T12" fmla="*/ 39 w 77"/>
                <a:gd name="T13" fmla="*/ 0 h 94"/>
                <a:gd name="T14" fmla="*/ 5 w 77"/>
                <a:gd name="T15" fmla="*/ 42 h 94"/>
                <a:gd name="T16" fmla="*/ 4 w 77"/>
                <a:gd name="T17" fmla="*/ 41 h 94"/>
                <a:gd name="T18" fmla="*/ 1 w 77"/>
                <a:gd name="T19" fmla="*/ 53 h 94"/>
                <a:gd name="T20" fmla="*/ 8 w 77"/>
                <a:gd name="T21" fmla="*/ 64 h 94"/>
                <a:gd name="T22" fmla="*/ 9 w 77"/>
                <a:gd name="T23" fmla="*/ 63 h 94"/>
                <a:gd name="T24" fmla="*/ 39 w 77"/>
                <a:gd name="T25"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94">
                  <a:moveTo>
                    <a:pt x="39" y="94"/>
                  </a:moveTo>
                  <a:cubicBezTo>
                    <a:pt x="51" y="94"/>
                    <a:pt x="63" y="80"/>
                    <a:pt x="69" y="63"/>
                  </a:cubicBezTo>
                  <a:cubicBezTo>
                    <a:pt x="69" y="63"/>
                    <a:pt x="69" y="63"/>
                    <a:pt x="70" y="64"/>
                  </a:cubicBezTo>
                  <a:cubicBezTo>
                    <a:pt x="72" y="64"/>
                    <a:pt x="75" y="59"/>
                    <a:pt x="76" y="53"/>
                  </a:cubicBezTo>
                  <a:cubicBezTo>
                    <a:pt x="77" y="47"/>
                    <a:pt x="76" y="42"/>
                    <a:pt x="74" y="41"/>
                  </a:cubicBezTo>
                  <a:cubicBezTo>
                    <a:pt x="73" y="41"/>
                    <a:pt x="73" y="41"/>
                    <a:pt x="73" y="41"/>
                  </a:cubicBezTo>
                  <a:cubicBezTo>
                    <a:pt x="74" y="20"/>
                    <a:pt x="65" y="0"/>
                    <a:pt x="39" y="0"/>
                  </a:cubicBezTo>
                  <a:cubicBezTo>
                    <a:pt x="12" y="0"/>
                    <a:pt x="4" y="20"/>
                    <a:pt x="5" y="42"/>
                  </a:cubicBezTo>
                  <a:cubicBezTo>
                    <a:pt x="4" y="41"/>
                    <a:pt x="4" y="41"/>
                    <a:pt x="4" y="41"/>
                  </a:cubicBezTo>
                  <a:cubicBezTo>
                    <a:pt x="1" y="42"/>
                    <a:pt x="0" y="47"/>
                    <a:pt x="1" y="53"/>
                  </a:cubicBezTo>
                  <a:cubicBezTo>
                    <a:pt x="2" y="59"/>
                    <a:pt x="5" y="64"/>
                    <a:pt x="8" y="64"/>
                  </a:cubicBezTo>
                  <a:cubicBezTo>
                    <a:pt x="8" y="63"/>
                    <a:pt x="9" y="63"/>
                    <a:pt x="9" y="63"/>
                  </a:cubicBezTo>
                  <a:cubicBezTo>
                    <a:pt x="15" y="80"/>
                    <a:pt x="26" y="94"/>
                    <a:pt x="39" y="94"/>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4" name="Freeform 384"/>
            <p:cNvSpPr>
              <a:spLocks/>
            </p:cNvSpPr>
            <p:nvPr/>
          </p:nvSpPr>
          <p:spPr bwMode="auto">
            <a:xfrm>
              <a:off x="8906989" y="3431018"/>
              <a:ext cx="88791" cy="132408"/>
            </a:xfrm>
            <a:custGeom>
              <a:avLst/>
              <a:gdLst>
                <a:gd name="T0" fmla="*/ 10 w 12"/>
                <a:gd name="T1" fmla="*/ 18 h 18"/>
                <a:gd name="T2" fmla="*/ 12 w 12"/>
                <a:gd name="T3" fmla="*/ 14 h 18"/>
                <a:gd name="T4" fmla="*/ 6 w 12"/>
                <a:gd name="T5" fmla="*/ 0 h 18"/>
                <a:gd name="T6" fmla="*/ 0 w 12"/>
                <a:gd name="T7" fmla="*/ 14 h 18"/>
                <a:gd name="T8" fmla="*/ 2 w 12"/>
                <a:gd name="T9" fmla="*/ 18 h 18"/>
                <a:gd name="T10" fmla="*/ 10 w 12"/>
                <a:gd name="T11" fmla="*/ 18 h 18"/>
              </a:gdLst>
              <a:ahLst/>
              <a:cxnLst>
                <a:cxn ang="0">
                  <a:pos x="T0" y="T1"/>
                </a:cxn>
                <a:cxn ang="0">
                  <a:pos x="T2" y="T3"/>
                </a:cxn>
                <a:cxn ang="0">
                  <a:pos x="T4" y="T5"/>
                </a:cxn>
                <a:cxn ang="0">
                  <a:pos x="T6" y="T7"/>
                </a:cxn>
                <a:cxn ang="0">
                  <a:pos x="T8" y="T9"/>
                </a:cxn>
                <a:cxn ang="0">
                  <a:pos x="T10" y="T11"/>
                </a:cxn>
              </a:cxnLst>
              <a:rect l="0" t="0" r="r" b="b"/>
              <a:pathLst>
                <a:path w="12" h="18">
                  <a:moveTo>
                    <a:pt x="10" y="18"/>
                  </a:moveTo>
                  <a:cubicBezTo>
                    <a:pt x="12" y="14"/>
                    <a:pt x="12" y="14"/>
                    <a:pt x="12" y="14"/>
                  </a:cubicBezTo>
                  <a:cubicBezTo>
                    <a:pt x="6" y="0"/>
                    <a:pt x="6" y="0"/>
                    <a:pt x="6" y="0"/>
                  </a:cubicBezTo>
                  <a:cubicBezTo>
                    <a:pt x="0" y="14"/>
                    <a:pt x="0" y="14"/>
                    <a:pt x="0" y="14"/>
                  </a:cubicBezTo>
                  <a:cubicBezTo>
                    <a:pt x="2" y="18"/>
                    <a:pt x="2" y="18"/>
                    <a:pt x="2" y="18"/>
                  </a:cubicBezTo>
                  <a:cubicBezTo>
                    <a:pt x="5" y="18"/>
                    <a:pt x="7" y="18"/>
                    <a:pt x="10" y="18"/>
                  </a:cubicBezTo>
                  <a:close/>
                </a:path>
              </a:pathLst>
            </a:custGeom>
            <a:solidFill>
              <a:srgbClr val="FC8D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5" name="Freeform 385"/>
            <p:cNvSpPr>
              <a:spLocks/>
            </p:cNvSpPr>
            <p:nvPr/>
          </p:nvSpPr>
          <p:spPr bwMode="auto">
            <a:xfrm>
              <a:off x="8804178" y="3335995"/>
              <a:ext cx="146428" cy="271046"/>
            </a:xfrm>
            <a:custGeom>
              <a:avLst/>
              <a:gdLst>
                <a:gd name="T0" fmla="*/ 33 w 94"/>
                <a:gd name="T1" fmla="*/ 0 h 174"/>
                <a:gd name="T2" fmla="*/ 94 w 94"/>
                <a:gd name="T3" fmla="*/ 61 h 174"/>
                <a:gd name="T4" fmla="*/ 52 w 94"/>
                <a:gd name="T5" fmla="*/ 174 h 174"/>
                <a:gd name="T6" fmla="*/ 0 w 94"/>
                <a:gd name="T7" fmla="*/ 19 h 174"/>
                <a:gd name="T8" fmla="*/ 33 w 94"/>
                <a:gd name="T9" fmla="*/ 0 h 174"/>
              </a:gdLst>
              <a:ahLst/>
              <a:cxnLst>
                <a:cxn ang="0">
                  <a:pos x="T0" y="T1"/>
                </a:cxn>
                <a:cxn ang="0">
                  <a:pos x="T2" y="T3"/>
                </a:cxn>
                <a:cxn ang="0">
                  <a:pos x="T4" y="T5"/>
                </a:cxn>
                <a:cxn ang="0">
                  <a:pos x="T6" y="T7"/>
                </a:cxn>
                <a:cxn ang="0">
                  <a:pos x="T8" y="T9"/>
                </a:cxn>
              </a:cxnLst>
              <a:rect l="0" t="0" r="r" b="b"/>
              <a:pathLst>
                <a:path w="94" h="174">
                  <a:moveTo>
                    <a:pt x="33" y="0"/>
                  </a:moveTo>
                  <a:lnTo>
                    <a:pt x="94" y="61"/>
                  </a:lnTo>
                  <a:lnTo>
                    <a:pt x="52" y="174"/>
                  </a:lnTo>
                  <a:lnTo>
                    <a:pt x="0" y="19"/>
                  </a:lnTo>
                  <a:lnTo>
                    <a:pt x="33" y="0"/>
                  </a:ln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6" name="Freeform 386"/>
            <p:cNvSpPr>
              <a:spLocks/>
            </p:cNvSpPr>
            <p:nvPr/>
          </p:nvSpPr>
          <p:spPr bwMode="auto">
            <a:xfrm>
              <a:off x="8671770" y="3365592"/>
              <a:ext cx="278836" cy="688519"/>
            </a:xfrm>
            <a:custGeom>
              <a:avLst/>
              <a:gdLst>
                <a:gd name="T0" fmla="*/ 85 w 179"/>
                <a:gd name="T1" fmla="*/ 0 h 442"/>
                <a:gd name="T2" fmla="*/ 179 w 179"/>
                <a:gd name="T3" fmla="*/ 442 h 442"/>
                <a:gd name="T4" fmla="*/ 24 w 179"/>
                <a:gd name="T5" fmla="*/ 197 h 442"/>
                <a:gd name="T6" fmla="*/ 48 w 179"/>
                <a:gd name="T7" fmla="*/ 155 h 442"/>
                <a:gd name="T8" fmla="*/ 0 w 179"/>
                <a:gd name="T9" fmla="*/ 122 h 442"/>
                <a:gd name="T10" fmla="*/ 62 w 179"/>
                <a:gd name="T11" fmla="*/ 14 h 442"/>
                <a:gd name="T12" fmla="*/ 85 w 179"/>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79" h="442">
                  <a:moveTo>
                    <a:pt x="85" y="0"/>
                  </a:moveTo>
                  <a:lnTo>
                    <a:pt x="179" y="442"/>
                  </a:lnTo>
                  <a:lnTo>
                    <a:pt x="24" y="197"/>
                  </a:lnTo>
                  <a:lnTo>
                    <a:pt x="48" y="155"/>
                  </a:lnTo>
                  <a:lnTo>
                    <a:pt x="0" y="122"/>
                  </a:lnTo>
                  <a:lnTo>
                    <a:pt x="62" y="14"/>
                  </a:lnTo>
                  <a:lnTo>
                    <a:pt x="85" y="0"/>
                  </a:ln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7" name="Freeform 387"/>
            <p:cNvSpPr>
              <a:spLocks/>
            </p:cNvSpPr>
            <p:nvPr/>
          </p:nvSpPr>
          <p:spPr bwMode="auto">
            <a:xfrm>
              <a:off x="8950606" y="3329764"/>
              <a:ext cx="146428" cy="277277"/>
            </a:xfrm>
            <a:custGeom>
              <a:avLst/>
              <a:gdLst>
                <a:gd name="T0" fmla="*/ 57 w 94"/>
                <a:gd name="T1" fmla="*/ 0 h 178"/>
                <a:gd name="T2" fmla="*/ 0 w 94"/>
                <a:gd name="T3" fmla="*/ 65 h 178"/>
                <a:gd name="T4" fmla="*/ 43 w 94"/>
                <a:gd name="T5" fmla="*/ 178 h 178"/>
                <a:gd name="T6" fmla="*/ 94 w 94"/>
                <a:gd name="T7" fmla="*/ 23 h 178"/>
                <a:gd name="T8" fmla="*/ 57 w 94"/>
                <a:gd name="T9" fmla="*/ 0 h 178"/>
              </a:gdLst>
              <a:ahLst/>
              <a:cxnLst>
                <a:cxn ang="0">
                  <a:pos x="T0" y="T1"/>
                </a:cxn>
                <a:cxn ang="0">
                  <a:pos x="T2" y="T3"/>
                </a:cxn>
                <a:cxn ang="0">
                  <a:pos x="T4" y="T5"/>
                </a:cxn>
                <a:cxn ang="0">
                  <a:pos x="T6" y="T7"/>
                </a:cxn>
                <a:cxn ang="0">
                  <a:pos x="T8" y="T9"/>
                </a:cxn>
              </a:cxnLst>
              <a:rect l="0" t="0" r="r" b="b"/>
              <a:pathLst>
                <a:path w="94" h="178">
                  <a:moveTo>
                    <a:pt x="57" y="0"/>
                  </a:moveTo>
                  <a:lnTo>
                    <a:pt x="0" y="65"/>
                  </a:lnTo>
                  <a:lnTo>
                    <a:pt x="43" y="178"/>
                  </a:lnTo>
                  <a:lnTo>
                    <a:pt x="94" y="23"/>
                  </a:lnTo>
                  <a:lnTo>
                    <a:pt x="57" y="0"/>
                  </a:ln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8" name="Freeform 388"/>
            <p:cNvSpPr>
              <a:spLocks/>
            </p:cNvSpPr>
            <p:nvPr/>
          </p:nvSpPr>
          <p:spPr bwMode="auto">
            <a:xfrm>
              <a:off x="8892969" y="3622618"/>
              <a:ext cx="116831" cy="431492"/>
            </a:xfrm>
            <a:custGeom>
              <a:avLst/>
              <a:gdLst>
                <a:gd name="T0" fmla="*/ 18 w 75"/>
                <a:gd name="T1" fmla="*/ 0 h 277"/>
                <a:gd name="T2" fmla="*/ 56 w 75"/>
                <a:gd name="T3" fmla="*/ 0 h 277"/>
                <a:gd name="T4" fmla="*/ 75 w 75"/>
                <a:gd name="T5" fmla="*/ 188 h 277"/>
                <a:gd name="T6" fmla="*/ 37 w 75"/>
                <a:gd name="T7" fmla="*/ 277 h 277"/>
                <a:gd name="T8" fmla="*/ 0 w 75"/>
                <a:gd name="T9" fmla="*/ 188 h 277"/>
                <a:gd name="T10" fmla="*/ 18 w 75"/>
                <a:gd name="T11" fmla="*/ 0 h 277"/>
              </a:gdLst>
              <a:ahLst/>
              <a:cxnLst>
                <a:cxn ang="0">
                  <a:pos x="T0" y="T1"/>
                </a:cxn>
                <a:cxn ang="0">
                  <a:pos x="T2" y="T3"/>
                </a:cxn>
                <a:cxn ang="0">
                  <a:pos x="T4" y="T5"/>
                </a:cxn>
                <a:cxn ang="0">
                  <a:pos x="T6" y="T7"/>
                </a:cxn>
                <a:cxn ang="0">
                  <a:pos x="T8" y="T9"/>
                </a:cxn>
                <a:cxn ang="0">
                  <a:pos x="T10" y="T11"/>
                </a:cxn>
              </a:cxnLst>
              <a:rect l="0" t="0" r="r" b="b"/>
              <a:pathLst>
                <a:path w="75" h="277">
                  <a:moveTo>
                    <a:pt x="18" y="0"/>
                  </a:moveTo>
                  <a:lnTo>
                    <a:pt x="56" y="0"/>
                  </a:lnTo>
                  <a:lnTo>
                    <a:pt x="75" y="188"/>
                  </a:lnTo>
                  <a:lnTo>
                    <a:pt x="37" y="277"/>
                  </a:lnTo>
                  <a:lnTo>
                    <a:pt x="0" y="188"/>
                  </a:lnTo>
                  <a:lnTo>
                    <a:pt x="18" y="0"/>
                  </a:lnTo>
                  <a:close/>
                </a:path>
              </a:pathLst>
            </a:custGeom>
            <a:solidFill>
              <a:srgbClr val="FC8D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9" name="Freeform 389"/>
            <p:cNvSpPr>
              <a:spLocks/>
            </p:cNvSpPr>
            <p:nvPr/>
          </p:nvSpPr>
          <p:spPr bwMode="auto">
            <a:xfrm>
              <a:off x="8804178" y="3335995"/>
              <a:ext cx="146428" cy="227430"/>
            </a:xfrm>
            <a:custGeom>
              <a:avLst/>
              <a:gdLst>
                <a:gd name="T0" fmla="*/ 33 w 94"/>
                <a:gd name="T1" fmla="*/ 0 h 146"/>
                <a:gd name="T2" fmla="*/ 94 w 94"/>
                <a:gd name="T3" fmla="*/ 61 h 146"/>
                <a:gd name="T4" fmla="*/ 52 w 94"/>
                <a:gd name="T5" fmla="*/ 146 h 146"/>
                <a:gd name="T6" fmla="*/ 0 w 94"/>
                <a:gd name="T7" fmla="*/ 19 h 146"/>
                <a:gd name="T8" fmla="*/ 33 w 94"/>
                <a:gd name="T9" fmla="*/ 0 h 146"/>
              </a:gdLst>
              <a:ahLst/>
              <a:cxnLst>
                <a:cxn ang="0">
                  <a:pos x="T0" y="T1"/>
                </a:cxn>
                <a:cxn ang="0">
                  <a:pos x="T2" y="T3"/>
                </a:cxn>
                <a:cxn ang="0">
                  <a:pos x="T4" y="T5"/>
                </a:cxn>
                <a:cxn ang="0">
                  <a:pos x="T6" y="T7"/>
                </a:cxn>
                <a:cxn ang="0">
                  <a:pos x="T8" y="T9"/>
                </a:cxn>
              </a:cxnLst>
              <a:rect l="0" t="0" r="r" b="b"/>
              <a:pathLst>
                <a:path w="94" h="146">
                  <a:moveTo>
                    <a:pt x="33" y="0"/>
                  </a:moveTo>
                  <a:lnTo>
                    <a:pt x="94" y="61"/>
                  </a:lnTo>
                  <a:lnTo>
                    <a:pt x="52" y="146"/>
                  </a:lnTo>
                  <a:lnTo>
                    <a:pt x="0" y="19"/>
                  </a:lnTo>
                  <a:lnTo>
                    <a:pt x="33"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0" name="Freeform 390"/>
            <p:cNvSpPr>
              <a:spLocks/>
            </p:cNvSpPr>
            <p:nvPr/>
          </p:nvSpPr>
          <p:spPr bwMode="auto">
            <a:xfrm>
              <a:off x="8701369" y="3365592"/>
              <a:ext cx="249237" cy="688519"/>
            </a:xfrm>
            <a:custGeom>
              <a:avLst/>
              <a:gdLst>
                <a:gd name="T0" fmla="*/ 66 w 160"/>
                <a:gd name="T1" fmla="*/ 0 h 442"/>
                <a:gd name="T2" fmla="*/ 160 w 160"/>
                <a:gd name="T3" fmla="*/ 442 h 442"/>
                <a:gd name="T4" fmla="*/ 19 w 160"/>
                <a:gd name="T5" fmla="*/ 179 h 442"/>
                <a:gd name="T6" fmla="*/ 43 w 160"/>
                <a:gd name="T7" fmla="*/ 146 h 442"/>
                <a:gd name="T8" fmla="*/ 0 w 160"/>
                <a:gd name="T9" fmla="*/ 113 h 442"/>
                <a:gd name="T10" fmla="*/ 43 w 160"/>
                <a:gd name="T11" fmla="*/ 14 h 442"/>
                <a:gd name="T12" fmla="*/ 66 w 160"/>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60" h="442">
                  <a:moveTo>
                    <a:pt x="66" y="0"/>
                  </a:moveTo>
                  <a:lnTo>
                    <a:pt x="160" y="442"/>
                  </a:lnTo>
                  <a:lnTo>
                    <a:pt x="19" y="179"/>
                  </a:lnTo>
                  <a:lnTo>
                    <a:pt x="43" y="146"/>
                  </a:lnTo>
                  <a:lnTo>
                    <a:pt x="0" y="113"/>
                  </a:lnTo>
                  <a:lnTo>
                    <a:pt x="43" y="14"/>
                  </a:lnTo>
                  <a:lnTo>
                    <a:pt x="66" y="0"/>
                  </a:ln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1" name="Freeform 391"/>
            <p:cNvSpPr>
              <a:spLocks/>
            </p:cNvSpPr>
            <p:nvPr/>
          </p:nvSpPr>
          <p:spPr bwMode="auto">
            <a:xfrm>
              <a:off x="8950606" y="3365592"/>
              <a:ext cx="271046" cy="688519"/>
            </a:xfrm>
            <a:custGeom>
              <a:avLst/>
              <a:gdLst>
                <a:gd name="T0" fmla="*/ 94 w 174"/>
                <a:gd name="T1" fmla="*/ 0 h 442"/>
                <a:gd name="T2" fmla="*/ 0 w 174"/>
                <a:gd name="T3" fmla="*/ 442 h 442"/>
                <a:gd name="T4" fmla="*/ 151 w 174"/>
                <a:gd name="T5" fmla="*/ 197 h 442"/>
                <a:gd name="T6" fmla="*/ 132 w 174"/>
                <a:gd name="T7" fmla="*/ 155 h 442"/>
                <a:gd name="T8" fmla="*/ 174 w 174"/>
                <a:gd name="T9" fmla="*/ 122 h 442"/>
                <a:gd name="T10" fmla="*/ 127 w 174"/>
                <a:gd name="T11" fmla="*/ 14 h 442"/>
                <a:gd name="T12" fmla="*/ 94 w 174"/>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74" h="442">
                  <a:moveTo>
                    <a:pt x="94" y="0"/>
                  </a:moveTo>
                  <a:lnTo>
                    <a:pt x="0" y="442"/>
                  </a:lnTo>
                  <a:lnTo>
                    <a:pt x="151" y="197"/>
                  </a:lnTo>
                  <a:lnTo>
                    <a:pt x="132" y="155"/>
                  </a:lnTo>
                  <a:lnTo>
                    <a:pt x="174" y="122"/>
                  </a:lnTo>
                  <a:lnTo>
                    <a:pt x="127" y="14"/>
                  </a:lnTo>
                  <a:lnTo>
                    <a:pt x="94" y="0"/>
                  </a:ln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2" name="Freeform 392"/>
            <p:cNvSpPr>
              <a:spLocks/>
            </p:cNvSpPr>
            <p:nvPr/>
          </p:nvSpPr>
          <p:spPr bwMode="auto">
            <a:xfrm>
              <a:off x="8950606" y="3365592"/>
              <a:ext cx="249237" cy="688519"/>
            </a:xfrm>
            <a:custGeom>
              <a:avLst/>
              <a:gdLst>
                <a:gd name="T0" fmla="*/ 94 w 160"/>
                <a:gd name="T1" fmla="*/ 0 h 442"/>
                <a:gd name="T2" fmla="*/ 0 w 160"/>
                <a:gd name="T3" fmla="*/ 442 h 442"/>
                <a:gd name="T4" fmla="*/ 137 w 160"/>
                <a:gd name="T5" fmla="*/ 179 h 442"/>
                <a:gd name="T6" fmla="*/ 113 w 160"/>
                <a:gd name="T7" fmla="*/ 146 h 442"/>
                <a:gd name="T8" fmla="*/ 160 w 160"/>
                <a:gd name="T9" fmla="*/ 113 h 442"/>
                <a:gd name="T10" fmla="*/ 127 w 160"/>
                <a:gd name="T11" fmla="*/ 14 h 442"/>
                <a:gd name="T12" fmla="*/ 94 w 160"/>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60" h="442">
                  <a:moveTo>
                    <a:pt x="94" y="0"/>
                  </a:moveTo>
                  <a:lnTo>
                    <a:pt x="0" y="442"/>
                  </a:lnTo>
                  <a:lnTo>
                    <a:pt x="137" y="179"/>
                  </a:lnTo>
                  <a:lnTo>
                    <a:pt x="113" y="146"/>
                  </a:lnTo>
                  <a:lnTo>
                    <a:pt x="160" y="113"/>
                  </a:lnTo>
                  <a:lnTo>
                    <a:pt x="127" y="14"/>
                  </a:lnTo>
                  <a:lnTo>
                    <a:pt x="94" y="0"/>
                  </a:ln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3" name="Freeform 393"/>
            <p:cNvSpPr>
              <a:spLocks/>
            </p:cNvSpPr>
            <p:nvPr/>
          </p:nvSpPr>
          <p:spPr bwMode="auto">
            <a:xfrm>
              <a:off x="8950606" y="3329764"/>
              <a:ext cx="146428" cy="233661"/>
            </a:xfrm>
            <a:custGeom>
              <a:avLst/>
              <a:gdLst>
                <a:gd name="T0" fmla="*/ 57 w 94"/>
                <a:gd name="T1" fmla="*/ 0 h 150"/>
                <a:gd name="T2" fmla="*/ 0 w 94"/>
                <a:gd name="T3" fmla="*/ 65 h 150"/>
                <a:gd name="T4" fmla="*/ 43 w 94"/>
                <a:gd name="T5" fmla="*/ 150 h 150"/>
                <a:gd name="T6" fmla="*/ 94 w 94"/>
                <a:gd name="T7" fmla="*/ 23 h 150"/>
                <a:gd name="T8" fmla="*/ 57 w 94"/>
                <a:gd name="T9" fmla="*/ 0 h 150"/>
              </a:gdLst>
              <a:ahLst/>
              <a:cxnLst>
                <a:cxn ang="0">
                  <a:pos x="T0" y="T1"/>
                </a:cxn>
                <a:cxn ang="0">
                  <a:pos x="T2" y="T3"/>
                </a:cxn>
                <a:cxn ang="0">
                  <a:pos x="T4" y="T5"/>
                </a:cxn>
                <a:cxn ang="0">
                  <a:pos x="T6" y="T7"/>
                </a:cxn>
                <a:cxn ang="0">
                  <a:pos x="T8" y="T9"/>
                </a:cxn>
              </a:cxnLst>
              <a:rect l="0" t="0" r="r" b="b"/>
              <a:pathLst>
                <a:path w="94" h="150">
                  <a:moveTo>
                    <a:pt x="57" y="0"/>
                  </a:moveTo>
                  <a:lnTo>
                    <a:pt x="0" y="65"/>
                  </a:lnTo>
                  <a:lnTo>
                    <a:pt x="43" y="150"/>
                  </a:lnTo>
                  <a:lnTo>
                    <a:pt x="94" y="23"/>
                  </a:lnTo>
                  <a:lnTo>
                    <a:pt x="5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4" name="Freeform 394"/>
            <p:cNvSpPr>
              <a:spLocks/>
            </p:cNvSpPr>
            <p:nvPr/>
          </p:nvSpPr>
          <p:spPr bwMode="auto">
            <a:xfrm>
              <a:off x="8906989" y="3555636"/>
              <a:ext cx="88791" cy="73215"/>
            </a:xfrm>
            <a:custGeom>
              <a:avLst/>
              <a:gdLst>
                <a:gd name="T0" fmla="*/ 2 w 12"/>
                <a:gd name="T1" fmla="*/ 0 h 10"/>
                <a:gd name="T2" fmla="*/ 10 w 12"/>
                <a:gd name="T3" fmla="*/ 0 h 10"/>
                <a:gd name="T4" fmla="*/ 10 w 12"/>
                <a:gd name="T5" fmla="*/ 10 h 10"/>
                <a:gd name="T6" fmla="*/ 2 w 12"/>
                <a:gd name="T7" fmla="*/ 10 h 10"/>
                <a:gd name="T8" fmla="*/ 2 w 12"/>
                <a:gd name="T9" fmla="*/ 0 h 10"/>
              </a:gdLst>
              <a:ahLst/>
              <a:cxnLst>
                <a:cxn ang="0">
                  <a:pos x="T0" y="T1"/>
                </a:cxn>
                <a:cxn ang="0">
                  <a:pos x="T2" y="T3"/>
                </a:cxn>
                <a:cxn ang="0">
                  <a:pos x="T4" y="T5"/>
                </a:cxn>
                <a:cxn ang="0">
                  <a:pos x="T6" y="T7"/>
                </a:cxn>
                <a:cxn ang="0">
                  <a:pos x="T8" y="T9"/>
                </a:cxn>
              </a:cxnLst>
              <a:rect l="0" t="0" r="r" b="b"/>
              <a:pathLst>
                <a:path w="12" h="10">
                  <a:moveTo>
                    <a:pt x="2" y="0"/>
                  </a:moveTo>
                  <a:cubicBezTo>
                    <a:pt x="10" y="0"/>
                    <a:pt x="10" y="0"/>
                    <a:pt x="10" y="0"/>
                  </a:cubicBezTo>
                  <a:cubicBezTo>
                    <a:pt x="12" y="4"/>
                    <a:pt x="12" y="7"/>
                    <a:pt x="10" y="10"/>
                  </a:cubicBezTo>
                  <a:cubicBezTo>
                    <a:pt x="2" y="10"/>
                    <a:pt x="2" y="10"/>
                    <a:pt x="2" y="10"/>
                  </a:cubicBezTo>
                  <a:cubicBezTo>
                    <a:pt x="0" y="7"/>
                    <a:pt x="0" y="4"/>
                    <a:pt x="2" y="0"/>
                  </a:cubicBezTo>
                  <a:close/>
                </a:path>
              </a:pathLst>
            </a:custGeom>
            <a:solidFill>
              <a:srgbClr val="FC8D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5" name="Freeform 395"/>
            <p:cNvSpPr>
              <a:spLocks/>
            </p:cNvSpPr>
            <p:nvPr/>
          </p:nvSpPr>
          <p:spPr bwMode="auto">
            <a:xfrm>
              <a:off x="8936586" y="4046321"/>
              <a:ext cx="35829" cy="484456"/>
            </a:xfrm>
            <a:custGeom>
              <a:avLst/>
              <a:gdLst>
                <a:gd name="T0" fmla="*/ 2 w 5"/>
                <a:gd name="T1" fmla="*/ 66 h 66"/>
                <a:gd name="T2" fmla="*/ 2 w 5"/>
                <a:gd name="T3" fmla="*/ 0 h 66"/>
                <a:gd name="T4" fmla="*/ 2 w 5"/>
                <a:gd name="T5" fmla="*/ 66 h 66"/>
              </a:gdLst>
              <a:ahLst/>
              <a:cxnLst>
                <a:cxn ang="0">
                  <a:pos x="T0" y="T1"/>
                </a:cxn>
                <a:cxn ang="0">
                  <a:pos x="T2" y="T3"/>
                </a:cxn>
                <a:cxn ang="0">
                  <a:pos x="T4" y="T5"/>
                </a:cxn>
              </a:cxnLst>
              <a:rect l="0" t="0" r="r" b="b"/>
              <a:pathLst>
                <a:path w="5" h="66">
                  <a:moveTo>
                    <a:pt x="2" y="66"/>
                  </a:moveTo>
                  <a:cubicBezTo>
                    <a:pt x="0" y="37"/>
                    <a:pt x="0" y="34"/>
                    <a:pt x="2" y="0"/>
                  </a:cubicBezTo>
                  <a:cubicBezTo>
                    <a:pt x="5" y="34"/>
                    <a:pt x="5" y="37"/>
                    <a:pt x="2" y="66"/>
                  </a:cubicBez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6" name="Freeform 396"/>
            <p:cNvSpPr>
              <a:spLocks/>
            </p:cNvSpPr>
            <p:nvPr/>
          </p:nvSpPr>
          <p:spPr bwMode="auto">
            <a:xfrm>
              <a:off x="9148437" y="3007314"/>
              <a:ext cx="81002" cy="138639"/>
            </a:xfrm>
            <a:custGeom>
              <a:avLst/>
              <a:gdLst>
                <a:gd name="T0" fmla="*/ 8 w 11"/>
                <a:gd name="T1" fmla="*/ 0 h 19"/>
                <a:gd name="T2" fmla="*/ 10 w 11"/>
                <a:gd name="T3" fmla="*/ 10 h 19"/>
                <a:gd name="T4" fmla="*/ 4 w 11"/>
                <a:gd name="T5" fmla="*/ 18 h 19"/>
                <a:gd name="T6" fmla="*/ 1 w 11"/>
                <a:gd name="T7" fmla="*/ 8 h 19"/>
                <a:gd name="T8" fmla="*/ 8 w 11"/>
                <a:gd name="T9" fmla="*/ 0 h 19"/>
              </a:gdLst>
              <a:ahLst/>
              <a:cxnLst>
                <a:cxn ang="0">
                  <a:pos x="T0" y="T1"/>
                </a:cxn>
                <a:cxn ang="0">
                  <a:pos x="T2" y="T3"/>
                </a:cxn>
                <a:cxn ang="0">
                  <a:pos x="T4" y="T5"/>
                </a:cxn>
                <a:cxn ang="0">
                  <a:pos x="T6" y="T7"/>
                </a:cxn>
                <a:cxn ang="0">
                  <a:pos x="T8" y="T9"/>
                </a:cxn>
              </a:cxnLst>
              <a:rect l="0" t="0" r="r" b="b"/>
              <a:pathLst>
                <a:path w="11" h="19">
                  <a:moveTo>
                    <a:pt x="8" y="0"/>
                  </a:moveTo>
                  <a:cubicBezTo>
                    <a:pt x="10" y="1"/>
                    <a:pt x="11" y="5"/>
                    <a:pt x="10" y="10"/>
                  </a:cubicBezTo>
                  <a:cubicBezTo>
                    <a:pt x="9" y="15"/>
                    <a:pt x="6" y="19"/>
                    <a:pt x="4" y="18"/>
                  </a:cubicBezTo>
                  <a:cubicBezTo>
                    <a:pt x="1" y="18"/>
                    <a:pt x="0" y="13"/>
                    <a:pt x="1" y="8"/>
                  </a:cubicBezTo>
                  <a:cubicBezTo>
                    <a:pt x="2" y="3"/>
                    <a:pt x="5" y="0"/>
                    <a:pt x="8" y="0"/>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7" name="Freeform 397"/>
            <p:cNvSpPr>
              <a:spLocks/>
            </p:cNvSpPr>
            <p:nvPr/>
          </p:nvSpPr>
          <p:spPr bwMode="auto">
            <a:xfrm>
              <a:off x="9889918" y="3628849"/>
              <a:ext cx="87233" cy="140197"/>
            </a:xfrm>
            <a:custGeom>
              <a:avLst/>
              <a:gdLst>
                <a:gd name="T0" fmla="*/ 12 w 12"/>
                <a:gd name="T1" fmla="*/ 4 h 19"/>
                <a:gd name="T2" fmla="*/ 6 w 12"/>
                <a:gd name="T3" fmla="*/ 19 h 19"/>
                <a:gd name="T4" fmla="*/ 0 w 12"/>
                <a:gd name="T5" fmla="*/ 17 h 19"/>
                <a:gd name="T6" fmla="*/ 6 w 12"/>
                <a:gd name="T7" fmla="*/ 1 h 19"/>
                <a:gd name="T8" fmla="*/ 9 w 12"/>
                <a:gd name="T9" fmla="*/ 0 h 19"/>
                <a:gd name="T10" fmla="*/ 12 w 12"/>
                <a:gd name="T11" fmla="*/ 4 h 19"/>
              </a:gdLst>
              <a:ahLst/>
              <a:cxnLst>
                <a:cxn ang="0">
                  <a:pos x="T0" y="T1"/>
                </a:cxn>
                <a:cxn ang="0">
                  <a:pos x="T2" y="T3"/>
                </a:cxn>
                <a:cxn ang="0">
                  <a:pos x="T4" y="T5"/>
                </a:cxn>
                <a:cxn ang="0">
                  <a:pos x="T6" y="T7"/>
                </a:cxn>
                <a:cxn ang="0">
                  <a:pos x="T8" y="T9"/>
                </a:cxn>
                <a:cxn ang="0">
                  <a:pos x="T10" y="T11"/>
                </a:cxn>
              </a:cxnLst>
              <a:rect l="0" t="0" r="r" b="b"/>
              <a:pathLst>
                <a:path w="12" h="19">
                  <a:moveTo>
                    <a:pt x="12" y="4"/>
                  </a:moveTo>
                  <a:cubicBezTo>
                    <a:pt x="6" y="19"/>
                    <a:pt x="6" y="19"/>
                    <a:pt x="6" y="19"/>
                  </a:cubicBezTo>
                  <a:cubicBezTo>
                    <a:pt x="0" y="17"/>
                    <a:pt x="0" y="17"/>
                    <a:pt x="0" y="17"/>
                  </a:cubicBezTo>
                  <a:cubicBezTo>
                    <a:pt x="6" y="1"/>
                    <a:pt x="6" y="1"/>
                    <a:pt x="6" y="1"/>
                  </a:cubicBezTo>
                  <a:cubicBezTo>
                    <a:pt x="8" y="1"/>
                    <a:pt x="8" y="0"/>
                    <a:pt x="9" y="0"/>
                  </a:cubicBezTo>
                  <a:lnTo>
                    <a:pt x="12" y="4"/>
                  </a:ln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8" name="Freeform 398"/>
            <p:cNvSpPr>
              <a:spLocks/>
            </p:cNvSpPr>
            <p:nvPr/>
          </p:nvSpPr>
          <p:spPr bwMode="auto">
            <a:xfrm>
              <a:off x="8687349" y="2677075"/>
              <a:ext cx="528073" cy="381645"/>
            </a:xfrm>
            <a:custGeom>
              <a:avLst/>
              <a:gdLst>
                <a:gd name="T0" fmla="*/ 70 w 72"/>
                <a:gd name="T1" fmla="*/ 41 h 52"/>
                <a:gd name="T2" fmla="*/ 36 w 72"/>
                <a:gd name="T3" fmla="*/ 0 h 52"/>
                <a:gd name="T4" fmla="*/ 1 w 72"/>
                <a:gd name="T5" fmla="*/ 42 h 52"/>
                <a:gd name="T6" fmla="*/ 6 w 72"/>
                <a:gd name="T7" fmla="*/ 51 h 52"/>
                <a:gd name="T8" fmla="*/ 9 w 72"/>
                <a:gd name="T9" fmla="*/ 47 h 52"/>
                <a:gd name="T10" fmla="*/ 20 w 72"/>
                <a:gd name="T11" fmla="*/ 20 h 52"/>
                <a:gd name="T12" fmla="*/ 36 w 72"/>
                <a:gd name="T13" fmla="*/ 24 h 52"/>
                <a:gd name="T14" fmla="*/ 52 w 72"/>
                <a:gd name="T15" fmla="*/ 20 h 52"/>
                <a:gd name="T16" fmla="*/ 62 w 72"/>
                <a:gd name="T17" fmla="*/ 47 h 52"/>
                <a:gd name="T18" fmla="*/ 65 w 72"/>
                <a:gd name="T19" fmla="*/ 51 h 52"/>
                <a:gd name="T20" fmla="*/ 70 w 72"/>
                <a:gd name="T21"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52">
                  <a:moveTo>
                    <a:pt x="70" y="41"/>
                  </a:moveTo>
                  <a:cubicBezTo>
                    <a:pt x="72" y="20"/>
                    <a:pt x="63" y="0"/>
                    <a:pt x="36" y="0"/>
                  </a:cubicBezTo>
                  <a:cubicBezTo>
                    <a:pt x="9" y="0"/>
                    <a:pt x="0" y="20"/>
                    <a:pt x="1" y="42"/>
                  </a:cubicBezTo>
                  <a:cubicBezTo>
                    <a:pt x="3" y="42"/>
                    <a:pt x="5" y="46"/>
                    <a:pt x="6" y="51"/>
                  </a:cubicBezTo>
                  <a:cubicBezTo>
                    <a:pt x="8" y="52"/>
                    <a:pt x="9" y="52"/>
                    <a:pt x="9" y="47"/>
                  </a:cubicBezTo>
                  <a:cubicBezTo>
                    <a:pt x="9" y="34"/>
                    <a:pt x="11" y="23"/>
                    <a:pt x="20" y="20"/>
                  </a:cubicBezTo>
                  <a:cubicBezTo>
                    <a:pt x="28" y="18"/>
                    <a:pt x="29" y="24"/>
                    <a:pt x="36" y="24"/>
                  </a:cubicBezTo>
                  <a:cubicBezTo>
                    <a:pt x="42" y="24"/>
                    <a:pt x="44" y="18"/>
                    <a:pt x="52" y="20"/>
                  </a:cubicBezTo>
                  <a:cubicBezTo>
                    <a:pt x="60" y="23"/>
                    <a:pt x="62" y="34"/>
                    <a:pt x="62" y="47"/>
                  </a:cubicBezTo>
                  <a:cubicBezTo>
                    <a:pt x="62" y="51"/>
                    <a:pt x="63" y="52"/>
                    <a:pt x="65" y="51"/>
                  </a:cubicBezTo>
                  <a:cubicBezTo>
                    <a:pt x="66" y="46"/>
                    <a:pt x="68" y="42"/>
                    <a:pt x="70" y="41"/>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9" name="Freeform 399"/>
            <p:cNvSpPr>
              <a:spLocks/>
            </p:cNvSpPr>
            <p:nvPr/>
          </p:nvSpPr>
          <p:spPr bwMode="auto">
            <a:xfrm>
              <a:off x="8899200" y="2728479"/>
              <a:ext cx="243006" cy="330239"/>
            </a:xfrm>
            <a:custGeom>
              <a:avLst/>
              <a:gdLst>
                <a:gd name="T0" fmla="*/ 31 w 33"/>
                <a:gd name="T1" fmla="*/ 0 h 45"/>
                <a:gd name="T2" fmla="*/ 0 w 33"/>
                <a:gd name="T3" fmla="*/ 45 h 45"/>
                <a:gd name="T4" fmla="*/ 13 w 33"/>
                <a:gd name="T5" fmla="*/ 9 h 45"/>
                <a:gd name="T6" fmla="*/ 31 w 33"/>
                <a:gd name="T7" fmla="*/ 0 h 45"/>
              </a:gdLst>
              <a:ahLst/>
              <a:cxnLst>
                <a:cxn ang="0">
                  <a:pos x="T0" y="T1"/>
                </a:cxn>
                <a:cxn ang="0">
                  <a:pos x="T2" y="T3"/>
                </a:cxn>
                <a:cxn ang="0">
                  <a:pos x="T4" y="T5"/>
                </a:cxn>
                <a:cxn ang="0">
                  <a:pos x="T6" y="T7"/>
                </a:cxn>
              </a:cxnLst>
              <a:rect l="0" t="0" r="r" b="b"/>
              <a:pathLst>
                <a:path w="33" h="45">
                  <a:moveTo>
                    <a:pt x="31" y="0"/>
                  </a:moveTo>
                  <a:cubicBezTo>
                    <a:pt x="33" y="13"/>
                    <a:pt x="14" y="39"/>
                    <a:pt x="0" y="45"/>
                  </a:cubicBezTo>
                  <a:cubicBezTo>
                    <a:pt x="9" y="40"/>
                    <a:pt x="15" y="22"/>
                    <a:pt x="13" y="9"/>
                  </a:cubicBezTo>
                  <a:cubicBezTo>
                    <a:pt x="12" y="6"/>
                    <a:pt x="33" y="3"/>
                    <a:pt x="31"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0" name="Freeform 400"/>
            <p:cNvSpPr>
              <a:spLocks/>
            </p:cNvSpPr>
            <p:nvPr/>
          </p:nvSpPr>
          <p:spPr bwMode="auto">
            <a:xfrm>
              <a:off x="8606346" y="2669286"/>
              <a:ext cx="462647" cy="454858"/>
            </a:xfrm>
            <a:custGeom>
              <a:avLst/>
              <a:gdLst>
                <a:gd name="T0" fmla="*/ 62 w 63"/>
                <a:gd name="T1" fmla="*/ 10 h 62"/>
                <a:gd name="T2" fmla="*/ 5 w 63"/>
                <a:gd name="T3" fmla="*/ 62 h 62"/>
                <a:gd name="T4" fmla="*/ 42 w 63"/>
                <a:gd name="T5" fmla="*/ 13 h 62"/>
                <a:gd name="T6" fmla="*/ 62 w 63"/>
                <a:gd name="T7" fmla="*/ 10 h 62"/>
              </a:gdLst>
              <a:ahLst/>
              <a:cxnLst>
                <a:cxn ang="0">
                  <a:pos x="T0" y="T1"/>
                </a:cxn>
                <a:cxn ang="0">
                  <a:pos x="T2" y="T3"/>
                </a:cxn>
                <a:cxn ang="0">
                  <a:pos x="T4" y="T5"/>
                </a:cxn>
                <a:cxn ang="0">
                  <a:pos x="T6" y="T7"/>
                </a:cxn>
              </a:cxnLst>
              <a:rect l="0" t="0" r="r" b="b"/>
              <a:pathLst>
                <a:path w="63" h="62">
                  <a:moveTo>
                    <a:pt x="62" y="10"/>
                  </a:moveTo>
                  <a:cubicBezTo>
                    <a:pt x="61" y="22"/>
                    <a:pt x="20" y="59"/>
                    <a:pt x="5" y="62"/>
                  </a:cubicBezTo>
                  <a:cubicBezTo>
                    <a:pt x="0" y="0"/>
                    <a:pt x="38" y="25"/>
                    <a:pt x="42" y="13"/>
                  </a:cubicBezTo>
                  <a:cubicBezTo>
                    <a:pt x="43" y="10"/>
                    <a:pt x="63" y="13"/>
                    <a:pt x="62" y="1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1" name="Freeform 401"/>
            <p:cNvSpPr>
              <a:spLocks/>
            </p:cNvSpPr>
            <p:nvPr/>
          </p:nvSpPr>
          <p:spPr bwMode="auto">
            <a:xfrm>
              <a:off x="8980202" y="2684862"/>
              <a:ext cx="292854" cy="447071"/>
            </a:xfrm>
            <a:custGeom>
              <a:avLst/>
              <a:gdLst>
                <a:gd name="T0" fmla="*/ 1 w 40"/>
                <a:gd name="T1" fmla="*/ 0 h 61"/>
                <a:gd name="T2" fmla="*/ 34 w 40"/>
                <a:gd name="T3" fmla="*/ 61 h 61"/>
                <a:gd name="T4" fmla="*/ 20 w 40"/>
                <a:gd name="T5" fmla="*/ 7 h 61"/>
                <a:gd name="T6" fmla="*/ 1 w 40"/>
                <a:gd name="T7" fmla="*/ 0 h 61"/>
              </a:gdLst>
              <a:ahLst/>
              <a:cxnLst>
                <a:cxn ang="0">
                  <a:pos x="T0" y="T1"/>
                </a:cxn>
                <a:cxn ang="0">
                  <a:pos x="T2" y="T3"/>
                </a:cxn>
                <a:cxn ang="0">
                  <a:pos x="T4" y="T5"/>
                </a:cxn>
                <a:cxn ang="0">
                  <a:pos x="T6" y="T7"/>
                </a:cxn>
              </a:cxnLst>
              <a:rect l="0" t="0" r="r" b="b"/>
              <a:pathLst>
                <a:path w="40" h="61">
                  <a:moveTo>
                    <a:pt x="1" y="0"/>
                  </a:moveTo>
                  <a:cubicBezTo>
                    <a:pt x="0" y="13"/>
                    <a:pt x="20" y="56"/>
                    <a:pt x="34" y="61"/>
                  </a:cubicBezTo>
                  <a:cubicBezTo>
                    <a:pt x="40" y="17"/>
                    <a:pt x="28" y="11"/>
                    <a:pt x="20" y="7"/>
                  </a:cubicBezTo>
                  <a:cubicBezTo>
                    <a:pt x="18" y="6"/>
                    <a:pt x="0" y="3"/>
                    <a:pt x="1"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grpSp>
      <p:grpSp>
        <p:nvGrpSpPr>
          <p:cNvPr id="5" name="组合 111"/>
          <p:cNvGrpSpPr/>
          <p:nvPr/>
        </p:nvGrpSpPr>
        <p:grpSpPr>
          <a:xfrm>
            <a:off x="10301839" y="3857328"/>
            <a:ext cx="1313709" cy="2576997"/>
            <a:chOff x="9500484" y="2134984"/>
            <a:chExt cx="2191731" cy="4299342"/>
          </a:xfrm>
        </p:grpSpPr>
        <p:sp>
          <p:nvSpPr>
            <p:cNvPr id="113" name="Rectangle 319"/>
            <p:cNvSpPr>
              <a:spLocks noChangeArrowheads="1"/>
            </p:cNvSpPr>
            <p:nvPr/>
          </p:nvSpPr>
          <p:spPr bwMode="auto">
            <a:xfrm>
              <a:off x="9551890" y="2186388"/>
              <a:ext cx="2096709" cy="245343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4" name="Rectangle 320"/>
            <p:cNvSpPr>
              <a:spLocks noChangeArrowheads="1"/>
            </p:cNvSpPr>
            <p:nvPr/>
          </p:nvSpPr>
          <p:spPr bwMode="auto">
            <a:xfrm>
              <a:off x="9727914" y="3145951"/>
              <a:ext cx="791328"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5" name="Rectangle 321"/>
            <p:cNvSpPr>
              <a:spLocks noChangeArrowheads="1"/>
            </p:cNvSpPr>
            <p:nvPr/>
          </p:nvSpPr>
          <p:spPr bwMode="auto">
            <a:xfrm>
              <a:off x="9727914" y="3211377"/>
              <a:ext cx="791328" cy="21809"/>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6" name="Rectangle 322"/>
            <p:cNvSpPr>
              <a:spLocks noChangeArrowheads="1"/>
            </p:cNvSpPr>
            <p:nvPr/>
          </p:nvSpPr>
          <p:spPr bwMode="auto">
            <a:xfrm>
              <a:off x="9727914" y="3270570"/>
              <a:ext cx="791328"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7" name="Rectangle 323"/>
            <p:cNvSpPr>
              <a:spLocks noChangeArrowheads="1"/>
            </p:cNvSpPr>
            <p:nvPr/>
          </p:nvSpPr>
          <p:spPr bwMode="auto">
            <a:xfrm>
              <a:off x="9727914" y="3329764"/>
              <a:ext cx="791328" cy="2804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8" name="Rectangle 324"/>
            <p:cNvSpPr>
              <a:spLocks noChangeArrowheads="1"/>
            </p:cNvSpPr>
            <p:nvPr/>
          </p:nvSpPr>
          <p:spPr bwMode="auto">
            <a:xfrm>
              <a:off x="9727914" y="3395188"/>
              <a:ext cx="791328" cy="21809"/>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9" name="Rectangle 325"/>
            <p:cNvSpPr>
              <a:spLocks noChangeArrowheads="1"/>
            </p:cNvSpPr>
            <p:nvPr/>
          </p:nvSpPr>
          <p:spPr bwMode="auto">
            <a:xfrm>
              <a:off x="9727914" y="2904503"/>
              <a:ext cx="791328" cy="14642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0" name="Freeform 326"/>
            <p:cNvSpPr>
              <a:spLocks/>
            </p:cNvSpPr>
            <p:nvPr/>
          </p:nvSpPr>
          <p:spPr bwMode="auto">
            <a:xfrm>
              <a:off x="10548838" y="4588412"/>
              <a:ext cx="95022" cy="1377036"/>
            </a:xfrm>
            <a:custGeom>
              <a:avLst/>
              <a:gdLst>
                <a:gd name="T0" fmla="*/ 0 w 13"/>
                <a:gd name="T1" fmla="*/ 182 h 188"/>
                <a:gd name="T2" fmla="*/ 0 w 13"/>
                <a:gd name="T3" fmla="*/ 7 h 188"/>
                <a:gd name="T4" fmla="*/ 7 w 13"/>
                <a:gd name="T5" fmla="*/ 0 h 188"/>
                <a:gd name="T6" fmla="*/ 7 w 13"/>
                <a:gd name="T7" fmla="*/ 0 h 188"/>
                <a:gd name="T8" fmla="*/ 13 w 13"/>
                <a:gd name="T9" fmla="*/ 7 h 188"/>
                <a:gd name="T10" fmla="*/ 13 w 13"/>
                <a:gd name="T11" fmla="*/ 182 h 188"/>
                <a:gd name="T12" fmla="*/ 7 w 13"/>
                <a:gd name="T13" fmla="*/ 188 h 188"/>
                <a:gd name="T14" fmla="*/ 7 w 13"/>
                <a:gd name="T15" fmla="*/ 188 h 188"/>
                <a:gd name="T16" fmla="*/ 0 w 13"/>
                <a:gd name="T17" fmla="*/ 18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88">
                  <a:moveTo>
                    <a:pt x="0" y="182"/>
                  </a:moveTo>
                  <a:cubicBezTo>
                    <a:pt x="0" y="7"/>
                    <a:pt x="0" y="7"/>
                    <a:pt x="0" y="7"/>
                  </a:cubicBezTo>
                  <a:cubicBezTo>
                    <a:pt x="0" y="3"/>
                    <a:pt x="3" y="0"/>
                    <a:pt x="7" y="0"/>
                  </a:cubicBezTo>
                  <a:cubicBezTo>
                    <a:pt x="7" y="0"/>
                    <a:pt x="7" y="0"/>
                    <a:pt x="7" y="0"/>
                  </a:cubicBezTo>
                  <a:cubicBezTo>
                    <a:pt x="10" y="0"/>
                    <a:pt x="13" y="3"/>
                    <a:pt x="13" y="7"/>
                  </a:cubicBezTo>
                  <a:cubicBezTo>
                    <a:pt x="13" y="182"/>
                    <a:pt x="13" y="182"/>
                    <a:pt x="13" y="182"/>
                  </a:cubicBezTo>
                  <a:cubicBezTo>
                    <a:pt x="13" y="185"/>
                    <a:pt x="10" y="188"/>
                    <a:pt x="7" y="188"/>
                  </a:cubicBezTo>
                  <a:cubicBezTo>
                    <a:pt x="7" y="188"/>
                    <a:pt x="7" y="188"/>
                    <a:pt x="7" y="188"/>
                  </a:cubicBezTo>
                  <a:cubicBezTo>
                    <a:pt x="3" y="188"/>
                    <a:pt x="0" y="185"/>
                    <a:pt x="0" y="182"/>
                  </a:cubicBez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1" name="Freeform 327"/>
            <p:cNvSpPr>
              <a:spLocks noEditPoints="1"/>
            </p:cNvSpPr>
            <p:nvPr/>
          </p:nvSpPr>
          <p:spPr bwMode="auto">
            <a:xfrm>
              <a:off x="9500484" y="2134984"/>
              <a:ext cx="2191731" cy="2556240"/>
            </a:xfrm>
            <a:custGeom>
              <a:avLst/>
              <a:gdLst>
                <a:gd name="T0" fmla="*/ 706 w 1407"/>
                <a:gd name="T1" fmla="*/ 0 h 1641"/>
                <a:gd name="T2" fmla="*/ 1379 w 1407"/>
                <a:gd name="T3" fmla="*/ 0 h 1641"/>
                <a:gd name="T4" fmla="*/ 1407 w 1407"/>
                <a:gd name="T5" fmla="*/ 0 h 1641"/>
                <a:gd name="T6" fmla="*/ 1407 w 1407"/>
                <a:gd name="T7" fmla="*/ 33 h 1641"/>
                <a:gd name="T8" fmla="*/ 1407 w 1407"/>
                <a:gd name="T9" fmla="*/ 1608 h 1641"/>
                <a:gd name="T10" fmla="*/ 1407 w 1407"/>
                <a:gd name="T11" fmla="*/ 1641 h 1641"/>
                <a:gd name="T12" fmla="*/ 1379 w 1407"/>
                <a:gd name="T13" fmla="*/ 1641 h 1641"/>
                <a:gd name="T14" fmla="*/ 706 w 1407"/>
                <a:gd name="T15" fmla="*/ 1641 h 1641"/>
                <a:gd name="T16" fmla="*/ 706 w 1407"/>
                <a:gd name="T17" fmla="*/ 1575 h 1641"/>
                <a:gd name="T18" fmla="*/ 1346 w 1407"/>
                <a:gd name="T19" fmla="*/ 1575 h 1641"/>
                <a:gd name="T20" fmla="*/ 1346 w 1407"/>
                <a:gd name="T21" fmla="*/ 61 h 1641"/>
                <a:gd name="T22" fmla="*/ 706 w 1407"/>
                <a:gd name="T23" fmla="*/ 61 h 1641"/>
                <a:gd name="T24" fmla="*/ 706 w 1407"/>
                <a:gd name="T25" fmla="*/ 0 h 1641"/>
                <a:gd name="T26" fmla="*/ 33 w 1407"/>
                <a:gd name="T27" fmla="*/ 0 h 1641"/>
                <a:gd name="T28" fmla="*/ 706 w 1407"/>
                <a:gd name="T29" fmla="*/ 0 h 1641"/>
                <a:gd name="T30" fmla="*/ 706 w 1407"/>
                <a:gd name="T31" fmla="*/ 61 h 1641"/>
                <a:gd name="T32" fmla="*/ 61 w 1407"/>
                <a:gd name="T33" fmla="*/ 61 h 1641"/>
                <a:gd name="T34" fmla="*/ 61 w 1407"/>
                <a:gd name="T35" fmla="*/ 1575 h 1641"/>
                <a:gd name="T36" fmla="*/ 706 w 1407"/>
                <a:gd name="T37" fmla="*/ 1575 h 1641"/>
                <a:gd name="T38" fmla="*/ 706 w 1407"/>
                <a:gd name="T39" fmla="*/ 1641 h 1641"/>
                <a:gd name="T40" fmla="*/ 33 w 1407"/>
                <a:gd name="T41" fmla="*/ 1641 h 1641"/>
                <a:gd name="T42" fmla="*/ 0 w 1407"/>
                <a:gd name="T43" fmla="*/ 1641 h 1641"/>
                <a:gd name="T44" fmla="*/ 0 w 1407"/>
                <a:gd name="T45" fmla="*/ 1608 h 1641"/>
                <a:gd name="T46" fmla="*/ 0 w 1407"/>
                <a:gd name="T47" fmla="*/ 33 h 1641"/>
                <a:gd name="T48" fmla="*/ 0 w 1407"/>
                <a:gd name="T49" fmla="*/ 0 h 1641"/>
                <a:gd name="T50" fmla="*/ 33 w 1407"/>
                <a:gd name="T51" fmla="*/ 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7" h="1641">
                  <a:moveTo>
                    <a:pt x="706" y="0"/>
                  </a:moveTo>
                  <a:lnTo>
                    <a:pt x="1379" y="0"/>
                  </a:lnTo>
                  <a:lnTo>
                    <a:pt x="1407" y="0"/>
                  </a:lnTo>
                  <a:lnTo>
                    <a:pt x="1407" y="33"/>
                  </a:lnTo>
                  <a:lnTo>
                    <a:pt x="1407" y="1608"/>
                  </a:lnTo>
                  <a:lnTo>
                    <a:pt x="1407" y="1641"/>
                  </a:lnTo>
                  <a:lnTo>
                    <a:pt x="1379" y="1641"/>
                  </a:lnTo>
                  <a:lnTo>
                    <a:pt x="706" y="1641"/>
                  </a:lnTo>
                  <a:lnTo>
                    <a:pt x="706" y="1575"/>
                  </a:lnTo>
                  <a:lnTo>
                    <a:pt x="1346" y="1575"/>
                  </a:lnTo>
                  <a:lnTo>
                    <a:pt x="1346" y="61"/>
                  </a:lnTo>
                  <a:lnTo>
                    <a:pt x="706" y="61"/>
                  </a:lnTo>
                  <a:lnTo>
                    <a:pt x="706" y="0"/>
                  </a:lnTo>
                  <a:close/>
                  <a:moveTo>
                    <a:pt x="33" y="0"/>
                  </a:moveTo>
                  <a:lnTo>
                    <a:pt x="706" y="0"/>
                  </a:lnTo>
                  <a:lnTo>
                    <a:pt x="706" y="61"/>
                  </a:lnTo>
                  <a:lnTo>
                    <a:pt x="61" y="61"/>
                  </a:lnTo>
                  <a:lnTo>
                    <a:pt x="61" y="1575"/>
                  </a:lnTo>
                  <a:lnTo>
                    <a:pt x="706" y="1575"/>
                  </a:lnTo>
                  <a:lnTo>
                    <a:pt x="706" y="1641"/>
                  </a:lnTo>
                  <a:lnTo>
                    <a:pt x="33" y="1641"/>
                  </a:lnTo>
                  <a:lnTo>
                    <a:pt x="0" y="1641"/>
                  </a:lnTo>
                  <a:lnTo>
                    <a:pt x="0" y="1608"/>
                  </a:lnTo>
                  <a:lnTo>
                    <a:pt x="0" y="33"/>
                  </a:lnTo>
                  <a:lnTo>
                    <a:pt x="0" y="0"/>
                  </a:lnTo>
                  <a:lnTo>
                    <a:pt x="33" y="0"/>
                  </a:ln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2" name="Rectangle 328"/>
            <p:cNvSpPr>
              <a:spLocks noChangeArrowheads="1"/>
            </p:cNvSpPr>
            <p:nvPr/>
          </p:nvSpPr>
          <p:spPr bwMode="auto">
            <a:xfrm>
              <a:off x="9551890" y="2186388"/>
              <a:ext cx="2096709" cy="381645"/>
            </a:xfrm>
            <a:prstGeom prst="rect">
              <a:avLst/>
            </a:prstGeom>
            <a:solidFill>
              <a:srgbClr val="C5D0D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3" name="Freeform 329"/>
            <p:cNvSpPr>
              <a:spLocks/>
            </p:cNvSpPr>
            <p:nvPr/>
          </p:nvSpPr>
          <p:spPr bwMode="auto">
            <a:xfrm>
              <a:off x="9771530" y="4691222"/>
              <a:ext cx="646460" cy="1743104"/>
            </a:xfrm>
            <a:custGeom>
              <a:avLst/>
              <a:gdLst>
                <a:gd name="T0" fmla="*/ 3 w 88"/>
                <a:gd name="T1" fmla="*/ 224 h 238"/>
                <a:gd name="T2" fmla="*/ 74 w 88"/>
                <a:gd name="T3" fmla="*/ 0 h 238"/>
                <a:gd name="T4" fmla="*/ 88 w 88"/>
                <a:gd name="T5" fmla="*/ 0 h 238"/>
                <a:gd name="T6" fmla="*/ 16 w 88"/>
                <a:gd name="T7" fmla="*/ 228 h 238"/>
                <a:gd name="T8" fmla="*/ 3 w 88"/>
                <a:gd name="T9" fmla="*/ 224 h 238"/>
              </a:gdLst>
              <a:ahLst/>
              <a:cxnLst>
                <a:cxn ang="0">
                  <a:pos x="T0" y="T1"/>
                </a:cxn>
                <a:cxn ang="0">
                  <a:pos x="T2" y="T3"/>
                </a:cxn>
                <a:cxn ang="0">
                  <a:pos x="T4" y="T5"/>
                </a:cxn>
                <a:cxn ang="0">
                  <a:pos x="T6" y="T7"/>
                </a:cxn>
                <a:cxn ang="0">
                  <a:pos x="T8" y="T9"/>
                </a:cxn>
              </a:cxnLst>
              <a:rect l="0" t="0" r="r" b="b"/>
              <a:pathLst>
                <a:path w="88" h="238">
                  <a:moveTo>
                    <a:pt x="3" y="224"/>
                  </a:moveTo>
                  <a:cubicBezTo>
                    <a:pt x="74" y="0"/>
                    <a:pt x="74" y="0"/>
                    <a:pt x="74" y="0"/>
                  </a:cubicBezTo>
                  <a:cubicBezTo>
                    <a:pt x="88" y="0"/>
                    <a:pt x="88" y="0"/>
                    <a:pt x="88" y="0"/>
                  </a:cubicBezTo>
                  <a:cubicBezTo>
                    <a:pt x="16" y="228"/>
                    <a:pt x="16" y="228"/>
                    <a:pt x="16" y="228"/>
                  </a:cubicBezTo>
                  <a:cubicBezTo>
                    <a:pt x="13" y="238"/>
                    <a:pt x="0" y="236"/>
                    <a:pt x="3" y="224"/>
                  </a:cubicBez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4" name="Freeform 330"/>
            <p:cNvSpPr>
              <a:spLocks/>
            </p:cNvSpPr>
            <p:nvPr/>
          </p:nvSpPr>
          <p:spPr bwMode="auto">
            <a:xfrm>
              <a:off x="10776268" y="4691222"/>
              <a:ext cx="644902" cy="1735315"/>
            </a:xfrm>
            <a:custGeom>
              <a:avLst/>
              <a:gdLst>
                <a:gd name="T0" fmla="*/ 85 w 88"/>
                <a:gd name="T1" fmla="*/ 224 h 237"/>
                <a:gd name="T2" fmla="*/ 14 w 88"/>
                <a:gd name="T3" fmla="*/ 0 h 237"/>
                <a:gd name="T4" fmla="*/ 0 w 88"/>
                <a:gd name="T5" fmla="*/ 0 h 237"/>
                <a:gd name="T6" fmla="*/ 72 w 88"/>
                <a:gd name="T7" fmla="*/ 228 h 237"/>
                <a:gd name="T8" fmla="*/ 85 w 88"/>
                <a:gd name="T9" fmla="*/ 224 h 237"/>
              </a:gdLst>
              <a:ahLst/>
              <a:cxnLst>
                <a:cxn ang="0">
                  <a:pos x="T0" y="T1"/>
                </a:cxn>
                <a:cxn ang="0">
                  <a:pos x="T2" y="T3"/>
                </a:cxn>
                <a:cxn ang="0">
                  <a:pos x="T4" y="T5"/>
                </a:cxn>
                <a:cxn ang="0">
                  <a:pos x="T6" y="T7"/>
                </a:cxn>
                <a:cxn ang="0">
                  <a:pos x="T8" y="T9"/>
                </a:cxn>
              </a:cxnLst>
              <a:rect l="0" t="0" r="r" b="b"/>
              <a:pathLst>
                <a:path w="88" h="237">
                  <a:moveTo>
                    <a:pt x="85" y="224"/>
                  </a:moveTo>
                  <a:cubicBezTo>
                    <a:pt x="14" y="0"/>
                    <a:pt x="14" y="0"/>
                    <a:pt x="14" y="0"/>
                  </a:cubicBezTo>
                  <a:cubicBezTo>
                    <a:pt x="0" y="0"/>
                    <a:pt x="0" y="0"/>
                    <a:pt x="0" y="0"/>
                  </a:cubicBezTo>
                  <a:cubicBezTo>
                    <a:pt x="72" y="228"/>
                    <a:pt x="72" y="228"/>
                    <a:pt x="72" y="228"/>
                  </a:cubicBezTo>
                  <a:cubicBezTo>
                    <a:pt x="75" y="237"/>
                    <a:pt x="88" y="234"/>
                    <a:pt x="85" y="224"/>
                  </a:cubicBez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5" name="Rectangle 331"/>
            <p:cNvSpPr>
              <a:spLocks noChangeArrowheads="1"/>
            </p:cNvSpPr>
            <p:nvPr/>
          </p:nvSpPr>
          <p:spPr bwMode="auto">
            <a:xfrm>
              <a:off x="10117346" y="5466974"/>
              <a:ext cx="967352" cy="95022"/>
            </a:xfrm>
            <a:prstGeom prst="rect">
              <a:avLst/>
            </a:prstGeom>
            <a:solidFill>
              <a:srgbClr val="C5D0D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6" name="Freeform 332"/>
            <p:cNvSpPr>
              <a:spLocks/>
            </p:cNvSpPr>
            <p:nvPr/>
          </p:nvSpPr>
          <p:spPr bwMode="auto">
            <a:xfrm>
              <a:off x="11363532" y="4309579"/>
              <a:ext cx="233661" cy="278836"/>
            </a:xfrm>
            <a:custGeom>
              <a:avLst/>
              <a:gdLst>
                <a:gd name="T0" fmla="*/ 150 w 150"/>
                <a:gd name="T1" fmla="*/ 0 h 179"/>
                <a:gd name="T2" fmla="*/ 0 w 150"/>
                <a:gd name="T3" fmla="*/ 179 h 179"/>
                <a:gd name="T4" fmla="*/ 150 w 150"/>
                <a:gd name="T5" fmla="*/ 179 h 179"/>
                <a:gd name="T6" fmla="*/ 150 w 150"/>
                <a:gd name="T7" fmla="*/ 0 h 179"/>
              </a:gdLst>
              <a:ahLst/>
              <a:cxnLst>
                <a:cxn ang="0">
                  <a:pos x="T0" y="T1"/>
                </a:cxn>
                <a:cxn ang="0">
                  <a:pos x="T2" y="T3"/>
                </a:cxn>
                <a:cxn ang="0">
                  <a:pos x="T4" y="T5"/>
                </a:cxn>
                <a:cxn ang="0">
                  <a:pos x="T6" y="T7"/>
                </a:cxn>
              </a:cxnLst>
              <a:rect l="0" t="0" r="r" b="b"/>
              <a:pathLst>
                <a:path w="150" h="179">
                  <a:moveTo>
                    <a:pt x="150" y="0"/>
                  </a:moveTo>
                  <a:lnTo>
                    <a:pt x="0" y="179"/>
                  </a:lnTo>
                  <a:lnTo>
                    <a:pt x="150" y="179"/>
                  </a:lnTo>
                  <a:lnTo>
                    <a:pt x="150" y="0"/>
                  </a:lnTo>
                  <a:close/>
                </a:path>
              </a:pathLst>
            </a:custGeom>
            <a:solidFill>
              <a:srgbClr val="A8B8C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7" name="Rectangle 333"/>
            <p:cNvSpPr>
              <a:spLocks noChangeArrowheads="1"/>
            </p:cNvSpPr>
            <p:nvPr/>
          </p:nvSpPr>
          <p:spPr bwMode="auto">
            <a:xfrm>
              <a:off x="10643861" y="4075918"/>
              <a:ext cx="792886"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8" name="Rectangle 334"/>
            <p:cNvSpPr>
              <a:spLocks noChangeArrowheads="1"/>
            </p:cNvSpPr>
            <p:nvPr/>
          </p:nvSpPr>
          <p:spPr bwMode="auto">
            <a:xfrm>
              <a:off x="10643861" y="4141344"/>
              <a:ext cx="792886" cy="21809"/>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9" name="Rectangle 335"/>
            <p:cNvSpPr>
              <a:spLocks noChangeArrowheads="1"/>
            </p:cNvSpPr>
            <p:nvPr/>
          </p:nvSpPr>
          <p:spPr bwMode="auto">
            <a:xfrm>
              <a:off x="10643861" y="4200536"/>
              <a:ext cx="792886"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0" name="Rectangle 336"/>
            <p:cNvSpPr>
              <a:spLocks noChangeArrowheads="1"/>
            </p:cNvSpPr>
            <p:nvPr/>
          </p:nvSpPr>
          <p:spPr bwMode="auto">
            <a:xfrm>
              <a:off x="10643861" y="4259731"/>
              <a:ext cx="792886" cy="2804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1" name="Rectangle 337"/>
            <p:cNvSpPr>
              <a:spLocks noChangeArrowheads="1"/>
            </p:cNvSpPr>
            <p:nvPr/>
          </p:nvSpPr>
          <p:spPr bwMode="auto">
            <a:xfrm>
              <a:off x="10643861" y="4317366"/>
              <a:ext cx="792886"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2" name="Rectangle 338"/>
            <p:cNvSpPr>
              <a:spLocks noChangeArrowheads="1"/>
            </p:cNvSpPr>
            <p:nvPr/>
          </p:nvSpPr>
          <p:spPr bwMode="auto">
            <a:xfrm>
              <a:off x="10643861" y="3834470"/>
              <a:ext cx="792886" cy="14642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3" name="Freeform 339"/>
            <p:cNvSpPr>
              <a:spLocks/>
            </p:cNvSpPr>
            <p:nvPr/>
          </p:nvSpPr>
          <p:spPr bwMode="auto">
            <a:xfrm>
              <a:off x="11318359" y="4295559"/>
              <a:ext cx="278836" cy="292854"/>
            </a:xfrm>
            <a:custGeom>
              <a:avLst/>
              <a:gdLst>
                <a:gd name="T0" fmla="*/ 38 w 38"/>
                <a:gd name="T1" fmla="*/ 2 h 40"/>
                <a:gd name="T2" fmla="*/ 6 w 38"/>
                <a:gd name="T3" fmla="*/ 40 h 40"/>
                <a:gd name="T4" fmla="*/ 0 w 38"/>
                <a:gd name="T5" fmla="*/ 0 h 40"/>
                <a:gd name="T6" fmla="*/ 38 w 38"/>
                <a:gd name="T7" fmla="*/ 2 h 40"/>
              </a:gdLst>
              <a:ahLst/>
              <a:cxnLst>
                <a:cxn ang="0">
                  <a:pos x="T0" y="T1"/>
                </a:cxn>
                <a:cxn ang="0">
                  <a:pos x="T2" y="T3"/>
                </a:cxn>
                <a:cxn ang="0">
                  <a:pos x="T4" y="T5"/>
                </a:cxn>
                <a:cxn ang="0">
                  <a:pos x="T6" y="T7"/>
                </a:cxn>
              </a:cxnLst>
              <a:rect l="0" t="0" r="r" b="b"/>
              <a:pathLst>
                <a:path w="38" h="40">
                  <a:moveTo>
                    <a:pt x="38" y="2"/>
                  </a:moveTo>
                  <a:cubicBezTo>
                    <a:pt x="6" y="40"/>
                    <a:pt x="6" y="40"/>
                    <a:pt x="6" y="40"/>
                  </a:cubicBezTo>
                  <a:cubicBezTo>
                    <a:pt x="9" y="27"/>
                    <a:pt x="8" y="13"/>
                    <a:pt x="0" y="0"/>
                  </a:cubicBezTo>
                  <a:cubicBezTo>
                    <a:pt x="12" y="9"/>
                    <a:pt x="25" y="8"/>
                    <a:pt x="38" y="2"/>
                  </a:cubicBezTo>
                  <a:close/>
                </a:path>
              </a:pathLst>
            </a:custGeom>
            <a:solidFill>
              <a:srgbClr val="E8E7E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4" name="Oval 340"/>
            <p:cNvSpPr>
              <a:spLocks noChangeArrowheads="1"/>
            </p:cNvSpPr>
            <p:nvPr/>
          </p:nvSpPr>
          <p:spPr bwMode="auto">
            <a:xfrm>
              <a:off x="9771530" y="3775275"/>
              <a:ext cx="668268" cy="666710"/>
            </a:xfrm>
            <a:prstGeom prst="ellipse">
              <a:avLst/>
            </a:prstGeom>
            <a:solidFill>
              <a:srgbClr val="B7D5F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5" name="Freeform 341"/>
            <p:cNvSpPr>
              <a:spLocks/>
            </p:cNvSpPr>
            <p:nvPr/>
          </p:nvSpPr>
          <p:spPr bwMode="auto">
            <a:xfrm>
              <a:off x="10101770" y="4105514"/>
              <a:ext cx="300643" cy="285067"/>
            </a:xfrm>
            <a:custGeom>
              <a:avLst/>
              <a:gdLst>
                <a:gd name="T0" fmla="*/ 26 w 41"/>
                <a:gd name="T1" fmla="*/ 39 h 39"/>
                <a:gd name="T2" fmla="*/ 41 w 41"/>
                <a:gd name="T3" fmla="*/ 21 h 39"/>
                <a:gd name="T4" fmla="*/ 0 w 41"/>
                <a:gd name="T5" fmla="*/ 0 h 39"/>
                <a:gd name="T6" fmla="*/ 26 w 41"/>
                <a:gd name="T7" fmla="*/ 39 h 39"/>
              </a:gdLst>
              <a:ahLst/>
              <a:cxnLst>
                <a:cxn ang="0">
                  <a:pos x="T0" y="T1"/>
                </a:cxn>
                <a:cxn ang="0">
                  <a:pos x="T2" y="T3"/>
                </a:cxn>
                <a:cxn ang="0">
                  <a:pos x="T4" y="T5"/>
                </a:cxn>
                <a:cxn ang="0">
                  <a:pos x="T6" y="T7"/>
                </a:cxn>
              </a:cxnLst>
              <a:rect l="0" t="0" r="r" b="b"/>
              <a:pathLst>
                <a:path w="41" h="39">
                  <a:moveTo>
                    <a:pt x="26" y="39"/>
                  </a:moveTo>
                  <a:cubicBezTo>
                    <a:pt x="32" y="34"/>
                    <a:pt x="38" y="28"/>
                    <a:pt x="41" y="21"/>
                  </a:cubicBezTo>
                  <a:cubicBezTo>
                    <a:pt x="0" y="0"/>
                    <a:pt x="0" y="0"/>
                    <a:pt x="0" y="0"/>
                  </a:cubicBezTo>
                  <a:lnTo>
                    <a:pt x="26" y="39"/>
                  </a:ln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6" name="Freeform 342"/>
            <p:cNvSpPr>
              <a:spLocks/>
            </p:cNvSpPr>
            <p:nvPr/>
          </p:nvSpPr>
          <p:spPr bwMode="auto">
            <a:xfrm>
              <a:off x="10101770" y="3842259"/>
              <a:ext cx="338028" cy="417472"/>
            </a:xfrm>
            <a:custGeom>
              <a:avLst/>
              <a:gdLst>
                <a:gd name="T0" fmla="*/ 41 w 46"/>
                <a:gd name="T1" fmla="*/ 57 h 57"/>
                <a:gd name="T2" fmla="*/ 46 w 46"/>
                <a:gd name="T3" fmla="*/ 36 h 57"/>
                <a:gd name="T4" fmla="*/ 29 w 46"/>
                <a:gd name="T5" fmla="*/ 0 h 57"/>
                <a:gd name="T6" fmla="*/ 0 w 46"/>
                <a:gd name="T7" fmla="*/ 36 h 57"/>
                <a:gd name="T8" fmla="*/ 41 w 46"/>
                <a:gd name="T9" fmla="*/ 57 h 57"/>
              </a:gdLst>
              <a:ahLst/>
              <a:cxnLst>
                <a:cxn ang="0">
                  <a:pos x="T0" y="T1"/>
                </a:cxn>
                <a:cxn ang="0">
                  <a:pos x="T2" y="T3"/>
                </a:cxn>
                <a:cxn ang="0">
                  <a:pos x="T4" y="T5"/>
                </a:cxn>
                <a:cxn ang="0">
                  <a:pos x="T6" y="T7"/>
                </a:cxn>
                <a:cxn ang="0">
                  <a:pos x="T8" y="T9"/>
                </a:cxn>
              </a:cxnLst>
              <a:rect l="0" t="0" r="r" b="b"/>
              <a:pathLst>
                <a:path w="46" h="57">
                  <a:moveTo>
                    <a:pt x="41" y="57"/>
                  </a:moveTo>
                  <a:cubicBezTo>
                    <a:pt x="44" y="51"/>
                    <a:pt x="46" y="44"/>
                    <a:pt x="46" y="36"/>
                  </a:cubicBezTo>
                  <a:cubicBezTo>
                    <a:pt x="46" y="22"/>
                    <a:pt x="39" y="9"/>
                    <a:pt x="29" y="0"/>
                  </a:cubicBezTo>
                  <a:cubicBezTo>
                    <a:pt x="0" y="36"/>
                    <a:pt x="0" y="36"/>
                    <a:pt x="0" y="36"/>
                  </a:cubicBezTo>
                  <a:lnTo>
                    <a:pt x="41" y="57"/>
                  </a:lnTo>
                  <a:close/>
                </a:path>
              </a:pathLst>
            </a:custGeom>
            <a:solidFill>
              <a:srgbClr val="5D8C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7" name="Freeform 343"/>
            <p:cNvSpPr>
              <a:spLocks/>
            </p:cNvSpPr>
            <p:nvPr/>
          </p:nvSpPr>
          <p:spPr bwMode="auto">
            <a:xfrm>
              <a:off x="10101770" y="3775275"/>
              <a:ext cx="213410" cy="330239"/>
            </a:xfrm>
            <a:custGeom>
              <a:avLst/>
              <a:gdLst>
                <a:gd name="T0" fmla="*/ 29 w 29"/>
                <a:gd name="T1" fmla="*/ 9 h 45"/>
                <a:gd name="T2" fmla="*/ 0 w 29"/>
                <a:gd name="T3" fmla="*/ 0 h 45"/>
                <a:gd name="T4" fmla="*/ 0 w 29"/>
                <a:gd name="T5" fmla="*/ 45 h 45"/>
                <a:gd name="T6" fmla="*/ 29 w 29"/>
                <a:gd name="T7" fmla="*/ 9 h 45"/>
              </a:gdLst>
              <a:ahLst/>
              <a:cxnLst>
                <a:cxn ang="0">
                  <a:pos x="T0" y="T1"/>
                </a:cxn>
                <a:cxn ang="0">
                  <a:pos x="T2" y="T3"/>
                </a:cxn>
                <a:cxn ang="0">
                  <a:pos x="T4" y="T5"/>
                </a:cxn>
                <a:cxn ang="0">
                  <a:pos x="T6" y="T7"/>
                </a:cxn>
              </a:cxnLst>
              <a:rect l="0" t="0" r="r" b="b"/>
              <a:pathLst>
                <a:path w="29" h="45">
                  <a:moveTo>
                    <a:pt x="29" y="9"/>
                  </a:moveTo>
                  <a:cubicBezTo>
                    <a:pt x="21" y="3"/>
                    <a:pt x="11" y="0"/>
                    <a:pt x="0" y="0"/>
                  </a:cubicBezTo>
                  <a:cubicBezTo>
                    <a:pt x="0" y="45"/>
                    <a:pt x="0" y="45"/>
                    <a:pt x="0" y="45"/>
                  </a:cubicBezTo>
                  <a:lnTo>
                    <a:pt x="29" y="9"/>
                  </a:lnTo>
                  <a:close/>
                </a:path>
              </a:pathLst>
            </a:custGeom>
            <a:solidFill>
              <a:srgbClr val="7BA4C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8" name="Freeform 344"/>
            <p:cNvSpPr>
              <a:spLocks/>
            </p:cNvSpPr>
            <p:nvPr/>
          </p:nvSpPr>
          <p:spPr bwMode="auto">
            <a:xfrm>
              <a:off x="9868109" y="3775275"/>
              <a:ext cx="233661" cy="330239"/>
            </a:xfrm>
            <a:custGeom>
              <a:avLst/>
              <a:gdLst>
                <a:gd name="T0" fmla="*/ 32 w 32"/>
                <a:gd name="T1" fmla="*/ 0 h 45"/>
                <a:gd name="T2" fmla="*/ 32 w 32"/>
                <a:gd name="T3" fmla="*/ 45 h 45"/>
                <a:gd name="T4" fmla="*/ 0 w 32"/>
                <a:gd name="T5" fmla="*/ 13 h 45"/>
                <a:gd name="T6" fmla="*/ 32 w 32"/>
                <a:gd name="T7" fmla="*/ 0 h 45"/>
              </a:gdLst>
              <a:ahLst/>
              <a:cxnLst>
                <a:cxn ang="0">
                  <a:pos x="T0" y="T1"/>
                </a:cxn>
                <a:cxn ang="0">
                  <a:pos x="T2" y="T3"/>
                </a:cxn>
                <a:cxn ang="0">
                  <a:pos x="T4" y="T5"/>
                </a:cxn>
                <a:cxn ang="0">
                  <a:pos x="T6" y="T7"/>
                </a:cxn>
              </a:cxnLst>
              <a:rect l="0" t="0" r="r" b="b"/>
              <a:pathLst>
                <a:path w="32" h="45">
                  <a:moveTo>
                    <a:pt x="32" y="0"/>
                  </a:moveTo>
                  <a:cubicBezTo>
                    <a:pt x="32" y="45"/>
                    <a:pt x="32" y="45"/>
                    <a:pt x="32" y="45"/>
                  </a:cubicBezTo>
                  <a:cubicBezTo>
                    <a:pt x="0" y="13"/>
                    <a:pt x="0" y="13"/>
                    <a:pt x="0" y="13"/>
                  </a:cubicBezTo>
                  <a:cubicBezTo>
                    <a:pt x="8" y="5"/>
                    <a:pt x="20" y="0"/>
                    <a:pt x="32" y="0"/>
                  </a:cubicBezTo>
                  <a:close/>
                </a:path>
              </a:pathLst>
            </a:custGeom>
            <a:solidFill>
              <a:srgbClr val="99BDD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9" name="Rectangle 345"/>
            <p:cNvSpPr>
              <a:spLocks noChangeArrowheads="1"/>
            </p:cNvSpPr>
            <p:nvPr/>
          </p:nvSpPr>
          <p:spPr bwMode="auto">
            <a:xfrm>
              <a:off x="10643861" y="3541616"/>
              <a:ext cx="792886" cy="35829"/>
            </a:xfrm>
            <a:prstGeom prst="rect">
              <a:avLst/>
            </a:prstGeom>
            <a:solidFill>
              <a:srgbClr val="FC8D2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0" name="Rectangle 346"/>
            <p:cNvSpPr>
              <a:spLocks noChangeArrowheads="1"/>
            </p:cNvSpPr>
            <p:nvPr/>
          </p:nvSpPr>
          <p:spPr bwMode="auto">
            <a:xfrm>
              <a:off x="11296550" y="2728479"/>
              <a:ext cx="140197" cy="813137"/>
            </a:xfrm>
            <a:prstGeom prst="rect">
              <a:avLst/>
            </a:prstGeom>
            <a:solidFill>
              <a:srgbClr val="3F73A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1" name="Rectangle 347"/>
            <p:cNvSpPr>
              <a:spLocks noChangeArrowheads="1"/>
            </p:cNvSpPr>
            <p:nvPr/>
          </p:nvSpPr>
          <p:spPr bwMode="auto">
            <a:xfrm>
              <a:off x="11128315" y="3035352"/>
              <a:ext cx="146428" cy="506264"/>
            </a:xfrm>
            <a:prstGeom prst="rect">
              <a:avLst/>
            </a:prstGeom>
            <a:solidFill>
              <a:srgbClr val="5D8CB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2" name="Rectangle 348"/>
            <p:cNvSpPr>
              <a:spLocks noChangeArrowheads="1"/>
            </p:cNvSpPr>
            <p:nvPr/>
          </p:nvSpPr>
          <p:spPr bwMode="auto">
            <a:xfrm>
              <a:off x="10967869" y="3205146"/>
              <a:ext cx="138639" cy="336470"/>
            </a:xfrm>
            <a:prstGeom prst="rect">
              <a:avLst/>
            </a:prstGeom>
            <a:solidFill>
              <a:srgbClr val="7BA4C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3" name="Rectangle 349"/>
            <p:cNvSpPr>
              <a:spLocks noChangeArrowheads="1"/>
            </p:cNvSpPr>
            <p:nvPr/>
          </p:nvSpPr>
          <p:spPr bwMode="auto">
            <a:xfrm>
              <a:off x="10805865" y="3050931"/>
              <a:ext cx="138639" cy="490687"/>
            </a:xfrm>
            <a:prstGeom prst="rect">
              <a:avLst/>
            </a:prstGeom>
            <a:solidFill>
              <a:srgbClr val="99BD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4" name="Rectangle 350"/>
            <p:cNvSpPr>
              <a:spLocks noChangeArrowheads="1"/>
            </p:cNvSpPr>
            <p:nvPr/>
          </p:nvSpPr>
          <p:spPr bwMode="auto">
            <a:xfrm>
              <a:off x="10643861" y="3189568"/>
              <a:ext cx="140197" cy="352049"/>
            </a:xfrm>
            <a:prstGeom prst="rect">
              <a:avLst/>
            </a:prstGeom>
            <a:solidFill>
              <a:srgbClr val="B7D5F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5" name="Freeform 378"/>
            <p:cNvSpPr>
              <a:spLocks/>
            </p:cNvSpPr>
            <p:nvPr/>
          </p:nvSpPr>
          <p:spPr bwMode="auto">
            <a:xfrm>
              <a:off x="9787107" y="3571212"/>
              <a:ext cx="182255" cy="182255"/>
            </a:xfrm>
            <a:custGeom>
              <a:avLst/>
              <a:gdLst>
                <a:gd name="T0" fmla="*/ 0 w 117"/>
                <a:gd name="T1" fmla="*/ 42 h 117"/>
                <a:gd name="T2" fmla="*/ 75 w 117"/>
                <a:gd name="T3" fmla="*/ 117 h 117"/>
                <a:gd name="T4" fmla="*/ 117 w 117"/>
                <a:gd name="T5" fmla="*/ 75 h 117"/>
                <a:gd name="T6" fmla="*/ 42 w 117"/>
                <a:gd name="T7" fmla="*/ 0 h 117"/>
                <a:gd name="T8" fmla="*/ 0 w 117"/>
                <a:gd name="T9" fmla="*/ 42 h 117"/>
              </a:gdLst>
              <a:ahLst/>
              <a:cxnLst>
                <a:cxn ang="0">
                  <a:pos x="T0" y="T1"/>
                </a:cxn>
                <a:cxn ang="0">
                  <a:pos x="T2" y="T3"/>
                </a:cxn>
                <a:cxn ang="0">
                  <a:pos x="T4" y="T5"/>
                </a:cxn>
                <a:cxn ang="0">
                  <a:pos x="T6" y="T7"/>
                </a:cxn>
                <a:cxn ang="0">
                  <a:pos x="T8" y="T9"/>
                </a:cxn>
              </a:cxnLst>
              <a:rect l="0" t="0" r="r" b="b"/>
              <a:pathLst>
                <a:path w="117" h="117">
                  <a:moveTo>
                    <a:pt x="0" y="42"/>
                  </a:moveTo>
                  <a:lnTo>
                    <a:pt x="75" y="117"/>
                  </a:lnTo>
                  <a:lnTo>
                    <a:pt x="117" y="75"/>
                  </a:lnTo>
                  <a:lnTo>
                    <a:pt x="42" y="0"/>
                  </a:lnTo>
                  <a:lnTo>
                    <a:pt x="0" y="4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pic>
          <p:nvPicPr>
            <p:cNvPr id="146" name="图片 14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750850" y="3765477"/>
              <a:ext cx="717415" cy="709220"/>
            </a:xfrm>
            <a:prstGeom prst="rect">
              <a:avLst/>
            </a:prstGeom>
          </p:spPr>
        </p:pic>
      </p:grpSp>
    </p:spTree>
    <p:extLst>
      <p:ext uri="{BB962C8B-B14F-4D97-AF65-F5344CB8AC3E}">
        <p14:creationId xmlns="" xmlns:p14="http://schemas.microsoft.com/office/powerpoint/2010/main" val="483374956"/>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1115357" y="333450"/>
            <a:ext cx="8148201" cy="584775"/>
          </a:xfrm>
          <a:prstGeom prst="rect">
            <a:avLst/>
          </a:prstGeom>
        </p:spPr>
        <p:txBody>
          <a:bodyPr wrap="square">
            <a:spAutoFit/>
          </a:bodyPr>
          <a:lstStyle/>
          <a:p>
            <a:pPr>
              <a:spcBef>
                <a:spcPct val="20000"/>
              </a:spcBef>
            </a:pPr>
            <a:r>
              <a:rPr lang="zh-CN" altLang="en-US" sz="3200" b="1" dirty="0" smtClean="0">
                <a:gradFill>
                  <a:gsLst>
                    <a:gs pos="70000">
                      <a:schemeClr val="accent6">
                        <a:lumMod val="75000"/>
                      </a:schemeClr>
                    </a:gs>
                    <a:gs pos="24000">
                      <a:schemeClr val="accent2">
                        <a:lumMod val="20000"/>
                        <a:lumOff val="80000"/>
                      </a:schemeClr>
                    </a:gs>
                    <a:gs pos="0">
                      <a:schemeClr val="accent2">
                        <a:lumMod val="40000"/>
                        <a:lumOff val="60000"/>
                      </a:schemeClr>
                    </a:gs>
                    <a:gs pos="50000">
                      <a:srgbClr val="FFC000"/>
                    </a:gs>
                    <a:gs pos="82000">
                      <a:srgbClr val="FFC000"/>
                    </a:gs>
                  </a:gsLst>
                  <a:lin ang="5400000" scaled="0"/>
                </a:gradFill>
                <a:latin typeface="微软雅黑" panose="020B0503020204020204" pitchFamily="34" charset="-122"/>
                <a:ea typeface="微软雅黑" panose="020B0503020204020204" pitchFamily="34" charset="-122"/>
              </a:rPr>
              <a:t>解读实施办法</a:t>
            </a:r>
            <a:endParaRPr lang="zh-CN" altLang="zh-CN" sz="3200" b="1" dirty="0">
              <a:gradFill>
                <a:gsLst>
                  <a:gs pos="70000">
                    <a:schemeClr val="accent6">
                      <a:lumMod val="75000"/>
                    </a:schemeClr>
                  </a:gs>
                  <a:gs pos="24000">
                    <a:schemeClr val="accent2">
                      <a:lumMod val="20000"/>
                      <a:lumOff val="80000"/>
                    </a:schemeClr>
                  </a:gs>
                  <a:gs pos="0">
                    <a:schemeClr val="accent2">
                      <a:lumMod val="40000"/>
                      <a:lumOff val="60000"/>
                    </a:schemeClr>
                  </a:gs>
                  <a:gs pos="50000">
                    <a:srgbClr val="FFC000"/>
                  </a:gs>
                  <a:gs pos="82000">
                    <a:srgbClr val="FFC000"/>
                  </a:gs>
                </a:gsLst>
                <a:lin ang="5400000" scaled="0"/>
              </a:gradFill>
              <a:latin typeface="微软雅黑" panose="020B0503020204020204" pitchFamily="34" charset="-122"/>
              <a:ea typeface="微软雅黑" panose="020B0503020204020204" pitchFamily="34" charset="-122"/>
            </a:endParaRPr>
          </a:p>
        </p:txBody>
      </p:sp>
      <p:pic>
        <p:nvPicPr>
          <p:cNvPr id="37" name="图片 3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77617" y="354587"/>
            <a:ext cx="605021" cy="598107"/>
          </a:xfrm>
          <a:prstGeom prst="rect">
            <a:avLst/>
          </a:prstGeom>
        </p:spPr>
      </p:pic>
      <p:grpSp>
        <p:nvGrpSpPr>
          <p:cNvPr id="2" name="组合 33"/>
          <p:cNvGrpSpPr/>
          <p:nvPr/>
        </p:nvGrpSpPr>
        <p:grpSpPr>
          <a:xfrm>
            <a:off x="-548528" y="2143910"/>
            <a:ext cx="11593288" cy="4269322"/>
            <a:chOff x="1203411" y="2333795"/>
            <a:chExt cx="4332200" cy="2572274"/>
          </a:xfrm>
        </p:grpSpPr>
        <p:sp>
          <p:nvSpPr>
            <p:cNvPr id="38" name="Rectangle 128"/>
            <p:cNvSpPr>
              <a:spLocks noChangeArrowheads="1"/>
            </p:cNvSpPr>
            <p:nvPr/>
          </p:nvSpPr>
          <p:spPr bwMode="auto">
            <a:xfrm>
              <a:off x="1279908" y="2381462"/>
              <a:ext cx="4188574" cy="2432277"/>
            </a:xfrm>
            <a:prstGeom prst="rect">
              <a:avLst/>
            </a:prstGeom>
            <a:solidFill>
              <a:schemeClr val="bg2">
                <a:lumMod val="95000"/>
              </a:schemeClr>
            </a:solidFill>
            <a:ln>
              <a:noFill/>
            </a:ln>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39" name="Rectangle 129"/>
            <p:cNvSpPr>
              <a:spLocks noChangeArrowheads="1"/>
            </p:cNvSpPr>
            <p:nvPr/>
          </p:nvSpPr>
          <p:spPr bwMode="auto">
            <a:xfrm>
              <a:off x="1264297" y="4779999"/>
              <a:ext cx="4204185" cy="6507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51" name="Rectangle 130"/>
            <p:cNvSpPr>
              <a:spLocks noChangeArrowheads="1"/>
            </p:cNvSpPr>
            <p:nvPr/>
          </p:nvSpPr>
          <p:spPr bwMode="auto">
            <a:xfrm>
              <a:off x="1203411" y="4840999"/>
              <a:ext cx="4332200" cy="65070"/>
            </a:xfrm>
            <a:prstGeom prst="rect">
              <a:avLst/>
            </a:prstGeom>
            <a:solidFill>
              <a:srgbClr val="0005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52" name="Rectangle 131"/>
            <p:cNvSpPr>
              <a:spLocks noChangeArrowheads="1"/>
            </p:cNvSpPr>
            <p:nvPr/>
          </p:nvSpPr>
          <p:spPr bwMode="auto">
            <a:xfrm>
              <a:off x="1264297" y="2388226"/>
              <a:ext cx="4204185" cy="6507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53" name="Rectangle 132"/>
            <p:cNvSpPr>
              <a:spLocks noChangeArrowheads="1"/>
            </p:cNvSpPr>
            <p:nvPr/>
          </p:nvSpPr>
          <p:spPr bwMode="auto">
            <a:xfrm>
              <a:off x="1203411" y="2333795"/>
              <a:ext cx="4332200" cy="65070"/>
            </a:xfrm>
            <a:prstGeom prst="rect">
              <a:avLst/>
            </a:prstGeom>
            <a:solidFill>
              <a:srgbClr val="0005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grpSp>
      <p:grpSp>
        <p:nvGrpSpPr>
          <p:cNvPr id="3" name="组合 53"/>
          <p:cNvGrpSpPr/>
          <p:nvPr/>
        </p:nvGrpSpPr>
        <p:grpSpPr>
          <a:xfrm>
            <a:off x="3015216" y="1629594"/>
            <a:ext cx="5384246" cy="477144"/>
            <a:chOff x="537538" y="1065876"/>
            <a:chExt cx="3681676" cy="357905"/>
          </a:xfrm>
        </p:grpSpPr>
        <p:sp>
          <p:nvSpPr>
            <p:cNvPr id="55" name="TextBox 32"/>
            <p:cNvSpPr txBox="1"/>
            <p:nvPr/>
          </p:nvSpPr>
          <p:spPr>
            <a:xfrm>
              <a:off x="2807065" y="1108317"/>
              <a:ext cx="1412149" cy="315464"/>
            </a:xfrm>
            <a:prstGeom prst="rect">
              <a:avLst/>
            </a:prstGeom>
            <a:noFill/>
          </p:spPr>
          <p:txBody>
            <a:bodyPr wrap="square" rtlCol="0">
              <a:spAutoFit/>
            </a:bodyPr>
            <a:lstStyle/>
            <a:p>
              <a:endParaRPr lang="zh-CN" altLang="en-US" sz="2133" b="1" dirty="0">
                <a:solidFill>
                  <a:schemeClr val="tx1">
                    <a:lumMod val="65000"/>
                    <a:lumOff val="35000"/>
                  </a:schemeClr>
                </a:solidFill>
              </a:endParaRPr>
            </a:p>
          </p:txBody>
        </p:sp>
        <p:sp>
          <p:nvSpPr>
            <p:cNvPr id="56" name="Rectangle 42"/>
            <p:cNvSpPr/>
            <p:nvPr/>
          </p:nvSpPr>
          <p:spPr>
            <a:xfrm>
              <a:off x="537538" y="1065876"/>
              <a:ext cx="3681676" cy="295144"/>
            </a:xfrm>
            <a:prstGeom prst="rect">
              <a:avLst/>
            </a:prstGeom>
            <a:noFill/>
            <a:ln w="12700" cap="flat" cmpd="sng" algn="ctr">
              <a:noFill/>
              <a:prstDash val="solid"/>
            </a:ln>
            <a:effectLst/>
          </p:spPr>
          <p:txBody>
            <a:bodyPr lIns="121904" tIns="0" rIns="121904" bIns="0" rtlCol="0" anchor="t"/>
            <a:lstStyle/>
            <a:p>
              <a:pPr algn="ctr"/>
              <a:r>
                <a:rPr lang="zh-CN" altLang="zh-CN" sz="3600" b="1" dirty="0" smtClean="0">
                  <a:solidFill>
                    <a:srgbClr val="C00000"/>
                  </a:solidFill>
                </a:rPr>
                <a:t>（</a:t>
              </a:r>
              <a:r>
                <a:rPr lang="zh-CN" altLang="zh-CN" sz="3600" b="1" dirty="0">
                  <a:solidFill>
                    <a:srgbClr val="C00000"/>
                  </a:solidFill>
                </a:rPr>
                <a:t>一）遵循四项工作</a:t>
              </a:r>
              <a:r>
                <a:rPr lang="zh-CN" altLang="zh-CN" sz="3600" b="1" dirty="0" smtClean="0">
                  <a:solidFill>
                    <a:srgbClr val="C00000"/>
                  </a:solidFill>
                </a:rPr>
                <a:t>原则</a:t>
              </a:r>
              <a:endParaRPr lang="zh-CN" altLang="en-US" sz="3600" b="1" dirty="0">
                <a:solidFill>
                  <a:srgbClr val="C00000"/>
                </a:solidFill>
              </a:endParaRPr>
            </a:p>
          </p:txBody>
        </p:sp>
      </p:grpSp>
      <p:sp>
        <p:nvSpPr>
          <p:cNvPr id="57" name="矩形 56"/>
          <p:cNvSpPr/>
          <p:nvPr/>
        </p:nvSpPr>
        <p:spPr>
          <a:xfrm>
            <a:off x="2666706" y="3001166"/>
            <a:ext cx="7295237" cy="2308324"/>
          </a:xfrm>
          <a:prstGeom prst="rect">
            <a:avLst/>
          </a:prstGeom>
        </p:spPr>
        <p:txBody>
          <a:bodyPr wrap="square">
            <a:spAutoFit/>
          </a:bodyPr>
          <a:lstStyle/>
          <a:p>
            <a:pPr marL="457200" indent="-457200" algn="just">
              <a:lnSpc>
                <a:spcPct val="150000"/>
              </a:lnSpc>
              <a:spcAft>
                <a:spcPts val="0"/>
              </a:spcAft>
              <a:buFont typeface="Wingdings" pitchFamily="2" charset="2"/>
              <a:buChar char="l"/>
            </a:pPr>
            <a:endParaRPr lang="en-US" altLang="zh-CN" sz="3200" b="1" kern="0" dirty="0" smtClean="0">
              <a:latin typeface="微软雅黑" pitchFamily="34" charset="-122"/>
              <a:ea typeface="微软雅黑" pitchFamily="34" charset="-122"/>
              <a:cs typeface="华文仿宋" panose="02010600040101010101" pitchFamily="2" charset="-122"/>
            </a:endParaRPr>
          </a:p>
          <a:p>
            <a:pPr marL="457200" indent="-457200" algn="just">
              <a:lnSpc>
                <a:spcPct val="150000"/>
              </a:lnSpc>
              <a:spcAft>
                <a:spcPts val="0"/>
              </a:spcAft>
              <a:buFont typeface="Wingdings" pitchFamily="2" charset="2"/>
              <a:buChar char="l"/>
            </a:pPr>
            <a:r>
              <a:rPr lang="zh-CN" altLang="en-US" sz="3200" b="1" dirty="0" smtClean="0">
                <a:solidFill>
                  <a:srgbClr val="C00000"/>
                </a:solidFill>
              </a:rPr>
              <a:t>及时性：</a:t>
            </a:r>
            <a:r>
              <a:rPr lang="zh-CN" altLang="en-US" sz="3200" b="1" dirty="0" smtClean="0"/>
              <a:t>及时公开、及时解答、及时反馈</a:t>
            </a:r>
            <a:endParaRPr lang="en-US" altLang="zh-CN" sz="3200" b="1" dirty="0" smtClean="0"/>
          </a:p>
        </p:txBody>
      </p:sp>
      <p:grpSp>
        <p:nvGrpSpPr>
          <p:cNvPr id="4" name="组合 57"/>
          <p:cNvGrpSpPr/>
          <p:nvPr/>
        </p:nvGrpSpPr>
        <p:grpSpPr>
          <a:xfrm>
            <a:off x="541311" y="2568033"/>
            <a:ext cx="1958070" cy="3836696"/>
            <a:chOff x="8181085" y="2568033"/>
            <a:chExt cx="2148115" cy="3836696"/>
          </a:xfrm>
        </p:grpSpPr>
        <p:sp>
          <p:nvSpPr>
            <p:cNvPr id="59" name="Freeform 351"/>
            <p:cNvSpPr>
              <a:spLocks/>
            </p:cNvSpPr>
            <p:nvPr/>
          </p:nvSpPr>
          <p:spPr bwMode="auto">
            <a:xfrm>
              <a:off x="8570519" y="2568033"/>
              <a:ext cx="747712" cy="1456481"/>
            </a:xfrm>
            <a:custGeom>
              <a:avLst/>
              <a:gdLst>
                <a:gd name="T0" fmla="*/ 94 w 102"/>
                <a:gd name="T1" fmla="*/ 77 h 199"/>
                <a:gd name="T2" fmla="*/ 52 w 102"/>
                <a:gd name="T3" fmla="*/ 199 h 199"/>
                <a:gd name="T4" fmla="*/ 5 w 102"/>
                <a:gd name="T5" fmla="*/ 83 h 199"/>
                <a:gd name="T6" fmla="*/ 68 w 102"/>
                <a:gd name="T7" fmla="*/ 18 h 199"/>
                <a:gd name="T8" fmla="*/ 94 w 102"/>
                <a:gd name="T9" fmla="*/ 77 h 199"/>
              </a:gdLst>
              <a:ahLst/>
              <a:cxnLst>
                <a:cxn ang="0">
                  <a:pos x="T0" y="T1"/>
                </a:cxn>
                <a:cxn ang="0">
                  <a:pos x="T2" y="T3"/>
                </a:cxn>
                <a:cxn ang="0">
                  <a:pos x="T4" y="T5"/>
                </a:cxn>
                <a:cxn ang="0">
                  <a:pos x="T6" y="T7"/>
                </a:cxn>
                <a:cxn ang="0">
                  <a:pos x="T8" y="T9"/>
                </a:cxn>
              </a:cxnLst>
              <a:rect l="0" t="0" r="r" b="b"/>
              <a:pathLst>
                <a:path w="102" h="199">
                  <a:moveTo>
                    <a:pt x="94" y="77"/>
                  </a:moveTo>
                  <a:cubicBezTo>
                    <a:pt x="84" y="121"/>
                    <a:pt x="66" y="199"/>
                    <a:pt x="52" y="199"/>
                  </a:cubicBezTo>
                  <a:cubicBezTo>
                    <a:pt x="38" y="199"/>
                    <a:pt x="10" y="115"/>
                    <a:pt x="5" y="83"/>
                  </a:cubicBezTo>
                  <a:cubicBezTo>
                    <a:pt x="0" y="55"/>
                    <a:pt x="9" y="0"/>
                    <a:pt x="68" y="18"/>
                  </a:cubicBezTo>
                  <a:cubicBezTo>
                    <a:pt x="88" y="17"/>
                    <a:pt x="102" y="39"/>
                    <a:pt x="94" y="77"/>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0" name="Freeform 352"/>
            <p:cNvSpPr>
              <a:spLocks/>
            </p:cNvSpPr>
            <p:nvPr/>
          </p:nvSpPr>
          <p:spPr bwMode="auto">
            <a:xfrm>
              <a:off x="8240280" y="4479370"/>
              <a:ext cx="176024" cy="197834"/>
            </a:xfrm>
            <a:custGeom>
              <a:avLst/>
              <a:gdLst>
                <a:gd name="T0" fmla="*/ 0 w 113"/>
                <a:gd name="T1" fmla="*/ 98 h 127"/>
                <a:gd name="T2" fmla="*/ 70 w 113"/>
                <a:gd name="T3" fmla="*/ 127 h 127"/>
                <a:gd name="T4" fmla="*/ 113 w 113"/>
                <a:gd name="T5" fmla="*/ 33 h 127"/>
                <a:gd name="T6" fmla="*/ 47 w 113"/>
                <a:gd name="T7" fmla="*/ 0 h 127"/>
                <a:gd name="T8" fmla="*/ 0 w 113"/>
                <a:gd name="T9" fmla="*/ 98 h 127"/>
              </a:gdLst>
              <a:ahLst/>
              <a:cxnLst>
                <a:cxn ang="0">
                  <a:pos x="T0" y="T1"/>
                </a:cxn>
                <a:cxn ang="0">
                  <a:pos x="T2" y="T3"/>
                </a:cxn>
                <a:cxn ang="0">
                  <a:pos x="T4" y="T5"/>
                </a:cxn>
                <a:cxn ang="0">
                  <a:pos x="T6" y="T7"/>
                </a:cxn>
                <a:cxn ang="0">
                  <a:pos x="T8" y="T9"/>
                </a:cxn>
              </a:cxnLst>
              <a:rect l="0" t="0" r="r" b="b"/>
              <a:pathLst>
                <a:path w="113" h="127">
                  <a:moveTo>
                    <a:pt x="0" y="98"/>
                  </a:moveTo>
                  <a:lnTo>
                    <a:pt x="70" y="127"/>
                  </a:lnTo>
                  <a:lnTo>
                    <a:pt x="113" y="33"/>
                  </a:lnTo>
                  <a:lnTo>
                    <a:pt x="47" y="0"/>
                  </a:lnTo>
                  <a:lnTo>
                    <a:pt x="0" y="98"/>
                  </a:ln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1" name="Freeform 353"/>
            <p:cNvSpPr>
              <a:spLocks/>
            </p:cNvSpPr>
            <p:nvPr/>
          </p:nvSpPr>
          <p:spPr bwMode="auto">
            <a:xfrm>
              <a:off x="8210681" y="4530776"/>
              <a:ext cx="183813" cy="233661"/>
            </a:xfrm>
            <a:custGeom>
              <a:avLst/>
              <a:gdLst>
                <a:gd name="T0" fmla="*/ 25 w 25"/>
                <a:gd name="T1" fmla="*/ 4 h 32"/>
                <a:gd name="T2" fmla="*/ 10 w 25"/>
                <a:gd name="T3" fmla="*/ 0 h 32"/>
                <a:gd name="T4" fmla="*/ 7 w 25"/>
                <a:gd name="T5" fmla="*/ 12 h 32"/>
                <a:gd name="T6" fmla="*/ 0 w 25"/>
                <a:gd name="T7" fmla="*/ 23 h 32"/>
                <a:gd name="T8" fmla="*/ 17 w 25"/>
                <a:gd name="T9" fmla="*/ 32 h 32"/>
                <a:gd name="T10" fmla="*/ 25 w 25"/>
                <a:gd name="T11" fmla="*/ 4 h 32"/>
              </a:gdLst>
              <a:ahLst/>
              <a:cxnLst>
                <a:cxn ang="0">
                  <a:pos x="T0" y="T1"/>
                </a:cxn>
                <a:cxn ang="0">
                  <a:pos x="T2" y="T3"/>
                </a:cxn>
                <a:cxn ang="0">
                  <a:pos x="T4" y="T5"/>
                </a:cxn>
                <a:cxn ang="0">
                  <a:pos x="T6" y="T7"/>
                </a:cxn>
                <a:cxn ang="0">
                  <a:pos x="T8" y="T9"/>
                </a:cxn>
                <a:cxn ang="0">
                  <a:pos x="T10" y="T11"/>
                </a:cxn>
              </a:cxnLst>
              <a:rect l="0" t="0" r="r" b="b"/>
              <a:pathLst>
                <a:path w="25" h="32">
                  <a:moveTo>
                    <a:pt x="25" y="4"/>
                  </a:moveTo>
                  <a:cubicBezTo>
                    <a:pt x="10" y="0"/>
                    <a:pt x="10" y="0"/>
                    <a:pt x="10" y="0"/>
                  </a:cubicBezTo>
                  <a:cubicBezTo>
                    <a:pt x="7" y="12"/>
                    <a:pt x="7" y="12"/>
                    <a:pt x="7" y="12"/>
                  </a:cubicBezTo>
                  <a:cubicBezTo>
                    <a:pt x="0" y="23"/>
                    <a:pt x="0" y="23"/>
                    <a:pt x="0" y="23"/>
                  </a:cubicBezTo>
                  <a:cubicBezTo>
                    <a:pt x="6" y="26"/>
                    <a:pt x="17" y="23"/>
                    <a:pt x="17" y="32"/>
                  </a:cubicBezTo>
                  <a:lnTo>
                    <a:pt x="25" y="4"/>
                  </a:ln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2" name="Freeform 354"/>
            <p:cNvSpPr>
              <a:spLocks/>
            </p:cNvSpPr>
            <p:nvPr/>
          </p:nvSpPr>
          <p:spPr bwMode="auto">
            <a:xfrm>
              <a:off x="8181085" y="4537007"/>
              <a:ext cx="213410" cy="330239"/>
            </a:xfrm>
            <a:custGeom>
              <a:avLst/>
              <a:gdLst>
                <a:gd name="T0" fmla="*/ 2 w 29"/>
                <a:gd name="T1" fmla="*/ 27 h 45"/>
                <a:gd name="T2" fmla="*/ 12 w 29"/>
                <a:gd name="T3" fmla="*/ 5 h 45"/>
                <a:gd name="T4" fmla="*/ 16 w 29"/>
                <a:gd name="T5" fmla="*/ 3 h 45"/>
                <a:gd name="T6" fmla="*/ 16 w 29"/>
                <a:gd name="T7" fmla="*/ 3 h 45"/>
                <a:gd name="T8" fmla="*/ 16 w 29"/>
                <a:gd name="T9" fmla="*/ 4 h 45"/>
                <a:gd name="T10" fmla="*/ 17 w 29"/>
                <a:gd name="T11" fmla="*/ 2 h 45"/>
                <a:gd name="T12" fmla="*/ 22 w 29"/>
                <a:gd name="T13" fmla="*/ 0 h 45"/>
                <a:gd name="T14" fmla="*/ 22 w 29"/>
                <a:gd name="T15" fmla="*/ 0 h 45"/>
                <a:gd name="T16" fmla="*/ 24 w 29"/>
                <a:gd name="T17" fmla="*/ 3 h 45"/>
                <a:gd name="T18" fmla="*/ 26 w 29"/>
                <a:gd name="T19" fmla="*/ 4 h 45"/>
                <a:gd name="T20" fmla="*/ 26 w 29"/>
                <a:gd name="T21" fmla="*/ 4 h 45"/>
                <a:gd name="T22" fmla="*/ 28 w 29"/>
                <a:gd name="T23" fmla="*/ 9 h 45"/>
                <a:gd name="T24" fmla="*/ 16 w 29"/>
                <a:gd name="T25" fmla="*/ 32 h 45"/>
                <a:gd name="T26" fmla="*/ 12 w 29"/>
                <a:gd name="T27" fmla="*/ 42 h 45"/>
                <a:gd name="T28" fmla="*/ 7 w 29"/>
                <a:gd name="T29" fmla="*/ 44 h 45"/>
                <a:gd name="T30" fmla="*/ 7 w 29"/>
                <a:gd name="T31" fmla="*/ 44 h 45"/>
                <a:gd name="T32" fmla="*/ 6 w 29"/>
                <a:gd name="T33" fmla="*/ 38 h 45"/>
                <a:gd name="T34" fmla="*/ 2 w 29"/>
                <a:gd name="T35"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5">
                  <a:moveTo>
                    <a:pt x="2" y="27"/>
                  </a:moveTo>
                  <a:cubicBezTo>
                    <a:pt x="12" y="5"/>
                    <a:pt x="12" y="5"/>
                    <a:pt x="12" y="5"/>
                  </a:cubicBezTo>
                  <a:cubicBezTo>
                    <a:pt x="12" y="3"/>
                    <a:pt x="14" y="3"/>
                    <a:pt x="16" y="3"/>
                  </a:cubicBezTo>
                  <a:cubicBezTo>
                    <a:pt x="16" y="3"/>
                    <a:pt x="16" y="3"/>
                    <a:pt x="16" y="3"/>
                  </a:cubicBezTo>
                  <a:cubicBezTo>
                    <a:pt x="16" y="4"/>
                    <a:pt x="16" y="4"/>
                    <a:pt x="16" y="4"/>
                  </a:cubicBezTo>
                  <a:cubicBezTo>
                    <a:pt x="17" y="2"/>
                    <a:pt x="17" y="2"/>
                    <a:pt x="17" y="2"/>
                  </a:cubicBezTo>
                  <a:cubicBezTo>
                    <a:pt x="18" y="0"/>
                    <a:pt x="20" y="0"/>
                    <a:pt x="22" y="0"/>
                  </a:cubicBezTo>
                  <a:cubicBezTo>
                    <a:pt x="22" y="0"/>
                    <a:pt x="22" y="0"/>
                    <a:pt x="22" y="0"/>
                  </a:cubicBezTo>
                  <a:cubicBezTo>
                    <a:pt x="23" y="1"/>
                    <a:pt x="24" y="2"/>
                    <a:pt x="24" y="3"/>
                  </a:cubicBezTo>
                  <a:cubicBezTo>
                    <a:pt x="25" y="3"/>
                    <a:pt x="26" y="3"/>
                    <a:pt x="26" y="4"/>
                  </a:cubicBezTo>
                  <a:cubicBezTo>
                    <a:pt x="26" y="4"/>
                    <a:pt x="26" y="4"/>
                    <a:pt x="26" y="4"/>
                  </a:cubicBezTo>
                  <a:cubicBezTo>
                    <a:pt x="28" y="5"/>
                    <a:pt x="29" y="7"/>
                    <a:pt x="28" y="9"/>
                  </a:cubicBezTo>
                  <a:cubicBezTo>
                    <a:pt x="16" y="32"/>
                    <a:pt x="16" y="32"/>
                    <a:pt x="16" y="32"/>
                  </a:cubicBezTo>
                  <a:cubicBezTo>
                    <a:pt x="12" y="42"/>
                    <a:pt x="12" y="42"/>
                    <a:pt x="12" y="42"/>
                  </a:cubicBezTo>
                  <a:cubicBezTo>
                    <a:pt x="11" y="44"/>
                    <a:pt x="9" y="45"/>
                    <a:pt x="7" y="44"/>
                  </a:cubicBezTo>
                  <a:cubicBezTo>
                    <a:pt x="7" y="44"/>
                    <a:pt x="7" y="44"/>
                    <a:pt x="7" y="44"/>
                  </a:cubicBezTo>
                  <a:cubicBezTo>
                    <a:pt x="5" y="43"/>
                    <a:pt x="5" y="40"/>
                    <a:pt x="6" y="38"/>
                  </a:cubicBezTo>
                  <a:cubicBezTo>
                    <a:pt x="6" y="36"/>
                    <a:pt x="0" y="31"/>
                    <a:pt x="2" y="27"/>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3" name="Freeform 355"/>
            <p:cNvSpPr>
              <a:spLocks/>
            </p:cNvSpPr>
            <p:nvPr/>
          </p:nvSpPr>
          <p:spPr bwMode="auto">
            <a:xfrm>
              <a:off x="8218471" y="4764437"/>
              <a:ext cx="73215" cy="183813"/>
            </a:xfrm>
            <a:custGeom>
              <a:avLst/>
              <a:gdLst>
                <a:gd name="T0" fmla="*/ 3 w 10"/>
                <a:gd name="T1" fmla="*/ 25 h 25"/>
                <a:gd name="T2" fmla="*/ 3 w 10"/>
                <a:gd name="T3" fmla="*/ 25 h 25"/>
                <a:gd name="T4" fmla="*/ 0 w 10"/>
                <a:gd name="T5" fmla="*/ 22 h 25"/>
                <a:gd name="T6" fmla="*/ 5 w 10"/>
                <a:gd name="T7" fmla="*/ 0 h 25"/>
                <a:gd name="T8" fmla="*/ 5 w 10"/>
                <a:gd name="T9" fmla="*/ 0 h 25"/>
                <a:gd name="T10" fmla="*/ 10 w 10"/>
                <a:gd name="T11" fmla="*/ 3 h 25"/>
                <a:gd name="T12" fmla="*/ 6 w 10"/>
                <a:gd name="T13" fmla="*/ 23 h 25"/>
                <a:gd name="T14" fmla="*/ 3 w 10"/>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5">
                  <a:moveTo>
                    <a:pt x="3" y="25"/>
                  </a:moveTo>
                  <a:cubicBezTo>
                    <a:pt x="3" y="25"/>
                    <a:pt x="3" y="25"/>
                    <a:pt x="3" y="25"/>
                  </a:cubicBezTo>
                  <a:cubicBezTo>
                    <a:pt x="1" y="25"/>
                    <a:pt x="0" y="23"/>
                    <a:pt x="0" y="22"/>
                  </a:cubicBezTo>
                  <a:cubicBezTo>
                    <a:pt x="5" y="0"/>
                    <a:pt x="5" y="0"/>
                    <a:pt x="5" y="0"/>
                  </a:cubicBezTo>
                  <a:cubicBezTo>
                    <a:pt x="5" y="0"/>
                    <a:pt x="5" y="0"/>
                    <a:pt x="5" y="0"/>
                  </a:cubicBezTo>
                  <a:cubicBezTo>
                    <a:pt x="10" y="3"/>
                    <a:pt x="10" y="3"/>
                    <a:pt x="10" y="3"/>
                  </a:cubicBezTo>
                  <a:cubicBezTo>
                    <a:pt x="6" y="23"/>
                    <a:pt x="6" y="23"/>
                    <a:pt x="6" y="23"/>
                  </a:cubicBezTo>
                  <a:cubicBezTo>
                    <a:pt x="5" y="24"/>
                    <a:pt x="4" y="25"/>
                    <a:pt x="3" y="25"/>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4" name="Freeform 356"/>
            <p:cNvSpPr>
              <a:spLocks/>
            </p:cNvSpPr>
            <p:nvPr/>
          </p:nvSpPr>
          <p:spPr bwMode="auto">
            <a:xfrm>
              <a:off x="8269876" y="4580623"/>
              <a:ext cx="109042" cy="257026"/>
            </a:xfrm>
            <a:custGeom>
              <a:avLst/>
              <a:gdLst>
                <a:gd name="T0" fmla="*/ 10 w 15"/>
                <a:gd name="T1" fmla="*/ 35 h 35"/>
                <a:gd name="T2" fmla="*/ 10 w 15"/>
                <a:gd name="T3" fmla="*/ 35 h 35"/>
                <a:gd name="T4" fmla="*/ 8 w 15"/>
                <a:gd name="T5" fmla="*/ 32 h 35"/>
                <a:gd name="T6" fmla="*/ 9 w 15"/>
                <a:gd name="T7" fmla="*/ 24 h 35"/>
                <a:gd name="T8" fmla="*/ 4 w 15"/>
                <a:gd name="T9" fmla="*/ 24 h 35"/>
                <a:gd name="T10" fmla="*/ 0 w 15"/>
                <a:gd name="T11" fmla="*/ 6 h 35"/>
                <a:gd name="T12" fmla="*/ 9 w 15"/>
                <a:gd name="T13" fmla="*/ 0 h 35"/>
                <a:gd name="T14" fmla="*/ 12 w 15"/>
                <a:gd name="T15" fmla="*/ 8 h 35"/>
                <a:gd name="T16" fmla="*/ 15 w 15"/>
                <a:gd name="T17" fmla="*/ 15 h 35"/>
                <a:gd name="T18" fmla="*/ 14 w 15"/>
                <a:gd name="T19" fmla="*/ 33 h 35"/>
                <a:gd name="T20" fmla="*/ 10 w 15"/>
                <a:gd name="T2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5">
                  <a:moveTo>
                    <a:pt x="10" y="35"/>
                  </a:moveTo>
                  <a:cubicBezTo>
                    <a:pt x="10" y="35"/>
                    <a:pt x="10" y="35"/>
                    <a:pt x="10" y="35"/>
                  </a:cubicBezTo>
                  <a:cubicBezTo>
                    <a:pt x="9" y="35"/>
                    <a:pt x="8" y="34"/>
                    <a:pt x="8" y="32"/>
                  </a:cubicBezTo>
                  <a:cubicBezTo>
                    <a:pt x="9" y="24"/>
                    <a:pt x="9" y="24"/>
                    <a:pt x="9" y="24"/>
                  </a:cubicBezTo>
                  <a:cubicBezTo>
                    <a:pt x="9" y="20"/>
                    <a:pt x="6" y="21"/>
                    <a:pt x="4" y="24"/>
                  </a:cubicBezTo>
                  <a:cubicBezTo>
                    <a:pt x="0" y="6"/>
                    <a:pt x="0" y="6"/>
                    <a:pt x="0" y="6"/>
                  </a:cubicBezTo>
                  <a:cubicBezTo>
                    <a:pt x="9" y="0"/>
                    <a:pt x="9" y="0"/>
                    <a:pt x="9" y="0"/>
                  </a:cubicBezTo>
                  <a:cubicBezTo>
                    <a:pt x="12" y="8"/>
                    <a:pt x="12" y="8"/>
                    <a:pt x="12" y="8"/>
                  </a:cubicBezTo>
                  <a:cubicBezTo>
                    <a:pt x="15" y="8"/>
                    <a:pt x="15" y="13"/>
                    <a:pt x="15" y="15"/>
                  </a:cubicBezTo>
                  <a:cubicBezTo>
                    <a:pt x="14" y="33"/>
                    <a:pt x="14" y="33"/>
                    <a:pt x="14" y="33"/>
                  </a:cubicBezTo>
                  <a:cubicBezTo>
                    <a:pt x="13" y="34"/>
                    <a:pt x="12" y="35"/>
                    <a:pt x="10" y="35"/>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5" name="Freeform 357"/>
            <p:cNvSpPr>
              <a:spLocks/>
            </p:cNvSpPr>
            <p:nvPr/>
          </p:nvSpPr>
          <p:spPr bwMode="auto">
            <a:xfrm>
              <a:off x="8202894" y="4734838"/>
              <a:ext cx="51406" cy="183813"/>
            </a:xfrm>
            <a:custGeom>
              <a:avLst/>
              <a:gdLst>
                <a:gd name="T0" fmla="*/ 5 w 7"/>
                <a:gd name="T1" fmla="*/ 25 h 25"/>
                <a:gd name="T2" fmla="*/ 5 w 7"/>
                <a:gd name="T3" fmla="*/ 25 h 25"/>
                <a:gd name="T4" fmla="*/ 2 w 7"/>
                <a:gd name="T5" fmla="*/ 22 h 25"/>
                <a:gd name="T6" fmla="*/ 0 w 7"/>
                <a:gd name="T7" fmla="*/ 0 h 25"/>
                <a:gd name="T8" fmla="*/ 0 w 7"/>
                <a:gd name="T9" fmla="*/ 0 h 25"/>
                <a:gd name="T10" fmla="*/ 5 w 7"/>
                <a:gd name="T11" fmla="*/ 1 h 25"/>
                <a:gd name="T12" fmla="*/ 7 w 7"/>
                <a:gd name="T13" fmla="*/ 22 h 25"/>
                <a:gd name="T14" fmla="*/ 5 w 7"/>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5">
                  <a:moveTo>
                    <a:pt x="5" y="25"/>
                  </a:moveTo>
                  <a:cubicBezTo>
                    <a:pt x="5" y="25"/>
                    <a:pt x="5" y="25"/>
                    <a:pt x="5" y="25"/>
                  </a:cubicBezTo>
                  <a:cubicBezTo>
                    <a:pt x="3" y="25"/>
                    <a:pt x="2" y="24"/>
                    <a:pt x="2" y="22"/>
                  </a:cubicBezTo>
                  <a:cubicBezTo>
                    <a:pt x="0" y="0"/>
                    <a:pt x="0" y="0"/>
                    <a:pt x="0" y="0"/>
                  </a:cubicBezTo>
                  <a:cubicBezTo>
                    <a:pt x="0" y="0"/>
                    <a:pt x="0" y="0"/>
                    <a:pt x="0" y="0"/>
                  </a:cubicBezTo>
                  <a:cubicBezTo>
                    <a:pt x="5" y="1"/>
                    <a:pt x="5" y="1"/>
                    <a:pt x="5" y="1"/>
                  </a:cubicBezTo>
                  <a:cubicBezTo>
                    <a:pt x="7" y="22"/>
                    <a:pt x="7" y="22"/>
                    <a:pt x="7" y="22"/>
                  </a:cubicBezTo>
                  <a:cubicBezTo>
                    <a:pt x="7" y="23"/>
                    <a:pt x="6" y="24"/>
                    <a:pt x="5" y="25"/>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6" name="Freeform 358"/>
            <p:cNvSpPr>
              <a:spLocks/>
            </p:cNvSpPr>
            <p:nvPr/>
          </p:nvSpPr>
          <p:spPr bwMode="auto">
            <a:xfrm>
              <a:off x="8196663" y="4756647"/>
              <a:ext cx="87233" cy="162004"/>
            </a:xfrm>
            <a:custGeom>
              <a:avLst/>
              <a:gdLst>
                <a:gd name="T0" fmla="*/ 10 w 12"/>
                <a:gd name="T1" fmla="*/ 22 h 22"/>
                <a:gd name="T2" fmla="*/ 10 w 12"/>
                <a:gd name="T3" fmla="*/ 22 h 22"/>
                <a:gd name="T4" fmla="*/ 6 w 12"/>
                <a:gd name="T5" fmla="*/ 20 h 22"/>
                <a:gd name="T6" fmla="*/ 0 w 12"/>
                <a:gd name="T7" fmla="*/ 0 h 22"/>
                <a:gd name="T8" fmla="*/ 5 w 12"/>
                <a:gd name="T9" fmla="*/ 4 h 22"/>
                <a:gd name="T10" fmla="*/ 11 w 12"/>
                <a:gd name="T11" fmla="*/ 19 h 22"/>
                <a:gd name="T12" fmla="*/ 10 w 12"/>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12" h="22">
                  <a:moveTo>
                    <a:pt x="10" y="22"/>
                  </a:moveTo>
                  <a:cubicBezTo>
                    <a:pt x="10" y="22"/>
                    <a:pt x="10" y="22"/>
                    <a:pt x="10" y="22"/>
                  </a:cubicBezTo>
                  <a:cubicBezTo>
                    <a:pt x="8" y="22"/>
                    <a:pt x="7" y="22"/>
                    <a:pt x="6" y="20"/>
                  </a:cubicBezTo>
                  <a:cubicBezTo>
                    <a:pt x="0" y="0"/>
                    <a:pt x="0" y="0"/>
                    <a:pt x="0" y="0"/>
                  </a:cubicBezTo>
                  <a:cubicBezTo>
                    <a:pt x="5" y="4"/>
                    <a:pt x="5" y="4"/>
                    <a:pt x="5" y="4"/>
                  </a:cubicBezTo>
                  <a:cubicBezTo>
                    <a:pt x="11" y="19"/>
                    <a:pt x="11" y="19"/>
                    <a:pt x="11" y="19"/>
                  </a:cubicBezTo>
                  <a:cubicBezTo>
                    <a:pt x="12" y="20"/>
                    <a:pt x="11" y="21"/>
                    <a:pt x="10" y="22"/>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7" name="Freeform 359"/>
            <p:cNvSpPr>
              <a:spLocks/>
            </p:cNvSpPr>
            <p:nvPr/>
          </p:nvSpPr>
          <p:spPr bwMode="auto">
            <a:xfrm>
              <a:off x="8224702" y="4610220"/>
              <a:ext cx="169793" cy="88791"/>
            </a:xfrm>
            <a:custGeom>
              <a:avLst/>
              <a:gdLst>
                <a:gd name="T0" fmla="*/ 0 w 109"/>
                <a:gd name="T1" fmla="*/ 28 h 57"/>
                <a:gd name="T2" fmla="*/ 104 w 109"/>
                <a:gd name="T3" fmla="*/ 57 h 57"/>
                <a:gd name="T4" fmla="*/ 109 w 109"/>
                <a:gd name="T5" fmla="*/ 28 h 57"/>
                <a:gd name="T6" fmla="*/ 5 w 109"/>
                <a:gd name="T7" fmla="*/ 0 h 57"/>
                <a:gd name="T8" fmla="*/ 0 w 109"/>
                <a:gd name="T9" fmla="*/ 28 h 57"/>
              </a:gdLst>
              <a:ahLst/>
              <a:cxnLst>
                <a:cxn ang="0">
                  <a:pos x="T0" y="T1"/>
                </a:cxn>
                <a:cxn ang="0">
                  <a:pos x="T2" y="T3"/>
                </a:cxn>
                <a:cxn ang="0">
                  <a:pos x="T4" y="T5"/>
                </a:cxn>
                <a:cxn ang="0">
                  <a:pos x="T6" y="T7"/>
                </a:cxn>
                <a:cxn ang="0">
                  <a:pos x="T8" y="T9"/>
                </a:cxn>
              </a:cxnLst>
              <a:rect l="0" t="0" r="r" b="b"/>
              <a:pathLst>
                <a:path w="109" h="57">
                  <a:moveTo>
                    <a:pt x="0" y="28"/>
                  </a:moveTo>
                  <a:lnTo>
                    <a:pt x="104" y="57"/>
                  </a:lnTo>
                  <a:lnTo>
                    <a:pt x="109" y="28"/>
                  </a:lnTo>
                  <a:lnTo>
                    <a:pt x="5" y="0"/>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8" name="Freeform 360"/>
            <p:cNvSpPr>
              <a:spLocks/>
            </p:cNvSpPr>
            <p:nvPr/>
          </p:nvSpPr>
          <p:spPr bwMode="auto">
            <a:xfrm>
              <a:off x="8218471" y="3468403"/>
              <a:ext cx="563900" cy="1193224"/>
            </a:xfrm>
            <a:custGeom>
              <a:avLst/>
              <a:gdLst>
                <a:gd name="T0" fmla="*/ 77 w 77"/>
                <a:gd name="T1" fmla="*/ 6 h 163"/>
                <a:gd name="T2" fmla="*/ 51 w 77"/>
                <a:gd name="T3" fmla="*/ 0 h 163"/>
                <a:gd name="T4" fmla="*/ 0 w 77"/>
                <a:gd name="T5" fmla="*/ 156 h 163"/>
                <a:gd name="T6" fmla="*/ 0 w 77"/>
                <a:gd name="T7" fmla="*/ 156 h 163"/>
                <a:gd name="T8" fmla="*/ 26 w 77"/>
                <a:gd name="T9" fmla="*/ 163 h 163"/>
                <a:gd name="T10" fmla="*/ 26 w 77"/>
                <a:gd name="T11" fmla="*/ 162 h 163"/>
                <a:gd name="T12" fmla="*/ 77 w 77"/>
                <a:gd name="T13" fmla="*/ 6 h 163"/>
                <a:gd name="T14" fmla="*/ 77 w 77"/>
                <a:gd name="T15" fmla="*/ 6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63">
                  <a:moveTo>
                    <a:pt x="77" y="6"/>
                  </a:moveTo>
                  <a:cubicBezTo>
                    <a:pt x="51" y="0"/>
                    <a:pt x="51" y="0"/>
                    <a:pt x="51" y="0"/>
                  </a:cubicBezTo>
                  <a:cubicBezTo>
                    <a:pt x="51" y="0"/>
                    <a:pt x="3" y="145"/>
                    <a:pt x="0" y="156"/>
                  </a:cubicBezTo>
                  <a:cubicBezTo>
                    <a:pt x="0" y="156"/>
                    <a:pt x="0" y="156"/>
                    <a:pt x="0" y="156"/>
                  </a:cubicBezTo>
                  <a:cubicBezTo>
                    <a:pt x="26" y="163"/>
                    <a:pt x="26" y="163"/>
                    <a:pt x="26" y="163"/>
                  </a:cubicBezTo>
                  <a:cubicBezTo>
                    <a:pt x="26" y="163"/>
                    <a:pt x="26" y="162"/>
                    <a:pt x="26" y="162"/>
                  </a:cubicBezTo>
                  <a:cubicBezTo>
                    <a:pt x="77" y="6"/>
                    <a:pt x="77" y="6"/>
                    <a:pt x="77" y="6"/>
                  </a:cubicBezTo>
                  <a:cubicBezTo>
                    <a:pt x="77" y="6"/>
                    <a:pt x="77" y="6"/>
                    <a:pt x="77" y="6"/>
                  </a:cubicBez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9" name="Freeform 361"/>
            <p:cNvSpPr>
              <a:spLocks/>
            </p:cNvSpPr>
            <p:nvPr/>
          </p:nvSpPr>
          <p:spPr bwMode="auto">
            <a:xfrm>
              <a:off x="8562730" y="4603989"/>
              <a:ext cx="373856" cy="1719737"/>
            </a:xfrm>
            <a:custGeom>
              <a:avLst/>
              <a:gdLst>
                <a:gd name="T0" fmla="*/ 17 w 51"/>
                <a:gd name="T1" fmla="*/ 0 h 235"/>
                <a:gd name="T2" fmla="*/ 44 w 51"/>
                <a:gd name="T3" fmla="*/ 0 h 235"/>
                <a:gd name="T4" fmla="*/ 50 w 51"/>
                <a:gd name="T5" fmla="*/ 7 h 235"/>
                <a:gd name="T6" fmla="*/ 45 w 51"/>
                <a:gd name="T7" fmla="*/ 118 h 235"/>
                <a:gd name="T8" fmla="*/ 42 w 51"/>
                <a:gd name="T9" fmla="*/ 187 h 235"/>
                <a:gd name="T10" fmla="*/ 44 w 51"/>
                <a:gd name="T11" fmla="*/ 210 h 235"/>
                <a:gd name="T12" fmla="*/ 17 w 51"/>
                <a:gd name="T13" fmla="*/ 232 h 235"/>
                <a:gd name="T14" fmla="*/ 3 w 51"/>
                <a:gd name="T15" fmla="*/ 228 h 235"/>
                <a:gd name="T16" fmla="*/ 19 w 51"/>
                <a:gd name="T17" fmla="*/ 207 h 235"/>
                <a:gd name="T18" fmla="*/ 17 w 51"/>
                <a:gd name="T19" fmla="*/ 114 h 235"/>
                <a:gd name="T20" fmla="*/ 10 w 51"/>
                <a:gd name="T21" fmla="*/ 7 h 235"/>
                <a:gd name="T22" fmla="*/ 17 w 51"/>
                <a:gd name="T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235">
                  <a:moveTo>
                    <a:pt x="17" y="0"/>
                  </a:moveTo>
                  <a:cubicBezTo>
                    <a:pt x="44" y="0"/>
                    <a:pt x="44" y="0"/>
                    <a:pt x="44" y="0"/>
                  </a:cubicBezTo>
                  <a:cubicBezTo>
                    <a:pt x="47" y="0"/>
                    <a:pt x="51" y="3"/>
                    <a:pt x="50" y="7"/>
                  </a:cubicBezTo>
                  <a:cubicBezTo>
                    <a:pt x="49" y="46"/>
                    <a:pt x="51" y="78"/>
                    <a:pt x="45" y="118"/>
                  </a:cubicBezTo>
                  <a:cubicBezTo>
                    <a:pt x="43" y="136"/>
                    <a:pt x="44" y="160"/>
                    <a:pt x="42" y="187"/>
                  </a:cubicBezTo>
                  <a:cubicBezTo>
                    <a:pt x="40" y="201"/>
                    <a:pt x="45" y="207"/>
                    <a:pt x="44" y="210"/>
                  </a:cubicBezTo>
                  <a:cubicBezTo>
                    <a:pt x="43" y="213"/>
                    <a:pt x="28" y="235"/>
                    <a:pt x="17" y="232"/>
                  </a:cubicBezTo>
                  <a:cubicBezTo>
                    <a:pt x="3" y="228"/>
                    <a:pt x="3" y="228"/>
                    <a:pt x="3" y="228"/>
                  </a:cubicBezTo>
                  <a:cubicBezTo>
                    <a:pt x="0" y="227"/>
                    <a:pt x="18" y="210"/>
                    <a:pt x="19" y="207"/>
                  </a:cubicBezTo>
                  <a:cubicBezTo>
                    <a:pt x="27" y="172"/>
                    <a:pt x="21" y="146"/>
                    <a:pt x="17" y="114"/>
                  </a:cubicBezTo>
                  <a:cubicBezTo>
                    <a:pt x="14" y="80"/>
                    <a:pt x="10" y="41"/>
                    <a:pt x="10" y="7"/>
                  </a:cubicBezTo>
                  <a:cubicBezTo>
                    <a:pt x="10" y="3"/>
                    <a:pt x="13" y="0"/>
                    <a:pt x="17" y="0"/>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0" name="Freeform 362"/>
            <p:cNvSpPr>
              <a:spLocks/>
            </p:cNvSpPr>
            <p:nvPr/>
          </p:nvSpPr>
          <p:spPr bwMode="auto">
            <a:xfrm>
              <a:off x="8473939" y="6082277"/>
              <a:ext cx="454858" cy="322452"/>
            </a:xfrm>
            <a:custGeom>
              <a:avLst/>
              <a:gdLst>
                <a:gd name="T0" fmla="*/ 55 w 62"/>
                <a:gd name="T1" fmla="*/ 0 h 44"/>
                <a:gd name="T2" fmla="*/ 62 w 62"/>
                <a:gd name="T3" fmla="*/ 19 h 44"/>
                <a:gd name="T4" fmla="*/ 58 w 62"/>
                <a:gd name="T5" fmla="*/ 27 h 44"/>
                <a:gd name="T6" fmla="*/ 53 w 62"/>
                <a:gd name="T7" fmla="*/ 27 h 44"/>
                <a:gd name="T8" fmla="*/ 42 w 62"/>
                <a:gd name="T9" fmla="*/ 34 h 44"/>
                <a:gd name="T10" fmla="*/ 25 w 62"/>
                <a:gd name="T11" fmla="*/ 42 h 44"/>
                <a:gd name="T12" fmla="*/ 9 w 62"/>
                <a:gd name="T13" fmla="*/ 40 h 44"/>
                <a:gd name="T14" fmla="*/ 26 w 62"/>
                <a:gd name="T15" fmla="*/ 11 h 44"/>
                <a:gd name="T16" fmla="*/ 23 w 62"/>
                <a:gd name="T17" fmla="*/ 26 h 44"/>
                <a:gd name="T18" fmla="*/ 55 w 62"/>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44">
                  <a:moveTo>
                    <a:pt x="55" y="0"/>
                  </a:moveTo>
                  <a:cubicBezTo>
                    <a:pt x="58" y="3"/>
                    <a:pt x="62" y="14"/>
                    <a:pt x="62" y="19"/>
                  </a:cubicBezTo>
                  <a:cubicBezTo>
                    <a:pt x="61" y="25"/>
                    <a:pt x="61" y="25"/>
                    <a:pt x="58" y="27"/>
                  </a:cubicBezTo>
                  <a:cubicBezTo>
                    <a:pt x="55" y="29"/>
                    <a:pt x="54" y="29"/>
                    <a:pt x="53" y="27"/>
                  </a:cubicBezTo>
                  <a:cubicBezTo>
                    <a:pt x="52" y="26"/>
                    <a:pt x="45" y="32"/>
                    <a:pt x="42" y="34"/>
                  </a:cubicBezTo>
                  <a:cubicBezTo>
                    <a:pt x="38" y="36"/>
                    <a:pt x="34" y="40"/>
                    <a:pt x="25" y="42"/>
                  </a:cubicBezTo>
                  <a:cubicBezTo>
                    <a:pt x="19" y="43"/>
                    <a:pt x="12" y="44"/>
                    <a:pt x="9" y="40"/>
                  </a:cubicBezTo>
                  <a:cubicBezTo>
                    <a:pt x="0" y="31"/>
                    <a:pt x="18" y="21"/>
                    <a:pt x="26" y="11"/>
                  </a:cubicBezTo>
                  <a:cubicBezTo>
                    <a:pt x="22" y="19"/>
                    <a:pt x="12" y="25"/>
                    <a:pt x="23" y="26"/>
                  </a:cubicBezTo>
                  <a:cubicBezTo>
                    <a:pt x="42" y="26"/>
                    <a:pt x="54" y="13"/>
                    <a:pt x="55"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1" name="Freeform 363"/>
            <p:cNvSpPr>
              <a:spLocks/>
            </p:cNvSpPr>
            <p:nvPr/>
          </p:nvSpPr>
          <p:spPr bwMode="auto">
            <a:xfrm>
              <a:off x="8958393" y="4603989"/>
              <a:ext cx="373856" cy="1719737"/>
            </a:xfrm>
            <a:custGeom>
              <a:avLst/>
              <a:gdLst>
                <a:gd name="T0" fmla="*/ 34 w 51"/>
                <a:gd name="T1" fmla="*/ 0 h 235"/>
                <a:gd name="T2" fmla="*/ 7 w 51"/>
                <a:gd name="T3" fmla="*/ 0 h 235"/>
                <a:gd name="T4" fmla="*/ 0 w 51"/>
                <a:gd name="T5" fmla="*/ 7 h 235"/>
                <a:gd name="T6" fmla="*/ 6 w 51"/>
                <a:gd name="T7" fmla="*/ 118 h 235"/>
                <a:gd name="T8" fmla="*/ 9 w 51"/>
                <a:gd name="T9" fmla="*/ 187 h 235"/>
                <a:gd name="T10" fmla="*/ 7 w 51"/>
                <a:gd name="T11" fmla="*/ 210 h 235"/>
                <a:gd name="T12" fmla="*/ 34 w 51"/>
                <a:gd name="T13" fmla="*/ 232 h 235"/>
                <a:gd name="T14" fmla="*/ 48 w 51"/>
                <a:gd name="T15" fmla="*/ 228 h 235"/>
                <a:gd name="T16" fmla="*/ 32 w 51"/>
                <a:gd name="T17" fmla="*/ 207 h 235"/>
                <a:gd name="T18" fmla="*/ 33 w 51"/>
                <a:gd name="T19" fmla="*/ 114 h 235"/>
                <a:gd name="T20" fmla="*/ 41 w 51"/>
                <a:gd name="T21" fmla="*/ 7 h 235"/>
                <a:gd name="T22" fmla="*/ 34 w 51"/>
                <a:gd name="T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235">
                  <a:moveTo>
                    <a:pt x="34" y="0"/>
                  </a:moveTo>
                  <a:cubicBezTo>
                    <a:pt x="7" y="0"/>
                    <a:pt x="7" y="0"/>
                    <a:pt x="7" y="0"/>
                  </a:cubicBezTo>
                  <a:cubicBezTo>
                    <a:pt x="3" y="0"/>
                    <a:pt x="0" y="3"/>
                    <a:pt x="0" y="7"/>
                  </a:cubicBezTo>
                  <a:cubicBezTo>
                    <a:pt x="1" y="46"/>
                    <a:pt x="0" y="78"/>
                    <a:pt x="6" y="118"/>
                  </a:cubicBezTo>
                  <a:cubicBezTo>
                    <a:pt x="8" y="136"/>
                    <a:pt x="7" y="160"/>
                    <a:pt x="9" y="187"/>
                  </a:cubicBezTo>
                  <a:cubicBezTo>
                    <a:pt x="11" y="201"/>
                    <a:pt x="6" y="207"/>
                    <a:pt x="7" y="210"/>
                  </a:cubicBezTo>
                  <a:cubicBezTo>
                    <a:pt x="8" y="213"/>
                    <a:pt x="23" y="235"/>
                    <a:pt x="34" y="232"/>
                  </a:cubicBezTo>
                  <a:cubicBezTo>
                    <a:pt x="48" y="228"/>
                    <a:pt x="48" y="228"/>
                    <a:pt x="48" y="228"/>
                  </a:cubicBezTo>
                  <a:cubicBezTo>
                    <a:pt x="51" y="227"/>
                    <a:pt x="33" y="210"/>
                    <a:pt x="32" y="207"/>
                  </a:cubicBezTo>
                  <a:cubicBezTo>
                    <a:pt x="24" y="172"/>
                    <a:pt x="30" y="146"/>
                    <a:pt x="33" y="114"/>
                  </a:cubicBezTo>
                  <a:cubicBezTo>
                    <a:pt x="37" y="80"/>
                    <a:pt x="41" y="41"/>
                    <a:pt x="41" y="7"/>
                  </a:cubicBezTo>
                  <a:cubicBezTo>
                    <a:pt x="41" y="3"/>
                    <a:pt x="38" y="0"/>
                    <a:pt x="34" y="0"/>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5" name="Freeform 364"/>
            <p:cNvSpPr>
              <a:spLocks/>
            </p:cNvSpPr>
            <p:nvPr/>
          </p:nvSpPr>
          <p:spPr bwMode="auto">
            <a:xfrm>
              <a:off x="8966182" y="6082277"/>
              <a:ext cx="447071" cy="322452"/>
            </a:xfrm>
            <a:custGeom>
              <a:avLst/>
              <a:gdLst>
                <a:gd name="T0" fmla="*/ 7 w 61"/>
                <a:gd name="T1" fmla="*/ 0 h 44"/>
                <a:gd name="T2" fmla="*/ 0 w 61"/>
                <a:gd name="T3" fmla="*/ 19 h 44"/>
                <a:gd name="T4" fmla="*/ 4 w 61"/>
                <a:gd name="T5" fmla="*/ 27 h 44"/>
                <a:gd name="T6" fmla="*/ 9 w 61"/>
                <a:gd name="T7" fmla="*/ 27 h 44"/>
                <a:gd name="T8" fmla="*/ 20 w 61"/>
                <a:gd name="T9" fmla="*/ 34 h 44"/>
                <a:gd name="T10" fmla="*/ 37 w 61"/>
                <a:gd name="T11" fmla="*/ 42 h 44"/>
                <a:gd name="T12" fmla="*/ 53 w 61"/>
                <a:gd name="T13" fmla="*/ 40 h 44"/>
                <a:gd name="T14" fmla="*/ 36 w 61"/>
                <a:gd name="T15" fmla="*/ 11 h 44"/>
                <a:gd name="T16" fmla="*/ 39 w 61"/>
                <a:gd name="T17" fmla="*/ 26 h 44"/>
                <a:gd name="T18" fmla="*/ 7 w 61"/>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44">
                  <a:moveTo>
                    <a:pt x="7" y="0"/>
                  </a:moveTo>
                  <a:cubicBezTo>
                    <a:pt x="4" y="3"/>
                    <a:pt x="0" y="14"/>
                    <a:pt x="0" y="19"/>
                  </a:cubicBezTo>
                  <a:cubicBezTo>
                    <a:pt x="1" y="25"/>
                    <a:pt x="1" y="25"/>
                    <a:pt x="4" y="27"/>
                  </a:cubicBezTo>
                  <a:cubicBezTo>
                    <a:pt x="7" y="29"/>
                    <a:pt x="8" y="29"/>
                    <a:pt x="9" y="27"/>
                  </a:cubicBezTo>
                  <a:cubicBezTo>
                    <a:pt x="10" y="26"/>
                    <a:pt x="17" y="32"/>
                    <a:pt x="20" y="34"/>
                  </a:cubicBezTo>
                  <a:cubicBezTo>
                    <a:pt x="23" y="36"/>
                    <a:pt x="28" y="40"/>
                    <a:pt x="37" y="42"/>
                  </a:cubicBezTo>
                  <a:cubicBezTo>
                    <a:pt x="43" y="43"/>
                    <a:pt x="50" y="44"/>
                    <a:pt x="53" y="40"/>
                  </a:cubicBezTo>
                  <a:cubicBezTo>
                    <a:pt x="61" y="31"/>
                    <a:pt x="44" y="21"/>
                    <a:pt x="36" y="11"/>
                  </a:cubicBezTo>
                  <a:cubicBezTo>
                    <a:pt x="40" y="19"/>
                    <a:pt x="50" y="25"/>
                    <a:pt x="39" y="26"/>
                  </a:cubicBezTo>
                  <a:cubicBezTo>
                    <a:pt x="20" y="26"/>
                    <a:pt x="7" y="13"/>
                    <a:pt x="7"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6" name="Freeform 365"/>
            <p:cNvSpPr>
              <a:spLocks/>
            </p:cNvSpPr>
            <p:nvPr/>
          </p:nvSpPr>
          <p:spPr bwMode="auto">
            <a:xfrm>
              <a:off x="8519113" y="4222346"/>
              <a:ext cx="850523" cy="989162"/>
            </a:xfrm>
            <a:custGeom>
              <a:avLst/>
              <a:gdLst>
                <a:gd name="T0" fmla="*/ 21 w 116"/>
                <a:gd name="T1" fmla="*/ 0 h 135"/>
                <a:gd name="T2" fmla="*/ 16 w 116"/>
                <a:gd name="T3" fmla="*/ 131 h 135"/>
                <a:gd name="T4" fmla="*/ 101 w 116"/>
                <a:gd name="T5" fmla="*/ 131 h 135"/>
                <a:gd name="T6" fmla="*/ 96 w 116"/>
                <a:gd name="T7" fmla="*/ 0 h 135"/>
                <a:gd name="T8" fmla="*/ 21 w 116"/>
                <a:gd name="T9" fmla="*/ 0 h 135"/>
              </a:gdLst>
              <a:ahLst/>
              <a:cxnLst>
                <a:cxn ang="0">
                  <a:pos x="T0" y="T1"/>
                </a:cxn>
                <a:cxn ang="0">
                  <a:pos x="T2" y="T3"/>
                </a:cxn>
                <a:cxn ang="0">
                  <a:pos x="T4" y="T5"/>
                </a:cxn>
                <a:cxn ang="0">
                  <a:pos x="T6" y="T7"/>
                </a:cxn>
                <a:cxn ang="0">
                  <a:pos x="T8" y="T9"/>
                </a:cxn>
              </a:cxnLst>
              <a:rect l="0" t="0" r="r" b="b"/>
              <a:pathLst>
                <a:path w="116" h="135">
                  <a:moveTo>
                    <a:pt x="21" y="0"/>
                  </a:moveTo>
                  <a:cubicBezTo>
                    <a:pt x="15" y="16"/>
                    <a:pt x="0" y="65"/>
                    <a:pt x="16" y="131"/>
                  </a:cubicBezTo>
                  <a:cubicBezTo>
                    <a:pt x="20" y="135"/>
                    <a:pt x="99" y="135"/>
                    <a:pt x="101" y="131"/>
                  </a:cubicBezTo>
                  <a:cubicBezTo>
                    <a:pt x="116" y="67"/>
                    <a:pt x="103" y="14"/>
                    <a:pt x="96" y="0"/>
                  </a:cubicBezTo>
                  <a:lnTo>
                    <a:pt x="21" y="0"/>
                  </a:ln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7" name="Freeform 366"/>
            <p:cNvSpPr>
              <a:spLocks/>
            </p:cNvSpPr>
            <p:nvPr/>
          </p:nvSpPr>
          <p:spPr bwMode="auto">
            <a:xfrm>
              <a:off x="9998958" y="3292379"/>
              <a:ext cx="169793" cy="190044"/>
            </a:xfrm>
            <a:custGeom>
              <a:avLst/>
              <a:gdLst>
                <a:gd name="T0" fmla="*/ 22 w 23"/>
                <a:gd name="T1" fmla="*/ 1 h 26"/>
                <a:gd name="T2" fmla="*/ 22 w 23"/>
                <a:gd name="T3" fmla="*/ 1 h 26"/>
                <a:gd name="T4" fmla="*/ 22 w 23"/>
                <a:gd name="T5" fmla="*/ 5 h 26"/>
                <a:gd name="T6" fmla="*/ 6 w 23"/>
                <a:gd name="T7" fmla="*/ 25 h 26"/>
                <a:gd name="T8" fmla="*/ 1 w 23"/>
                <a:gd name="T9" fmla="*/ 25 h 26"/>
                <a:gd name="T10" fmla="*/ 1 w 23"/>
                <a:gd name="T11" fmla="*/ 25 h 26"/>
                <a:gd name="T12" fmla="*/ 1 w 23"/>
                <a:gd name="T13" fmla="*/ 21 h 26"/>
                <a:gd name="T14" fmla="*/ 17 w 23"/>
                <a:gd name="T15" fmla="*/ 2 h 26"/>
                <a:gd name="T16" fmla="*/ 22 w 23"/>
                <a:gd name="T17"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6">
                  <a:moveTo>
                    <a:pt x="22" y="1"/>
                  </a:moveTo>
                  <a:cubicBezTo>
                    <a:pt x="22" y="1"/>
                    <a:pt x="22" y="1"/>
                    <a:pt x="22" y="1"/>
                  </a:cubicBezTo>
                  <a:cubicBezTo>
                    <a:pt x="23" y="2"/>
                    <a:pt x="23" y="4"/>
                    <a:pt x="22" y="5"/>
                  </a:cubicBezTo>
                  <a:cubicBezTo>
                    <a:pt x="6" y="25"/>
                    <a:pt x="6" y="25"/>
                    <a:pt x="6" y="25"/>
                  </a:cubicBezTo>
                  <a:cubicBezTo>
                    <a:pt x="5" y="26"/>
                    <a:pt x="3" y="26"/>
                    <a:pt x="1" y="25"/>
                  </a:cubicBezTo>
                  <a:cubicBezTo>
                    <a:pt x="1" y="25"/>
                    <a:pt x="1" y="25"/>
                    <a:pt x="1" y="25"/>
                  </a:cubicBezTo>
                  <a:cubicBezTo>
                    <a:pt x="0" y="24"/>
                    <a:pt x="0" y="22"/>
                    <a:pt x="1" y="21"/>
                  </a:cubicBezTo>
                  <a:cubicBezTo>
                    <a:pt x="17" y="2"/>
                    <a:pt x="17" y="2"/>
                    <a:pt x="17" y="2"/>
                  </a:cubicBezTo>
                  <a:cubicBezTo>
                    <a:pt x="18" y="0"/>
                    <a:pt x="20" y="0"/>
                    <a:pt x="22" y="1"/>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8" name="Freeform 367"/>
            <p:cNvSpPr>
              <a:spLocks/>
            </p:cNvSpPr>
            <p:nvPr/>
          </p:nvSpPr>
          <p:spPr bwMode="auto">
            <a:xfrm>
              <a:off x="9868109" y="3395188"/>
              <a:ext cx="263257" cy="285067"/>
            </a:xfrm>
            <a:custGeom>
              <a:avLst/>
              <a:gdLst>
                <a:gd name="T0" fmla="*/ 0 w 36"/>
                <a:gd name="T1" fmla="*/ 30 h 39"/>
                <a:gd name="T2" fmla="*/ 11 w 36"/>
                <a:gd name="T3" fmla="*/ 39 h 39"/>
                <a:gd name="T4" fmla="*/ 22 w 36"/>
                <a:gd name="T5" fmla="*/ 31 h 39"/>
                <a:gd name="T6" fmla="*/ 36 w 36"/>
                <a:gd name="T7" fmla="*/ 4 h 39"/>
                <a:gd name="T8" fmla="*/ 26 w 36"/>
                <a:gd name="T9" fmla="*/ 0 h 39"/>
                <a:gd name="T10" fmla="*/ 6 w 36"/>
                <a:gd name="T11" fmla="*/ 13 h 39"/>
                <a:gd name="T12" fmla="*/ 0 w 36"/>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36" h="39">
                  <a:moveTo>
                    <a:pt x="0" y="30"/>
                  </a:moveTo>
                  <a:cubicBezTo>
                    <a:pt x="11" y="39"/>
                    <a:pt x="11" y="39"/>
                    <a:pt x="11" y="39"/>
                  </a:cubicBezTo>
                  <a:cubicBezTo>
                    <a:pt x="22" y="31"/>
                    <a:pt x="22" y="31"/>
                    <a:pt x="22" y="31"/>
                  </a:cubicBezTo>
                  <a:cubicBezTo>
                    <a:pt x="28" y="27"/>
                    <a:pt x="33" y="11"/>
                    <a:pt x="36" y="4"/>
                  </a:cubicBezTo>
                  <a:cubicBezTo>
                    <a:pt x="26" y="0"/>
                    <a:pt x="26" y="0"/>
                    <a:pt x="26" y="0"/>
                  </a:cubicBezTo>
                  <a:cubicBezTo>
                    <a:pt x="6" y="13"/>
                    <a:pt x="6" y="13"/>
                    <a:pt x="6" y="13"/>
                  </a:cubicBezTo>
                  <a:lnTo>
                    <a:pt x="0" y="30"/>
                  </a:lnTo>
                  <a:close/>
                </a:path>
              </a:pathLst>
            </a:custGeom>
            <a:solidFill>
              <a:srgbClr val="D1A88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9" name="Freeform 368"/>
            <p:cNvSpPr>
              <a:spLocks/>
            </p:cNvSpPr>
            <p:nvPr/>
          </p:nvSpPr>
          <p:spPr bwMode="auto">
            <a:xfrm>
              <a:off x="9889918" y="2736268"/>
              <a:ext cx="439282" cy="1032778"/>
            </a:xfrm>
            <a:custGeom>
              <a:avLst/>
              <a:gdLst>
                <a:gd name="T0" fmla="*/ 273 w 282"/>
                <a:gd name="T1" fmla="*/ 0 h 663"/>
                <a:gd name="T2" fmla="*/ 282 w 282"/>
                <a:gd name="T3" fmla="*/ 4 h 663"/>
                <a:gd name="T4" fmla="*/ 28 w 282"/>
                <a:gd name="T5" fmla="*/ 663 h 663"/>
                <a:gd name="T6" fmla="*/ 0 w 282"/>
                <a:gd name="T7" fmla="*/ 653 h 663"/>
                <a:gd name="T8" fmla="*/ 273 w 282"/>
                <a:gd name="T9" fmla="*/ 0 h 663"/>
              </a:gdLst>
              <a:ahLst/>
              <a:cxnLst>
                <a:cxn ang="0">
                  <a:pos x="T0" y="T1"/>
                </a:cxn>
                <a:cxn ang="0">
                  <a:pos x="T2" y="T3"/>
                </a:cxn>
                <a:cxn ang="0">
                  <a:pos x="T4" y="T5"/>
                </a:cxn>
                <a:cxn ang="0">
                  <a:pos x="T6" y="T7"/>
                </a:cxn>
                <a:cxn ang="0">
                  <a:pos x="T8" y="T9"/>
                </a:cxn>
              </a:cxnLst>
              <a:rect l="0" t="0" r="r" b="b"/>
              <a:pathLst>
                <a:path w="282" h="663">
                  <a:moveTo>
                    <a:pt x="273" y="0"/>
                  </a:moveTo>
                  <a:lnTo>
                    <a:pt x="282" y="4"/>
                  </a:lnTo>
                  <a:lnTo>
                    <a:pt x="28" y="663"/>
                  </a:lnTo>
                  <a:lnTo>
                    <a:pt x="0" y="653"/>
                  </a:lnTo>
                  <a:lnTo>
                    <a:pt x="273" y="0"/>
                  </a:ln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0" name="Freeform 369"/>
            <p:cNvSpPr>
              <a:spLocks/>
            </p:cNvSpPr>
            <p:nvPr/>
          </p:nvSpPr>
          <p:spPr bwMode="auto">
            <a:xfrm>
              <a:off x="9903938" y="3343785"/>
              <a:ext cx="146428" cy="190044"/>
            </a:xfrm>
            <a:custGeom>
              <a:avLst/>
              <a:gdLst>
                <a:gd name="T0" fmla="*/ 1 w 20"/>
                <a:gd name="T1" fmla="*/ 24 h 26"/>
                <a:gd name="T2" fmla="*/ 3 w 20"/>
                <a:gd name="T3" fmla="*/ 26 h 26"/>
                <a:gd name="T4" fmla="*/ 5 w 20"/>
                <a:gd name="T5" fmla="*/ 24 h 26"/>
                <a:gd name="T6" fmla="*/ 19 w 20"/>
                <a:gd name="T7" fmla="*/ 9 h 26"/>
                <a:gd name="T8" fmla="*/ 20 w 20"/>
                <a:gd name="T9" fmla="*/ 4 h 26"/>
                <a:gd name="T10" fmla="*/ 17 w 20"/>
                <a:gd name="T11" fmla="*/ 1 h 26"/>
                <a:gd name="T12" fmla="*/ 1 w 20"/>
                <a:gd name="T13" fmla="*/ 18 h 26"/>
                <a:gd name="T14" fmla="*/ 1 w 20"/>
                <a:gd name="T15" fmla="*/ 24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6">
                  <a:moveTo>
                    <a:pt x="1" y="24"/>
                  </a:moveTo>
                  <a:cubicBezTo>
                    <a:pt x="3" y="26"/>
                    <a:pt x="3" y="26"/>
                    <a:pt x="3" y="26"/>
                  </a:cubicBezTo>
                  <a:cubicBezTo>
                    <a:pt x="5" y="24"/>
                    <a:pt x="5" y="24"/>
                    <a:pt x="5" y="24"/>
                  </a:cubicBezTo>
                  <a:cubicBezTo>
                    <a:pt x="19" y="9"/>
                    <a:pt x="19" y="9"/>
                    <a:pt x="19" y="9"/>
                  </a:cubicBezTo>
                  <a:cubicBezTo>
                    <a:pt x="20" y="7"/>
                    <a:pt x="20" y="6"/>
                    <a:pt x="20" y="4"/>
                  </a:cubicBezTo>
                  <a:cubicBezTo>
                    <a:pt x="20" y="3"/>
                    <a:pt x="18" y="0"/>
                    <a:pt x="17" y="1"/>
                  </a:cubicBezTo>
                  <a:cubicBezTo>
                    <a:pt x="1" y="18"/>
                    <a:pt x="1" y="18"/>
                    <a:pt x="1" y="18"/>
                  </a:cubicBezTo>
                  <a:cubicBezTo>
                    <a:pt x="0" y="20"/>
                    <a:pt x="0" y="23"/>
                    <a:pt x="1" y="24"/>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1" name="Freeform 370"/>
            <p:cNvSpPr>
              <a:spLocks/>
            </p:cNvSpPr>
            <p:nvPr/>
          </p:nvSpPr>
          <p:spPr bwMode="auto">
            <a:xfrm>
              <a:off x="10006747" y="3351572"/>
              <a:ext cx="29598" cy="35829"/>
            </a:xfrm>
            <a:custGeom>
              <a:avLst/>
              <a:gdLst>
                <a:gd name="T0" fmla="*/ 4 w 4"/>
                <a:gd name="T1" fmla="*/ 0 h 5"/>
                <a:gd name="T2" fmla="*/ 3 w 4"/>
                <a:gd name="T3" fmla="*/ 0 h 5"/>
                <a:gd name="T4" fmla="*/ 0 w 4"/>
                <a:gd name="T5" fmla="*/ 4 h 5"/>
                <a:gd name="T6" fmla="*/ 4 w 4"/>
                <a:gd name="T7" fmla="*/ 1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cubicBezTo>
                    <a:pt x="4" y="0"/>
                    <a:pt x="3" y="0"/>
                    <a:pt x="3" y="0"/>
                  </a:cubicBezTo>
                  <a:cubicBezTo>
                    <a:pt x="0" y="4"/>
                    <a:pt x="0" y="4"/>
                    <a:pt x="0" y="4"/>
                  </a:cubicBezTo>
                  <a:cubicBezTo>
                    <a:pt x="2" y="5"/>
                    <a:pt x="3" y="3"/>
                    <a:pt x="4" y="1"/>
                  </a:cubicBezTo>
                  <a:cubicBezTo>
                    <a:pt x="4" y="1"/>
                    <a:pt x="4" y="1"/>
                    <a:pt x="4" y="0"/>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2" name="Freeform 371"/>
            <p:cNvSpPr>
              <a:spLocks/>
            </p:cNvSpPr>
            <p:nvPr/>
          </p:nvSpPr>
          <p:spPr bwMode="auto">
            <a:xfrm>
              <a:off x="9998958" y="3526038"/>
              <a:ext cx="81002" cy="59195"/>
            </a:xfrm>
            <a:custGeom>
              <a:avLst/>
              <a:gdLst>
                <a:gd name="T0" fmla="*/ 10 w 11"/>
                <a:gd name="T1" fmla="*/ 2 h 8"/>
                <a:gd name="T2" fmla="*/ 10 w 11"/>
                <a:gd name="T3" fmla="*/ 2 h 8"/>
                <a:gd name="T4" fmla="*/ 10 w 11"/>
                <a:gd name="T5" fmla="*/ 5 h 8"/>
                <a:gd name="T6" fmla="*/ 5 w 11"/>
                <a:gd name="T7" fmla="*/ 8 h 8"/>
                <a:gd name="T8" fmla="*/ 1 w 11"/>
                <a:gd name="T9" fmla="*/ 7 h 8"/>
                <a:gd name="T10" fmla="*/ 1 w 11"/>
                <a:gd name="T11" fmla="*/ 7 h 8"/>
                <a:gd name="T12" fmla="*/ 2 w 11"/>
                <a:gd name="T13" fmla="*/ 3 h 8"/>
                <a:gd name="T14" fmla="*/ 6 w 11"/>
                <a:gd name="T15" fmla="*/ 1 h 8"/>
                <a:gd name="T16" fmla="*/ 10 w 11"/>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8">
                  <a:moveTo>
                    <a:pt x="10" y="2"/>
                  </a:moveTo>
                  <a:cubicBezTo>
                    <a:pt x="10" y="2"/>
                    <a:pt x="10" y="2"/>
                    <a:pt x="10" y="2"/>
                  </a:cubicBezTo>
                  <a:cubicBezTo>
                    <a:pt x="11" y="3"/>
                    <a:pt x="11" y="5"/>
                    <a:pt x="10" y="5"/>
                  </a:cubicBezTo>
                  <a:cubicBezTo>
                    <a:pt x="5" y="8"/>
                    <a:pt x="5" y="8"/>
                    <a:pt x="5" y="8"/>
                  </a:cubicBezTo>
                  <a:cubicBezTo>
                    <a:pt x="4" y="8"/>
                    <a:pt x="2" y="8"/>
                    <a:pt x="1" y="7"/>
                  </a:cubicBezTo>
                  <a:cubicBezTo>
                    <a:pt x="1" y="7"/>
                    <a:pt x="1" y="7"/>
                    <a:pt x="1" y="7"/>
                  </a:cubicBezTo>
                  <a:cubicBezTo>
                    <a:pt x="0" y="5"/>
                    <a:pt x="1" y="4"/>
                    <a:pt x="2" y="3"/>
                  </a:cubicBezTo>
                  <a:cubicBezTo>
                    <a:pt x="6" y="1"/>
                    <a:pt x="6" y="1"/>
                    <a:pt x="6" y="1"/>
                  </a:cubicBezTo>
                  <a:cubicBezTo>
                    <a:pt x="8" y="0"/>
                    <a:pt x="10" y="1"/>
                    <a:pt x="10" y="2"/>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3" name="Freeform 372"/>
            <p:cNvSpPr>
              <a:spLocks/>
            </p:cNvSpPr>
            <p:nvPr/>
          </p:nvSpPr>
          <p:spPr bwMode="auto">
            <a:xfrm>
              <a:off x="10020768" y="3460614"/>
              <a:ext cx="88791" cy="65426"/>
            </a:xfrm>
            <a:custGeom>
              <a:avLst/>
              <a:gdLst>
                <a:gd name="T0" fmla="*/ 11 w 12"/>
                <a:gd name="T1" fmla="*/ 2 h 9"/>
                <a:gd name="T2" fmla="*/ 11 w 12"/>
                <a:gd name="T3" fmla="*/ 2 h 9"/>
                <a:gd name="T4" fmla="*/ 10 w 12"/>
                <a:gd name="T5" fmla="*/ 6 h 9"/>
                <a:gd name="T6" fmla="*/ 6 w 12"/>
                <a:gd name="T7" fmla="*/ 8 h 9"/>
                <a:gd name="T8" fmla="*/ 1 w 12"/>
                <a:gd name="T9" fmla="*/ 7 h 9"/>
                <a:gd name="T10" fmla="*/ 1 w 12"/>
                <a:gd name="T11" fmla="*/ 7 h 9"/>
                <a:gd name="T12" fmla="*/ 2 w 12"/>
                <a:gd name="T13" fmla="*/ 3 h 9"/>
                <a:gd name="T14" fmla="*/ 6 w 12"/>
                <a:gd name="T15" fmla="*/ 1 h 9"/>
                <a:gd name="T16" fmla="*/ 11 w 12"/>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11" y="2"/>
                  </a:moveTo>
                  <a:cubicBezTo>
                    <a:pt x="11" y="2"/>
                    <a:pt x="11" y="2"/>
                    <a:pt x="11" y="2"/>
                  </a:cubicBezTo>
                  <a:cubicBezTo>
                    <a:pt x="12" y="3"/>
                    <a:pt x="12" y="5"/>
                    <a:pt x="10" y="6"/>
                  </a:cubicBezTo>
                  <a:cubicBezTo>
                    <a:pt x="6" y="8"/>
                    <a:pt x="6" y="8"/>
                    <a:pt x="6" y="8"/>
                  </a:cubicBezTo>
                  <a:cubicBezTo>
                    <a:pt x="4" y="9"/>
                    <a:pt x="2" y="9"/>
                    <a:pt x="1" y="7"/>
                  </a:cubicBezTo>
                  <a:cubicBezTo>
                    <a:pt x="1" y="7"/>
                    <a:pt x="1" y="7"/>
                    <a:pt x="1" y="7"/>
                  </a:cubicBezTo>
                  <a:cubicBezTo>
                    <a:pt x="0" y="6"/>
                    <a:pt x="1" y="4"/>
                    <a:pt x="2" y="3"/>
                  </a:cubicBezTo>
                  <a:cubicBezTo>
                    <a:pt x="6" y="1"/>
                    <a:pt x="6" y="1"/>
                    <a:pt x="6" y="1"/>
                  </a:cubicBezTo>
                  <a:cubicBezTo>
                    <a:pt x="8" y="0"/>
                    <a:pt x="10" y="1"/>
                    <a:pt x="11" y="2"/>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4" name="Freeform 373"/>
            <p:cNvSpPr>
              <a:spLocks/>
            </p:cNvSpPr>
            <p:nvPr/>
          </p:nvSpPr>
          <p:spPr bwMode="auto">
            <a:xfrm>
              <a:off x="10028557" y="3482421"/>
              <a:ext cx="43617" cy="43617"/>
            </a:xfrm>
            <a:custGeom>
              <a:avLst/>
              <a:gdLst>
                <a:gd name="T0" fmla="*/ 6 w 6"/>
                <a:gd name="T1" fmla="*/ 1 h 6"/>
                <a:gd name="T2" fmla="*/ 6 w 6"/>
                <a:gd name="T3" fmla="*/ 1 h 6"/>
                <a:gd name="T4" fmla="*/ 5 w 6"/>
                <a:gd name="T5" fmla="*/ 5 h 6"/>
                <a:gd name="T6" fmla="*/ 4 w 6"/>
                <a:gd name="T7" fmla="*/ 5 h 6"/>
                <a:gd name="T8" fmla="*/ 1 w 6"/>
                <a:gd name="T9" fmla="*/ 4 h 6"/>
                <a:gd name="T10" fmla="*/ 1 w 6"/>
                <a:gd name="T11" fmla="*/ 4 h 6"/>
                <a:gd name="T12" fmla="*/ 1 w 6"/>
                <a:gd name="T13" fmla="*/ 1 h 6"/>
                <a:gd name="T14" fmla="*/ 2 w 6"/>
                <a:gd name="T15" fmla="*/ 0 h 6"/>
                <a:gd name="T16" fmla="*/ 6 w 6"/>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6" y="1"/>
                  </a:moveTo>
                  <a:cubicBezTo>
                    <a:pt x="6" y="1"/>
                    <a:pt x="6" y="1"/>
                    <a:pt x="6" y="1"/>
                  </a:cubicBezTo>
                  <a:cubicBezTo>
                    <a:pt x="6" y="3"/>
                    <a:pt x="6" y="4"/>
                    <a:pt x="5" y="5"/>
                  </a:cubicBezTo>
                  <a:cubicBezTo>
                    <a:pt x="4" y="5"/>
                    <a:pt x="4" y="5"/>
                    <a:pt x="4" y="5"/>
                  </a:cubicBezTo>
                  <a:cubicBezTo>
                    <a:pt x="3" y="6"/>
                    <a:pt x="2" y="5"/>
                    <a:pt x="1" y="4"/>
                  </a:cubicBezTo>
                  <a:cubicBezTo>
                    <a:pt x="1" y="4"/>
                    <a:pt x="1" y="4"/>
                    <a:pt x="1" y="4"/>
                  </a:cubicBezTo>
                  <a:cubicBezTo>
                    <a:pt x="0" y="3"/>
                    <a:pt x="0" y="1"/>
                    <a:pt x="1" y="1"/>
                  </a:cubicBezTo>
                  <a:cubicBezTo>
                    <a:pt x="2" y="0"/>
                    <a:pt x="2" y="0"/>
                    <a:pt x="2" y="0"/>
                  </a:cubicBezTo>
                  <a:cubicBezTo>
                    <a:pt x="3" y="0"/>
                    <a:pt x="5" y="0"/>
                    <a:pt x="6" y="1"/>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5" name="Freeform 374"/>
            <p:cNvSpPr>
              <a:spLocks/>
            </p:cNvSpPr>
            <p:nvPr/>
          </p:nvSpPr>
          <p:spPr bwMode="auto">
            <a:xfrm>
              <a:off x="10006747" y="3541616"/>
              <a:ext cx="43617" cy="43617"/>
            </a:xfrm>
            <a:custGeom>
              <a:avLst/>
              <a:gdLst>
                <a:gd name="T0" fmla="*/ 5 w 6"/>
                <a:gd name="T1" fmla="*/ 2 h 6"/>
                <a:gd name="T2" fmla="*/ 5 w 6"/>
                <a:gd name="T3" fmla="*/ 2 h 6"/>
                <a:gd name="T4" fmla="*/ 5 w 6"/>
                <a:gd name="T5" fmla="*/ 5 h 6"/>
                <a:gd name="T6" fmla="*/ 4 w 6"/>
                <a:gd name="T7" fmla="*/ 5 h 6"/>
                <a:gd name="T8" fmla="*/ 1 w 6"/>
                <a:gd name="T9" fmla="*/ 4 h 6"/>
                <a:gd name="T10" fmla="*/ 1 w 6"/>
                <a:gd name="T11" fmla="*/ 4 h 6"/>
                <a:gd name="T12" fmla="*/ 1 w 6"/>
                <a:gd name="T13" fmla="*/ 1 h 6"/>
                <a:gd name="T14" fmla="*/ 2 w 6"/>
                <a:gd name="T15" fmla="*/ 1 h 6"/>
                <a:gd name="T16" fmla="*/ 5 w 6"/>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5" y="2"/>
                  </a:moveTo>
                  <a:cubicBezTo>
                    <a:pt x="5" y="2"/>
                    <a:pt x="5" y="2"/>
                    <a:pt x="5" y="2"/>
                  </a:cubicBezTo>
                  <a:cubicBezTo>
                    <a:pt x="6" y="3"/>
                    <a:pt x="6" y="4"/>
                    <a:pt x="5" y="5"/>
                  </a:cubicBezTo>
                  <a:cubicBezTo>
                    <a:pt x="4" y="5"/>
                    <a:pt x="4" y="5"/>
                    <a:pt x="4" y="5"/>
                  </a:cubicBezTo>
                  <a:cubicBezTo>
                    <a:pt x="3" y="6"/>
                    <a:pt x="2" y="5"/>
                    <a:pt x="1" y="4"/>
                  </a:cubicBezTo>
                  <a:cubicBezTo>
                    <a:pt x="1" y="4"/>
                    <a:pt x="1" y="4"/>
                    <a:pt x="1" y="4"/>
                  </a:cubicBezTo>
                  <a:cubicBezTo>
                    <a:pt x="0" y="3"/>
                    <a:pt x="0" y="2"/>
                    <a:pt x="1" y="1"/>
                  </a:cubicBezTo>
                  <a:cubicBezTo>
                    <a:pt x="2" y="1"/>
                    <a:pt x="2" y="1"/>
                    <a:pt x="2" y="1"/>
                  </a:cubicBezTo>
                  <a:cubicBezTo>
                    <a:pt x="3" y="0"/>
                    <a:pt x="4" y="1"/>
                    <a:pt x="5" y="2"/>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6" name="Freeform 375"/>
            <p:cNvSpPr>
              <a:spLocks/>
            </p:cNvSpPr>
            <p:nvPr/>
          </p:nvSpPr>
          <p:spPr bwMode="auto">
            <a:xfrm>
              <a:off x="10050364" y="3395188"/>
              <a:ext cx="88791" cy="65426"/>
            </a:xfrm>
            <a:custGeom>
              <a:avLst/>
              <a:gdLst>
                <a:gd name="T0" fmla="*/ 11 w 12"/>
                <a:gd name="T1" fmla="*/ 2 h 9"/>
                <a:gd name="T2" fmla="*/ 11 w 12"/>
                <a:gd name="T3" fmla="*/ 2 h 9"/>
                <a:gd name="T4" fmla="*/ 10 w 12"/>
                <a:gd name="T5" fmla="*/ 6 h 9"/>
                <a:gd name="T6" fmla="*/ 5 w 12"/>
                <a:gd name="T7" fmla="*/ 8 h 9"/>
                <a:gd name="T8" fmla="*/ 1 w 12"/>
                <a:gd name="T9" fmla="*/ 7 h 9"/>
                <a:gd name="T10" fmla="*/ 1 w 12"/>
                <a:gd name="T11" fmla="*/ 7 h 9"/>
                <a:gd name="T12" fmla="*/ 2 w 12"/>
                <a:gd name="T13" fmla="*/ 3 h 9"/>
                <a:gd name="T14" fmla="*/ 6 w 12"/>
                <a:gd name="T15" fmla="*/ 0 h 9"/>
                <a:gd name="T16" fmla="*/ 11 w 12"/>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11" y="2"/>
                  </a:moveTo>
                  <a:cubicBezTo>
                    <a:pt x="11" y="2"/>
                    <a:pt x="11" y="2"/>
                    <a:pt x="11" y="2"/>
                  </a:cubicBezTo>
                  <a:cubicBezTo>
                    <a:pt x="12" y="3"/>
                    <a:pt x="11" y="5"/>
                    <a:pt x="10" y="6"/>
                  </a:cubicBezTo>
                  <a:cubicBezTo>
                    <a:pt x="5" y="8"/>
                    <a:pt x="5" y="8"/>
                    <a:pt x="5" y="8"/>
                  </a:cubicBezTo>
                  <a:cubicBezTo>
                    <a:pt x="4" y="9"/>
                    <a:pt x="2" y="8"/>
                    <a:pt x="1" y="7"/>
                  </a:cubicBezTo>
                  <a:cubicBezTo>
                    <a:pt x="1" y="7"/>
                    <a:pt x="1" y="7"/>
                    <a:pt x="1" y="7"/>
                  </a:cubicBezTo>
                  <a:cubicBezTo>
                    <a:pt x="0" y="5"/>
                    <a:pt x="0" y="4"/>
                    <a:pt x="2" y="3"/>
                  </a:cubicBezTo>
                  <a:cubicBezTo>
                    <a:pt x="6" y="0"/>
                    <a:pt x="6" y="0"/>
                    <a:pt x="6" y="0"/>
                  </a:cubicBezTo>
                  <a:cubicBezTo>
                    <a:pt x="7" y="0"/>
                    <a:pt x="10" y="0"/>
                    <a:pt x="11" y="2"/>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7" name="Freeform 376"/>
            <p:cNvSpPr>
              <a:spLocks/>
            </p:cNvSpPr>
            <p:nvPr/>
          </p:nvSpPr>
          <p:spPr bwMode="auto">
            <a:xfrm>
              <a:off x="10050364" y="3409208"/>
              <a:ext cx="51406" cy="43617"/>
            </a:xfrm>
            <a:custGeom>
              <a:avLst/>
              <a:gdLst>
                <a:gd name="T0" fmla="*/ 6 w 7"/>
                <a:gd name="T1" fmla="*/ 2 h 6"/>
                <a:gd name="T2" fmla="*/ 6 w 7"/>
                <a:gd name="T3" fmla="*/ 2 h 6"/>
                <a:gd name="T4" fmla="*/ 5 w 7"/>
                <a:gd name="T5" fmla="*/ 5 h 6"/>
                <a:gd name="T6" fmla="*/ 5 w 7"/>
                <a:gd name="T7" fmla="*/ 5 h 6"/>
                <a:gd name="T8" fmla="*/ 1 w 7"/>
                <a:gd name="T9" fmla="*/ 5 h 6"/>
                <a:gd name="T10" fmla="*/ 1 w 7"/>
                <a:gd name="T11" fmla="*/ 5 h 6"/>
                <a:gd name="T12" fmla="*/ 2 w 7"/>
                <a:gd name="T13" fmla="*/ 1 h 6"/>
                <a:gd name="T14" fmla="*/ 2 w 7"/>
                <a:gd name="T15" fmla="*/ 1 h 6"/>
                <a:gd name="T16" fmla="*/ 6 w 7"/>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6" y="2"/>
                  </a:moveTo>
                  <a:cubicBezTo>
                    <a:pt x="6" y="2"/>
                    <a:pt x="6" y="2"/>
                    <a:pt x="6" y="2"/>
                  </a:cubicBezTo>
                  <a:cubicBezTo>
                    <a:pt x="7" y="3"/>
                    <a:pt x="7" y="5"/>
                    <a:pt x="5" y="5"/>
                  </a:cubicBezTo>
                  <a:cubicBezTo>
                    <a:pt x="5" y="5"/>
                    <a:pt x="5" y="5"/>
                    <a:pt x="5" y="5"/>
                  </a:cubicBezTo>
                  <a:cubicBezTo>
                    <a:pt x="4" y="6"/>
                    <a:pt x="2" y="6"/>
                    <a:pt x="1" y="5"/>
                  </a:cubicBezTo>
                  <a:cubicBezTo>
                    <a:pt x="1" y="5"/>
                    <a:pt x="1" y="5"/>
                    <a:pt x="1" y="5"/>
                  </a:cubicBezTo>
                  <a:cubicBezTo>
                    <a:pt x="0" y="3"/>
                    <a:pt x="1" y="2"/>
                    <a:pt x="2" y="1"/>
                  </a:cubicBezTo>
                  <a:cubicBezTo>
                    <a:pt x="2" y="1"/>
                    <a:pt x="2" y="1"/>
                    <a:pt x="2" y="1"/>
                  </a:cubicBezTo>
                  <a:cubicBezTo>
                    <a:pt x="3" y="0"/>
                    <a:pt x="5" y="1"/>
                    <a:pt x="6" y="2"/>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8" name="Freeform 377"/>
            <p:cNvSpPr>
              <a:spLocks/>
            </p:cNvSpPr>
            <p:nvPr/>
          </p:nvSpPr>
          <p:spPr bwMode="auto">
            <a:xfrm>
              <a:off x="9868109" y="3468403"/>
              <a:ext cx="146428" cy="190044"/>
            </a:xfrm>
            <a:custGeom>
              <a:avLst/>
              <a:gdLst>
                <a:gd name="T0" fmla="*/ 0 w 20"/>
                <a:gd name="T1" fmla="*/ 20 h 26"/>
                <a:gd name="T2" fmla="*/ 8 w 20"/>
                <a:gd name="T3" fmla="*/ 26 h 26"/>
                <a:gd name="T4" fmla="*/ 14 w 20"/>
                <a:gd name="T5" fmla="*/ 2 h 26"/>
                <a:gd name="T6" fmla="*/ 11 w 20"/>
                <a:gd name="T7" fmla="*/ 0 h 26"/>
                <a:gd name="T8" fmla="*/ 6 w 20"/>
                <a:gd name="T9" fmla="*/ 3 h 26"/>
                <a:gd name="T10" fmla="*/ 0 w 20"/>
                <a:gd name="T11" fmla="*/ 20 h 26"/>
              </a:gdLst>
              <a:ahLst/>
              <a:cxnLst>
                <a:cxn ang="0">
                  <a:pos x="T0" y="T1"/>
                </a:cxn>
                <a:cxn ang="0">
                  <a:pos x="T2" y="T3"/>
                </a:cxn>
                <a:cxn ang="0">
                  <a:pos x="T4" y="T5"/>
                </a:cxn>
                <a:cxn ang="0">
                  <a:pos x="T6" y="T7"/>
                </a:cxn>
                <a:cxn ang="0">
                  <a:pos x="T8" y="T9"/>
                </a:cxn>
                <a:cxn ang="0">
                  <a:pos x="T10" y="T11"/>
                </a:cxn>
              </a:cxnLst>
              <a:rect l="0" t="0" r="r" b="b"/>
              <a:pathLst>
                <a:path w="20" h="26">
                  <a:moveTo>
                    <a:pt x="0" y="20"/>
                  </a:moveTo>
                  <a:cubicBezTo>
                    <a:pt x="8" y="26"/>
                    <a:pt x="8" y="26"/>
                    <a:pt x="8" y="26"/>
                  </a:cubicBezTo>
                  <a:cubicBezTo>
                    <a:pt x="13" y="20"/>
                    <a:pt x="20" y="9"/>
                    <a:pt x="14" y="2"/>
                  </a:cubicBezTo>
                  <a:cubicBezTo>
                    <a:pt x="13" y="1"/>
                    <a:pt x="12" y="1"/>
                    <a:pt x="11" y="0"/>
                  </a:cubicBezTo>
                  <a:cubicBezTo>
                    <a:pt x="6" y="3"/>
                    <a:pt x="6" y="3"/>
                    <a:pt x="6" y="3"/>
                  </a:cubicBezTo>
                  <a:lnTo>
                    <a:pt x="0" y="20"/>
                  </a:ln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9" name="Freeform 379"/>
            <p:cNvSpPr>
              <a:spLocks/>
            </p:cNvSpPr>
            <p:nvPr/>
          </p:nvSpPr>
          <p:spPr bwMode="auto">
            <a:xfrm>
              <a:off x="9148437" y="3468403"/>
              <a:ext cx="806906" cy="585707"/>
            </a:xfrm>
            <a:custGeom>
              <a:avLst/>
              <a:gdLst>
                <a:gd name="T0" fmla="*/ 0 w 110"/>
                <a:gd name="T1" fmla="*/ 14 h 80"/>
                <a:gd name="T2" fmla="*/ 22 w 110"/>
                <a:gd name="T3" fmla="*/ 0 h 80"/>
                <a:gd name="T4" fmla="*/ 65 w 110"/>
                <a:gd name="T5" fmla="*/ 43 h 80"/>
                <a:gd name="T6" fmla="*/ 92 w 110"/>
                <a:gd name="T7" fmla="*/ 16 h 80"/>
                <a:gd name="T8" fmla="*/ 92 w 110"/>
                <a:gd name="T9" fmla="*/ 16 h 80"/>
                <a:gd name="T10" fmla="*/ 110 w 110"/>
                <a:gd name="T11" fmla="*/ 34 h 80"/>
                <a:gd name="T12" fmla="*/ 110 w 110"/>
                <a:gd name="T13" fmla="*/ 34 h 80"/>
                <a:gd name="T14" fmla="*/ 75 w 110"/>
                <a:gd name="T15" fmla="*/ 71 h 80"/>
                <a:gd name="T16" fmla="*/ 57 w 110"/>
                <a:gd name="T17" fmla="*/ 71 h 80"/>
                <a:gd name="T18" fmla="*/ 0 w 110"/>
                <a:gd name="T19"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0">
                  <a:moveTo>
                    <a:pt x="0" y="14"/>
                  </a:moveTo>
                  <a:cubicBezTo>
                    <a:pt x="22" y="0"/>
                    <a:pt x="22" y="0"/>
                    <a:pt x="22" y="0"/>
                  </a:cubicBezTo>
                  <a:cubicBezTo>
                    <a:pt x="65" y="43"/>
                    <a:pt x="65" y="43"/>
                    <a:pt x="65" y="43"/>
                  </a:cubicBezTo>
                  <a:cubicBezTo>
                    <a:pt x="92" y="16"/>
                    <a:pt x="92" y="16"/>
                    <a:pt x="92" y="16"/>
                  </a:cubicBezTo>
                  <a:cubicBezTo>
                    <a:pt x="92" y="16"/>
                    <a:pt x="92" y="16"/>
                    <a:pt x="92" y="16"/>
                  </a:cubicBezTo>
                  <a:cubicBezTo>
                    <a:pt x="110" y="34"/>
                    <a:pt x="110" y="34"/>
                    <a:pt x="110" y="34"/>
                  </a:cubicBezTo>
                  <a:cubicBezTo>
                    <a:pt x="110" y="34"/>
                    <a:pt x="110" y="34"/>
                    <a:pt x="110" y="34"/>
                  </a:cubicBezTo>
                  <a:cubicBezTo>
                    <a:pt x="75" y="71"/>
                    <a:pt x="75" y="71"/>
                    <a:pt x="75" y="71"/>
                  </a:cubicBezTo>
                  <a:cubicBezTo>
                    <a:pt x="67" y="80"/>
                    <a:pt x="60" y="74"/>
                    <a:pt x="57" y="71"/>
                  </a:cubicBezTo>
                  <a:cubicBezTo>
                    <a:pt x="52" y="66"/>
                    <a:pt x="0" y="14"/>
                    <a:pt x="0" y="14"/>
                  </a:cubicBez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0" name="Freeform 380"/>
            <p:cNvSpPr>
              <a:spLocks/>
            </p:cNvSpPr>
            <p:nvPr/>
          </p:nvSpPr>
          <p:spPr bwMode="auto">
            <a:xfrm>
              <a:off x="8554941" y="3329764"/>
              <a:ext cx="791328" cy="1236841"/>
            </a:xfrm>
            <a:custGeom>
              <a:avLst/>
              <a:gdLst>
                <a:gd name="T0" fmla="*/ 6 w 108"/>
                <a:gd name="T1" fmla="*/ 152 h 169"/>
                <a:gd name="T2" fmla="*/ 11 w 108"/>
                <a:gd name="T3" fmla="*/ 133 h 169"/>
                <a:gd name="T4" fmla="*/ 9 w 108"/>
                <a:gd name="T5" fmla="*/ 78 h 169"/>
                <a:gd name="T6" fmla="*/ 5 w 108"/>
                <a:gd name="T7" fmla="*/ 19 h 169"/>
                <a:gd name="T8" fmla="*/ 41 w 108"/>
                <a:gd name="T9" fmla="*/ 1 h 169"/>
                <a:gd name="T10" fmla="*/ 54 w 108"/>
                <a:gd name="T11" fmla="*/ 5 h 169"/>
                <a:gd name="T12" fmla="*/ 66 w 108"/>
                <a:gd name="T13" fmla="*/ 0 h 169"/>
                <a:gd name="T14" fmla="*/ 103 w 108"/>
                <a:gd name="T15" fmla="*/ 19 h 169"/>
                <a:gd name="T16" fmla="*/ 99 w 108"/>
                <a:gd name="T17" fmla="*/ 78 h 169"/>
                <a:gd name="T18" fmla="*/ 95 w 108"/>
                <a:gd name="T19" fmla="*/ 132 h 169"/>
                <a:gd name="T20" fmla="*/ 102 w 108"/>
                <a:gd name="T21" fmla="*/ 152 h 169"/>
                <a:gd name="T22" fmla="*/ 6 w 108"/>
                <a:gd name="T23" fmla="*/ 1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169">
                  <a:moveTo>
                    <a:pt x="6" y="152"/>
                  </a:moveTo>
                  <a:cubicBezTo>
                    <a:pt x="7" y="145"/>
                    <a:pt x="9" y="139"/>
                    <a:pt x="11" y="133"/>
                  </a:cubicBezTo>
                  <a:cubicBezTo>
                    <a:pt x="23" y="106"/>
                    <a:pt x="19" y="102"/>
                    <a:pt x="9" y="78"/>
                  </a:cubicBezTo>
                  <a:cubicBezTo>
                    <a:pt x="0" y="57"/>
                    <a:pt x="18" y="45"/>
                    <a:pt x="5" y="19"/>
                  </a:cubicBezTo>
                  <a:cubicBezTo>
                    <a:pt x="17" y="11"/>
                    <a:pt x="32" y="8"/>
                    <a:pt x="41" y="1"/>
                  </a:cubicBezTo>
                  <a:cubicBezTo>
                    <a:pt x="46" y="4"/>
                    <a:pt x="49" y="5"/>
                    <a:pt x="54" y="5"/>
                  </a:cubicBezTo>
                  <a:cubicBezTo>
                    <a:pt x="59" y="5"/>
                    <a:pt x="62" y="4"/>
                    <a:pt x="66" y="0"/>
                  </a:cubicBezTo>
                  <a:cubicBezTo>
                    <a:pt x="73" y="6"/>
                    <a:pt x="91" y="11"/>
                    <a:pt x="103" y="19"/>
                  </a:cubicBezTo>
                  <a:cubicBezTo>
                    <a:pt x="90" y="46"/>
                    <a:pt x="108" y="50"/>
                    <a:pt x="99" y="78"/>
                  </a:cubicBezTo>
                  <a:cubicBezTo>
                    <a:pt x="92" y="101"/>
                    <a:pt x="79" y="100"/>
                    <a:pt x="95" y="132"/>
                  </a:cubicBezTo>
                  <a:cubicBezTo>
                    <a:pt x="98" y="138"/>
                    <a:pt x="100" y="145"/>
                    <a:pt x="102" y="152"/>
                  </a:cubicBezTo>
                  <a:cubicBezTo>
                    <a:pt x="80" y="169"/>
                    <a:pt x="24" y="166"/>
                    <a:pt x="6" y="152"/>
                  </a:cubicBez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1" name="Freeform 381"/>
            <p:cNvSpPr>
              <a:spLocks/>
            </p:cNvSpPr>
            <p:nvPr/>
          </p:nvSpPr>
          <p:spPr bwMode="auto">
            <a:xfrm>
              <a:off x="8768351" y="3329764"/>
              <a:ext cx="358279" cy="724346"/>
            </a:xfrm>
            <a:custGeom>
              <a:avLst/>
              <a:gdLst>
                <a:gd name="T0" fmla="*/ 4 w 230"/>
                <a:gd name="T1" fmla="*/ 32 h 465"/>
                <a:gd name="T2" fmla="*/ 0 w 230"/>
                <a:gd name="T3" fmla="*/ 169 h 465"/>
                <a:gd name="T4" fmla="*/ 117 w 230"/>
                <a:gd name="T5" fmla="*/ 465 h 465"/>
                <a:gd name="T6" fmla="*/ 230 w 230"/>
                <a:gd name="T7" fmla="*/ 169 h 465"/>
                <a:gd name="T8" fmla="*/ 226 w 230"/>
                <a:gd name="T9" fmla="*/ 28 h 465"/>
                <a:gd name="T10" fmla="*/ 174 w 230"/>
                <a:gd name="T11" fmla="*/ 0 h 465"/>
                <a:gd name="T12" fmla="*/ 56 w 230"/>
                <a:gd name="T13" fmla="*/ 4 h 465"/>
                <a:gd name="T14" fmla="*/ 4 w 230"/>
                <a:gd name="T15" fmla="*/ 32 h 4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465">
                  <a:moveTo>
                    <a:pt x="4" y="32"/>
                  </a:moveTo>
                  <a:lnTo>
                    <a:pt x="0" y="169"/>
                  </a:lnTo>
                  <a:lnTo>
                    <a:pt x="117" y="465"/>
                  </a:lnTo>
                  <a:lnTo>
                    <a:pt x="230" y="169"/>
                  </a:lnTo>
                  <a:lnTo>
                    <a:pt x="226" y="28"/>
                  </a:lnTo>
                  <a:lnTo>
                    <a:pt x="174" y="0"/>
                  </a:lnTo>
                  <a:lnTo>
                    <a:pt x="56" y="4"/>
                  </a:lnTo>
                  <a:lnTo>
                    <a:pt x="4" y="3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2" name="Rectangle 382"/>
            <p:cNvSpPr>
              <a:spLocks noChangeArrowheads="1"/>
            </p:cNvSpPr>
            <p:nvPr/>
          </p:nvSpPr>
          <p:spPr bwMode="auto">
            <a:xfrm>
              <a:off x="8855584" y="3254993"/>
              <a:ext cx="183813" cy="191603"/>
            </a:xfrm>
            <a:prstGeom prst="rect">
              <a:avLst/>
            </a:prstGeom>
            <a:solidFill>
              <a:srgbClr val="D1A88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3" name="Freeform 383"/>
            <p:cNvSpPr>
              <a:spLocks/>
            </p:cNvSpPr>
            <p:nvPr/>
          </p:nvSpPr>
          <p:spPr bwMode="auto">
            <a:xfrm>
              <a:off x="8665539" y="2677075"/>
              <a:ext cx="563900" cy="688519"/>
            </a:xfrm>
            <a:custGeom>
              <a:avLst/>
              <a:gdLst>
                <a:gd name="T0" fmla="*/ 39 w 77"/>
                <a:gd name="T1" fmla="*/ 94 h 94"/>
                <a:gd name="T2" fmla="*/ 69 w 77"/>
                <a:gd name="T3" fmla="*/ 63 h 94"/>
                <a:gd name="T4" fmla="*/ 70 w 77"/>
                <a:gd name="T5" fmla="*/ 64 h 94"/>
                <a:gd name="T6" fmla="*/ 76 w 77"/>
                <a:gd name="T7" fmla="*/ 53 h 94"/>
                <a:gd name="T8" fmla="*/ 74 w 77"/>
                <a:gd name="T9" fmla="*/ 41 h 94"/>
                <a:gd name="T10" fmla="*/ 73 w 77"/>
                <a:gd name="T11" fmla="*/ 41 h 94"/>
                <a:gd name="T12" fmla="*/ 39 w 77"/>
                <a:gd name="T13" fmla="*/ 0 h 94"/>
                <a:gd name="T14" fmla="*/ 5 w 77"/>
                <a:gd name="T15" fmla="*/ 42 h 94"/>
                <a:gd name="T16" fmla="*/ 4 w 77"/>
                <a:gd name="T17" fmla="*/ 41 h 94"/>
                <a:gd name="T18" fmla="*/ 1 w 77"/>
                <a:gd name="T19" fmla="*/ 53 h 94"/>
                <a:gd name="T20" fmla="*/ 8 w 77"/>
                <a:gd name="T21" fmla="*/ 64 h 94"/>
                <a:gd name="T22" fmla="*/ 9 w 77"/>
                <a:gd name="T23" fmla="*/ 63 h 94"/>
                <a:gd name="T24" fmla="*/ 39 w 77"/>
                <a:gd name="T25"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94">
                  <a:moveTo>
                    <a:pt x="39" y="94"/>
                  </a:moveTo>
                  <a:cubicBezTo>
                    <a:pt x="51" y="94"/>
                    <a:pt x="63" y="80"/>
                    <a:pt x="69" y="63"/>
                  </a:cubicBezTo>
                  <a:cubicBezTo>
                    <a:pt x="69" y="63"/>
                    <a:pt x="69" y="63"/>
                    <a:pt x="70" y="64"/>
                  </a:cubicBezTo>
                  <a:cubicBezTo>
                    <a:pt x="72" y="64"/>
                    <a:pt x="75" y="59"/>
                    <a:pt x="76" y="53"/>
                  </a:cubicBezTo>
                  <a:cubicBezTo>
                    <a:pt x="77" y="47"/>
                    <a:pt x="76" y="42"/>
                    <a:pt x="74" y="41"/>
                  </a:cubicBezTo>
                  <a:cubicBezTo>
                    <a:pt x="73" y="41"/>
                    <a:pt x="73" y="41"/>
                    <a:pt x="73" y="41"/>
                  </a:cubicBezTo>
                  <a:cubicBezTo>
                    <a:pt x="74" y="20"/>
                    <a:pt x="65" y="0"/>
                    <a:pt x="39" y="0"/>
                  </a:cubicBezTo>
                  <a:cubicBezTo>
                    <a:pt x="12" y="0"/>
                    <a:pt x="4" y="20"/>
                    <a:pt x="5" y="42"/>
                  </a:cubicBezTo>
                  <a:cubicBezTo>
                    <a:pt x="4" y="41"/>
                    <a:pt x="4" y="41"/>
                    <a:pt x="4" y="41"/>
                  </a:cubicBezTo>
                  <a:cubicBezTo>
                    <a:pt x="1" y="42"/>
                    <a:pt x="0" y="47"/>
                    <a:pt x="1" y="53"/>
                  </a:cubicBezTo>
                  <a:cubicBezTo>
                    <a:pt x="2" y="59"/>
                    <a:pt x="5" y="64"/>
                    <a:pt x="8" y="64"/>
                  </a:cubicBezTo>
                  <a:cubicBezTo>
                    <a:pt x="8" y="63"/>
                    <a:pt x="9" y="63"/>
                    <a:pt x="9" y="63"/>
                  </a:cubicBezTo>
                  <a:cubicBezTo>
                    <a:pt x="15" y="80"/>
                    <a:pt x="26" y="94"/>
                    <a:pt x="39" y="94"/>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4" name="Freeform 384"/>
            <p:cNvSpPr>
              <a:spLocks/>
            </p:cNvSpPr>
            <p:nvPr/>
          </p:nvSpPr>
          <p:spPr bwMode="auto">
            <a:xfrm>
              <a:off x="8906989" y="3431018"/>
              <a:ext cx="88791" cy="132408"/>
            </a:xfrm>
            <a:custGeom>
              <a:avLst/>
              <a:gdLst>
                <a:gd name="T0" fmla="*/ 10 w 12"/>
                <a:gd name="T1" fmla="*/ 18 h 18"/>
                <a:gd name="T2" fmla="*/ 12 w 12"/>
                <a:gd name="T3" fmla="*/ 14 h 18"/>
                <a:gd name="T4" fmla="*/ 6 w 12"/>
                <a:gd name="T5" fmla="*/ 0 h 18"/>
                <a:gd name="T6" fmla="*/ 0 w 12"/>
                <a:gd name="T7" fmla="*/ 14 h 18"/>
                <a:gd name="T8" fmla="*/ 2 w 12"/>
                <a:gd name="T9" fmla="*/ 18 h 18"/>
                <a:gd name="T10" fmla="*/ 10 w 12"/>
                <a:gd name="T11" fmla="*/ 18 h 18"/>
              </a:gdLst>
              <a:ahLst/>
              <a:cxnLst>
                <a:cxn ang="0">
                  <a:pos x="T0" y="T1"/>
                </a:cxn>
                <a:cxn ang="0">
                  <a:pos x="T2" y="T3"/>
                </a:cxn>
                <a:cxn ang="0">
                  <a:pos x="T4" y="T5"/>
                </a:cxn>
                <a:cxn ang="0">
                  <a:pos x="T6" y="T7"/>
                </a:cxn>
                <a:cxn ang="0">
                  <a:pos x="T8" y="T9"/>
                </a:cxn>
                <a:cxn ang="0">
                  <a:pos x="T10" y="T11"/>
                </a:cxn>
              </a:cxnLst>
              <a:rect l="0" t="0" r="r" b="b"/>
              <a:pathLst>
                <a:path w="12" h="18">
                  <a:moveTo>
                    <a:pt x="10" y="18"/>
                  </a:moveTo>
                  <a:cubicBezTo>
                    <a:pt x="12" y="14"/>
                    <a:pt x="12" y="14"/>
                    <a:pt x="12" y="14"/>
                  </a:cubicBezTo>
                  <a:cubicBezTo>
                    <a:pt x="6" y="0"/>
                    <a:pt x="6" y="0"/>
                    <a:pt x="6" y="0"/>
                  </a:cubicBezTo>
                  <a:cubicBezTo>
                    <a:pt x="0" y="14"/>
                    <a:pt x="0" y="14"/>
                    <a:pt x="0" y="14"/>
                  </a:cubicBezTo>
                  <a:cubicBezTo>
                    <a:pt x="2" y="18"/>
                    <a:pt x="2" y="18"/>
                    <a:pt x="2" y="18"/>
                  </a:cubicBezTo>
                  <a:cubicBezTo>
                    <a:pt x="5" y="18"/>
                    <a:pt x="7" y="18"/>
                    <a:pt x="10" y="18"/>
                  </a:cubicBezTo>
                  <a:close/>
                </a:path>
              </a:pathLst>
            </a:custGeom>
            <a:solidFill>
              <a:srgbClr val="FC8D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5" name="Freeform 385"/>
            <p:cNvSpPr>
              <a:spLocks/>
            </p:cNvSpPr>
            <p:nvPr/>
          </p:nvSpPr>
          <p:spPr bwMode="auto">
            <a:xfrm>
              <a:off x="8804178" y="3335995"/>
              <a:ext cx="146428" cy="271046"/>
            </a:xfrm>
            <a:custGeom>
              <a:avLst/>
              <a:gdLst>
                <a:gd name="T0" fmla="*/ 33 w 94"/>
                <a:gd name="T1" fmla="*/ 0 h 174"/>
                <a:gd name="T2" fmla="*/ 94 w 94"/>
                <a:gd name="T3" fmla="*/ 61 h 174"/>
                <a:gd name="T4" fmla="*/ 52 w 94"/>
                <a:gd name="T5" fmla="*/ 174 h 174"/>
                <a:gd name="T6" fmla="*/ 0 w 94"/>
                <a:gd name="T7" fmla="*/ 19 h 174"/>
                <a:gd name="T8" fmla="*/ 33 w 94"/>
                <a:gd name="T9" fmla="*/ 0 h 174"/>
              </a:gdLst>
              <a:ahLst/>
              <a:cxnLst>
                <a:cxn ang="0">
                  <a:pos x="T0" y="T1"/>
                </a:cxn>
                <a:cxn ang="0">
                  <a:pos x="T2" y="T3"/>
                </a:cxn>
                <a:cxn ang="0">
                  <a:pos x="T4" y="T5"/>
                </a:cxn>
                <a:cxn ang="0">
                  <a:pos x="T6" y="T7"/>
                </a:cxn>
                <a:cxn ang="0">
                  <a:pos x="T8" y="T9"/>
                </a:cxn>
              </a:cxnLst>
              <a:rect l="0" t="0" r="r" b="b"/>
              <a:pathLst>
                <a:path w="94" h="174">
                  <a:moveTo>
                    <a:pt x="33" y="0"/>
                  </a:moveTo>
                  <a:lnTo>
                    <a:pt x="94" y="61"/>
                  </a:lnTo>
                  <a:lnTo>
                    <a:pt x="52" y="174"/>
                  </a:lnTo>
                  <a:lnTo>
                    <a:pt x="0" y="19"/>
                  </a:lnTo>
                  <a:lnTo>
                    <a:pt x="33" y="0"/>
                  </a:ln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6" name="Freeform 386"/>
            <p:cNvSpPr>
              <a:spLocks/>
            </p:cNvSpPr>
            <p:nvPr/>
          </p:nvSpPr>
          <p:spPr bwMode="auto">
            <a:xfrm>
              <a:off x="8671770" y="3365592"/>
              <a:ext cx="278836" cy="688519"/>
            </a:xfrm>
            <a:custGeom>
              <a:avLst/>
              <a:gdLst>
                <a:gd name="T0" fmla="*/ 85 w 179"/>
                <a:gd name="T1" fmla="*/ 0 h 442"/>
                <a:gd name="T2" fmla="*/ 179 w 179"/>
                <a:gd name="T3" fmla="*/ 442 h 442"/>
                <a:gd name="T4" fmla="*/ 24 w 179"/>
                <a:gd name="T5" fmla="*/ 197 h 442"/>
                <a:gd name="T6" fmla="*/ 48 w 179"/>
                <a:gd name="T7" fmla="*/ 155 h 442"/>
                <a:gd name="T8" fmla="*/ 0 w 179"/>
                <a:gd name="T9" fmla="*/ 122 h 442"/>
                <a:gd name="T10" fmla="*/ 62 w 179"/>
                <a:gd name="T11" fmla="*/ 14 h 442"/>
                <a:gd name="T12" fmla="*/ 85 w 179"/>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79" h="442">
                  <a:moveTo>
                    <a:pt x="85" y="0"/>
                  </a:moveTo>
                  <a:lnTo>
                    <a:pt x="179" y="442"/>
                  </a:lnTo>
                  <a:lnTo>
                    <a:pt x="24" y="197"/>
                  </a:lnTo>
                  <a:lnTo>
                    <a:pt x="48" y="155"/>
                  </a:lnTo>
                  <a:lnTo>
                    <a:pt x="0" y="122"/>
                  </a:lnTo>
                  <a:lnTo>
                    <a:pt x="62" y="14"/>
                  </a:lnTo>
                  <a:lnTo>
                    <a:pt x="85" y="0"/>
                  </a:ln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7" name="Freeform 387"/>
            <p:cNvSpPr>
              <a:spLocks/>
            </p:cNvSpPr>
            <p:nvPr/>
          </p:nvSpPr>
          <p:spPr bwMode="auto">
            <a:xfrm>
              <a:off x="8950606" y="3329764"/>
              <a:ext cx="146428" cy="277277"/>
            </a:xfrm>
            <a:custGeom>
              <a:avLst/>
              <a:gdLst>
                <a:gd name="T0" fmla="*/ 57 w 94"/>
                <a:gd name="T1" fmla="*/ 0 h 178"/>
                <a:gd name="T2" fmla="*/ 0 w 94"/>
                <a:gd name="T3" fmla="*/ 65 h 178"/>
                <a:gd name="T4" fmla="*/ 43 w 94"/>
                <a:gd name="T5" fmla="*/ 178 h 178"/>
                <a:gd name="T6" fmla="*/ 94 w 94"/>
                <a:gd name="T7" fmla="*/ 23 h 178"/>
                <a:gd name="T8" fmla="*/ 57 w 94"/>
                <a:gd name="T9" fmla="*/ 0 h 178"/>
              </a:gdLst>
              <a:ahLst/>
              <a:cxnLst>
                <a:cxn ang="0">
                  <a:pos x="T0" y="T1"/>
                </a:cxn>
                <a:cxn ang="0">
                  <a:pos x="T2" y="T3"/>
                </a:cxn>
                <a:cxn ang="0">
                  <a:pos x="T4" y="T5"/>
                </a:cxn>
                <a:cxn ang="0">
                  <a:pos x="T6" y="T7"/>
                </a:cxn>
                <a:cxn ang="0">
                  <a:pos x="T8" y="T9"/>
                </a:cxn>
              </a:cxnLst>
              <a:rect l="0" t="0" r="r" b="b"/>
              <a:pathLst>
                <a:path w="94" h="178">
                  <a:moveTo>
                    <a:pt x="57" y="0"/>
                  </a:moveTo>
                  <a:lnTo>
                    <a:pt x="0" y="65"/>
                  </a:lnTo>
                  <a:lnTo>
                    <a:pt x="43" y="178"/>
                  </a:lnTo>
                  <a:lnTo>
                    <a:pt x="94" y="23"/>
                  </a:lnTo>
                  <a:lnTo>
                    <a:pt x="57" y="0"/>
                  </a:ln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8" name="Freeform 388"/>
            <p:cNvSpPr>
              <a:spLocks/>
            </p:cNvSpPr>
            <p:nvPr/>
          </p:nvSpPr>
          <p:spPr bwMode="auto">
            <a:xfrm>
              <a:off x="8892969" y="3622618"/>
              <a:ext cx="116831" cy="431492"/>
            </a:xfrm>
            <a:custGeom>
              <a:avLst/>
              <a:gdLst>
                <a:gd name="T0" fmla="*/ 18 w 75"/>
                <a:gd name="T1" fmla="*/ 0 h 277"/>
                <a:gd name="T2" fmla="*/ 56 w 75"/>
                <a:gd name="T3" fmla="*/ 0 h 277"/>
                <a:gd name="T4" fmla="*/ 75 w 75"/>
                <a:gd name="T5" fmla="*/ 188 h 277"/>
                <a:gd name="T6" fmla="*/ 37 w 75"/>
                <a:gd name="T7" fmla="*/ 277 h 277"/>
                <a:gd name="T8" fmla="*/ 0 w 75"/>
                <a:gd name="T9" fmla="*/ 188 h 277"/>
                <a:gd name="T10" fmla="*/ 18 w 75"/>
                <a:gd name="T11" fmla="*/ 0 h 277"/>
              </a:gdLst>
              <a:ahLst/>
              <a:cxnLst>
                <a:cxn ang="0">
                  <a:pos x="T0" y="T1"/>
                </a:cxn>
                <a:cxn ang="0">
                  <a:pos x="T2" y="T3"/>
                </a:cxn>
                <a:cxn ang="0">
                  <a:pos x="T4" y="T5"/>
                </a:cxn>
                <a:cxn ang="0">
                  <a:pos x="T6" y="T7"/>
                </a:cxn>
                <a:cxn ang="0">
                  <a:pos x="T8" y="T9"/>
                </a:cxn>
                <a:cxn ang="0">
                  <a:pos x="T10" y="T11"/>
                </a:cxn>
              </a:cxnLst>
              <a:rect l="0" t="0" r="r" b="b"/>
              <a:pathLst>
                <a:path w="75" h="277">
                  <a:moveTo>
                    <a:pt x="18" y="0"/>
                  </a:moveTo>
                  <a:lnTo>
                    <a:pt x="56" y="0"/>
                  </a:lnTo>
                  <a:lnTo>
                    <a:pt x="75" y="188"/>
                  </a:lnTo>
                  <a:lnTo>
                    <a:pt x="37" y="277"/>
                  </a:lnTo>
                  <a:lnTo>
                    <a:pt x="0" y="188"/>
                  </a:lnTo>
                  <a:lnTo>
                    <a:pt x="18" y="0"/>
                  </a:lnTo>
                  <a:close/>
                </a:path>
              </a:pathLst>
            </a:custGeom>
            <a:solidFill>
              <a:srgbClr val="FC8D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9" name="Freeform 389"/>
            <p:cNvSpPr>
              <a:spLocks/>
            </p:cNvSpPr>
            <p:nvPr/>
          </p:nvSpPr>
          <p:spPr bwMode="auto">
            <a:xfrm>
              <a:off x="8804178" y="3335995"/>
              <a:ext cx="146428" cy="227430"/>
            </a:xfrm>
            <a:custGeom>
              <a:avLst/>
              <a:gdLst>
                <a:gd name="T0" fmla="*/ 33 w 94"/>
                <a:gd name="T1" fmla="*/ 0 h 146"/>
                <a:gd name="T2" fmla="*/ 94 w 94"/>
                <a:gd name="T3" fmla="*/ 61 h 146"/>
                <a:gd name="T4" fmla="*/ 52 w 94"/>
                <a:gd name="T5" fmla="*/ 146 h 146"/>
                <a:gd name="T6" fmla="*/ 0 w 94"/>
                <a:gd name="T7" fmla="*/ 19 h 146"/>
                <a:gd name="T8" fmla="*/ 33 w 94"/>
                <a:gd name="T9" fmla="*/ 0 h 146"/>
              </a:gdLst>
              <a:ahLst/>
              <a:cxnLst>
                <a:cxn ang="0">
                  <a:pos x="T0" y="T1"/>
                </a:cxn>
                <a:cxn ang="0">
                  <a:pos x="T2" y="T3"/>
                </a:cxn>
                <a:cxn ang="0">
                  <a:pos x="T4" y="T5"/>
                </a:cxn>
                <a:cxn ang="0">
                  <a:pos x="T6" y="T7"/>
                </a:cxn>
                <a:cxn ang="0">
                  <a:pos x="T8" y="T9"/>
                </a:cxn>
              </a:cxnLst>
              <a:rect l="0" t="0" r="r" b="b"/>
              <a:pathLst>
                <a:path w="94" h="146">
                  <a:moveTo>
                    <a:pt x="33" y="0"/>
                  </a:moveTo>
                  <a:lnTo>
                    <a:pt x="94" y="61"/>
                  </a:lnTo>
                  <a:lnTo>
                    <a:pt x="52" y="146"/>
                  </a:lnTo>
                  <a:lnTo>
                    <a:pt x="0" y="19"/>
                  </a:lnTo>
                  <a:lnTo>
                    <a:pt x="33"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0" name="Freeform 390"/>
            <p:cNvSpPr>
              <a:spLocks/>
            </p:cNvSpPr>
            <p:nvPr/>
          </p:nvSpPr>
          <p:spPr bwMode="auto">
            <a:xfrm>
              <a:off x="8701369" y="3365592"/>
              <a:ext cx="249237" cy="688519"/>
            </a:xfrm>
            <a:custGeom>
              <a:avLst/>
              <a:gdLst>
                <a:gd name="T0" fmla="*/ 66 w 160"/>
                <a:gd name="T1" fmla="*/ 0 h 442"/>
                <a:gd name="T2" fmla="*/ 160 w 160"/>
                <a:gd name="T3" fmla="*/ 442 h 442"/>
                <a:gd name="T4" fmla="*/ 19 w 160"/>
                <a:gd name="T5" fmla="*/ 179 h 442"/>
                <a:gd name="T6" fmla="*/ 43 w 160"/>
                <a:gd name="T7" fmla="*/ 146 h 442"/>
                <a:gd name="T8" fmla="*/ 0 w 160"/>
                <a:gd name="T9" fmla="*/ 113 h 442"/>
                <a:gd name="T10" fmla="*/ 43 w 160"/>
                <a:gd name="T11" fmla="*/ 14 h 442"/>
                <a:gd name="T12" fmla="*/ 66 w 160"/>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60" h="442">
                  <a:moveTo>
                    <a:pt x="66" y="0"/>
                  </a:moveTo>
                  <a:lnTo>
                    <a:pt x="160" y="442"/>
                  </a:lnTo>
                  <a:lnTo>
                    <a:pt x="19" y="179"/>
                  </a:lnTo>
                  <a:lnTo>
                    <a:pt x="43" y="146"/>
                  </a:lnTo>
                  <a:lnTo>
                    <a:pt x="0" y="113"/>
                  </a:lnTo>
                  <a:lnTo>
                    <a:pt x="43" y="14"/>
                  </a:lnTo>
                  <a:lnTo>
                    <a:pt x="66" y="0"/>
                  </a:ln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1" name="Freeform 391"/>
            <p:cNvSpPr>
              <a:spLocks/>
            </p:cNvSpPr>
            <p:nvPr/>
          </p:nvSpPr>
          <p:spPr bwMode="auto">
            <a:xfrm>
              <a:off x="8950606" y="3365592"/>
              <a:ext cx="271046" cy="688519"/>
            </a:xfrm>
            <a:custGeom>
              <a:avLst/>
              <a:gdLst>
                <a:gd name="T0" fmla="*/ 94 w 174"/>
                <a:gd name="T1" fmla="*/ 0 h 442"/>
                <a:gd name="T2" fmla="*/ 0 w 174"/>
                <a:gd name="T3" fmla="*/ 442 h 442"/>
                <a:gd name="T4" fmla="*/ 151 w 174"/>
                <a:gd name="T5" fmla="*/ 197 h 442"/>
                <a:gd name="T6" fmla="*/ 132 w 174"/>
                <a:gd name="T7" fmla="*/ 155 h 442"/>
                <a:gd name="T8" fmla="*/ 174 w 174"/>
                <a:gd name="T9" fmla="*/ 122 h 442"/>
                <a:gd name="T10" fmla="*/ 127 w 174"/>
                <a:gd name="T11" fmla="*/ 14 h 442"/>
                <a:gd name="T12" fmla="*/ 94 w 174"/>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74" h="442">
                  <a:moveTo>
                    <a:pt x="94" y="0"/>
                  </a:moveTo>
                  <a:lnTo>
                    <a:pt x="0" y="442"/>
                  </a:lnTo>
                  <a:lnTo>
                    <a:pt x="151" y="197"/>
                  </a:lnTo>
                  <a:lnTo>
                    <a:pt x="132" y="155"/>
                  </a:lnTo>
                  <a:lnTo>
                    <a:pt x="174" y="122"/>
                  </a:lnTo>
                  <a:lnTo>
                    <a:pt x="127" y="14"/>
                  </a:lnTo>
                  <a:lnTo>
                    <a:pt x="94" y="0"/>
                  </a:ln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2" name="Freeform 392"/>
            <p:cNvSpPr>
              <a:spLocks/>
            </p:cNvSpPr>
            <p:nvPr/>
          </p:nvSpPr>
          <p:spPr bwMode="auto">
            <a:xfrm>
              <a:off x="8950606" y="3365592"/>
              <a:ext cx="249237" cy="688519"/>
            </a:xfrm>
            <a:custGeom>
              <a:avLst/>
              <a:gdLst>
                <a:gd name="T0" fmla="*/ 94 w 160"/>
                <a:gd name="T1" fmla="*/ 0 h 442"/>
                <a:gd name="T2" fmla="*/ 0 w 160"/>
                <a:gd name="T3" fmla="*/ 442 h 442"/>
                <a:gd name="T4" fmla="*/ 137 w 160"/>
                <a:gd name="T5" fmla="*/ 179 h 442"/>
                <a:gd name="T6" fmla="*/ 113 w 160"/>
                <a:gd name="T7" fmla="*/ 146 h 442"/>
                <a:gd name="T8" fmla="*/ 160 w 160"/>
                <a:gd name="T9" fmla="*/ 113 h 442"/>
                <a:gd name="T10" fmla="*/ 127 w 160"/>
                <a:gd name="T11" fmla="*/ 14 h 442"/>
                <a:gd name="T12" fmla="*/ 94 w 160"/>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60" h="442">
                  <a:moveTo>
                    <a:pt x="94" y="0"/>
                  </a:moveTo>
                  <a:lnTo>
                    <a:pt x="0" y="442"/>
                  </a:lnTo>
                  <a:lnTo>
                    <a:pt x="137" y="179"/>
                  </a:lnTo>
                  <a:lnTo>
                    <a:pt x="113" y="146"/>
                  </a:lnTo>
                  <a:lnTo>
                    <a:pt x="160" y="113"/>
                  </a:lnTo>
                  <a:lnTo>
                    <a:pt x="127" y="14"/>
                  </a:lnTo>
                  <a:lnTo>
                    <a:pt x="94" y="0"/>
                  </a:ln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3" name="Freeform 393"/>
            <p:cNvSpPr>
              <a:spLocks/>
            </p:cNvSpPr>
            <p:nvPr/>
          </p:nvSpPr>
          <p:spPr bwMode="auto">
            <a:xfrm>
              <a:off x="8950606" y="3329764"/>
              <a:ext cx="146428" cy="233661"/>
            </a:xfrm>
            <a:custGeom>
              <a:avLst/>
              <a:gdLst>
                <a:gd name="T0" fmla="*/ 57 w 94"/>
                <a:gd name="T1" fmla="*/ 0 h 150"/>
                <a:gd name="T2" fmla="*/ 0 w 94"/>
                <a:gd name="T3" fmla="*/ 65 h 150"/>
                <a:gd name="T4" fmla="*/ 43 w 94"/>
                <a:gd name="T5" fmla="*/ 150 h 150"/>
                <a:gd name="T6" fmla="*/ 94 w 94"/>
                <a:gd name="T7" fmla="*/ 23 h 150"/>
                <a:gd name="T8" fmla="*/ 57 w 94"/>
                <a:gd name="T9" fmla="*/ 0 h 150"/>
              </a:gdLst>
              <a:ahLst/>
              <a:cxnLst>
                <a:cxn ang="0">
                  <a:pos x="T0" y="T1"/>
                </a:cxn>
                <a:cxn ang="0">
                  <a:pos x="T2" y="T3"/>
                </a:cxn>
                <a:cxn ang="0">
                  <a:pos x="T4" y="T5"/>
                </a:cxn>
                <a:cxn ang="0">
                  <a:pos x="T6" y="T7"/>
                </a:cxn>
                <a:cxn ang="0">
                  <a:pos x="T8" y="T9"/>
                </a:cxn>
              </a:cxnLst>
              <a:rect l="0" t="0" r="r" b="b"/>
              <a:pathLst>
                <a:path w="94" h="150">
                  <a:moveTo>
                    <a:pt x="57" y="0"/>
                  </a:moveTo>
                  <a:lnTo>
                    <a:pt x="0" y="65"/>
                  </a:lnTo>
                  <a:lnTo>
                    <a:pt x="43" y="150"/>
                  </a:lnTo>
                  <a:lnTo>
                    <a:pt x="94" y="23"/>
                  </a:lnTo>
                  <a:lnTo>
                    <a:pt x="5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4" name="Freeform 394"/>
            <p:cNvSpPr>
              <a:spLocks/>
            </p:cNvSpPr>
            <p:nvPr/>
          </p:nvSpPr>
          <p:spPr bwMode="auto">
            <a:xfrm>
              <a:off x="8906989" y="3555636"/>
              <a:ext cx="88791" cy="73215"/>
            </a:xfrm>
            <a:custGeom>
              <a:avLst/>
              <a:gdLst>
                <a:gd name="T0" fmla="*/ 2 w 12"/>
                <a:gd name="T1" fmla="*/ 0 h 10"/>
                <a:gd name="T2" fmla="*/ 10 w 12"/>
                <a:gd name="T3" fmla="*/ 0 h 10"/>
                <a:gd name="T4" fmla="*/ 10 w 12"/>
                <a:gd name="T5" fmla="*/ 10 h 10"/>
                <a:gd name="T6" fmla="*/ 2 w 12"/>
                <a:gd name="T7" fmla="*/ 10 h 10"/>
                <a:gd name="T8" fmla="*/ 2 w 12"/>
                <a:gd name="T9" fmla="*/ 0 h 10"/>
              </a:gdLst>
              <a:ahLst/>
              <a:cxnLst>
                <a:cxn ang="0">
                  <a:pos x="T0" y="T1"/>
                </a:cxn>
                <a:cxn ang="0">
                  <a:pos x="T2" y="T3"/>
                </a:cxn>
                <a:cxn ang="0">
                  <a:pos x="T4" y="T5"/>
                </a:cxn>
                <a:cxn ang="0">
                  <a:pos x="T6" y="T7"/>
                </a:cxn>
                <a:cxn ang="0">
                  <a:pos x="T8" y="T9"/>
                </a:cxn>
              </a:cxnLst>
              <a:rect l="0" t="0" r="r" b="b"/>
              <a:pathLst>
                <a:path w="12" h="10">
                  <a:moveTo>
                    <a:pt x="2" y="0"/>
                  </a:moveTo>
                  <a:cubicBezTo>
                    <a:pt x="10" y="0"/>
                    <a:pt x="10" y="0"/>
                    <a:pt x="10" y="0"/>
                  </a:cubicBezTo>
                  <a:cubicBezTo>
                    <a:pt x="12" y="4"/>
                    <a:pt x="12" y="7"/>
                    <a:pt x="10" y="10"/>
                  </a:cubicBezTo>
                  <a:cubicBezTo>
                    <a:pt x="2" y="10"/>
                    <a:pt x="2" y="10"/>
                    <a:pt x="2" y="10"/>
                  </a:cubicBezTo>
                  <a:cubicBezTo>
                    <a:pt x="0" y="7"/>
                    <a:pt x="0" y="4"/>
                    <a:pt x="2" y="0"/>
                  </a:cubicBezTo>
                  <a:close/>
                </a:path>
              </a:pathLst>
            </a:custGeom>
            <a:solidFill>
              <a:srgbClr val="FC8D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5" name="Freeform 395"/>
            <p:cNvSpPr>
              <a:spLocks/>
            </p:cNvSpPr>
            <p:nvPr/>
          </p:nvSpPr>
          <p:spPr bwMode="auto">
            <a:xfrm>
              <a:off x="8936586" y="4046321"/>
              <a:ext cx="35829" cy="484456"/>
            </a:xfrm>
            <a:custGeom>
              <a:avLst/>
              <a:gdLst>
                <a:gd name="T0" fmla="*/ 2 w 5"/>
                <a:gd name="T1" fmla="*/ 66 h 66"/>
                <a:gd name="T2" fmla="*/ 2 w 5"/>
                <a:gd name="T3" fmla="*/ 0 h 66"/>
                <a:gd name="T4" fmla="*/ 2 w 5"/>
                <a:gd name="T5" fmla="*/ 66 h 66"/>
              </a:gdLst>
              <a:ahLst/>
              <a:cxnLst>
                <a:cxn ang="0">
                  <a:pos x="T0" y="T1"/>
                </a:cxn>
                <a:cxn ang="0">
                  <a:pos x="T2" y="T3"/>
                </a:cxn>
                <a:cxn ang="0">
                  <a:pos x="T4" y="T5"/>
                </a:cxn>
              </a:cxnLst>
              <a:rect l="0" t="0" r="r" b="b"/>
              <a:pathLst>
                <a:path w="5" h="66">
                  <a:moveTo>
                    <a:pt x="2" y="66"/>
                  </a:moveTo>
                  <a:cubicBezTo>
                    <a:pt x="0" y="37"/>
                    <a:pt x="0" y="34"/>
                    <a:pt x="2" y="0"/>
                  </a:cubicBezTo>
                  <a:cubicBezTo>
                    <a:pt x="5" y="34"/>
                    <a:pt x="5" y="37"/>
                    <a:pt x="2" y="66"/>
                  </a:cubicBez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6" name="Freeform 396"/>
            <p:cNvSpPr>
              <a:spLocks/>
            </p:cNvSpPr>
            <p:nvPr/>
          </p:nvSpPr>
          <p:spPr bwMode="auto">
            <a:xfrm>
              <a:off x="9148437" y="3007314"/>
              <a:ext cx="81002" cy="138639"/>
            </a:xfrm>
            <a:custGeom>
              <a:avLst/>
              <a:gdLst>
                <a:gd name="T0" fmla="*/ 8 w 11"/>
                <a:gd name="T1" fmla="*/ 0 h 19"/>
                <a:gd name="T2" fmla="*/ 10 w 11"/>
                <a:gd name="T3" fmla="*/ 10 h 19"/>
                <a:gd name="T4" fmla="*/ 4 w 11"/>
                <a:gd name="T5" fmla="*/ 18 h 19"/>
                <a:gd name="T6" fmla="*/ 1 w 11"/>
                <a:gd name="T7" fmla="*/ 8 h 19"/>
                <a:gd name="T8" fmla="*/ 8 w 11"/>
                <a:gd name="T9" fmla="*/ 0 h 19"/>
              </a:gdLst>
              <a:ahLst/>
              <a:cxnLst>
                <a:cxn ang="0">
                  <a:pos x="T0" y="T1"/>
                </a:cxn>
                <a:cxn ang="0">
                  <a:pos x="T2" y="T3"/>
                </a:cxn>
                <a:cxn ang="0">
                  <a:pos x="T4" y="T5"/>
                </a:cxn>
                <a:cxn ang="0">
                  <a:pos x="T6" y="T7"/>
                </a:cxn>
                <a:cxn ang="0">
                  <a:pos x="T8" y="T9"/>
                </a:cxn>
              </a:cxnLst>
              <a:rect l="0" t="0" r="r" b="b"/>
              <a:pathLst>
                <a:path w="11" h="19">
                  <a:moveTo>
                    <a:pt x="8" y="0"/>
                  </a:moveTo>
                  <a:cubicBezTo>
                    <a:pt x="10" y="1"/>
                    <a:pt x="11" y="5"/>
                    <a:pt x="10" y="10"/>
                  </a:cubicBezTo>
                  <a:cubicBezTo>
                    <a:pt x="9" y="15"/>
                    <a:pt x="6" y="19"/>
                    <a:pt x="4" y="18"/>
                  </a:cubicBezTo>
                  <a:cubicBezTo>
                    <a:pt x="1" y="18"/>
                    <a:pt x="0" y="13"/>
                    <a:pt x="1" y="8"/>
                  </a:cubicBezTo>
                  <a:cubicBezTo>
                    <a:pt x="2" y="3"/>
                    <a:pt x="5" y="0"/>
                    <a:pt x="8" y="0"/>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7" name="Freeform 397"/>
            <p:cNvSpPr>
              <a:spLocks/>
            </p:cNvSpPr>
            <p:nvPr/>
          </p:nvSpPr>
          <p:spPr bwMode="auto">
            <a:xfrm>
              <a:off x="9889918" y="3628849"/>
              <a:ext cx="87233" cy="140197"/>
            </a:xfrm>
            <a:custGeom>
              <a:avLst/>
              <a:gdLst>
                <a:gd name="T0" fmla="*/ 12 w 12"/>
                <a:gd name="T1" fmla="*/ 4 h 19"/>
                <a:gd name="T2" fmla="*/ 6 w 12"/>
                <a:gd name="T3" fmla="*/ 19 h 19"/>
                <a:gd name="T4" fmla="*/ 0 w 12"/>
                <a:gd name="T5" fmla="*/ 17 h 19"/>
                <a:gd name="T6" fmla="*/ 6 w 12"/>
                <a:gd name="T7" fmla="*/ 1 h 19"/>
                <a:gd name="T8" fmla="*/ 9 w 12"/>
                <a:gd name="T9" fmla="*/ 0 h 19"/>
                <a:gd name="T10" fmla="*/ 12 w 12"/>
                <a:gd name="T11" fmla="*/ 4 h 19"/>
              </a:gdLst>
              <a:ahLst/>
              <a:cxnLst>
                <a:cxn ang="0">
                  <a:pos x="T0" y="T1"/>
                </a:cxn>
                <a:cxn ang="0">
                  <a:pos x="T2" y="T3"/>
                </a:cxn>
                <a:cxn ang="0">
                  <a:pos x="T4" y="T5"/>
                </a:cxn>
                <a:cxn ang="0">
                  <a:pos x="T6" y="T7"/>
                </a:cxn>
                <a:cxn ang="0">
                  <a:pos x="T8" y="T9"/>
                </a:cxn>
                <a:cxn ang="0">
                  <a:pos x="T10" y="T11"/>
                </a:cxn>
              </a:cxnLst>
              <a:rect l="0" t="0" r="r" b="b"/>
              <a:pathLst>
                <a:path w="12" h="19">
                  <a:moveTo>
                    <a:pt x="12" y="4"/>
                  </a:moveTo>
                  <a:cubicBezTo>
                    <a:pt x="6" y="19"/>
                    <a:pt x="6" y="19"/>
                    <a:pt x="6" y="19"/>
                  </a:cubicBezTo>
                  <a:cubicBezTo>
                    <a:pt x="0" y="17"/>
                    <a:pt x="0" y="17"/>
                    <a:pt x="0" y="17"/>
                  </a:cubicBezTo>
                  <a:cubicBezTo>
                    <a:pt x="6" y="1"/>
                    <a:pt x="6" y="1"/>
                    <a:pt x="6" y="1"/>
                  </a:cubicBezTo>
                  <a:cubicBezTo>
                    <a:pt x="8" y="1"/>
                    <a:pt x="8" y="0"/>
                    <a:pt x="9" y="0"/>
                  </a:cubicBezTo>
                  <a:lnTo>
                    <a:pt x="12" y="4"/>
                  </a:ln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8" name="Freeform 398"/>
            <p:cNvSpPr>
              <a:spLocks/>
            </p:cNvSpPr>
            <p:nvPr/>
          </p:nvSpPr>
          <p:spPr bwMode="auto">
            <a:xfrm>
              <a:off x="8687349" y="2677075"/>
              <a:ext cx="528073" cy="381645"/>
            </a:xfrm>
            <a:custGeom>
              <a:avLst/>
              <a:gdLst>
                <a:gd name="T0" fmla="*/ 70 w 72"/>
                <a:gd name="T1" fmla="*/ 41 h 52"/>
                <a:gd name="T2" fmla="*/ 36 w 72"/>
                <a:gd name="T3" fmla="*/ 0 h 52"/>
                <a:gd name="T4" fmla="*/ 1 w 72"/>
                <a:gd name="T5" fmla="*/ 42 h 52"/>
                <a:gd name="T6" fmla="*/ 6 w 72"/>
                <a:gd name="T7" fmla="*/ 51 h 52"/>
                <a:gd name="T8" fmla="*/ 9 w 72"/>
                <a:gd name="T9" fmla="*/ 47 h 52"/>
                <a:gd name="T10" fmla="*/ 20 w 72"/>
                <a:gd name="T11" fmla="*/ 20 h 52"/>
                <a:gd name="T12" fmla="*/ 36 w 72"/>
                <a:gd name="T13" fmla="*/ 24 h 52"/>
                <a:gd name="T14" fmla="*/ 52 w 72"/>
                <a:gd name="T15" fmla="*/ 20 h 52"/>
                <a:gd name="T16" fmla="*/ 62 w 72"/>
                <a:gd name="T17" fmla="*/ 47 h 52"/>
                <a:gd name="T18" fmla="*/ 65 w 72"/>
                <a:gd name="T19" fmla="*/ 51 h 52"/>
                <a:gd name="T20" fmla="*/ 70 w 72"/>
                <a:gd name="T21"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52">
                  <a:moveTo>
                    <a:pt x="70" y="41"/>
                  </a:moveTo>
                  <a:cubicBezTo>
                    <a:pt x="72" y="20"/>
                    <a:pt x="63" y="0"/>
                    <a:pt x="36" y="0"/>
                  </a:cubicBezTo>
                  <a:cubicBezTo>
                    <a:pt x="9" y="0"/>
                    <a:pt x="0" y="20"/>
                    <a:pt x="1" y="42"/>
                  </a:cubicBezTo>
                  <a:cubicBezTo>
                    <a:pt x="3" y="42"/>
                    <a:pt x="5" y="46"/>
                    <a:pt x="6" y="51"/>
                  </a:cubicBezTo>
                  <a:cubicBezTo>
                    <a:pt x="8" y="52"/>
                    <a:pt x="9" y="52"/>
                    <a:pt x="9" y="47"/>
                  </a:cubicBezTo>
                  <a:cubicBezTo>
                    <a:pt x="9" y="34"/>
                    <a:pt x="11" y="23"/>
                    <a:pt x="20" y="20"/>
                  </a:cubicBezTo>
                  <a:cubicBezTo>
                    <a:pt x="28" y="18"/>
                    <a:pt x="29" y="24"/>
                    <a:pt x="36" y="24"/>
                  </a:cubicBezTo>
                  <a:cubicBezTo>
                    <a:pt x="42" y="24"/>
                    <a:pt x="44" y="18"/>
                    <a:pt x="52" y="20"/>
                  </a:cubicBezTo>
                  <a:cubicBezTo>
                    <a:pt x="60" y="23"/>
                    <a:pt x="62" y="34"/>
                    <a:pt x="62" y="47"/>
                  </a:cubicBezTo>
                  <a:cubicBezTo>
                    <a:pt x="62" y="51"/>
                    <a:pt x="63" y="52"/>
                    <a:pt x="65" y="51"/>
                  </a:cubicBezTo>
                  <a:cubicBezTo>
                    <a:pt x="66" y="46"/>
                    <a:pt x="68" y="42"/>
                    <a:pt x="70" y="41"/>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9" name="Freeform 399"/>
            <p:cNvSpPr>
              <a:spLocks/>
            </p:cNvSpPr>
            <p:nvPr/>
          </p:nvSpPr>
          <p:spPr bwMode="auto">
            <a:xfrm>
              <a:off x="8899200" y="2728479"/>
              <a:ext cx="243006" cy="330239"/>
            </a:xfrm>
            <a:custGeom>
              <a:avLst/>
              <a:gdLst>
                <a:gd name="T0" fmla="*/ 31 w 33"/>
                <a:gd name="T1" fmla="*/ 0 h 45"/>
                <a:gd name="T2" fmla="*/ 0 w 33"/>
                <a:gd name="T3" fmla="*/ 45 h 45"/>
                <a:gd name="T4" fmla="*/ 13 w 33"/>
                <a:gd name="T5" fmla="*/ 9 h 45"/>
                <a:gd name="T6" fmla="*/ 31 w 33"/>
                <a:gd name="T7" fmla="*/ 0 h 45"/>
              </a:gdLst>
              <a:ahLst/>
              <a:cxnLst>
                <a:cxn ang="0">
                  <a:pos x="T0" y="T1"/>
                </a:cxn>
                <a:cxn ang="0">
                  <a:pos x="T2" y="T3"/>
                </a:cxn>
                <a:cxn ang="0">
                  <a:pos x="T4" y="T5"/>
                </a:cxn>
                <a:cxn ang="0">
                  <a:pos x="T6" y="T7"/>
                </a:cxn>
              </a:cxnLst>
              <a:rect l="0" t="0" r="r" b="b"/>
              <a:pathLst>
                <a:path w="33" h="45">
                  <a:moveTo>
                    <a:pt x="31" y="0"/>
                  </a:moveTo>
                  <a:cubicBezTo>
                    <a:pt x="33" y="13"/>
                    <a:pt x="14" y="39"/>
                    <a:pt x="0" y="45"/>
                  </a:cubicBezTo>
                  <a:cubicBezTo>
                    <a:pt x="9" y="40"/>
                    <a:pt x="15" y="22"/>
                    <a:pt x="13" y="9"/>
                  </a:cubicBezTo>
                  <a:cubicBezTo>
                    <a:pt x="12" y="6"/>
                    <a:pt x="33" y="3"/>
                    <a:pt x="31"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0" name="Freeform 400"/>
            <p:cNvSpPr>
              <a:spLocks/>
            </p:cNvSpPr>
            <p:nvPr/>
          </p:nvSpPr>
          <p:spPr bwMode="auto">
            <a:xfrm>
              <a:off x="8606346" y="2669286"/>
              <a:ext cx="462647" cy="454858"/>
            </a:xfrm>
            <a:custGeom>
              <a:avLst/>
              <a:gdLst>
                <a:gd name="T0" fmla="*/ 62 w 63"/>
                <a:gd name="T1" fmla="*/ 10 h 62"/>
                <a:gd name="T2" fmla="*/ 5 w 63"/>
                <a:gd name="T3" fmla="*/ 62 h 62"/>
                <a:gd name="T4" fmla="*/ 42 w 63"/>
                <a:gd name="T5" fmla="*/ 13 h 62"/>
                <a:gd name="T6" fmla="*/ 62 w 63"/>
                <a:gd name="T7" fmla="*/ 10 h 62"/>
              </a:gdLst>
              <a:ahLst/>
              <a:cxnLst>
                <a:cxn ang="0">
                  <a:pos x="T0" y="T1"/>
                </a:cxn>
                <a:cxn ang="0">
                  <a:pos x="T2" y="T3"/>
                </a:cxn>
                <a:cxn ang="0">
                  <a:pos x="T4" y="T5"/>
                </a:cxn>
                <a:cxn ang="0">
                  <a:pos x="T6" y="T7"/>
                </a:cxn>
              </a:cxnLst>
              <a:rect l="0" t="0" r="r" b="b"/>
              <a:pathLst>
                <a:path w="63" h="62">
                  <a:moveTo>
                    <a:pt x="62" y="10"/>
                  </a:moveTo>
                  <a:cubicBezTo>
                    <a:pt x="61" y="22"/>
                    <a:pt x="20" y="59"/>
                    <a:pt x="5" y="62"/>
                  </a:cubicBezTo>
                  <a:cubicBezTo>
                    <a:pt x="0" y="0"/>
                    <a:pt x="38" y="25"/>
                    <a:pt x="42" y="13"/>
                  </a:cubicBezTo>
                  <a:cubicBezTo>
                    <a:pt x="43" y="10"/>
                    <a:pt x="63" y="13"/>
                    <a:pt x="62" y="1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1" name="Freeform 401"/>
            <p:cNvSpPr>
              <a:spLocks/>
            </p:cNvSpPr>
            <p:nvPr/>
          </p:nvSpPr>
          <p:spPr bwMode="auto">
            <a:xfrm>
              <a:off x="8980202" y="2684862"/>
              <a:ext cx="292854" cy="447071"/>
            </a:xfrm>
            <a:custGeom>
              <a:avLst/>
              <a:gdLst>
                <a:gd name="T0" fmla="*/ 1 w 40"/>
                <a:gd name="T1" fmla="*/ 0 h 61"/>
                <a:gd name="T2" fmla="*/ 34 w 40"/>
                <a:gd name="T3" fmla="*/ 61 h 61"/>
                <a:gd name="T4" fmla="*/ 20 w 40"/>
                <a:gd name="T5" fmla="*/ 7 h 61"/>
                <a:gd name="T6" fmla="*/ 1 w 40"/>
                <a:gd name="T7" fmla="*/ 0 h 61"/>
              </a:gdLst>
              <a:ahLst/>
              <a:cxnLst>
                <a:cxn ang="0">
                  <a:pos x="T0" y="T1"/>
                </a:cxn>
                <a:cxn ang="0">
                  <a:pos x="T2" y="T3"/>
                </a:cxn>
                <a:cxn ang="0">
                  <a:pos x="T4" y="T5"/>
                </a:cxn>
                <a:cxn ang="0">
                  <a:pos x="T6" y="T7"/>
                </a:cxn>
              </a:cxnLst>
              <a:rect l="0" t="0" r="r" b="b"/>
              <a:pathLst>
                <a:path w="40" h="61">
                  <a:moveTo>
                    <a:pt x="1" y="0"/>
                  </a:moveTo>
                  <a:cubicBezTo>
                    <a:pt x="0" y="13"/>
                    <a:pt x="20" y="56"/>
                    <a:pt x="34" y="61"/>
                  </a:cubicBezTo>
                  <a:cubicBezTo>
                    <a:pt x="40" y="17"/>
                    <a:pt x="28" y="11"/>
                    <a:pt x="20" y="7"/>
                  </a:cubicBezTo>
                  <a:cubicBezTo>
                    <a:pt x="18" y="6"/>
                    <a:pt x="0" y="3"/>
                    <a:pt x="1"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grpSp>
      <p:grpSp>
        <p:nvGrpSpPr>
          <p:cNvPr id="5" name="组合 111"/>
          <p:cNvGrpSpPr/>
          <p:nvPr/>
        </p:nvGrpSpPr>
        <p:grpSpPr>
          <a:xfrm>
            <a:off x="10301839" y="3857328"/>
            <a:ext cx="1313709" cy="2576997"/>
            <a:chOff x="9500484" y="2134984"/>
            <a:chExt cx="2191731" cy="4299342"/>
          </a:xfrm>
        </p:grpSpPr>
        <p:sp>
          <p:nvSpPr>
            <p:cNvPr id="113" name="Rectangle 319"/>
            <p:cNvSpPr>
              <a:spLocks noChangeArrowheads="1"/>
            </p:cNvSpPr>
            <p:nvPr/>
          </p:nvSpPr>
          <p:spPr bwMode="auto">
            <a:xfrm>
              <a:off x="9551890" y="2186388"/>
              <a:ext cx="2096709" cy="245343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4" name="Rectangle 320"/>
            <p:cNvSpPr>
              <a:spLocks noChangeArrowheads="1"/>
            </p:cNvSpPr>
            <p:nvPr/>
          </p:nvSpPr>
          <p:spPr bwMode="auto">
            <a:xfrm>
              <a:off x="9727914" y="3145951"/>
              <a:ext cx="791328"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5" name="Rectangle 321"/>
            <p:cNvSpPr>
              <a:spLocks noChangeArrowheads="1"/>
            </p:cNvSpPr>
            <p:nvPr/>
          </p:nvSpPr>
          <p:spPr bwMode="auto">
            <a:xfrm>
              <a:off x="9727914" y="3211377"/>
              <a:ext cx="791328" cy="21809"/>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6" name="Rectangle 322"/>
            <p:cNvSpPr>
              <a:spLocks noChangeArrowheads="1"/>
            </p:cNvSpPr>
            <p:nvPr/>
          </p:nvSpPr>
          <p:spPr bwMode="auto">
            <a:xfrm>
              <a:off x="9727914" y="3270570"/>
              <a:ext cx="791328"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7" name="Rectangle 323"/>
            <p:cNvSpPr>
              <a:spLocks noChangeArrowheads="1"/>
            </p:cNvSpPr>
            <p:nvPr/>
          </p:nvSpPr>
          <p:spPr bwMode="auto">
            <a:xfrm>
              <a:off x="9727914" y="3329764"/>
              <a:ext cx="791328" cy="2804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8" name="Rectangle 324"/>
            <p:cNvSpPr>
              <a:spLocks noChangeArrowheads="1"/>
            </p:cNvSpPr>
            <p:nvPr/>
          </p:nvSpPr>
          <p:spPr bwMode="auto">
            <a:xfrm>
              <a:off x="9727914" y="3395188"/>
              <a:ext cx="791328" cy="21809"/>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9" name="Rectangle 325"/>
            <p:cNvSpPr>
              <a:spLocks noChangeArrowheads="1"/>
            </p:cNvSpPr>
            <p:nvPr/>
          </p:nvSpPr>
          <p:spPr bwMode="auto">
            <a:xfrm>
              <a:off x="9727914" y="2904503"/>
              <a:ext cx="791328" cy="14642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0" name="Freeform 326"/>
            <p:cNvSpPr>
              <a:spLocks/>
            </p:cNvSpPr>
            <p:nvPr/>
          </p:nvSpPr>
          <p:spPr bwMode="auto">
            <a:xfrm>
              <a:off x="10548838" y="4588412"/>
              <a:ext cx="95022" cy="1377036"/>
            </a:xfrm>
            <a:custGeom>
              <a:avLst/>
              <a:gdLst>
                <a:gd name="T0" fmla="*/ 0 w 13"/>
                <a:gd name="T1" fmla="*/ 182 h 188"/>
                <a:gd name="T2" fmla="*/ 0 w 13"/>
                <a:gd name="T3" fmla="*/ 7 h 188"/>
                <a:gd name="T4" fmla="*/ 7 w 13"/>
                <a:gd name="T5" fmla="*/ 0 h 188"/>
                <a:gd name="T6" fmla="*/ 7 w 13"/>
                <a:gd name="T7" fmla="*/ 0 h 188"/>
                <a:gd name="T8" fmla="*/ 13 w 13"/>
                <a:gd name="T9" fmla="*/ 7 h 188"/>
                <a:gd name="T10" fmla="*/ 13 w 13"/>
                <a:gd name="T11" fmla="*/ 182 h 188"/>
                <a:gd name="T12" fmla="*/ 7 w 13"/>
                <a:gd name="T13" fmla="*/ 188 h 188"/>
                <a:gd name="T14" fmla="*/ 7 w 13"/>
                <a:gd name="T15" fmla="*/ 188 h 188"/>
                <a:gd name="T16" fmla="*/ 0 w 13"/>
                <a:gd name="T17" fmla="*/ 18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88">
                  <a:moveTo>
                    <a:pt x="0" y="182"/>
                  </a:moveTo>
                  <a:cubicBezTo>
                    <a:pt x="0" y="7"/>
                    <a:pt x="0" y="7"/>
                    <a:pt x="0" y="7"/>
                  </a:cubicBezTo>
                  <a:cubicBezTo>
                    <a:pt x="0" y="3"/>
                    <a:pt x="3" y="0"/>
                    <a:pt x="7" y="0"/>
                  </a:cubicBezTo>
                  <a:cubicBezTo>
                    <a:pt x="7" y="0"/>
                    <a:pt x="7" y="0"/>
                    <a:pt x="7" y="0"/>
                  </a:cubicBezTo>
                  <a:cubicBezTo>
                    <a:pt x="10" y="0"/>
                    <a:pt x="13" y="3"/>
                    <a:pt x="13" y="7"/>
                  </a:cubicBezTo>
                  <a:cubicBezTo>
                    <a:pt x="13" y="182"/>
                    <a:pt x="13" y="182"/>
                    <a:pt x="13" y="182"/>
                  </a:cubicBezTo>
                  <a:cubicBezTo>
                    <a:pt x="13" y="185"/>
                    <a:pt x="10" y="188"/>
                    <a:pt x="7" y="188"/>
                  </a:cubicBezTo>
                  <a:cubicBezTo>
                    <a:pt x="7" y="188"/>
                    <a:pt x="7" y="188"/>
                    <a:pt x="7" y="188"/>
                  </a:cubicBezTo>
                  <a:cubicBezTo>
                    <a:pt x="3" y="188"/>
                    <a:pt x="0" y="185"/>
                    <a:pt x="0" y="182"/>
                  </a:cubicBez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1" name="Freeform 327"/>
            <p:cNvSpPr>
              <a:spLocks noEditPoints="1"/>
            </p:cNvSpPr>
            <p:nvPr/>
          </p:nvSpPr>
          <p:spPr bwMode="auto">
            <a:xfrm>
              <a:off x="9500484" y="2134984"/>
              <a:ext cx="2191731" cy="2556240"/>
            </a:xfrm>
            <a:custGeom>
              <a:avLst/>
              <a:gdLst>
                <a:gd name="T0" fmla="*/ 706 w 1407"/>
                <a:gd name="T1" fmla="*/ 0 h 1641"/>
                <a:gd name="T2" fmla="*/ 1379 w 1407"/>
                <a:gd name="T3" fmla="*/ 0 h 1641"/>
                <a:gd name="T4" fmla="*/ 1407 w 1407"/>
                <a:gd name="T5" fmla="*/ 0 h 1641"/>
                <a:gd name="T6" fmla="*/ 1407 w 1407"/>
                <a:gd name="T7" fmla="*/ 33 h 1641"/>
                <a:gd name="T8" fmla="*/ 1407 w 1407"/>
                <a:gd name="T9" fmla="*/ 1608 h 1641"/>
                <a:gd name="T10" fmla="*/ 1407 w 1407"/>
                <a:gd name="T11" fmla="*/ 1641 h 1641"/>
                <a:gd name="T12" fmla="*/ 1379 w 1407"/>
                <a:gd name="T13" fmla="*/ 1641 h 1641"/>
                <a:gd name="T14" fmla="*/ 706 w 1407"/>
                <a:gd name="T15" fmla="*/ 1641 h 1641"/>
                <a:gd name="T16" fmla="*/ 706 w 1407"/>
                <a:gd name="T17" fmla="*/ 1575 h 1641"/>
                <a:gd name="T18" fmla="*/ 1346 w 1407"/>
                <a:gd name="T19" fmla="*/ 1575 h 1641"/>
                <a:gd name="T20" fmla="*/ 1346 w 1407"/>
                <a:gd name="T21" fmla="*/ 61 h 1641"/>
                <a:gd name="T22" fmla="*/ 706 w 1407"/>
                <a:gd name="T23" fmla="*/ 61 h 1641"/>
                <a:gd name="T24" fmla="*/ 706 w 1407"/>
                <a:gd name="T25" fmla="*/ 0 h 1641"/>
                <a:gd name="T26" fmla="*/ 33 w 1407"/>
                <a:gd name="T27" fmla="*/ 0 h 1641"/>
                <a:gd name="T28" fmla="*/ 706 w 1407"/>
                <a:gd name="T29" fmla="*/ 0 h 1641"/>
                <a:gd name="T30" fmla="*/ 706 w 1407"/>
                <a:gd name="T31" fmla="*/ 61 h 1641"/>
                <a:gd name="T32" fmla="*/ 61 w 1407"/>
                <a:gd name="T33" fmla="*/ 61 h 1641"/>
                <a:gd name="T34" fmla="*/ 61 w 1407"/>
                <a:gd name="T35" fmla="*/ 1575 h 1641"/>
                <a:gd name="T36" fmla="*/ 706 w 1407"/>
                <a:gd name="T37" fmla="*/ 1575 h 1641"/>
                <a:gd name="T38" fmla="*/ 706 w 1407"/>
                <a:gd name="T39" fmla="*/ 1641 h 1641"/>
                <a:gd name="T40" fmla="*/ 33 w 1407"/>
                <a:gd name="T41" fmla="*/ 1641 h 1641"/>
                <a:gd name="T42" fmla="*/ 0 w 1407"/>
                <a:gd name="T43" fmla="*/ 1641 h 1641"/>
                <a:gd name="T44" fmla="*/ 0 w 1407"/>
                <a:gd name="T45" fmla="*/ 1608 h 1641"/>
                <a:gd name="T46" fmla="*/ 0 w 1407"/>
                <a:gd name="T47" fmla="*/ 33 h 1641"/>
                <a:gd name="T48" fmla="*/ 0 w 1407"/>
                <a:gd name="T49" fmla="*/ 0 h 1641"/>
                <a:gd name="T50" fmla="*/ 33 w 1407"/>
                <a:gd name="T51" fmla="*/ 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7" h="1641">
                  <a:moveTo>
                    <a:pt x="706" y="0"/>
                  </a:moveTo>
                  <a:lnTo>
                    <a:pt x="1379" y="0"/>
                  </a:lnTo>
                  <a:lnTo>
                    <a:pt x="1407" y="0"/>
                  </a:lnTo>
                  <a:lnTo>
                    <a:pt x="1407" y="33"/>
                  </a:lnTo>
                  <a:lnTo>
                    <a:pt x="1407" y="1608"/>
                  </a:lnTo>
                  <a:lnTo>
                    <a:pt x="1407" y="1641"/>
                  </a:lnTo>
                  <a:lnTo>
                    <a:pt x="1379" y="1641"/>
                  </a:lnTo>
                  <a:lnTo>
                    <a:pt x="706" y="1641"/>
                  </a:lnTo>
                  <a:lnTo>
                    <a:pt x="706" y="1575"/>
                  </a:lnTo>
                  <a:lnTo>
                    <a:pt x="1346" y="1575"/>
                  </a:lnTo>
                  <a:lnTo>
                    <a:pt x="1346" y="61"/>
                  </a:lnTo>
                  <a:lnTo>
                    <a:pt x="706" y="61"/>
                  </a:lnTo>
                  <a:lnTo>
                    <a:pt x="706" y="0"/>
                  </a:lnTo>
                  <a:close/>
                  <a:moveTo>
                    <a:pt x="33" y="0"/>
                  </a:moveTo>
                  <a:lnTo>
                    <a:pt x="706" y="0"/>
                  </a:lnTo>
                  <a:lnTo>
                    <a:pt x="706" y="61"/>
                  </a:lnTo>
                  <a:lnTo>
                    <a:pt x="61" y="61"/>
                  </a:lnTo>
                  <a:lnTo>
                    <a:pt x="61" y="1575"/>
                  </a:lnTo>
                  <a:lnTo>
                    <a:pt x="706" y="1575"/>
                  </a:lnTo>
                  <a:lnTo>
                    <a:pt x="706" y="1641"/>
                  </a:lnTo>
                  <a:lnTo>
                    <a:pt x="33" y="1641"/>
                  </a:lnTo>
                  <a:lnTo>
                    <a:pt x="0" y="1641"/>
                  </a:lnTo>
                  <a:lnTo>
                    <a:pt x="0" y="1608"/>
                  </a:lnTo>
                  <a:lnTo>
                    <a:pt x="0" y="33"/>
                  </a:lnTo>
                  <a:lnTo>
                    <a:pt x="0" y="0"/>
                  </a:lnTo>
                  <a:lnTo>
                    <a:pt x="33" y="0"/>
                  </a:ln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2" name="Rectangle 328"/>
            <p:cNvSpPr>
              <a:spLocks noChangeArrowheads="1"/>
            </p:cNvSpPr>
            <p:nvPr/>
          </p:nvSpPr>
          <p:spPr bwMode="auto">
            <a:xfrm>
              <a:off x="9551890" y="2186388"/>
              <a:ext cx="2096709" cy="381645"/>
            </a:xfrm>
            <a:prstGeom prst="rect">
              <a:avLst/>
            </a:prstGeom>
            <a:solidFill>
              <a:srgbClr val="C5D0D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3" name="Freeform 329"/>
            <p:cNvSpPr>
              <a:spLocks/>
            </p:cNvSpPr>
            <p:nvPr/>
          </p:nvSpPr>
          <p:spPr bwMode="auto">
            <a:xfrm>
              <a:off x="9771530" y="4691222"/>
              <a:ext cx="646460" cy="1743104"/>
            </a:xfrm>
            <a:custGeom>
              <a:avLst/>
              <a:gdLst>
                <a:gd name="T0" fmla="*/ 3 w 88"/>
                <a:gd name="T1" fmla="*/ 224 h 238"/>
                <a:gd name="T2" fmla="*/ 74 w 88"/>
                <a:gd name="T3" fmla="*/ 0 h 238"/>
                <a:gd name="T4" fmla="*/ 88 w 88"/>
                <a:gd name="T5" fmla="*/ 0 h 238"/>
                <a:gd name="T6" fmla="*/ 16 w 88"/>
                <a:gd name="T7" fmla="*/ 228 h 238"/>
                <a:gd name="T8" fmla="*/ 3 w 88"/>
                <a:gd name="T9" fmla="*/ 224 h 238"/>
              </a:gdLst>
              <a:ahLst/>
              <a:cxnLst>
                <a:cxn ang="0">
                  <a:pos x="T0" y="T1"/>
                </a:cxn>
                <a:cxn ang="0">
                  <a:pos x="T2" y="T3"/>
                </a:cxn>
                <a:cxn ang="0">
                  <a:pos x="T4" y="T5"/>
                </a:cxn>
                <a:cxn ang="0">
                  <a:pos x="T6" y="T7"/>
                </a:cxn>
                <a:cxn ang="0">
                  <a:pos x="T8" y="T9"/>
                </a:cxn>
              </a:cxnLst>
              <a:rect l="0" t="0" r="r" b="b"/>
              <a:pathLst>
                <a:path w="88" h="238">
                  <a:moveTo>
                    <a:pt x="3" y="224"/>
                  </a:moveTo>
                  <a:cubicBezTo>
                    <a:pt x="74" y="0"/>
                    <a:pt x="74" y="0"/>
                    <a:pt x="74" y="0"/>
                  </a:cubicBezTo>
                  <a:cubicBezTo>
                    <a:pt x="88" y="0"/>
                    <a:pt x="88" y="0"/>
                    <a:pt x="88" y="0"/>
                  </a:cubicBezTo>
                  <a:cubicBezTo>
                    <a:pt x="16" y="228"/>
                    <a:pt x="16" y="228"/>
                    <a:pt x="16" y="228"/>
                  </a:cubicBezTo>
                  <a:cubicBezTo>
                    <a:pt x="13" y="238"/>
                    <a:pt x="0" y="236"/>
                    <a:pt x="3" y="224"/>
                  </a:cubicBez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4" name="Freeform 330"/>
            <p:cNvSpPr>
              <a:spLocks/>
            </p:cNvSpPr>
            <p:nvPr/>
          </p:nvSpPr>
          <p:spPr bwMode="auto">
            <a:xfrm>
              <a:off x="10776268" y="4691222"/>
              <a:ext cx="644902" cy="1735315"/>
            </a:xfrm>
            <a:custGeom>
              <a:avLst/>
              <a:gdLst>
                <a:gd name="T0" fmla="*/ 85 w 88"/>
                <a:gd name="T1" fmla="*/ 224 h 237"/>
                <a:gd name="T2" fmla="*/ 14 w 88"/>
                <a:gd name="T3" fmla="*/ 0 h 237"/>
                <a:gd name="T4" fmla="*/ 0 w 88"/>
                <a:gd name="T5" fmla="*/ 0 h 237"/>
                <a:gd name="T6" fmla="*/ 72 w 88"/>
                <a:gd name="T7" fmla="*/ 228 h 237"/>
                <a:gd name="T8" fmla="*/ 85 w 88"/>
                <a:gd name="T9" fmla="*/ 224 h 237"/>
              </a:gdLst>
              <a:ahLst/>
              <a:cxnLst>
                <a:cxn ang="0">
                  <a:pos x="T0" y="T1"/>
                </a:cxn>
                <a:cxn ang="0">
                  <a:pos x="T2" y="T3"/>
                </a:cxn>
                <a:cxn ang="0">
                  <a:pos x="T4" y="T5"/>
                </a:cxn>
                <a:cxn ang="0">
                  <a:pos x="T6" y="T7"/>
                </a:cxn>
                <a:cxn ang="0">
                  <a:pos x="T8" y="T9"/>
                </a:cxn>
              </a:cxnLst>
              <a:rect l="0" t="0" r="r" b="b"/>
              <a:pathLst>
                <a:path w="88" h="237">
                  <a:moveTo>
                    <a:pt x="85" y="224"/>
                  </a:moveTo>
                  <a:cubicBezTo>
                    <a:pt x="14" y="0"/>
                    <a:pt x="14" y="0"/>
                    <a:pt x="14" y="0"/>
                  </a:cubicBezTo>
                  <a:cubicBezTo>
                    <a:pt x="0" y="0"/>
                    <a:pt x="0" y="0"/>
                    <a:pt x="0" y="0"/>
                  </a:cubicBezTo>
                  <a:cubicBezTo>
                    <a:pt x="72" y="228"/>
                    <a:pt x="72" y="228"/>
                    <a:pt x="72" y="228"/>
                  </a:cubicBezTo>
                  <a:cubicBezTo>
                    <a:pt x="75" y="237"/>
                    <a:pt x="88" y="234"/>
                    <a:pt x="85" y="224"/>
                  </a:cubicBez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5" name="Rectangle 331"/>
            <p:cNvSpPr>
              <a:spLocks noChangeArrowheads="1"/>
            </p:cNvSpPr>
            <p:nvPr/>
          </p:nvSpPr>
          <p:spPr bwMode="auto">
            <a:xfrm>
              <a:off x="10117346" y="5466974"/>
              <a:ext cx="967352" cy="95022"/>
            </a:xfrm>
            <a:prstGeom prst="rect">
              <a:avLst/>
            </a:prstGeom>
            <a:solidFill>
              <a:srgbClr val="C5D0D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6" name="Freeform 332"/>
            <p:cNvSpPr>
              <a:spLocks/>
            </p:cNvSpPr>
            <p:nvPr/>
          </p:nvSpPr>
          <p:spPr bwMode="auto">
            <a:xfrm>
              <a:off x="11363532" y="4309579"/>
              <a:ext cx="233661" cy="278836"/>
            </a:xfrm>
            <a:custGeom>
              <a:avLst/>
              <a:gdLst>
                <a:gd name="T0" fmla="*/ 150 w 150"/>
                <a:gd name="T1" fmla="*/ 0 h 179"/>
                <a:gd name="T2" fmla="*/ 0 w 150"/>
                <a:gd name="T3" fmla="*/ 179 h 179"/>
                <a:gd name="T4" fmla="*/ 150 w 150"/>
                <a:gd name="T5" fmla="*/ 179 h 179"/>
                <a:gd name="T6" fmla="*/ 150 w 150"/>
                <a:gd name="T7" fmla="*/ 0 h 179"/>
              </a:gdLst>
              <a:ahLst/>
              <a:cxnLst>
                <a:cxn ang="0">
                  <a:pos x="T0" y="T1"/>
                </a:cxn>
                <a:cxn ang="0">
                  <a:pos x="T2" y="T3"/>
                </a:cxn>
                <a:cxn ang="0">
                  <a:pos x="T4" y="T5"/>
                </a:cxn>
                <a:cxn ang="0">
                  <a:pos x="T6" y="T7"/>
                </a:cxn>
              </a:cxnLst>
              <a:rect l="0" t="0" r="r" b="b"/>
              <a:pathLst>
                <a:path w="150" h="179">
                  <a:moveTo>
                    <a:pt x="150" y="0"/>
                  </a:moveTo>
                  <a:lnTo>
                    <a:pt x="0" y="179"/>
                  </a:lnTo>
                  <a:lnTo>
                    <a:pt x="150" y="179"/>
                  </a:lnTo>
                  <a:lnTo>
                    <a:pt x="150" y="0"/>
                  </a:lnTo>
                  <a:close/>
                </a:path>
              </a:pathLst>
            </a:custGeom>
            <a:solidFill>
              <a:srgbClr val="A8B8C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7" name="Rectangle 333"/>
            <p:cNvSpPr>
              <a:spLocks noChangeArrowheads="1"/>
            </p:cNvSpPr>
            <p:nvPr/>
          </p:nvSpPr>
          <p:spPr bwMode="auto">
            <a:xfrm>
              <a:off x="10643861" y="4075918"/>
              <a:ext cx="792886"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8" name="Rectangle 334"/>
            <p:cNvSpPr>
              <a:spLocks noChangeArrowheads="1"/>
            </p:cNvSpPr>
            <p:nvPr/>
          </p:nvSpPr>
          <p:spPr bwMode="auto">
            <a:xfrm>
              <a:off x="10643861" y="4141344"/>
              <a:ext cx="792886" cy="21809"/>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9" name="Rectangle 335"/>
            <p:cNvSpPr>
              <a:spLocks noChangeArrowheads="1"/>
            </p:cNvSpPr>
            <p:nvPr/>
          </p:nvSpPr>
          <p:spPr bwMode="auto">
            <a:xfrm>
              <a:off x="10643861" y="4200536"/>
              <a:ext cx="792886"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0" name="Rectangle 336"/>
            <p:cNvSpPr>
              <a:spLocks noChangeArrowheads="1"/>
            </p:cNvSpPr>
            <p:nvPr/>
          </p:nvSpPr>
          <p:spPr bwMode="auto">
            <a:xfrm>
              <a:off x="10643861" y="4259731"/>
              <a:ext cx="792886" cy="2804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1" name="Rectangle 337"/>
            <p:cNvSpPr>
              <a:spLocks noChangeArrowheads="1"/>
            </p:cNvSpPr>
            <p:nvPr/>
          </p:nvSpPr>
          <p:spPr bwMode="auto">
            <a:xfrm>
              <a:off x="10643861" y="4317366"/>
              <a:ext cx="792886"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2" name="Rectangle 338"/>
            <p:cNvSpPr>
              <a:spLocks noChangeArrowheads="1"/>
            </p:cNvSpPr>
            <p:nvPr/>
          </p:nvSpPr>
          <p:spPr bwMode="auto">
            <a:xfrm>
              <a:off x="10643861" y="3834470"/>
              <a:ext cx="792886" cy="14642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3" name="Freeform 339"/>
            <p:cNvSpPr>
              <a:spLocks/>
            </p:cNvSpPr>
            <p:nvPr/>
          </p:nvSpPr>
          <p:spPr bwMode="auto">
            <a:xfrm>
              <a:off x="11318359" y="4295559"/>
              <a:ext cx="278836" cy="292854"/>
            </a:xfrm>
            <a:custGeom>
              <a:avLst/>
              <a:gdLst>
                <a:gd name="T0" fmla="*/ 38 w 38"/>
                <a:gd name="T1" fmla="*/ 2 h 40"/>
                <a:gd name="T2" fmla="*/ 6 w 38"/>
                <a:gd name="T3" fmla="*/ 40 h 40"/>
                <a:gd name="T4" fmla="*/ 0 w 38"/>
                <a:gd name="T5" fmla="*/ 0 h 40"/>
                <a:gd name="T6" fmla="*/ 38 w 38"/>
                <a:gd name="T7" fmla="*/ 2 h 40"/>
              </a:gdLst>
              <a:ahLst/>
              <a:cxnLst>
                <a:cxn ang="0">
                  <a:pos x="T0" y="T1"/>
                </a:cxn>
                <a:cxn ang="0">
                  <a:pos x="T2" y="T3"/>
                </a:cxn>
                <a:cxn ang="0">
                  <a:pos x="T4" y="T5"/>
                </a:cxn>
                <a:cxn ang="0">
                  <a:pos x="T6" y="T7"/>
                </a:cxn>
              </a:cxnLst>
              <a:rect l="0" t="0" r="r" b="b"/>
              <a:pathLst>
                <a:path w="38" h="40">
                  <a:moveTo>
                    <a:pt x="38" y="2"/>
                  </a:moveTo>
                  <a:cubicBezTo>
                    <a:pt x="6" y="40"/>
                    <a:pt x="6" y="40"/>
                    <a:pt x="6" y="40"/>
                  </a:cubicBezTo>
                  <a:cubicBezTo>
                    <a:pt x="9" y="27"/>
                    <a:pt x="8" y="13"/>
                    <a:pt x="0" y="0"/>
                  </a:cubicBezTo>
                  <a:cubicBezTo>
                    <a:pt x="12" y="9"/>
                    <a:pt x="25" y="8"/>
                    <a:pt x="38" y="2"/>
                  </a:cubicBezTo>
                  <a:close/>
                </a:path>
              </a:pathLst>
            </a:custGeom>
            <a:solidFill>
              <a:srgbClr val="E8E7E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4" name="Oval 340"/>
            <p:cNvSpPr>
              <a:spLocks noChangeArrowheads="1"/>
            </p:cNvSpPr>
            <p:nvPr/>
          </p:nvSpPr>
          <p:spPr bwMode="auto">
            <a:xfrm>
              <a:off x="9771530" y="3775275"/>
              <a:ext cx="668268" cy="666710"/>
            </a:xfrm>
            <a:prstGeom prst="ellipse">
              <a:avLst/>
            </a:prstGeom>
            <a:solidFill>
              <a:srgbClr val="B7D5F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5" name="Freeform 341"/>
            <p:cNvSpPr>
              <a:spLocks/>
            </p:cNvSpPr>
            <p:nvPr/>
          </p:nvSpPr>
          <p:spPr bwMode="auto">
            <a:xfrm>
              <a:off x="10101770" y="4105514"/>
              <a:ext cx="300643" cy="285067"/>
            </a:xfrm>
            <a:custGeom>
              <a:avLst/>
              <a:gdLst>
                <a:gd name="T0" fmla="*/ 26 w 41"/>
                <a:gd name="T1" fmla="*/ 39 h 39"/>
                <a:gd name="T2" fmla="*/ 41 w 41"/>
                <a:gd name="T3" fmla="*/ 21 h 39"/>
                <a:gd name="T4" fmla="*/ 0 w 41"/>
                <a:gd name="T5" fmla="*/ 0 h 39"/>
                <a:gd name="T6" fmla="*/ 26 w 41"/>
                <a:gd name="T7" fmla="*/ 39 h 39"/>
              </a:gdLst>
              <a:ahLst/>
              <a:cxnLst>
                <a:cxn ang="0">
                  <a:pos x="T0" y="T1"/>
                </a:cxn>
                <a:cxn ang="0">
                  <a:pos x="T2" y="T3"/>
                </a:cxn>
                <a:cxn ang="0">
                  <a:pos x="T4" y="T5"/>
                </a:cxn>
                <a:cxn ang="0">
                  <a:pos x="T6" y="T7"/>
                </a:cxn>
              </a:cxnLst>
              <a:rect l="0" t="0" r="r" b="b"/>
              <a:pathLst>
                <a:path w="41" h="39">
                  <a:moveTo>
                    <a:pt x="26" y="39"/>
                  </a:moveTo>
                  <a:cubicBezTo>
                    <a:pt x="32" y="34"/>
                    <a:pt x="38" y="28"/>
                    <a:pt x="41" y="21"/>
                  </a:cubicBezTo>
                  <a:cubicBezTo>
                    <a:pt x="0" y="0"/>
                    <a:pt x="0" y="0"/>
                    <a:pt x="0" y="0"/>
                  </a:cubicBezTo>
                  <a:lnTo>
                    <a:pt x="26" y="39"/>
                  </a:ln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6" name="Freeform 342"/>
            <p:cNvSpPr>
              <a:spLocks/>
            </p:cNvSpPr>
            <p:nvPr/>
          </p:nvSpPr>
          <p:spPr bwMode="auto">
            <a:xfrm>
              <a:off x="10101770" y="3842259"/>
              <a:ext cx="338028" cy="417472"/>
            </a:xfrm>
            <a:custGeom>
              <a:avLst/>
              <a:gdLst>
                <a:gd name="T0" fmla="*/ 41 w 46"/>
                <a:gd name="T1" fmla="*/ 57 h 57"/>
                <a:gd name="T2" fmla="*/ 46 w 46"/>
                <a:gd name="T3" fmla="*/ 36 h 57"/>
                <a:gd name="T4" fmla="*/ 29 w 46"/>
                <a:gd name="T5" fmla="*/ 0 h 57"/>
                <a:gd name="T6" fmla="*/ 0 w 46"/>
                <a:gd name="T7" fmla="*/ 36 h 57"/>
                <a:gd name="T8" fmla="*/ 41 w 46"/>
                <a:gd name="T9" fmla="*/ 57 h 57"/>
              </a:gdLst>
              <a:ahLst/>
              <a:cxnLst>
                <a:cxn ang="0">
                  <a:pos x="T0" y="T1"/>
                </a:cxn>
                <a:cxn ang="0">
                  <a:pos x="T2" y="T3"/>
                </a:cxn>
                <a:cxn ang="0">
                  <a:pos x="T4" y="T5"/>
                </a:cxn>
                <a:cxn ang="0">
                  <a:pos x="T6" y="T7"/>
                </a:cxn>
                <a:cxn ang="0">
                  <a:pos x="T8" y="T9"/>
                </a:cxn>
              </a:cxnLst>
              <a:rect l="0" t="0" r="r" b="b"/>
              <a:pathLst>
                <a:path w="46" h="57">
                  <a:moveTo>
                    <a:pt x="41" y="57"/>
                  </a:moveTo>
                  <a:cubicBezTo>
                    <a:pt x="44" y="51"/>
                    <a:pt x="46" y="44"/>
                    <a:pt x="46" y="36"/>
                  </a:cubicBezTo>
                  <a:cubicBezTo>
                    <a:pt x="46" y="22"/>
                    <a:pt x="39" y="9"/>
                    <a:pt x="29" y="0"/>
                  </a:cubicBezTo>
                  <a:cubicBezTo>
                    <a:pt x="0" y="36"/>
                    <a:pt x="0" y="36"/>
                    <a:pt x="0" y="36"/>
                  </a:cubicBezTo>
                  <a:lnTo>
                    <a:pt x="41" y="57"/>
                  </a:lnTo>
                  <a:close/>
                </a:path>
              </a:pathLst>
            </a:custGeom>
            <a:solidFill>
              <a:srgbClr val="5D8C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7" name="Freeform 343"/>
            <p:cNvSpPr>
              <a:spLocks/>
            </p:cNvSpPr>
            <p:nvPr/>
          </p:nvSpPr>
          <p:spPr bwMode="auto">
            <a:xfrm>
              <a:off x="10101770" y="3775275"/>
              <a:ext cx="213410" cy="330239"/>
            </a:xfrm>
            <a:custGeom>
              <a:avLst/>
              <a:gdLst>
                <a:gd name="T0" fmla="*/ 29 w 29"/>
                <a:gd name="T1" fmla="*/ 9 h 45"/>
                <a:gd name="T2" fmla="*/ 0 w 29"/>
                <a:gd name="T3" fmla="*/ 0 h 45"/>
                <a:gd name="T4" fmla="*/ 0 w 29"/>
                <a:gd name="T5" fmla="*/ 45 h 45"/>
                <a:gd name="T6" fmla="*/ 29 w 29"/>
                <a:gd name="T7" fmla="*/ 9 h 45"/>
              </a:gdLst>
              <a:ahLst/>
              <a:cxnLst>
                <a:cxn ang="0">
                  <a:pos x="T0" y="T1"/>
                </a:cxn>
                <a:cxn ang="0">
                  <a:pos x="T2" y="T3"/>
                </a:cxn>
                <a:cxn ang="0">
                  <a:pos x="T4" y="T5"/>
                </a:cxn>
                <a:cxn ang="0">
                  <a:pos x="T6" y="T7"/>
                </a:cxn>
              </a:cxnLst>
              <a:rect l="0" t="0" r="r" b="b"/>
              <a:pathLst>
                <a:path w="29" h="45">
                  <a:moveTo>
                    <a:pt x="29" y="9"/>
                  </a:moveTo>
                  <a:cubicBezTo>
                    <a:pt x="21" y="3"/>
                    <a:pt x="11" y="0"/>
                    <a:pt x="0" y="0"/>
                  </a:cubicBezTo>
                  <a:cubicBezTo>
                    <a:pt x="0" y="45"/>
                    <a:pt x="0" y="45"/>
                    <a:pt x="0" y="45"/>
                  </a:cubicBezTo>
                  <a:lnTo>
                    <a:pt x="29" y="9"/>
                  </a:lnTo>
                  <a:close/>
                </a:path>
              </a:pathLst>
            </a:custGeom>
            <a:solidFill>
              <a:srgbClr val="7BA4C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8" name="Freeform 344"/>
            <p:cNvSpPr>
              <a:spLocks/>
            </p:cNvSpPr>
            <p:nvPr/>
          </p:nvSpPr>
          <p:spPr bwMode="auto">
            <a:xfrm>
              <a:off x="9868109" y="3775275"/>
              <a:ext cx="233661" cy="330239"/>
            </a:xfrm>
            <a:custGeom>
              <a:avLst/>
              <a:gdLst>
                <a:gd name="T0" fmla="*/ 32 w 32"/>
                <a:gd name="T1" fmla="*/ 0 h 45"/>
                <a:gd name="T2" fmla="*/ 32 w 32"/>
                <a:gd name="T3" fmla="*/ 45 h 45"/>
                <a:gd name="T4" fmla="*/ 0 w 32"/>
                <a:gd name="T5" fmla="*/ 13 h 45"/>
                <a:gd name="T6" fmla="*/ 32 w 32"/>
                <a:gd name="T7" fmla="*/ 0 h 45"/>
              </a:gdLst>
              <a:ahLst/>
              <a:cxnLst>
                <a:cxn ang="0">
                  <a:pos x="T0" y="T1"/>
                </a:cxn>
                <a:cxn ang="0">
                  <a:pos x="T2" y="T3"/>
                </a:cxn>
                <a:cxn ang="0">
                  <a:pos x="T4" y="T5"/>
                </a:cxn>
                <a:cxn ang="0">
                  <a:pos x="T6" y="T7"/>
                </a:cxn>
              </a:cxnLst>
              <a:rect l="0" t="0" r="r" b="b"/>
              <a:pathLst>
                <a:path w="32" h="45">
                  <a:moveTo>
                    <a:pt x="32" y="0"/>
                  </a:moveTo>
                  <a:cubicBezTo>
                    <a:pt x="32" y="45"/>
                    <a:pt x="32" y="45"/>
                    <a:pt x="32" y="45"/>
                  </a:cubicBezTo>
                  <a:cubicBezTo>
                    <a:pt x="0" y="13"/>
                    <a:pt x="0" y="13"/>
                    <a:pt x="0" y="13"/>
                  </a:cubicBezTo>
                  <a:cubicBezTo>
                    <a:pt x="8" y="5"/>
                    <a:pt x="20" y="0"/>
                    <a:pt x="32" y="0"/>
                  </a:cubicBezTo>
                  <a:close/>
                </a:path>
              </a:pathLst>
            </a:custGeom>
            <a:solidFill>
              <a:srgbClr val="99BDD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9" name="Rectangle 345"/>
            <p:cNvSpPr>
              <a:spLocks noChangeArrowheads="1"/>
            </p:cNvSpPr>
            <p:nvPr/>
          </p:nvSpPr>
          <p:spPr bwMode="auto">
            <a:xfrm>
              <a:off x="10643861" y="3541616"/>
              <a:ext cx="792886" cy="35829"/>
            </a:xfrm>
            <a:prstGeom prst="rect">
              <a:avLst/>
            </a:prstGeom>
            <a:solidFill>
              <a:srgbClr val="FC8D2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0" name="Rectangle 346"/>
            <p:cNvSpPr>
              <a:spLocks noChangeArrowheads="1"/>
            </p:cNvSpPr>
            <p:nvPr/>
          </p:nvSpPr>
          <p:spPr bwMode="auto">
            <a:xfrm>
              <a:off x="11296550" y="2728479"/>
              <a:ext cx="140197" cy="813137"/>
            </a:xfrm>
            <a:prstGeom prst="rect">
              <a:avLst/>
            </a:prstGeom>
            <a:solidFill>
              <a:srgbClr val="3F73A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1" name="Rectangle 347"/>
            <p:cNvSpPr>
              <a:spLocks noChangeArrowheads="1"/>
            </p:cNvSpPr>
            <p:nvPr/>
          </p:nvSpPr>
          <p:spPr bwMode="auto">
            <a:xfrm>
              <a:off x="11128315" y="3035352"/>
              <a:ext cx="146428" cy="506264"/>
            </a:xfrm>
            <a:prstGeom prst="rect">
              <a:avLst/>
            </a:prstGeom>
            <a:solidFill>
              <a:srgbClr val="5D8CB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2" name="Rectangle 348"/>
            <p:cNvSpPr>
              <a:spLocks noChangeArrowheads="1"/>
            </p:cNvSpPr>
            <p:nvPr/>
          </p:nvSpPr>
          <p:spPr bwMode="auto">
            <a:xfrm>
              <a:off x="10967869" y="3205146"/>
              <a:ext cx="138639" cy="336470"/>
            </a:xfrm>
            <a:prstGeom prst="rect">
              <a:avLst/>
            </a:prstGeom>
            <a:solidFill>
              <a:srgbClr val="7BA4C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3" name="Rectangle 349"/>
            <p:cNvSpPr>
              <a:spLocks noChangeArrowheads="1"/>
            </p:cNvSpPr>
            <p:nvPr/>
          </p:nvSpPr>
          <p:spPr bwMode="auto">
            <a:xfrm>
              <a:off x="10805865" y="3050931"/>
              <a:ext cx="138639" cy="490687"/>
            </a:xfrm>
            <a:prstGeom prst="rect">
              <a:avLst/>
            </a:prstGeom>
            <a:solidFill>
              <a:srgbClr val="99BD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4" name="Rectangle 350"/>
            <p:cNvSpPr>
              <a:spLocks noChangeArrowheads="1"/>
            </p:cNvSpPr>
            <p:nvPr/>
          </p:nvSpPr>
          <p:spPr bwMode="auto">
            <a:xfrm>
              <a:off x="10643861" y="3189568"/>
              <a:ext cx="140197" cy="352049"/>
            </a:xfrm>
            <a:prstGeom prst="rect">
              <a:avLst/>
            </a:prstGeom>
            <a:solidFill>
              <a:srgbClr val="B7D5F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5" name="Freeform 378"/>
            <p:cNvSpPr>
              <a:spLocks/>
            </p:cNvSpPr>
            <p:nvPr/>
          </p:nvSpPr>
          <p:spPr bwMode="auto">
            <a:xfrm>
              <a:off x="9787107" y="3571212"/>
              <a:ext cx="182255" cy="182255"/>
            </a:xfrm>
            <a:custGeom>
              <a:avLst/>
              <a:gdLst>
                <a:gd name="T0" fmla="*/ 0 w 117"/>
                <a:gd name="T1" fmla="*/ 42 h 117"/>
                <a:gd name="T2" fmla="*/ 75 w 117"/>
                <a:gd name="T3" fmla="*/ 117 h 117"/>
                <a:gd name="T4" fmla="*/ 117 w 117"/>
                <a:gd name="T5" fmla="*/ 75 h 117"/>
                <a:gd name="T6" fmla="*/ 42 w 117"/>
                <a:gd name="T7" fmla="*/ 0 h 117"/>
                <a:gd name="T8" fmla="*/ 0 w 117"/>
                <a:gd name="T9" fmla="*/ 42 h 117"/>
              </a:gdLst>
              <a:ahLst/>
              <a:cxnLst>
                <a:cxn ang="0">
                  <a:pos x="T0" y="T1"/>
                </a:cxn>
                <a:cxn ang="0">
                  <a:pos x="T2" y="T3"/>
                </a:cxn>
                <a:cxn ang="0">
                  <a:pos x="T4" y="T5"/>
                </a:cxn>
                <a:cxn ang="0">
                  <a:pos x="T6" y="T7"/>
                </a:cxn>
                <a:cxn ang="0">
                  <a:pos x="T8" y="T9"/>
                </a:cxn>
              </a:cxnLst>
              <a:rect l="0" t="0" r="r" b="b"/>
              <a:pathLst>
                <a:path w="117" h="117">
                  <a:moveTo>
                    <a:pt x="0" y="42"/>
                  </a:moveTo>
                  <a:lnTo>
                    <a:pt x="75" y="117"/>
                  </a:lnTo>
                  <a:lnTo>
                    <a:pt x="117" y="75"/>
                  </a:lnTo>
                  <a:lnTo>
                    <a:pt x="42" y="0"/>
                  </a:lnTo>
                  <a:lnTo>
                    <a:pt x="0" y="4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pic>
          <p:nvPicPr>
            <p:cNvPr id="146" name="图片 14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750850" y="3765477"/>
              <a:ext cx="717415" cy="709220"/>
            </a:xfrm>
            <a:prstGeom prst="rect">
              <a:avLst/>
            </a:prstGeom>
          </p:spPr>
        </p:pic>
      </p:grpSp>
    </p:spTree>
    <p:extLst>
      <p:ext uri="{BB962C8B-B14F-4D97-AF65-F5344CB8AC3E}">
        <p14:creationId xmlns="" xmlns:p14="http://schemas.microsoft.com/office/powerpoint/2010/main" val="483374956"/>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1115357" y="333450"/>
            <a:ext cx="8148201" cy="584775"/>
          </a:xfrm>
          <a:prstGeom prst="rect">
            <a:avLst/>
          </a:prstGeom>
        </p:spPr>
        <p:txBody>
          <a:bodyPr wrap="square">
            <a:spAutoFit/>
          </a:bodyPr>
          <a:lstStyle/>
          <a:p>
            <a:pPr>
              <a:spcBef>
                <a:spcPct val="20000"/>
              </a:spcBef>
            </a:pPr>
            <a:r>
              <a:rPr lang="zh-CN" altLang="en-US" sz="3200" b="1" dirty="0" smtClean="0">
                <a:gradFill>
                  <a:gsLst>
                    <a:gs pos="70000">
                      <a:schemeClr val="accent6">
                        <a:lumMod val="75000"/>
                      </a:schemeClr>
                    </a:gs>
                    <a:gs pos="24000">
                      <a:schemeClr val="accent2">
                        <a:lumMod val="20000"/>
                        <a:lumOff val="80000"/>
                      </a:schemeClr>
                    </a:gs>
                    <a:gs pos="0">
                      <a:schemeClr val="accent2">
                        <a:lumMod val="40000"/>
                        <a:lumOff val="60000"/>
                      </a:schemeClr>
                    </a:gs>
                    <a:gs pos="50000">
                      <a:srgbClr val="FFC000"/>
                    </a:gs>
                    <a:gs pos="82000">
                      <a:srgbClr val="FFC000"/>
                    </a:gs>
                  </a:gsLst>
                  <a:lin ang="5400000" scaled="0"/>
                </a:gradFill>
                <a:latin typeface="微软雅黑" panose="020B0503020204020204" pitchFamily="34" charset="-122"/>
                <a:ea typeface="微软雅黑" panose="020B0503020204020204" pitchFamily="34" charset="-122"/>
              </a:rPr>
              <a:t>解读实施意见</a:t>
            </a:r>
            <a:endParaRPr lang="zh-CN" altLang="zh-CN" sz="3200" b="1" dirty="0">
              <a:gradFill>
                <a:gsLst>
                  <a:gs pos="70000">
                    <a:schemeClr val="accent6">
                      <a:lumMod val="75000"/>
                    </a:schemeClr>
                  </a:gs>
                  <a:gs pos="24000">
                    <a:schemeClr val="accent2">
                      <a:lumMod val="20000"/>
                      <a:lumOff val="80000"/>
                    </a:schemeClr>
                  </a:gs>
                  <a:gs pos="0">
                    <a:schemeClr val="accent2">
                      <a:lumMod val="40000"/>
                      <a:lumOff val="60000"/>
                    </a:schemeClr>
                  </a:gs>
                  <a:gs pos="50000">
                    <a:srgbClr val="FFC000"/>
                  </a:gs>
                  <a:gs pos="82000">
                    <a:srgbClr val="FFC000"/>
                  </a:gs>
                </a:gsLst>
                <a:lin ang="5400000" scaled="0"/>
              </a:gradFill>
              <a:latin typeface="微软雅黑" panose="020B0503020204020204" pitchFamily="34" charset="-122"/>
              <a:ea typeface="微软雅黑" panose="020B0503020204020204" pitchFamily="34" charset="-122"/>
            </a:endParaRPr>
          </a:p>
        </p:txBody>
      </p:sp>
      <p:pic>
        <p:nvPicPr>
          <p:cNvPr id="37" name="图片 3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77617" y="354587"/>
            <a:ext cx="605021" cy="598107"/>
          </a:xfrm>
          <a:prstGeom prst="rect">
            <a:avLst/>
          </a:prstGeom>
        </p:spPr>
      </p:pic>
      <p:grpSp>
        <p:nvGrpSpPr>
          <p:cNvPr id="34" name="组合 33"/>
          <p:cNvGrpSpPr/>
          <p:nvPr/>
        </p:nvGrpSpPr>
        <p:grpSpPr>
          <a:xfrm>
            <a:off x="298562" y="2267001"/>
            <a:ext cx="11593288" cy="4269322"/>
            <a:chOff x="1203411" y="2333795"/>
            <a:chExt cx="4332200" cy="2572274"/>
          </a:xfrm>
        </p:grpSpPr>
        <p:sp>
          <p:nvSpPr>
            <p:cNvPr id="38" name="Rectangle 128"/>
            <p:cNvSpPr>
              <a:spLocks noChangeArrowheads="1"/>
            </p:cNvSpPr>
            <p:nvPr/>
          </p:nvSpPr>
          <p:spPr bwMode="auto">
            <a:xfrm>
              <a:off x="1279908" y="2381462"/>
              <a:ext cx="4188574" cy="2432277"/>
            </a:xfrm>
            <a:prstGeom prst="rect">
              <a:avLst/>
            </a:prstGeom>
            <a:solidFill>
              <a:schemeClr val="bg2">
                <a:lumMod val="95000"/>
              </a:schemeClr>
            </a:solidFill>
            <a:ln>
              <a:noFill/>
            </a:ln>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39" name="Rectangle 129"/>
            <p:cNvSpPr>
              <a:spLocks noChangeArrowheads="1"/>
            </p:cNvSpPr>
            <p:nvPr/>
          </p:nvSpPr>
          <p:spPr bwMode="auto">
            <a:xfrm>
              <a:off x="1264297" y="4779999"/>
              <a:ext cx="4204185" cy="6507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51" name="Rectangle 130"/>
            <p:cNvSpPr>
              <a:spLocks noChangeArrowheads="1"/>
            </p:cNvSpPr>
            <p:nvPr/>
          </p:nvSpPr>
          <p:spPr bwMode="auto">
            <a:xfrm>
              <a:off x="1203411" y="4840999"/>
              <a:ext cx="4332200" cy="65070"/>
            </a:xfrm>
            <a:prstGeom prst="rect">
              <a:avLst/>
            </a:prstGeom>
            <a:solidFill>
              <a:srgbClr val="0005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52" name="Rectangle 131"/>
            <p:cNvSpPr>
              <a:spLocks noChangeArrowheads="1"/>
            </p:cNvSpPr>
            <p:nvPr/>
          </p:nvSpPr>
          <p:spPr bwMode="auto">
            <a:xfrm>
              <a:off x="1264297" y="2388226"/>
              <a:ext cx="4204185" cy="6507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sp>
          <p:nvSpPr>
            <p:cNvPr id="53" name="Rectangle 132"/>
            <p:cNvSpPr>
              <a:spLocks noChangeArrowheads="1"/>
            </p:cNvSpPr>
            <p:nvPr/>
          </p:nvSpPr>
          <p:spPr bwMode="auto">
            <a:xfrm>
              <a:off x="1203411" y="2333795"/>
              <a:ext cx="4332200" cy="65070"/>
            </a:xfrm>
            <a:prstGeom prst="rect">
              <a:avLst/>
            </a:prstGeom>
            <a:solidFill>
              <a:srgbClr val="0005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2857" tIns="11429" rIns="22857" bIns="11429" numCol="1" anchor="t" anchorCtr="0" compatLnSpc="1">
              <a:prstTxWarp prst="textNoShape">
                <a:avLst/>
              </a:prstTxWarp>
            </a:bodyPr>
            <a:lstStyle/>
            <a:p>
              <a:endParaRPr lang="en-US" sz="450">
                <a:latin typeface="+mn-ea"/>
              </a:endParaRPr>
            </a:p>
          </p:txBody>
        </p:sp>
      </p:grpSp>
      <p:grpSp>
        <p:nvGrpSpPr>
          <p:cNvPr id="54" name="组合 53"/>
          <p:cNvGrpSpPr/>
          <p:nvPr/>
        </p:nvGrpSpPr>
        <p:grpSpPr>
          <a:xfrm>
            <a:off x="2198356" y="1629594"/>
            <a:ext cx="7425242" cy="477144"/>
            <a:chOff x="537538" y="1065876"/>
            <a:chExt cx="3681676" cy="357905"/>
          </a:xfrm>
        </p:grpSpPr>
        <p:sp>
          <p:nvSpPr>
            <p:cNvPr id="55" name="TextBox 32"/>
            <p:cNvSpPr txBox="1"/>
            <p:nvPr/>
          </p:nvSpPr>
          <p:spPr>
            <a:xfrm>
              <a:off x="2807065" y="1108317"/>
              <a:ext cx="1412149" cy="315464"/>
            </a:xfrm>
            <a:prstGeom prst="rect">
              <a:avLst/>
            </a:prstGeom>
            <a:noFill/>
          </p:spPr>
          <p:txBody>
            <a:bodyPr wrap="square" rtlCol="0">
              <a:spAutoFit/>
            </a:bodyPr>
            <a:lstStyle/>
            <a:p>
              <a:endParaRPr lang="zh-CN" altLang="en-US" sz="2133" b="1" dirty="0">
                <a:solidFill>
                  <a:schemeClr val="tx1">
                    <a:lumMod val="65000"/>
                    <a:lumOff val="35000"/>
                  </a:schemeClr>
                </a:solidFill>
              </a:endParaRPr>
            </a:p>
          </p:txBody>
        </p:sp>
        <p:sp>
          <p:nvSpPr>
            <p:cNvPr id="56" name="Rectangle 42"/>
            <p:cNvSpPr/>
            <p:nvPr/>
          </p:nvSpPr>
          <p:spPr>
            <a:xfrm>
              <a:off x="537538" y="1065876"/>
              <a:ext cx="3681676" cy="295144"/>
            </a:xfrm>
            <a:prstGeom prst="rect">
              <a:avLst/>
            </a:prstGeom>
            <a:noFill/>
            <a:ln w="12700" cap="flat" cmpd="sng" algn="ctr">
              <a:noFill/>
              <a:prstDash val="solid"/>
            </a:ln>
            <a:effectLst/>
          </p:spPr>
          <p:txBody>
            <a:bodyPr lIns="121904" tIns="0" rIns="121904" bIns="0" rtlCol="0" anchor="t"/>
            <a:lstStyle/>
            <a:p>
              <a:pPr algn="ctr"/>
              <a:r>
                <a:rPr lang="zh-CN" altLang="zh-CN" sz="3600" b="1" dirty="0" smtClean="0">
                  <a:solidFill>
                    <a:srgbClr val="C00000"/>
                  </a:solidFill>
                </a:rPr>
                <a:t>（</a:t>
              </a:r>
              <a:r>
                <a:rPr lang="zh-CN" altLang="en-US" sz="3600" b="1" dirty="0" smtClean="0">
                  <a:solidFill>
                    <a:srgbClr val="C00000"/>
                  </a:solidFill>
                </a:rPr>
                <a:t>二</a:t>
              </a:r>
              <a:r>
                <a:rPr lang="zh-CN" altLang="zh-CN" sz="3600" b="1" dirty="0" smtClean="0">
                  <a:solidFill>
                    <a:srgbClr val="C00000"/>
                  </a:solidFill>
                </a:rPr>
                <a:t>）</a:t>
              </a:r>
              <a:r>
                <a:rPr lang="zh-CN" altLang="zh-CN" sz="3600" b="1" dirty="0">
                  <a:solidFill>
                    <a:srgbClr val="C00000"/>
                  </a:solidFill>
                </a:rPr>
                <a:t>把握“八公开”的监督</a:t>
              </a:r>
              <a:r>
                <a:rPr lang="zh-CN" altLang="zh-CN" sz="3600" b="1" dirty="0" smtClean="0">
                  <a:solidFill>
                    <a:srgbClr val="C00000"/>
                  </a:solidFill>
                </a:rPr>
                <a:t>内容</a:t>
              </a:r>
              <a:endParaRPr lang="zh-CN" altLang="en-US" sz="3600" b="1" dirty="0">
                <a:solidFill>
                  <a:srgbClr val="C00000"/>
                </a:solidFill>
              </a:endParaRPr>
            </a:p>
          </p:txBody>
        </p:sp>
      </p:grpSp>
      <p:sp>
        <p:nvSpPr>
          <p:cNvPr id="57" name="矩形 56"/>
          <p:cNvSpPr/>
          <p:nvPr/>
        </p:nvSpPr>
        <p:spPr>
          <a:xfrm>
            <a:off x="2499381" y="2493690"/>
            <a:ext cx="7628273" cy="3545586"/>
          </a:xfrm>
          <a:prstGeom prst="rect">
            <a:avLst/>
          </a:prstGeom>
        </p:spPr>
        <p:txBody>
          <a:bodyPr wrap="square">
            <a:spAutoFit/>
          </a:bodyPr>
          <a:lstStyle/>
          <a:p>
            <a:pPr lvl="0" defTabSz="914400" fontAlgn="base">
              <a:lnSpc>
                <a:spcPct val="110000"/>
              </a:lnSpc>
              <a:spcBef>
                <a:spcPct val="0"/>
              </a:spcBef>
              <a:spcAft>
                <a:spcPct val="0"/>
              </a:spcAft>
            </a:pPr>
            <a:endParaRPr lang="en-US" altLang="zh-CN" sz="2800" dirty="0" smtClean="0">
              <a:latin typeface="+mn-ea"/>
              <a:cs typeface="Courier New" pitchFamily="49" charset="0"/>
            </a:endParaRPr>
          </a:p>
          <a:p>
            <a:pPr lvl="0" defTabSz="914400" fontAlgn="base">
              <a:lnSpc>
                <a:spcPct val="110000"/>
              </a:lnSpc>
              <a:spcBef>
                <a:spcPct val="0"/>
              </a:spcBef>
              <a:spcAft>
                <a:spcPct val="0"/>
              </a:spcAft>
            </a:pPr>
            <a:r>
              <a:rPr lang="en-US" altLang="zh-CN" sz="2800" dirty="0" smtClean="0">
                <a:latin typeface="+mn-ea"/>
                <a:cs typeface="Courier New" pitchFamily="49" charset="0"/>
              </a:rPr>
              <a:t>1</a:t>
            </a:r>
            <a:r>
              <a:rPr lang="zh-CN" altLang="en-US" sz="2800" dirty="0" smtClean="0">
                <a:latin typeface="+mn-ea"/>
                <a:cs typeface="Courier New" pitchFamily="49" charset="0"/>
              </a:rPr>
              <a:t>、用于</a:t>
            </a:r>
            <a:r>
              <a:rPr lang="zh-CN" altLang="en-US" sz="2800" dirty="0">
                <a:latin typeface="+mn-ea"/>
                <a:cs typeface="Courier New" pitchFamily="49" charset="0"/>
              </a:rPr>
              <a:t>逢年过节和会员生日、生育生病、婚丧嫁娶、退休离岗、会费使用等与</a:t>
            </a:r>
            <a:r>
              <a:rPr lang="zh-CN" altLang="en-US" sz="2800" b="1" dirty="0">
                <a:solidFill>
                  <a:srgbClr val="C00000"/>
                </a:solidFill>
                <a:latin typeface="+mn-ea"/>
                <a:cs typeface="Courier New" pitchFamily="49" charset="0"/>
              </a:rPr>
              <a:t>职工集体福利相关</a:t>
            </a:r>
            <a:r>
              <a:rPr lang="zh-CN" altLang="en-US" sz="2800" dirty="0">
                <a:latin typeface="+mn-ea"/>
                <a:cs typeface="Courier New" pitchFamily="49" charset="0"/>
              </a:rPr>
              <a:t>的工会经费</a:t>
            </a:r>
            <a:r>
              <a:rPr lang="zh-CN" altLang="en-US" sz="2800" dirty="0" smtClean="0">
                <a:latin typeface="+mn-ea"/>
                <a:cs typeface="Courier New" pitchFamily="49" charset="0"/>
              </a:rPr>
              <a:t>。</a:t>
            </a:r>
            <a:endParaRPr lang="en-US" altLang="zh-CN" sz="2800" dirty="0" smtClean="0">
              <a:latin typeface="+mn-ea"/>
              <a:cs typeface="Courier New" pitchFamily="49" charset="0"/>
            </a:endParaRPr>
          </a:p>
          <a:p>
            <a:pPr lvl="0" defTabSz="914400" fontAlgn="base">
              <a:lnSpc>
                <a:spcPct val="110000"/>
              </a:lnSpc>
              <a:spcBef>
                <a:spcPct val="0"/>
              </a:spcBef>
              <a:spcAft>
                <a:spcPct val="0"/>
              </a:spcAft>
            </a:pPr>
            <a:endParaRPr lang="en-US" altLang="zh-CN" sz="2800" dirty="0" smtClean="0">
              <a:latin typeface="+mn-ea"/>
              <a:cs typeface="Courier New" pitchFamily="49" charset="0"/>
            </a:endParaRPr>
          </a:p>
          <a:p>
            <a:pPr defTabSz="914400" fontAlgn="base">
              <a:lnSpc>
                <a:spcPct val="110000"/>
              </a:lnSpc>
              <a:spcBef>
                <a:spcPct val="0"/>
              </a:spcBef>
              <a:spcAft>
                <a:spcPct val="0"/>
              </a:spcAft>
            </a:pPr>
            <a:r>
              <a:rPr lang="en-US" altLang="zh-CN" sz="2800" dirty="0" smtClean="0">
                <a:latin typeface="+mn-ea"/>
                <a:cs typeface="Courier New" pitchFamily="49" charset="0"/>
              </a:rPr>
              <a:t>2</a:t>
            </a:r>
            <a:r>
              <a:rPr lang="zh-CN" altLang="en-US" sz="2800" dirty="0" smtClean="0">
                <a:latin typeface="+mn-ea"/>
                <a:cs typeface="Courier New" pitchFamily="49" charset="0"/>
              </a:rPr>
              <a:t>、用于</a:t>
            </a:r>
            <a:r>
              <a:rPr lang="zh-CN" altLang="en-US" sz="2800" dirty="0">
                <a:latin typeface="+mn-ea"/>
                <a:cs typeface="Courier New" pitchFamily="49" charset="0"/>
              </a:rPr>
              <a:t>职工会员教育培训、开展劳动和技能竞赛活动等与</a:t>
            </a:r>
            <a:r>
              <a:rPr lang="zh-CN" altLang="en-US" sz="2800" b="1" dirty="0">
                <a:solidFill>
                  <a:srgbClr val="C00000"/>
                </a:solidFill>
                <a:latin typeface="+mn-ea"/>
                <a:cs typeface="Courier New" pitchFamily="49" charset="0"/>
              </a:rPr>
              <a:t>促进职工职业发展相关</a:t>
            </a:r>
            <a:r>
              <a:rPr lang="zh-CN" altLang="en-US" sz="2800" dirty="0">
                <a:latin typeface="+mn-ea"/>
                <a:cs typeface="Courier New" pitchFamily="49" charset="0"/>
              </a:rPr>
              <a:t>的工会经费</a:t>
            </a:r>
            <a:r>
              <a:rPr lang="zh-CN" altLang="en-US" sz="2800" dirty="0" smtClean="0">
                <a:latin typeface="+mn-ea"/>
                <a:cs typeface="Courier New" pitchFamily="49" charset="0"/>
              </a:rPr>
              <a:t>。</a:t>
            </a:r>
            <a:endParaRPr lang="en-US" altLang="zh-CN" sz="2800" dirty="0" smtClean="0">
              <a:latin typeface="+mn-ea"/>
              <a:cs typeface="Courier New" pitchFamily="49" charset="0"/>
            </a:endParaRPr>
          </a:p>
          <a:p>
            <a:pPr defTabSz="914400" fontAlgn="base">
              <a:lnSpc>
                <a:spcPct val="110000"/>
              </a:lnSpc>
              <a:spcBef>
                <a:spcPct val="0"/>
              </a:spcBef>
              <a:spcAft>
                <a:spcPct val="0"/>
              </a:spcAft>
            </a:pPr>
            <a:endParaRPr lang="en-US" altLang="zh-CN" sz="800" dirty="0">
              <a:latin typeface="+mn-ea"/>
              <a:cs typeface="Courier New" pitchFamily="49" charset="0"/>
            </a:endParaRPr>
          </a:p>
        </p:txBody>
      </p:sp>
      <p:grpSp>
        <p:nvGrpSpPr>
          <p:cNvPr id="58" name="组合 57"/>
          <p:cNvGrpSpPr/>
          <p:nvPr/>
        </p:nvGrpSpPr>
        <p:grpSpPr>
          <a:xfrm>
            <a:off x="541311" y="2568033"/>
            <a:ext cx="1958070" cy="3836696"/>
            <a:chOff x="8181085" y="2568033"/>
            <a:chExt cx="2148115" cy="3836696"/>
          </a:xfrm>
        </p:grpSpPr>
        <p:sp>
          <p:nvSpPr>
            <p:cNvPr id="59" name="Freeform 351"/>
            <p:cNvSpPr>
              <a:spLocks/>
            </p:cNvSpPr>
            <p:nvPr/>
          </p:nvSpPr>
          <p:spPr bwMode="auto">
            <a:xfrm>
              <a:off x="8570519" y="2568033"/>
              <a:ext cx="747712" cy="1456481"/>
            </a:xfrm>
            <a:custGeom>
              <a:avLst/>
              <a:gdLst>
                <a:gd name="T0" fmla="*/ 94 w 102"/>
                <a:gd name="T1" fmla="*/ 77 h 199"/>
                <a:gd name="T2" fmla="*/ 52 w 102"/>
                <a:gd name="T3" fmla="*/ 199 h 199"/>
                <a:gd name="T4" fmla="*/ 5 w 102"/>
                <a:gd name="T5" fmla="*/ 83 h 199"/>
                <a:gd name="T6" fmla="*/ 68 w 102"/>
                <a:gd name="T7" fmla="*/ 18 h 199"/>
                <a:gd name="T8" fmla="*/ 94 w 102"/>
                <a:gd name="T9" fmla="*/ 77 h 199"/>
              </a:gdLst>
              <a:ahLst/>
              <a:cxnLst>
                <a:cxn ang="0">
                  <a:pos x="T0" y="T1"/>
                </a:cxn>
                <a:cxn ang="0">
                  <a:pos x="T2" y="T3"/>
                </a:cxn>
                <a:cxn ang="0">
                  <a:pos x="T4" y="T5"/>
                </a:cxn>
                <a:cxn ang="0">
                  <a:pos x="T6" y="T7"/>
                </a:cxn>
                <a:cxn ang="0">
                  <a:pos x="T8" y="T9"/>
                </a:cxn>
              </a:cxnLst>
              <a:rect l="0" t="0" r="r" b="b"/>
              <a:pathLst>
                <a:path w="102" h="199">
                  <a:moveTo>
                    <a:pt x="94" y="77"/>
                  </a:moveTo>
                  <a:cubicBezTo>
                    <a:pt x="84" y="121"/>
                    <a:pt x="66" y="199"/>
                    <a:pt x="52" y="199"/>
                  </a:cubicBezTo>
                  <a:cubicBezTo>
                    <a:pt x="38" y="199"/>
                    <a:pt x="10" y="115"/>
                    <a:pt x="5" y="83"/>
                  </a:cubicBezTo>
                  <a:cubicBezTo>
                    <a:pt x="0" y="55"/>
                    <a:pt x="9" y="0"/>
                    <a:pt x="68" y="18"/>
                  </a:cubicBezTo>
                  <a:cubicBezTo>
                    <a:pt x="88" y="17"/>
                    <a:pt x="102" y="39"/>
                    <a:pt x="94" y="77"/>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0" name="Freeform 352"/>
            <p:cNvSpPr>
              <a:spLocks/>
            </p:cNvSpPr>
            <p:nvPr/>
          </p:nvSpPr>
          <p:spPr bwMode="auto">
            <a:xfrm>
              <a:off x="8240280" y="4479370"/>
              <a:ext cx="176024" cy="197834"/>
            </a:xfrm>
            <a:custGeom>
              <a:avLst/>
              <a:gdLst>
                <a:gd name="T0" fmla="*/ 0 w 113"/>
                <a:gd name="T1" fmla="*/ 98 h 127"/>
                <a:gd name="T2" fmla="*/ 70 w 113"/>
                <a:gd name="T3" fmla="*/ 127 h 127"/>
                <a:gd name="T4" fmla="*/ 113 w 113"/>
                <a:gd name="T5" fmla="*/ 33 h 127"/>
                <a:gd name="T6" fmla="*/ 47 w 113"/>
                <a:gd name="T7" fmla="*/ 0 h 127"/>
                <a:gd name="T8" fmla="*/ 0 w 113"/>
                <a:gd name="T9" fmla="*/ 98 h 127"/>
              </a:gdLst>
              <a:ahLst/>
              <a:cxnLst>
                <a:cxn ang="0">
                  <a:pos x="T0" y="T1"/>
                </a:cxn>
                <a:cxn ang="0">
                  <a:pos x="T2" y="T3"/>
                </a:cxn>
                <a:cxn ang="0">
                  <a:pos x="T4" y="T5"/>
                </a:cxn>
                <a:cxn ang="0">
                  <a:pos x="T6" y="T7"/>
                </a:cxn>
                <a:cxn ang="0">
                  <a:pos x="T8" y="T9"/>
                </a:cxn>
              </a:cxnLst>
              <a:rect l="0" t="0" r="r" b="b"/>
              <a:pathLst>
                <a:path w="113" h="127">
                  <a:moveTo>
                    <a:pt x="0" y="98"/>
                  </a:moveTo>
                  <a:lnTo>
                    <a:pt x="70" y="127"/>
                  </a:lnTo>
                  <a:lnTo>
                    <a:pt x="113" y="33"/>
                  </a:lnTo>
                  <a:lnTo>
                    <a:pt x="47" y="0"/>
                  </a:lnTo>
                  <a:lnTo>
                    <a:pt x="0" y="98"/>
                  </a:ln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1" name="Freeform 353"/>
            <p:cNvSpPr>
              <a:spLocks/>
            </p:cNvSpPr>
            <p:nvPr/>
          </p:nvSpPr>
          <p:spPr bwMode="auto">
            <a:xfrm>
              <a:off x="8210681" y="4530776"/>
              <a:ext cx="183813" cy="233661"/>
            </a:xfrm>
            <a:custGeom>
              <a:avLst/>
              <a:gdLst>
                <a:gd name="T0" fmla="*/ 25 w 25"/>
                <a:gd name="T1" fmla="*/ 4 h 32"/>
                <a:gd name="T2" fmla="*/ 10 w 25"/>
                <a:gd name="T3" fmla="*/ 0 h 32"/>
                <a:gd name="T4" fmla="*/ 7 w 25"/>
                <a:gd name="T5" fmla="*/ 12 h 32"/>
                <a:gd name="T6" fmla="*/ 0 w 25"/>
                <a:gd name="T7" fmla="*/ 23 h 32"/>
                <a:gd name="T8" fmla="*/ 17 w 25"/>
                <a:gd name="T9" fmla="*/ 32 h 32"/>
                <a:gd name="T10" fmla="*/ 25 w 25"/>
                <a:gd name="T11" fmla="*/ 4 h 32"/>
              </a:gdLst>
              <a:ahLst/>
              <a:cxnLst>
                <a:cxn ang="0">
                  <a:pos x="T0" y="T1"/>
                </a:cxn>
                <a:cxn ang="0">
                  <a:pos x="T2" y="T3"/>
                </a:cxn>
                <a:cxn ang="0">
                  <a:pos x="T4" y="T5"/>
                </a:cxn>
                <a:cxn ang="0">
                  <a:pos x="T6" y="T7"/>
                </a:cxn>
                <a:cxn ang="0">
                  <a:pos x="T8" y="T9"/>
                </a:cxn>
                <a:cxn ang="0">
                  <a:pos x="T10" y="T11"/>
                </a:cxn>
              </a:cxnLst>
              <a:rect l="0" t="0" r="r" b="b"/>
              <a:pathLst>
                <a:path w="25" h="32">
                  <a:moveTo>
                    <a:pt x="25" y="4"/>
                  </a:moveTo>
                  <a:cubicBezTo>
                    <a:pt x="10" y="0"/>
                    <a:pt x="10" y="0"/>
                    <a:pt x="10" y="0"/>
                  </a:cubicBezTo>
                  <a:cubicBezTo>
                    <a:pt x="7" y="12"/>
                    <a:pt x="7" y="12"/>
                    <a:pt x="7" y="12"/>
                  </a:cubicBezTo>
                  <a:cubicBezTo>
                    <a:pt x="0" y="23"/>
                    <a:pt x="0" y="23"/>
                    <a:pt x="0" y="23"/>
                  </a:cubicBezTo>
                  <a:cubicBezTo>
                    <a:pt x="6" y="26"/>
                    <a:pt x="17" y="23"/>
                    <a:pt x="17" y="32"/>
                  </a:cubicBezTo>
                  <a:lnTo>
                    <a:pt x="25" y="4"/>
                  </a:ln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2" name="Freeform 354"/>
            <p:cNvSpPr>
              <a:spLocks/>
            </p:cNvSpPr>
            <p:nvPr/>
          </p:nvSpPr>
          <p:spPr bwMode="auto">
            <a:xfrm>
              <a:off x="8181085" y="4537007"/>
              <a:ext cx="213410" cy="330239"/>
            </a:xfrm>
            <a:custGeom>
              <a:avLst/>
              <a:gdLst>
                <a:gd name="T0" fmla="*/ 2 w 29"/>
                <a:gd name="T1" fmla="*/ 27 h 45"/>
                <a:gd name="T2" fmla="*/ 12 w 29"/>
                <a:gd name="T3" fmla="*/ 5 h 45"/>
                <a:gd name="T4" fmla="*/ 16 w 29"/>
                <a:gd name="T5" fmla="*/ 3 h 45"/>
                <a:gd name="T6" fmla="*/ 16 w 29"/>
                <a:gd name="T7" fmla="*/ 3 h 45"/>
                <a:gd name="T8" fmla="*/ 16 w 29"/>
                <a:gd name="T9" fmla="*/ 4 h 45"/>
                <a:gd name="T10" fmla="*/ 17 w 29"/>
                <a:gd name="T11" fmla="*/ 2 h 45"/>
                <a:gd name="T12" fmla="*/ 22 w 29"/>
                <a:gd name="T13" fmla="*/ 0 h 45"/>
                <a:gd name="T14" fmla="*/ 22 w 29"/>
                <a:gd name="T15" fmla="*/ 0 h 45"/>
                <a:gd name="T16" fmla="*/ 24 w 29"/>
                <a:gd name="T17" fmla="*/ 3 h 45"/>
                <a:gd name="T18" fmla="*/ 26 w 29"/>
                <a:gd name="T19" fmla="*/ 4 h 45"/>
                <a:gd name="T20" fmla="*/ 26 w 29"/>
                <a:gd name="T21" fmla="*/ 4 h 45"/>
                <a:gd name="T22" fmla="*/ 28 w 29"/>
                <a:gd name="T23" fmla="*/ 9 h 45"/>
                <a:gd name="T24" fmla="*/ 16 w 29"/>
                <a:gd name="T25" fmla="*/ 32 h 45"/>
                <a:gd name="T26" fmla="*/ 12 w 29"/>
                <a:gd name="T27" fmla="*/ 42 h 45"/>
                <a:gd name="T28" fmla="*/ 7 w 29"/>
                <a:gd name="T29" fmla="*/ 44 h 45"/>
                <a:gd name="T30" fmla="*/ 7 w 29"/>
                <a:gd name="T31" fmla="*/ 44 h 45"/>
                <a:gd name="T32" fmla="*/ 6 w 29"/>
                <a:gd name="T33" fmla="*/ 38 h 45"/>
                <a:gd name="T34" fmla="*/ 2 w 29"/>
                <a:gd name="T35"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5">
                  <a:moveTo>
                    <a:pt x="2" y="27"/>
                  </a:moveTo>
                  <a:cubicBezTo>
                    <a:pt x="12" y="5"/>
                    <a:pt x="12" y="5"/>
                    <a:pt x="12" y="5"/>
                  </a:cubicBezTo>
                  <a:cubicBezTo>
                    <a:pt x="12" y="3"/>
                    <a:pt x="14" y="3"/>
                    <a:pt x="16" y="3"/>
                  </a:cubicBezTo>
                  <a:cubicBezTo>
                    <a:pt x="16" y="3"/>
                    <a:pt x="16" y="3"/>
                    <a:pt x="16" y="3"/>
                  </a:cubicBezTo>
                  <a:cubicBezTo>
                    <a:pt x="16" y="4"/>
                    <a:pt x="16" y="4"/>
                    <a:pt x="16" y="4"/>
                  </a:cubicBezTo>
                  <a:cubicBezTo>
                    <a:pt x="17" y="2"/>
                    <a:pt x="17" y="2"/>
                    <a:pt x="17" y="2"/>
                  </a:cubicBezTo>
                  <a:cubicBezTo>
                    <a:pt x="18" y="0"/>
                    <a:pt x="20" y="0"/>
                    <a:pt x="22" y="0"/>
                  </a:cubicBezTo>
                  <a:cubicBezTo>
                    <a:pt x="22" y="0"/>
                    <a:pt x="22" y="0"/>
                    <a:pt x="22" y="0"/>
                  </a:cubicBezTo>
                  <a:cubicBezTo>
                    <a:pt x="23" y="1"/>
                    <a:pt x="24" y="2"/>
                    <a:pt x="24" y="3"/>
                  </a:cubicBezTo>
                  <a:cubicBezTo>
                    <a:pt x="25" y="3"/>
                    <a:pt x="26" y="3"/>
                    <a:pt x="26" y="4"/>
                  </a:cubicBezTo>
                  <a:cubicBezTo>
                    <a:pt x="26" y="4"/>
                    <a:pt x="26" y="4"/>
                    <a:pt x="26" y="4"/>
                  </a:cubicBezTo>
                  <a:cubicBezTo>
                    <a:pt x="28" y="5"/>
                    <a:pt x="29" y="7"/>
                    <a:pt x="28" y="9"/>
                  </a:cubicBezTo>
                  <a:cubicBezTo>
                    <a:pt x="16" y="32"/>
                    <a:pt x="16" y="32"/>
                    <a:pt x="16" y="32"/>
                  </a:cubicBezTo>
                  <a:cubicBezTo>
                    <a:pt x="12" y="42"/>
                    <a:pt x="12" y="42"/>
                    <a:pt x="12" y="42"/>
                  </a:cubicBezTo>
                  <a:cubicBezTo>
                    <a:pt x="11" y="44"/>
                    <a:pt x="9" y="45"/>
                    <a:pt x="7" y="44"/>
                  </a:cubicBezTo>
                  <a:cubicBezTo>
                    <a:pt x="7" y="44"/>
                    <a:pt x="7" y="44"/>
                    <a:pt x="7" y="44"/>
                  </a:cubicBezTo>
                  <a:cubicBezTo>
                    <a:pt x="5" y="43"/>
                    <a:pt x="5" y="40"/>
                    <a:pt x="6" y="38"/>
                  </a:cubicBezTo>
                  <a:cubicBezTo>
                    <a:pt x="6" y="36"/>
                    <a:pt x="0" y="31"/>
                    <a:pt x="2" y="27"/>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3" name="Freeform 355"/>
            <p:cNvSpPr>
              <a:spLocks/>
            </p:cNvSpPr>
            <p:nvPr/>
          </p:nvSpPr>
          <p:spPr bwMode="auto">
            <a:xfrm>
              <a:off x="8218471" y="4764437"/>
              <a:ext cx="73215" cy="183813"/>
            </a:xfrm>
            <a:custGeom>
              <a:avLst/>
              <a:gdLst>
                <a:gd name="T0" fmla="*/ 3 w 10"/>
                <a:gd name="T1" fmla="*/ 25 h 25"/>
                <a:gd name="T2" fmla="*/ 3 w 10"/>
                <a:gd name="T3" fmla="*/ 25 h 25"/>
                <a:gd name="T4" fmla="*/ 0 w 10"/>
                <a:gd name="T5" fmla="*/ 22 h 25"/>
                <a:gd name="T6" fmla="*/ 5 w 10"/>
                <a:gd name="T7" fmla="*/ 0 h 25"/>
                <a:gd name="T8" fmla="*/ 5 w 10"/>
                <a:gd name="T9" fmla="*/ 0 h 25"/>
                <a:gd name="T10" fmla="*/ 10 w 10"/>
                <a:gd name="T11" fmla="*/ 3 h 25"/>
                <a:gd name="T12" fmla="*/ 6 w 10"/>
                <a:gd name="T13" fmla="*/ 23 h 25"/>
                <a:gd name="T14" fmla="*/ 3 w 10"/>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5">
                  <a:moveTo>
                    <a:pt x="3" y="25"/>
                  </a:moveTo>
                  <a:cubicBezTo>
                    <a:pt x="3" y="25"/>
                    <a:pt x="3" y="25"/>
                    <a:pt x="3" y="25"/>
                  </a:cubicBezTo>
                  <a:cubicBezTo>
                    <a:pt x="1" y="25"/>
                    <a:pt x="0" y="23"/>
                    <a:pt x="0" y="22"/>
                  </a:cubicBezTo>
                  <a:cubicBezTo>
                    <a:pt x="5" y="0"/>
                    <a:pt x="5" y="0"/>
                    <a:pt x="5" y="0"/>
                  </a:cubicBezTo>
                  <a:cubicBezTo>
                    <a:pt x="5" y="0"/>
                    <a:pt x="5" y="0"/>
                    <a:pt x="5" y="0"/>
                  </a:cubicBezTo>
                  <a:cubicBezTo>
                    <a:pt x="10" y="3"/>
                    <a:pt x="10" y="3"/>
                    <a:pt x="10" y="3"/>
                  </a:cubicBezTo>
                  <a:cubicBezTo>
                    <a:pt x="6" y="23"/>
                    <a:pt x="6" y="23"/>
                    <a:pt x="6" y="23"/>
                  </a:cubicBezTo>
                  <a:cubicBezTo>
                    <a:pt x="5" y="24"/>
                    <a:pt x="4" y="25"/>
                    <a:pt x="3" y="25"/>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4" name="Freeform 356"/>
            <p:cNvSpPr>
              <a:spLocks/>
            </p:cNvSpPr>
            <p:nvPr/>
          </p:nvSpPr>
          <p:spPr bwMode="auto">
            <a:xfrm>
              <a:off x="8269876" y="4580623"/>
              <a:ext cx="109042" cy="257026"/>
            </a:xfrm>
            <a:custGeom>
              <a:avLst/>
              <a:gdLst>
                <a:gd name="T0" fmla="*/ 10 w 15"/>
                <a:gd name="T1" fmla="*/ 35 h 35"/>
                <a:gd name="T2" fmla="*/ 10 w 15"/>
                <a:gd name="T3" fmla="*/ 35 h 35"/>
                <a:gd name="T4" fmla="*/ 8 w 15"/>
                <a:gd name="T5" fmla="*/ 32 h 35"/>
                <a:gd name="T6" fmla="*/ 9 w 15"/>
                <a:gd name="T7" fmla="*/ 24 h 35"/>
                <a:gd name="T8" fmla="*/ 4 w 15"/>
                <a:gd name="T9" fmla="*/ 24 h 35"/>
                <a:gd name="T10" fmla="*/ 0 w 15"/>
                <a:gd name="T11" fmla="*/ 6 h 35"/>
                <a:gd name="T12" fmla="*/ 9 w 15"/>
                <a:gd name="T13" fmla="*/ 0 h 35"/>
                <a:gd name="T14" fmla="*/ 12 w 15"/>
                <a:gd name="T15" fmla="*/ 8 h 35"/>
                <a:gd name="T16" fmla="*/ 15 w 15"/>
                <a:gd name="T17" fmla="*/ 15 h 35"/>
                <a:gd name="T18" fmla="*/ 14 w 15"/>
                <a:gd name="T19" fmla="*/ 33 h 35"/>
                <a:gd name="T20" fmla="*/ 10 w 15"/>
                <a:gd name="T2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5">
                  <a:moveTo>
                    <a:pt x="10" y="35"/>
                  </a:moveTo>
                  <a:cubicBezTo>
                    <a:pt x="10" y="35"/>
                    <a:pt x="10" y="35"/>
                    <a:pt x="10" y="35"/>
                  </a:cubicBezTo>
                  <a:cubicBezTo>
                    <a:pt x="9" y="35"/>
                    <a:pt x="8" y="34"/>
                    <a:pt x="8" y="32"/>
                  </a:cubicBezTo>
                  <a:cubicBezTo>
                    <a:pt x="9" y="24"/>
                    <a:pt x="9" y="24"/>
                    <a:pt x="9" y="24"/>
                  </a:cubicBezTo>
                  <a:cubicBezTo>
                    <a:pt x="9" y="20"/>
                    <a:pt x="6" y="21"/>
                    <a:pt x="4" y="24"/>
                  </a:cubicBezTo>
                  <a:cubicBezTo>
                    <a:pt x="0" y="6"/>
                    <a:pt x="0" y="6"/>
                    <a:pt x="0" y="6"/>
                  </a:cubicBezTo>
                  <a:cubicBezTo>
                    <a:pt x="9" y="0"/>
                    <a:pt x="9" y="0"/>
                    <a:pt x="9" y="0"/>
                  </a:cubicBezTo>
                  <a:cubicBezTo>
                    <a:pt x="12" y="8"/>
                    <a:pt x="12" y="8"/>
                    <a:pt x="12" y="8"/>
                  </a:cubicBezTo>
                  <a:cubicBezTo>
                    <a:pt x="15" y="8"/>
                    <a:pt x="15" y="13"/>
                    <a:pt x="15" y="15"/>
                  </a:cubicBezTo>
                  <a:cubicBezTo>
                    <a:pt x="14" y="33"/>
                    <a:pt x="14" y="33"/>
                    <a:pt x="14" y="33"/>
                  </a:cubicBezTo>
                  <a:cubicBezTo>
                    <a:pt x="13" y="34"/>
                    <a:pt x="12" y="35"/>
                    <a:pt x="10" y="35"/>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5" name="Freeform 357"/>
            <p:cNvSpPr>
              <a:spLocks/>
            </p:cNvSpPr>
            <p:nvPr/>
          </p:nvSpPr>
          <p:spPr bwMode="auto">
            <a:xfrm>
              <a:off x="8202894" y="4734838"/>
              <a:ext cx="51406" cy="183813"/>
            </a:xfrm>
            <a:custGeom>
              <a:avLst/>
              <a:gdLst>
                <a:gd name="T0" fmla="*/ 5 w 7"/>
                <a:gd name="T1" fmla="*/ 25 h 25"/>
                <a:gd name="T2" fmla="*/ 5 w 7"/>
                <a:gd name="T3" fmla="*/ 25 h 25"/>
                <a:gd name="T4" fmla="*/ 2 w 7"/>
                <a:gd name="T5" fmla="*/ 22 h 25"/>
                <a:gd name="T6" fmla="*/ 0 w 7"/>
                <a:gd name="T7" fmla="*/ 0 h 25"/>
                <a:gd name="T8" fmla="*/ 0 w 7"/>
                <a:gd name="T9" fmla="*/ 0 h 25"/>
                <a:gd name="T10" fmla="*/ 5 w 7"/>
                <a:gd name="T11" fmla="*/ 1 h 25"/>
                <a:gd name="T12" fmla="*/ 7 w 7"/>
                <a:gd name="T13" fmla="*/ 22 h 25"/>
                <a:gd name="T14" fmla="*/ 5 w 7"/>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5">
                  <a:moveTo>
                    <a:pt x="5" y="25"/>
                  </a:moveTo>
                  <a:cubicBezTo>
                    <a:pt x="5" y="25"/>
                    <a:pt x="5" y="25"/>
                    <a:pt x="5" y="25"/>
                  </a:cubicBezTo>
                  <a:cubicBezTo>
                    <a:pt x="3" y="25"/>
                    <a:pt x="2" y="24"/>
                    <a:pt x="2" y="22"/>
                  </a:cubicBezTo>
                  <a:cubicBezTo>
                    <a:pt x="0" y="0"/>
                    <a:pt x="0" y="0"/>
                    <a:pt x="0" y="0"/>
                  </a:cubicBezTo>
                  <a:cubicBezTo>
                    <a:pt x="0" y="0"/>
                    <a:pt x="0" y="0"/>
                    <a:pt x="0" y="0"/>
                  </a:cubicBezTo>
                  <a:cubicBezTo>
                    <a:pt x="5" y="1"/>
                    <a:pt x="5" y="1"/>
                    <a:pt x="5" y="1"/>
                  </a:cubicBezTo>
                  <a:cubicBezTo>
                    <a:pt x="7" y="22"/>
                    <a:pt x="7" y="22"/>
                    <a:pt x="7" y="22"/>
                  </a:cubicBezTo>
                  <a:cubicBezTo>
                    <a:pt x="7" y="23"/>
                    <a:pt x="6" y="24"/>
                    <a:pt x="5" y="25"/>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6" name="Freeform 358"/>
            <p:cNvSpPr>
              <a:spLocks/>
            </p:cNvSpPr>
            <p:nvPr/>
          </p:nvSpPr>
          <p:spPr bwMode="auto">
            <a:xfrm>
              <a:off x="8196663" y="4756647"/>
              <a:ext cx="87233" cy="162004"/>
            </a:xfrm>
            <a:custGeom>
              <a:avLst/>
              <a:gdLst>
                <a:gd name="T0" fmla="*/ 10 w 12"/>
                <a:gd name="T1" fmla="*/ 22 h 22"/>
                <a:gd name="T2" fmla="*/ 10 w 12"/>
                <a:gd name="T3" fmla="*/ 22 h 22"/>
                <a:gd name="T4" fmla="*/ 6 w 12"/>
                <a:gd name="T5" fmla="*/ 20 h 22"/>
                <a:gd name="T6" fmla="*/ 0 w 12"/>
                <a:gd name="T7" fmla="*/ 0 h 22"/>
                <a:gd name="T8" fmla="*/ 5 w 12"/>
                <a:gd name="T9" fmla="*/ 4 h 22"/>
                <a:gd name="T10" fmla="*/ 11 w 12"/>
                <a:gd name="T11" fmla="*/ 19 h 22"/>
                <a:gd name="T12" fmla="*/ 10 w 12"/>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12" h="22">
                  <a:moveTo>
                    <a:pt x="10" y="22"/>
                  </a:moveTo>
                  <a:cubicBezTo>
                    <a:pt x="10" y="22"/>
                    <a:pt x="10" y="22"/>
                    <a:pt x="10" y="22"/>
                  </a:cubicBezTo>
                  <a:cubicBezTo>
                    <a:pt x="8" y="22"/>
                    <a:pt x="7" y="22"/>
                    <a:pt x="6" y="20"/>
                  </a:cubicBezTo>
                  <a:cubicBezTo>
                    <a:pt x="0" y="0"/>
                    <a:pt x="0" y="0"/>
                    <a:pt x="0" y="0"/>
                  </a:cubicBezTo>
                  <a:cubicBezTo>
                    <a:pt x="5" y="4"/>
                    <a:pt x="5" y="4"/>
                    <a:pt x="5" y="4"/>
                  </a:cubicBezTo>
                  <a:cubicBezTo>
                    <a:pt x="11" y="19"/>
                    <a:pt x="11" y="19"/>
                    <a:pt x="11" y="19"/>
                  </a:cubicBezTo>
                  <a:cubicBezTo>
                    <a:pt x="12" y="20"/>
                    <a:pt x="11" y="21"/>
                    <a:pt x="10" y="22"/>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7" name="Freeform 359"/>
            <p:cNvSpPr>
              <a:spLocks/>
            </p:cNvSpPr>
            <p:nvPr/>
          </p:nvSpPr>
          <p:spPr bwMode="auto">
            <a:xfrm>
              <a:off x="8224702" y="4610220"/>
              <a:ext cx="169793" cy="88791"/>
            </a:xfrm>
            <a:custGeom>
              <a:avLst/>
              <a:gdLst>
                <a:gd name="T0" fmla="*/ 0 w 109"/>
                <a:gd name="T1" fmla="*/ 28 h 57"/>
                <a:gd name="T2" fmla="*/ 104 w 109"/>
                <a:gd name="T3" fmla="*/ 57 h 57"/>
                <a:gd name="T4" fmla="*/ 109 w 109"/>
                <a:gd name="T5" fmla="*/ 28 h 57"/>
                <a:gd name="T6" fmla="*/ 5 w 109"/>
                <a:gd name="T7" fmla="*/ 0 h 57"/>
                <a:gd name="T8" fmla="*/ 0 w 109"/>
                <a:gd name="T9" fmla="*/ 28 h 57"/>
              </a:gdLst>
              <a:ahLst/>
              <a:cxnLst>
                <a:cxn ang="0">
                  <a:pos x="T0" y="T1"/>
                </a:cxn>
                <a:cxn ang="0">
                  <a:pos x="T2" y="T3"/>
                </a:cxn>
                <a:cxn ang="0">
                  <a:pos x="T4" y="T5"/>
                </a:cxn>
                <a:cxn ang="0">
                  <a:pos x="T6" y="T7"/>
                </a:cxn>
                <a:cxn ang="0">
                  <a:pos x="T8" y="T9"/>
                </a:cxn>
              </a:cxnLst>
              <a:rect l="0" t="0" r="r" b="b"/>
              <a:pathLst>
                <a:path w="109" h="57">
                  <a:moveTo>
                    <a:pt x="0" y="28"/>
                  </a:moveTo>
                  <a:lnTo>
                    <a:pt x="104" y="57"/>
                  </a:lnTo>
                  <a:lnTo>
                    <a:pt x="109" y="28"/>
                  </a:lnTo>
                  <a:lnTo>
                    <a:pt x="5" y="0"/>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8" name="Freeform 360"/>
            <p:cNvSpPr>
              <a:spLocks/>
            </p:cNvSpPr>
            <p:nvPr/>
          </p:nvSpPr>
          <p:spPr bwMode="auto">
            <a:xfrm>
              <a:off x="8218471" y="3468403"/>
              <a:ext cx="563900" cy="1193224"/>
            </a:xfrm>
            <a:custGeom>
              <a:avLst/>
              <a:gdLst>
                <a:gd name="T0" fmla="*/ 77 w 77"/>
                <a:gd name="T1" fmla="*/ 6 h 163"/>
                <a:gd name="T2" fmla="*/ 51 w 77"/>
                <a:gd name="T3" fmla="*/ 0 h 163"/>
                <a:gd name="T4" fmla="*/ 0 w 77"/>
                <a:gd name="T5" fmla="*/ 156 h 163"/>
                <a:gd name="T6" fmla="*/ 0 w 77"/>
                <a:gd name="T7" fmla="*/ 156 h 163"/>
                <a:gd name="T8" fmla="*/ 26 w 77"/>
                <a:gd name="T9" fmla="*/ 163 h 163"/>
                <a:gd name="T10" fmla="*/ 26 w 77"/>
                <a:gd name="T11" fmla="*/ 162 h 163"/>
                <a:gd name="T12" fmla="*/ 77 w 77"/>
                <a:gd name="T13" fmla="*/ 6 h 163"/>
                <a:gd name="T14" fmla="*/ 77 w 77"/>
                <a:gd name="T15" fmla="*/ 6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63">
                  <a:moveTo>
                    <a:pt x="77" y="6"/>
                  </a:moveTo>
                  <a:cubicBezTo>
                    <a:pt x="51" y="0"/>
                    <a:pt x="51" y="0"/>
                    <a:pt x="51" y="0"/>
                  </a:cubicBezTo>
                  <a:cubicBezTo>
                    <a:pt x="51" y="0"/>
                    <a:pt x="3" y="145"/>
                    <a:pt x="0" y="156"/>
                  </a:cubicBezTo>
                  <a:cubicBezTo>
                    <a:pt x="0" y="156"/>
                    <a:pt x="0" y="156"/>
                    <a:pt x="0" y="156"/>
                  </a:cubicBezTo>
                  <a:cubicBezTo>
                    <a:pt x="26" y="163"/>
                    <a:pt x="26" y="163"/>
                    <a:pt x="26" y="163"/>
                  </a:cubicBezTo>
                  <a:cubicBezTo>
                    <a:pt x="26" y="163"/>
                    <a:pt x="26" y="162"/>
                    <a:pt x="26" y="162"/>
                  </a:cubicBezTo>
                  <a:cubicBezTo>
                    <a:pt x="77" y="6"/>
                    <a:pt x="77" y="6"/>
                    <a:pt x="77" y="6"/>
                  </a:cubicBezTo>
                  <a:cubicBezTo>
                    <a:pt x="77" y="6"/>
                    <a:pt x="77" y="6"/>
                    <a:pt x="77" y="6"/>
                  </a:cubicBez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69" name="Freeform 361"/>
            <p:cNvSpPr>
              <a:spLocks/>
            </p:cNvSpPr>
            <p:nvPr/>
          </p:nvSpPr>
          <p:spPr bwMode="auto">
            <a:xfrm>
              <a:off x="8562730" y="4603989"/>
              <a:ext cx="373856" cy="1719737"/>
            </a:xfrm>
            <a:custGeom>
              <a:avLst/>
              <a:gdLst>
                <a:gd name="T0" fmla="*/ 17 w 51"/>
                <a:gd name="T1" fmla="*/ 0 h 235"/>
                <a:gd name="T2" fmla="*/ 44 w 51"/>
                <a:gd name="T3" fmla="*/ 0 h 235"/>
                <a:gd name="T4" fmla="*/ 50 w 51"/>
                <a:gd name="T5" fmla="*/ 7 h 235"/>
                <a:gd name="T6" fmla="*/ 45 w 51"/>
                <a:gd name="T7" fmla="*/ 118 h 235"/>
                <a:gd name="T8" fmla="*/ 42 w 51"/>
                <a:gd name="T9" fmla="*/ 187 h 235"/>
                <a:gd name="T10" fmla="*/ 44 w 51"/>
                <a:gd name="T11" fmla="*/ 210 h 235"/>
                <a:gd name="T12" fmla="*/ 17 w 51"/>
                <a:gd name="T13" fmla="*/ 232 h 235"/>
                <a:gd name="T14" fmla="*/ 3 w 51"/>
                <a:gd name="T15" fmla="*/ 228 h 235"/>
                <a:gd name="T16" fmla="*/ 19 w 51"/>
                <a:gd name="T17" fmla="*/ 207 h 235"/>
                <a:gd name="T18" fmla="*/ 17 w 51"/>
                <a:gd name="T19" fmla="*/ 114 h 235"/>
                <a:gd name="T20" fmla="*/ 10 w 51"/>
                <a:gd name="T21" fmla="*/ 7 h 235"/>
                <a:gd name="T22" fmla="*/ 17 w 51"/>
                <a:gd name="T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235">
                  <a:moveTo>
                    <a:pt x="17" y="0"/>
                  </a:moveTo>
                  <a:cubicBezTo>
                    <a:pt x="44" y="0"/>
                    <a:pt x="44" y="0"/>
                    <a:pt x="44" y="0"/>
                  </a:cubicBezTo>
                  <a:cubicBezTo>
                    <a:pt x="47" y="0"/>
                    <a:pt x="51" y="3"/>
                    <a:pt x="50" y="7"/>
                  </a:cubicBezTo>
                  <a:cubicBezTo>
                    <a:pt x="49" y="46"/>
                    <a:pt x="51" y="78"/>
                    <a:pt x="45" y="118"/>
                  </a:cubicBezTo>
                  <a:cubicBezTo>
                    <a:pt x="43" y="136"/>
                    <a:pt x="44" y="160"/>
                    <a:pt x="42" y="187"/>
                  </a:cubicBezTo>
                  <a:cubicBezTo>
                    <a:pt x="40" y="201"/>
                    <a:pt x="45" y="207"/>
                    <a:pt x="44" y="210"/>
                  </a:cubicBezTo>
                  <a:cubicBezTo>
                    <a:pt x="43" y="213"/>
                    <a:pt x="28" y="235"/>
                    <a:pt x="17" y="232"/>
                  </a:cubicBezTo>
                  <a:cubicBezTo>
                    <a:pt x="3" y="228"/>
                    <a:pt x="3" y="228"/>
                    <a:pt x="3" y="228"/>
                  </a:cubicBezTo>
                  <a:cubicBezTo>
                    <a:pt x="0" y="227"/>
                    <a:pt x="18" y="210"/>
                    <a:pt x="19" y="207"/>
                  </a:cubicBezTo>
                  <a:cubicBezTo>
                    <a:pt x="27" y="172"/>
                    <a:pt x="21" y="146"/>
                    <a:pt x="17" y="114"/>
                  </a:cubicBezTo>
                  <a:cubicBezTo>
                    <a:pt x="14" y="80"/>
                    <a:pt x="10" y="41"/>
                    <a:pt x="10" y="7"/>
                  </a:cubicBezTo>
                  <a:cubicBezTo>
                    <a:pt x="10" y="3"/>
                    <a:pt x="13" y="0"/>
                    <a:pt x="17" y="0"/>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0" name="Freeform 362"/>
            <p:cNvSpPr>
              <a:spLocks/>
            </p:cNvSpPr>
            <p:nvPr/>
          </p:nvSpPr>
          <p:spPr bwMode="auto">
            <a:xfrm>
              <a:off x="8473939" y="6082277"/>
              <a:ext cx="454858" cy="322452"/>
            </a:xfrm>
            <a:custGeom>
              <a:avLst/>
              <a:gdLst>
                <a:gd name="T0" fmla="*/ 55 w 62"/>
                <a:gd name="T1" fmla="*/ 0 h 44"/>
                <a:gd name="T2" fmla="*/ 62 w 62"/>
                <a:gd name="T3" fmla="*/ 19 h 44"/>
                <a:gd name="T4" fmla="*/ 58 w 62"/>
                <a:gd name="T5" fmla="*/ 27 h 44"/>
                <a:gd name="T6" fmla="*/ 53 w 62"/>
                <a:gd name="T7" fmla="*/ 27 h 44"/>
                <a:gd name="T8" fmla="*/ 42 w 62"/>
                <a:gd name="T9" fmla="*/ 34 h 44"/>
                <a:gd name="T10" fmla="*/ 25 w 62"/>
                <a:gd name="T11" fmla="*/ 42 h 44"/>
                <a:gd name="T12" fmla="*/ 9 w 62"/>
                <a:gd name="T13" fmla="*/ 40 h 44"/>
                <a:gd name="T14" fmla="*/ 26 w 62"/>
                <a:gd name="T15" fmla="*/ 11 h 44"/>
                <a:gd name="T16" fmla="*/ 23 w 62"/>
                <a:gd name="T17" fmla="*/ 26 h 44"/>
                <a:gd name="T18" fmla="*/ 55 w 62"/>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44">
                  <a:moveTo>
                    <a:pt x="55" y="0"/>
                  </a:moveTo>
                  <a:cubicBezTo>
                    <a:pt x="58" y="3"/>
                    <a:pt x="62" y="14"/>
                    <a:pt x="62" y="19"/>
                  </a:cubicBezTo>
                  <a:cubicBezTo>
                    <a:pt x="61" y="25"/>
                    <a:pt x="61" y="25"/>
                    <a:pt x="58" y="27"/>
                  </a:cubicBezTo>
                  <a:cubicBezTo>
                    <a:pt x="55" y="29"/>
                    <a:pt x="54" y="29"/>
                    <a:pt x="53" y="27"/>
                  </a:cubicBezTo>
                  <a:cubicBezTo>
                    <a:pt x="52" y="26"/>
                    <a:pt x="45" y="32"/>
                    <a:pt x="42" y="34"/>
                  </a:cubicBezTo>
                  <a:cubicBezTo>
                    <a:pt x="38" y="36"/>
                    <a:pt x="34" y="40"/>
                    <a:pt x="25" y="42"/>
                  </a:cubicBezTo>
                  <a:cubicBezTo>
                    <a:pt x="19" y="43"/>
                    <a:pt x="12" y="44"/>
                    <a:pt x="9" y="40"/>
                  </a:cubicBezTo>
                  <a:cubicBezTo>
                    <a:pt x="0" y="31"/>
                    <a:pt x="18" y="21"/>
                    <a:pt x="26" y="11"/>
                  </a:cubicBezTo>
                  <a:cubicBezTo>
                    <a:pt x="22" y="19"/>
                    <a:pt x="12" y="25"/>
                    <a:pt x="23" y="26"/>
                  </a:cubicBezTo>
                  <a:cubicBezTo>
                    <a:pt x="42" y="26"/>
                    <a:pt x="54" y="13"/>
                    <a:pt x="55"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1" name="Freeform 363"/>
            <p:cNvSpPr>
              <a:spLocks/>
            </p:cNvSpPr>
            <p:nvPr/>
          </p:nvSpPr>
          <p:spPr bwMode="auto">
            <a:xfrm>
              <a:off x="8958393" y="4603989"/>
              <a:ext cx="373856" cy="1719737"/>
            </a:xfrm>
            <a:custGeom>
              <a:avLst/>
              <a:gdLst>
                <a:gd name="T0" fmla="*/ 34 w 51"/>
                <a:gd name="T1" fmla="*/ 0 h 235"/>
                <a:gd name="T2" fmla="*/ 7 w 51"/>
                <a:gd name="T3" fmla="*/ 0 h 235"/>
                <a:gd name="T4" fmla="*/ 0 w 51"/>
                <a:gd name="T5" fmla="*/ 7 h 235"/>
                <a:gd name="T6" fmla="*/ 6 w 51"/>
                <a:gd name="T7" fmla="*/ 118 h 235"/>
                <a:gd name="T8" fmla="*/ 9 w 51"/>
                <a:gd name="T9" fmla="*/ 187 h 235"/>
                <a:gd name="T10" fmla="*/ 7 w 51"/>
                <a:gd name="T11" fmla="*/ 210 h 235"/>
                <a:gd name="T12" fmla="*/ 34 w 51"/>
                <a:gd name="T13" fmla="*/ 232 h 235"/>
                <a:gd name="T14" fmla="*/ 48 w 51"/>
                <a:gd name="T15" fmla="*/ 228 h 235"/>
                <a:gd name="T16" fmla="*/ 32 w 51"/>
                <a:gd name="T17" fmla="*/ 207 h 235"/>
                <a:gd name="T18" fmla="*/ 33 w 51"/>
                <a:gd name="T19" fmla="*/ 114 h 235"/>
                <a:gd name="T20" fmla="*/ 41 w 51"/>
                <a:gd name="T21" fmla="*/ 7 h 235"/>
                <a:gd name="T22" fmla="*/ 34 w 51"/>
                <a:gd name="T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235">
                  <a:moveTo>
                    <a:pt x="34" y="0"/>
                  </a:moveTo>
                  <a:cubicBezTo>
                    <a:pt x="7" y="0"/>
                    <a:pt x="7" y="0"/>
                    <a:pt x="7" y="0"/>
                  </a:cubicBezTo>
                  <a:cubicBezTo>
                    <a:pt x="3" y="0"/>
                    <a:pt x="0" y="3"/>
                    <a:pt x="0" y="7"/>
                  </a:cubicBezTo>
                  <a:cubicBezTo>
                    <a:pt x="1" y="46"/>
                    <a:pt x="0" y="78"/>
                    <a:pt x="6" y="118"/>
                  </a:cubicBezTo>
                  <a:cubicBezTo>
                    <a:pt x="8" y="136"/>
                    <a:pt x="7" y="160"/>
                    <a:pt x="9" y="187"/>
                  </a:cubicBezTo>
                  <a:cubicBezTo>
                    <a:pt x="11" y="201"/>
                    <a:pt x="6" y="207"/>
                    <a:pt x="7" y="210"/>
                  </a:cubicBezTo>
                  <a:cubicBezTo>
                    <a:pt x="8" y="213"/>
                    <a:pt x="23" y="235"/>
                    <a:pt x="34" y="232"/>
                  </a:cubicBezTo>
                  <a:cubicBezTo>
                    <a:pt x="48" y="228"/>
                    <a:pt x="48" y="228"/>
                    <a:pt x="48" y="228"/>
                  </a:cubicBezTo>
                  <a:cubicBezTo>
                    <a:pt x="51" y="227"/>
                    <a:pt x="33" y="210"/>
                    <a:pt x="32" y="207"/>
                  </a:cubicBezTo>
                  <a:cubicBezTo>
                    <a:pt x="24" y="172"/>
                    <a:pt x="30" y="146"/>
                    <a:pt x="33" y="114"/>
                  </a:cubicBezTo>
                  <a:cubicBezTo>
                    <a:pt x="37" y="80"/>
                    <a:pt x="41" y="41"/>
                    <a:pt x="41" y="7"/>
                  </a:cubicBezTo>
                  <a:cubicBezTo>
                    <a:pt x="41" y="3"/>
                    <a:pt x="38" y="0"/>
                    <a:pt x="34" y="0"/>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5" name="Freeform 364"/>
            <p:cNvSpPr>
              <a:spLocks/>
            </p:cNvSpPr>
            <p:nvPr/>
          </p:nvSpPr>
          <p:spPr bwMode="auto">
            <a:xfrm>
              <a:off x="8966182" y="6082277"/>
              <a:ext cx="447071" cy="322452"/>
            </a:xfrm>
            <a:custGeom>
              <a:avLst/>
              <a:gdLst>
                <a:gd name="T0" fmla="*/ 7 w 61"/>
                <a:gd name="T1" fmla="*/ 0 h 44"/>
                <a:gd name="T2" fmla="*/ 0 w 61"/>
                <a:gd name="T3" fmla="*/ 19 h 44"/>
                <a:gd name="T4" fmla="*/ 4 w 61"/>
                <a:gd name="T5" fmla="*/ 27 h 44"/>
                <a:gd name="T6" fmla="*/ 9 w 61"/>
                <a:gd name="T7" fmla="*/ 27 h 44"/>
                <a:gd name="T8" fmla="*/ 20 w 61"/>
                <a:gd name="T9" fmla="*/ 34 h 44"/>
                <a:gd name="T10" fmla="*/ 37 w 61"/>
                <a:gd name="T11" fmla="*/ 42 h 44"/>
                <a:gd name="T12" fmla="*/ 53 w 61"/>
                <a:gd name="T13" fmla="*/ 40 h 44"/>
                <a:gd name="T14" fmla="*/ 36 w 61"/>
                <a:gd name="T15" fmla="*/ 11 h 44"/>
                <a:gd name="T16" fmla="*/ 39 w 61"/>
                <a:gd name="T17" fmla="*/ 26 h 44"/>
                <a:gd name="T18" fmla="*/ 7 w 61"/>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44">
                  <a:moveTo>
                    <a:pt x="7" y="0"/>
                  </a:moveTo>
                  <a:cubicBezTo>
                    <a:pt x="4" y="3"/>
                    <a:pt x="0" y="14"/>
                    <a:pt x="0" y="19"/>
                  </a:cubicBezTo>
                  <a:cubicBezTo>
                    <a:pt x="1" y="25"/>
                    <a:pt x="1" y="25"/>
                    <a:pt x="4" y="27"/>
                  </a:cubicBezTo>
                  <a:cubicBezTo>
                    <a:pt x="7" y="29"/>
                    <a:pt x="8" y="29"/>
                    <a:pt x="9" y="27"/>
                  </a:cubicBezTo>
                  <a:cubicBezTo>
                    <a:pt x="10" y="26"/>
                    <a:pt x="17" y="32"/>
                    <a:pt x="20" y="34"/>
                  </a:cubicBezTo>
                  <a:cubicBezTo>
                    <a:pt x="23" y="36"/>
                    <a:pt x="28" y="40"/>
                    <a:pt x="37" y="42"/>
                  </a:cubicBezTo>
                  <a:cubicBezTo>
                    <a:pt x="43" y="43"/>
                    <a:pt x="50" y="44"/>
                    <a:pt x="53" y="40"/>
                  </a:cubicBezTo>
                  <a:cubicBezTo>
                    <a:pt x="61" y="31"/>
                    <a:pt x="44" y="21"/>
                    <a:pt x="36" y="11"/>
                  </a:cubicBezTo>
                  <a:cubicBezTo>
                    <a:pt x="40" y="19"/>
                    <a:pt x="50" y="25"/>
                    <a:pt x="39" y="26"/>
                  </a:cubicBezTo>
                  <a:cubicBezTo>
                    <a:pt x="20" y="26"/>
                    <a:pt x="7" y="13"/>
                    <a:pt x="7"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6" name="Freeform 365"/>
            <p:cNvSpPr>
              <a:spLocks/>
            </p:cNvSpPr>
            <p:nvPr/>
          </p:nvSpPr>
          <p:spPr bwMode="auto">
            <a:xfrm>
              <a:off x="8519113" y="4222346"/>
              <a:ext cx="850523" cy="989162"/>
            </a:xfrm>
            <a:custGeom>
              <a:avLst/>
              <a:gdLst>
                <a:gd name="T0" fmla="*/ 21 w 116"/>
                <a:gd name="T1" fmla="*/ 0 h 135"/>
                <a:gd name="T2" fmla="*/ 16 w 116"/>
                <a:gd name="T3" fmla="*/ 131 h 135"/>
                <a:gd name="T4" fmla="*/ 101 w 116"/>
                <a:gd name="T5" fmla="*/ 131 h 135"/>
                <a:gd name="T6" fmla="*/ 96 w 116"/>
                <a:gd name="T7" fmla="*/ 0 h 135"/>
                <a:gd name="T8" fmla="*/ 21 w 116"/>
                <a:gd name="T9" fmla="*/ 0 h 135"/>
              </a:gdLst>
              <a:ahLst/>
              <a:cxnLst>
                <a:cxn ang="0">
                  <a:pos x="T0" y="T1"/>
                </a:cxn>
                <a:cxn ang="0">
                  <a:pos x="T2" y="T3"/>
                </a:cxn>
                <a:cxn ang="0">
                  <a:pos x="T4" y="T5"/>
                </a:cxn>
                <a:cxn ang="0">
                  <a:pos x="T6" y="T7"/>
                </a:cxn>
                <a:cxn ang="0">
                  <a:pos x="T8" y="T9"/>
                </a:cxn>
              </a:cxnLst>
              <a:rect l="0" t="0" r="r" b="b"/>
              <a:pathLst>
                <a:path w="116" h="135">
                  <a:moveTo>
                    <a:pt x="21" y="0"/>
                  </a:moveTo>
                  <a:cubicBezTo>
                    <a:pt x="15" y="16"/>
                    <a:pt x="0" y="65"/>
                    <a:pt x="16" y="131"/>
                  </a:cubicBezTo>
                  <a:cubicBezTo>
                    <a:pt x="20" y="135"/>
                    <a:pt x="99" y="135"/>
                    <a:pt x="101" y="131"/>
                  </a:cubicBezTo>
                  <a:cubicBezTo>
                    <a:pt x="116" y="67"/>
                    <a:pt x="103" y="14"/>
                    <a:pt x="96" y="0"/>
                  </a:cubicBezTo>
                  <a:lnTo>
                    <a:pt x="21" y="0"/>
                  </a:ln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7" name="Freeform 366"/>
            <p:cNvSpPr>
              <a:spLocks/>
            </p:cNvSpPr>
            <p:nvPr/>
          </p:nvSpPr>
          <p:spPr bwMode="auto">
            <a:xfrm>
              <a:off x="9998958" y="3292379"/>
              <a:ext cx="169793" cy="190044"/>
            </a:xfrm>
            <a:custGeom>
              <a:avLst/>
              <a:gdLst>
                <a:gd name="T0" fmla="*/ 22 w 23"/>
                <a:gd name="T1" fmla="*/ 1 h 26"/>
                <a:gd name="T2" fmla="*/ 22 w 23"/>
                <a:gd name="T3" fmla="*/ 1 h 26"/>
                <a:gd name="T4" fmla="*/ 22 w 23"/>
                <a:gd name="T5" fmla="*/ 5 h 26"/>
                <a:gd name="T6" fmla="*/ 6 w 23"/>
                <a:gd name="T7" fmla="*/ 25 h 26"/>
                <a:gd name="T8" fmla="*/ 1 w 23"/>
                <a:gd name="T9" fmla="*/ 25 h 26"/>
                <a:gd name="T10" fmla="*/ 1 w 23"/>
                <a:gd name="T11" fmla="*/ 25 h 26"/>
                <a:gd name="T12" fmla="*/ 1 w 23"/>
                <a:gd name="T13" fmla="*/ 21 h 26"/>
                <a:gd name="T14" fmla="*/ 17 w 23"/>
                <a:gd name="T15" fmla="*/ 2 h 26"/>
                <a:gd name="T16" fmla="*/ 22 w 23"/>
                <a:gd name="T17"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6">
                  <a:moveTo>
                    <a:pt x="22" y="1"/>
                  </a:moveTo>
                  <a:cubicBezTo>
                    <a:pt x="22" y="1"/>
                    <a:pt x="22" y="1"/>
                    <a:pt x="22" y="1"/>
                  </a:cubicBezTo>
                  <a:cubicBezTo>
                    <a:pt x="23" y="2"/>
                    <a:pt x="23" y="4"/>
                    <a:pt x="22" y="5"/>
                  </a:cubicBezTo>
                  <a:cubicBezTo>
                    <a:pt x="6" y="25"/>
                    <a:pt x="6" y="25"/>
                    <a:pt x="6" y="25"/>
                  </a:cubicBezTo>
                  <a:cubicBezTo>
                    <a:pt x="5" y="26"/>
                    <a:pt x="3" y="26"/>
                    <a:pt x="1" y="25"/>
                  </a:cubicBezTo>
                  <a:cubicBezTo>
                    <a:pt x="1" y="25"/>
                    <a:pt x="1" y="25"/>
                    <a:pt x="1" y="25"/>
                  </a:cubicBezTo>
                  <a:cubicBezTo>
                    <a:pt x="0" y="24"/>
                    <a:pt x="0" y="22"/>
                    <a:pt x="1" y="21"/>
                  </a:cubicBezTo>
                  <a:cubicBezTo>
                    <a:pt x="17" y="2"/>
                    <a:pt x="17" y="2"/>
                    <a:pt x="17" y="2"/>
                  </a:cubicBezTo>
                  <a:cubicBezTo>
                    <a:pt x="18" y="0"/>
                    <a:pt x="20" y="0"/>
                    <a:pt x="22" y="1"/>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8" name="Freeform 367"/>
            <p:cNvSpPr>
              <a:spLocks/>
            </p:cNvSpPr>
            <p:nvPr/>
          </p:nvSpPr>
          <p:spPr bwMode="auto">
            <a:xfrm>
              <a:off x="9868109" y="3395188"/>
              <a:ext cx="263257" cy="285067"/>
            </a:xfrm>
            <a:custGeom>
              <a:avLst/>
              <a:gdLst>
                <a:gd name="T0" fmla="*/ 0 w 36"/>
                <a:gd name="T1" fmla="*/ 30 h 39"/>
                <a:gd name="T2" fmla="*/ 11 w 36"/>
                <a:gd name="T3" fmla="*/ 39 h 39"/>
                <a:gd name="T4" fmla="*/ 22 w 36"/>
                <a:gd name="T5" fmla="*/ 31 h 39"/>
                <a:gd name="T6" fmla="*/ 36 w 36"/>
                <a:gd name="T7" fmla="*/ 4 h 39"/>
                <a:gd name="T8" fmla="*/ 26 w 36"/>
                <a:gd name="T9" fmla="*/ 0 h 39"/>
                <a:gd name="T10" fmla="*/ 6 w 36"/>
                <a:gd name="T11" fmla="*/ 13 h 39"/>
                <a:gd name="T12" fmla="*/ 0 w 36"/>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36" h="39">
                  <a:moveTo>
                    <a:pt x="0" y="30"/>
                  </a:moveTo>
                  <a:cubicBezTo>
                    <a:pt x="11" y="39"/>
                    <a:pt x="11" y="39"/>
                    <a:pt x="11" y="39"/>
                  </a:cubicBezTo>
                  <a:cubicBezTo>
                    <a:pt x="22" y="31"/>
                    <a:pt x="22" y="31"/>
                    <a:pt x="22" y="31"/>
                  </a:cubicBezTo>
                  <a:cubicBezTo>
                    <a:pt x="28" y="27"/>
                    <a:pt x="33" y="11"/>
                    <a:pt x="36" y="4"/>
                  </a:cubicBezTo>
                  <a:cubicBezTo>
                    <a:pt x="26" y="0"/>
                    <a:pt x="26" y="0"/>
                    <a:pt x="26" y="0"/>
                  </a:cubicBezTo>
                  <a:cubicBezTo>
                    <a:pt x="6" y="13"/>
                    <a:pt x="6" y="13"/>
                    <a:pt x="6" y="13"/>
                  </a:cubicBezTo>
                  <a:lnTo>
                    <a:pt x="0" y="30"/>
                  </a:lnTo>
                  <a:close/>
                </a:path>
              </a:pathLst>
            </a:custGeom>
            <a:solidFill>
              <a:srgbClr val="D1A88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79" name="Freeform 368"/>
            <p:cNvSpPr>
              <a:spLocks/>
            </p:cNvSpPr>
            <p:nvPr/>
          </p:nvSpPr>
          <p:spPr bwMode="auto">
            <a:xfrm>
              <a:off x="9889918" y="2736268"/>
              <a:ext cx="439282" cy="1032778"/>
            </a:xfrm>
            <a:custGeom>
              <a:avLst/>
              <a:gdLst>
                <a:gd name="T0" fmla="*/ 273 w 282"/>
                <a:gd name="T1" fmla="*/ 0 h 663"/>
                <a:gd name="T2" fmla="*/ 282 w 282"/>
                <a:gd name="T3" fmla="*/ 4 h 663"/>
                <a:gd name="T4" fmla="*/ 28 w 282"/>
                <a:gd name="T5" fmla="*/ 663 h 663"/>
                <a:gd name="T6" fmla="*/ 0 w 282"/>
                <a:gd name="T7" fmla="*/ 653 h 663"/>
                <a:gd name="T8" fmla="*/ 273 w 282"/>
                <a:gd name="T9" fmla="*/ 0 h 663"/>
              </a:gdLst>
              <a:ahLst/>
              <a:cxnLst>
                <a:cxn ang="0">
                  <a:pos x="T0" y="T1"/>
                </a:cxn>
                <a:cxn ang="0">
                  <a:pos x="T2" y="T3"/>
                </a:cxn>
                <a:cxn ang="0">
                  <a:pos x="T4" y="T5"/>
                </a:cxn>
                <a:cxn ang="0">
                  <a:pos x="T6" y="T7"/>
                </a:cxn>
                <a:cxn ang="0">
                  <a:pos x="T8" y="T9"/>
                </a:cxn>
              </a:cxnLst>
              <a:rect l="0" t="0" r="r" b="b"/>
              <a:pathLst>
                <a:path w="282" h="663">
                  <a:moveTo>
                    <a:pt x="273" y="0"/>
                  </a:moveTo>
                  <a:lnTo>
                    <a:pt x="282" y="4"/>
                  </a:lnTo>
                  <a:lnTo>
                    <a:pt x="28" y="663"/>
                  </a:lnTo>
                  <a:lnTo>
                    <a:pt x="0" y="653"/>
                  </a:lnTo>
                  <a:lnTo>
                    <a:pt x="273" y="0"/>
                  </a:ln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0" name="Freeform 369"/>
            <p:cNvSpPr>
              <a:spLocks/>
            </p:cNvSpPr>
            <p:nvPr/>
          </p:nvSpPr>
          <p:spPr bwMode="auto">
            <a:xfrm>
              <a:off x="9903938" y="3343785"/>
              <a:ext cx="146428" cy="190044"/>
            </a:xfrm>
            <a:custGeom>
              <a:avLst/>
              <a:gdLst>
                <a:gd name="T0" fmla="*/ 1 w 20"/>
                <a:gd name="T1" fmla="*/ 24 h 26"/>
                <a:gd name="T2" fmla="*/ 3 w 20"/>
                <a:gd name="T3" fmla="*/ 26 h 26"/>
                <a:gd name="T4" fmla="*/ 5 w 20"/>
                <a:gd name="T5" fmla="*/ 24 h 26"/>
                <a:gd name="T6" fmla="*/ 19 w 20"/>
                <a:gd name="T7" fmla="*/ 9 h 26"/>
                <a:gd name="T8" fmla="*/ 20 w 20"/>
                <a:gd name="T9" fmla="*/ 4 h 26"/>
                <a:gd name="T10" fmla="*/ 17 w 20"/>
                <a:gd name="T11" fmla="*/ 1 h 26"/>
                <a:gd name="T12" fmla="*/ 1 w 20"/>
                <a:gd name="T13" fmla="*/ 18 h 26"/>
                <a:gd name="T14" fmla="*/ 1 w 20"/>
                <a:gd name="T15" fmla="*/ 24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6">
                  <a:moveTo>
                    <a:pt x="1" y="24"/>
                  </a:moveTo>
                  <a:cubicBezTo>
                    <a:pt x="3" y="26"/>
                    <a:pt x="3" y="26"/>
                    <a:pt x="3" y="26"/>
                  </a:cubicBezTo>
                  <a:cubicBezTo>
                    <a:pt x="5" y="24"/>
                    <a:pt x="5" y="24"/>
                    <a:pt x="5" y="24"/>
                  </a:cubicBezTo>
                  <a:cubicBezTo>
                    <a:pt x="19" y="9"/>
                    <a:pt x="19" y="9"/>
                    <a:pt x="19" y="9"/>
                  </a:cubicBezTo>
                  <a:cubicBezTo>
                    <a:pt x="20" y="7"/>
                    <a:pt x="20" y="6"/>
                    <a:pt x="20" y="4"/>
                  </a:cubicBezTo>
                  <a:cubicBezTo>
                    <a:pt x="20" y="3"/>
                    <a:pt x="18" y="0"/>
                    <a:pt x="17" y="1"/>
                  </a:cubicBezTo>
                  <a:cubicBezTo>
                    <a:pt x="1" y="18"/>
                    <a:pt x="1" y="18"/>
                    <a:pt x="1" y="18"/>
                  </a:cubicBezTo>
                  <a:cubicBezTo>
                    <a:pt x="0" y="20"/>
                    <a:pt x="0" y="23"/>
                    <a:pt x="1" y="24"/>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1" name="Freeform 370"/>
            <p:cNvSpPr>
              <a:spLocks/>
            </p:cNvSpPr>
            <p:nvPr/>
          </p:nvSpPr>
          <p:spPr bwMode="auto">
            <a:xfrm>
              <a:off x="10006747" y="3351572"/>
              <a:ext cx="29598" cy="35829"/>
            </a:xfrm>
            <a:custGeom>
              <a:avLst/>
              <a:gdLst>
                <a:gd name="T0" fmla="*/ 4 w 4"/>
                <a:gd name="T1" fmla="*/ 0 h 5"/>
                <a:gd name="T2" fmla="*/ 3 w 4"/>
                <a:gd name="T3" fmla="*/ 0 h 5"/>
                <a:gd name="T4" fmla="*/ 0 w 4"/>
                <a:gd name="T5" fmla="*/ 4 h 5"/>
                <a:gd name="T6" fmla="*/ 4 w 4"/>
                <a:gd name="T7" fmla="*/ 1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cubicBezTo>
                    <a:pt x="4" y="0"/>
                    <a:pt x="3" y="0"/>
                    <a:pt x="3" y="0"/>
                  </a:cubicBezTo>
                  <a:cubicBezTo>
                    <a:pt x="0" y="4"/>
                    <a:pt x="0" y="4"/>
                    <a:pt x="0" y="4"/>
                  </a:cubicBezTo>
                  <a:cubicBezTo>
                    <a:pt x="2" y="5"/>
                    <a:pt x="3" y="3"/>
                    <a:pt x="4" y="1"/>
                  </a:cubicBezTo>
                  <a:cubicBezTo>
                    <a:pt x="4" y="1"/>
                    <a:pt x="4" y="1"/>
                    <a:pt x="4" y="0"/>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2" name="Freeform 371"/>
            <p:cNvSpPr>
              <a:spLocks/>
            </p:cNvSpPr>
            <p:nvPr/>
          </p:nvSpPr>
          <p:spPr bwMode="auto">
            <a:xfrm>
              <a:off x="9998958" y="3526038"/>
              <a:ext cx="81002" cy="59195"/>
            </a:xfrm>
            <a:custGeom>
              <a:avLst/>
              <a:gdLst>
                <a:gd name="T0" fmla="*/ 10 w 11"/>
                <a:gd name="T1" fmla="*/ 2 h 8"/>
                <a:gd name="T2" fmla="*/ 10 w 11"/>
                <a:gd name="T3" fmla="*/ 2 h 8"/>
                <a:gd name="T4" fmla="*/ 10 w 11"/>
                <a:gd name="T5" fmla="*/ 5 h 8"/>
                <a:gd name="T6" fmla="*/ 5 w 11"/>
                <a:gd name="T7" fmla="*/ 8 h 8"/>
                <a:gd name="T8" fmla="*/ 1 w 11"/>
                <a:gd name="T9" fmla="*/ 7 h 8"/>
                <a:gd name="T10" fmla="*/ 1 w 11"/>
                <a:gd name="T11" fmla="*/ 7 h 8"/>
                <a:gd name="T12" fmla="*/ 2 w 11"/>
                <a:gd name="T13" fmla="*/ 3 h 8"/>
                <a:gd name="T14" fmla="*/ 6 w 11"/>
                <a:gd name="T15" fmla="*/ 1 h 8"/>
                <a:gd name="T16" fmla="*/ 10 w 11"/>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8">
                  <a:moveTo>
                    <a:pt x="10" y="2"/>
                  </a:moveTo>
                  <a:cubicBezTo>
                    <a:pt x="10" y="2"/>
                    <a:pt x="10" y="2"/>
                    <a:pt x="10" y="2"/>
                  </a:cubicBezTo>
                  <a:cubicBezTo>
                    <a:pt x="11" y="3"/>
                    <a:pt x="11" y="5"/>
                    <a:pt x="10" y="5"/>
                  </a:cubicBezTo>
                  <a:cubicBezTo>
                    <a:pt x="5" y="8"/>
                    <a:pt x="5" y="8"/>
                    <a:pt x="5" y="8"/>
                  </a:cubicBezTo>
                  <a:cubicBezTo>
                    <a:pt x="4" y="8"/>
                    <a:pt x="2" y="8"/>
                    <a:pt x="1" y="7"/>
                  </a:cubicBezTo>
                  <a:cubicBezTo>
                    <a:pt x="1" y="7"/>
                    <a:pt x="1" y="7"/>
                    <a:pt x="1" y="7"/>
                  </a:cubicBezTo>
                  <a:cubicBezTo>
                    <a:pt x="0" y="5"/>
                    <a:pt x="1" y="4"/>
                    <a:pt x="2" y="3"/>
                  </a:cubicBezTo>
                  <a:cubicBezTo>
                    <a:pt x="6" y="1"/>
                    <a:pt x="6" y="1"/>
                    <a:pt x="6" y="1"/>
                  </a:cubicBezTo>
                  <a:cubicBezTo>
                    <a:pt x="8" y="0"/>
                    <a:pt x="10" y="1"/>
                    <a:pt x="10" y="2"/>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3" name="Freeform 372"/>
            <p:cNvSpPr>
              <a:spLocks/>
            </p:cNvSpPr>
            <p:nvPr/>
          </p:nvSpPr>
          <p:spPr bwMode="auto">
            <a:xfrm>
              <a:off x="10020768" y="3460614"/>
              <a:ext cx="88791" cy="65426"/>
            </a:xfrm>
            <a:custGeom>
              <a:avLst/>
              <a:gdLst>
                <a:gd name="T0" fmla="*/ 11 w 12"/>
                <a:gd name="T1" fmla="*/ 2 h 9"/>
                <a:gd name="T2" fmla="*/ 11 w 12"/>
                <a:gd name="T3" fmla="*/ 2 h 9"/>
                <a:gd name="T4" fmla="*/ 10 w 12"/>
                <a:gd name="T5" fmla="*/ 6 h 9"/>
                <a:gd name="T6" fmla="*/ 6 w 12"/>
                <a:gd name="T7" fmla="*/ 8 h 9"/>
                <a:gd name="T8" fmla="*/ 1 w 12"/>
                <a:gd name="T9" fmla="*/ 7 h 9"/>
                <a:gd name="T10" fmla="*/ 1 w 12"/>
                <a:gd name="T11" fmla="*/ 7 h 9"/>
                <a:gd name="T12" fmla="*/ 2 w 12"/>
                <a:gd name="T13" fmla="*/ 3 h 9"/>
                <a:gd name="T14" fmla="*/ 6 w 12"/>
                <a:gd name="T15" fmla="*/ 1 h 9"/>
                <a:gd name="T16" fmla="*/ 11 w 12"/>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11" y="2"/>
                  </a:moveTo>
                  <a:cubicBezTo>
                    <a:pt x="11" y="2"/>
                    <a:pt x="11" y="2"/>
                    <a:pt x="11" y="2"/>
                  </a:cubicBezTo>
                  <a:cubicBezTo>
                    <a:pt x="12" y="3"/>
                    <a:pt x="12" y="5"/>
                    <a:pt x="10" y="6"/>
                  </a:cubicBezTo>
                  <a:cubicBezTo>
                    <a:pt x="6" y="8"/>
                    <a:pt x="6" y="8"/>
                    <a:pt x="6" y="8"/>
                  </a:cubicBezTo>
                  <a:cubicBezTo>
                    <a:pt x="4" y="9"/>
                    <a:pt x="2" y="9"/>
                    <a:pt x="1" y="7"/>
                  </a:cubicBezTo>
                  <a:cubicBezTo>
                    <a:pt x="1" y="7"/>
                    <a:pt x="1" y="7"/>
                    <a:pt x="1" y="7"/>
                  </a:cubicBezTo>
                  <a:cubicBezTo>
                    <a:pt x="0" y="6"/>
                    <a:pt x="1" y="4"/>
                    <a:pt x="2" y="3"/>
                  </a:cubicBezTo>
                  <a:cubicBezTo>
                    <a:pt x="6" y="1"/>
                    <a:pt x="6" y="1"/>
                    <a:pt x="6" y="1"/>
                  </a:cubicBezTo>
                  <a:cubicBezTo>
                    <a:pt x="8" y="0"/>
                    <a:pt x="10" y="1"/>
                    <a:pt x="11" y="2"/>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4" name="Freeform 373"/>
            <p:cNvSpPr>
              <a:spLocks/>
            </p:cNvSpPr>
            <p:nvPr/>
          </p:nvSpPr>
          <p:spPr bwMode="auto">
            <a:xfrm>
              <a:off x="10028557" y="3482421"/>
              <a:ext cx="43617" cy="43617"/>
            </a:xfrm>
            <a:custGeom>
              <a:avLst/>
              <a:gdLst>
                <a:gd name="T0" fmla="*/ 6 w 6"/>
                <a:gd name="T1" fmla="*/ 1 h 6"/>
                <a:gd name="T2" fmla="*/ 6 w 6"/>
                <a:gd name="T3" fmla="*/ 1 h 6"/>
                <a:gd name="T4" fmla="*/ 5 w 6"/>
                <a:gd name="T5" fmla="*/ 5 h 6"/>
                <a:gd name="T6" fmla="*/ 4 w 6"/>
                <a:gd name="T7" fmla="*/ 5 h 6"/>
                <a:gd name="T8" fmla="*/ 1 w 6"/>
                <a:gd name="T9" fmla="*/ 4 h 6"/>
                <a:gd name="T10" fmla="*/ 1 w 6"/>
                <a:gd name="T11" fmla="*/ 4 h 6"/>
                <a:gd name="T12" fmla="*/ 1 w 6"/>
                <a:gd name="T13" fmla="*/ 1 h 6"/>
                <a:gd name="T14" fmla="*/ 2 w 6"/>
                <a:gd name="T15" fmla="*/ 0 h 6"/>
                <a:gd name="T16" fmla="*/ 6 w 6"/>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6" y="1"/>
                  </a:moveTo>
                  <a:cubicBezTo>
                    <a:pt x="6" y="1"/>
                    <a:pt x="6" y="1"/>
                    <a:pt x="6" y="1"/>
                  </a:cubicBezTo>
                  <a:cubicBezTo>
                    <a:pt x="6" y="3"/>
                    <a:pt x="6" y="4"/>
                    <a:pt x="5" y="5"/>
                  </a:cubicBezTo>
                  <a:cubicBezTo>
                    <a:pt x="4" y="5"/>
                    <a:pt x="4" y="5"/>
                    <a:pt x="4" y="5"/>
                  </a:cubicBezTo>
                  <a:cubicBezTo>
                    <a:pt x="3" y="6"/>
                    <a:pt x="2" y="5"/>
                    <a:pt x="1" y="4"/>
                  </a:cubicBezTo>
                  <a:cubicBezTo>
                    <a:pt x="1" y="4"/>
                    <a:pt x="1" y="4"/>
                    <a:pt x="1" y="4"/>
                  </a:cubicBezTo>
                  <a:cubicBezTo>
                    <a:pt x="0" y="3"/>
                    <a:pt x="0" y="1"/>
                    <a:pt x="1" y="1"/>
                  </a:cubicBezTo>
                  <a:cubicBezTo>
                    <a:pt x="2" y="0"/>
                    <a:pt x="2" y="0"/>
                    <a:pt x="2" y="0"/>
                  </a:cubicBezTo>
                  <a:cubicBezTo>
                    <a:pt x="3" y="0"/>
                    <a:pt x="5" y="0"/>
                    <a:pt x="6" y="1"/>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5" name="Freeform 374"/>
            <p:cNvSpPr>
              <a:spLocks/>
            </p:cNvSpPr>
            <p:nvPr/>
          </p:nvSpPr>
          <p:spPr bwMode="auto">
            <a:xfrm>
              <a:off x="10006747" y="3541616"/>
              <a:ext cx="43617" cy="43617"/>
            </a:xfrm>
            <a:custGeom>
              <a:avLst/>
              <a:gdLst>
                <a:gd name="T0" fmla="*/ 5 w 6"/>
                <a:gd name="T1" fmla="*/ 2 h 6"/>
                <a:gd name="T2" fmla="*/ 5 w 6"/>
                <a:gd name="T3" fmla="*/ 2 h 6"/>
                <a:gd name="T4" fmla="*/ 5 w 6"/>
                <a:gd name="T5" fmla="*/ 5 h 6"/>
                <a:gd name="T6" fmla="*/ 4 w 6"/>
                <a:gd name="T7" fmla="*/ 5 h 6"/>
                <a:gd name="T8" fmla="*/ 1 w 6"/>
                <a:gd name="T9" fmla="*/ 4 h 6"/>
                <a:gd name="T10" fmla="*/ 1 w 6"/>
                <a:gd name="T11" fmla="*/ 4 h 6"/>
                <a:gd name="T12" fmla="*/ 1 w 6"/>
                <a:gd name="T13" fmla="*/ 1 h 6"/>
                <a:gd name="T14" fmla="*/ 2 w 6"/>
                <a:gd name="T15" fmla="*/ 1 h 6"/>
                <a:gd name="T16" fmla="*/ 5 w 6"/>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5" y="2"/>
                  </a:moveTo>
                  <a:cubicBezTo>
                    <a:pt x="5" y="2"/>
                    <a:pt x="5" y="2"/>
                    <a:pt x="5" y="2"/>
                  </a:cubicBezTo>
                  <a:cubicBezTo>
                    <a:pt x="6" y="3"/>
                    <a:pt x="6" y="4"/>
                    <a:pt x="5" y="5"/>
                  </a:cubicBezTo>
                  <a:cubicBezTo>
                    <a:pt x="4" y="5"/>
                    <a:pt x="4" y="5"/>
                    <a:pt x="4" y="5"/>
                  </a:cubicBezTo>
                  <a:cubicBezTo>
                    <a:pt x="3" y="6"/>
                    <a:pt x="2" y="5"/>
                    <a:pt x="1" y="4"/>
                  </a:cubicBezTo>
                  <a:cubicBezTo>
                    <a:pt x="1" y="4"/>
                    <a:pt x="1" y="4"/>
                    <a:pt x="1" y="4"/>
                  </a:cubicBezTo>
                  <a:cubicBezTo>
                    <a:pt x="0" y="3"/>
                    <a:pt x="0" y="2"/>
                    <a:pt x="1" y="1"/>
                  </a:cubicBezTo>
                  <a:cubicBezTo>
                    <a:pt x="2" y="1"/>
                    <a:pt x="2" y="1"/>
                    <a:pt x="2" y="1"/>
                  </a:cubicBezTo>
                  <a:cubicBezTo>
                    <a:pt x="3" y="0"/>
                    <a:pt x="4" y="1"/>
                    <a:pt x="5" y="2"/>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6" name="Freeform 375"/>
            <p:cNvSpPr>
              <a:spLocks/>
            </p:cNvSpPr>
            <p:nvPr/>
          </p:nvSpPr>
          <p:spPr bwMode="auto">
            <a:xfrm>
              <a:off x="10050364" y="3395188"/>
              <a:ext cx="88791" cy="65426"/>
            </a:xfrm>
            <a:custGeom>
              <a:avLst/>
              <a:gdLst>
                <a:gd name="T0" fmla="*/ 11 w 12"/>
                <a:gd name="T1" fmla="*/ 2 h 9"/>
                <a:gd name="T2" fmla="*/ 11 w 12"/>
                <a:gd name="T3" fmla="*/ 2 h 9"/>
                <a:gd name="T4" fmla="*/ 10 w 12"/>
                <a:gd name="T5" fmla="*/ 6 h 9"/>
                <a:gd name="T6" fmla="*/ 5 w 12"/>
                <a:gd name="T7" fmla="*/ 8 h 9"/>
                <a:gd name="T8" fmla="*/ 1 w 12"/>
                <a:gd name="T9" fmla="*/ 7 h 9"/>
                <a:gd name="T10" fmla="*/ 1 w 12"/>
                <a:gd name="T11" fmla="*/ 7 h 9"/>
                <a:gd name="T12" fmla="*/ 2 w 12"/>
                <a:gd name="T13" fmla="*/ 3 h 9"/>
                <a:gd name="T14" fmla="*/ 6 w 12"/>
                <a:gd name="T15" fmla="*/ 0 h 9"/>
                <a:gd name="T16" fmla="*/ 11 w 12"/>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11" y="2"/>
                  </a:moveTo>
                  <a:cubicBezTo>
                    <a:pt x="11" y="2"/>
                    <a:pt x="11" y="2"/>
                    <a:pt x="11" y="2"/>
                  </a:cubicBezTo>
                  <a:cubicBezTo>
                    <a:pt x="12" y="3"/>
                    <a:pt x="11" y="5"/>
                    <a:pt x="10" y="6"/>
                  </a:cubicBezTo>
                  <a:cubicBezTo>
                    <a:pt x="5" y="8"/>
                    <a:pt x="5" y="8"/>
                    <a:pt x="5" y="8"/>
                  </a:cubicBezTo>
                  <a:cubicBezTo>
                    <a:pt x="4" y="9"/>
                    <a:pt x="2" y="8"/>
                    <a:pt x="1" y="7"/>
                  </a:cubicBezTo>
                  <a:cubicBezTo>
                    <a:pt x="1" y="7"/>
                    <a:pt x="1" y="7"/>
                    <a:pt x="1" y="7"/>
                  </a:cubicBezTo>
                  <a:cubicBezTo>
                    <a:pt x="0" y="5"/>
                    <a:pt x="0" y="4"/>
                    <a:pt x="2" y="3"/>
                  </a:cubicBezTo>
                  <a:cubicBezTo>
                    <a:pt x="6" y="0"/>
                    <a:pt x="6" y="0"/>
                    <a:pt x="6" y="0"/>
                  </a:cubicBezTo>
                  <a:cubicBezTo>
                    <a:pt x="7" y="0"/>
                    <a:pt x="10" y="0"/>
                    <a:pt x="11" y="2"/>
                  </a:cubicBez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7" name="Freeform 376"/>
            <p:cNvSpPr>
              <a:spLocks/>
            </p:cNvSpPr>
            <p:nvPr/>
          </p:nvSpPr>
          <p:spPr bwMode="auto">
            <a:xfrm>
              <a:off x="10050364" y="3409208"/>
              <a:ext cx="51406" cy="43617"/>
            </a:xfrm>
            <a:custGeom>
              <a:avLst/>
              <a:gdLst>
                <a:gd name="T0" fmla="*/ 6 w 7"/>
                <a:gd name="T1" fmla="*/ 2 h 6"/>
                <a:gd name="T2" fmla="*/ 6 w 7"/>
                <a:gd name="T3" fmla="*/ 2 h 6"/>
                <a:gd name="T4" fmla="*/ 5 w 7"/>
                <a:gd name="T5" fmla="*/ 5 h 6"/>
                <a:gd name="T6" fmla="*/ 5 w 7"/>
                <a:gd name="T7" fmla="*/ 5 h 6"/>
                <a:gd name="T8" fmla="*/ 1 w 7"/>
                <a:gd name="T9" fmla="*/ 5 h 6"/>
                <a:gd name="T10" fmla="*/ 1 w 7"/>
                <a:gd name="T11" fmla="*/ 5 h 6"/>
                <a:gd name="T12" fmla="*/ 2 w 7"/>
                <a:gd name="T13" fmla="*/ 1 h 6"/>
                <a:gd name="T14" fmla="*/ 2 w 7"/>
                <a:gd name="T15" fmla="*/ 1 h 6"/>
                <a:gd name="T16" fmla="*/ 6 w 7"/>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6" y="2"/>
                  </a:moveTo>
                  <a:cubicBezTo>
                    <a:pt x="6" y="2"/>
                    <a:pt x="6" y="2"/>
                    <a:pt x="6" y="2"/>
                  </a:cubicBezTo>
                  <a:cubicBezTo>
                    <a:pt x="7" y="3"/>
                    <a:pt x="7" y="5"/>
                    <a:pt x="5" y="5"/>
                  </a:cubicBezTo>
                  <a:cubicBezTo>
                    <a:pt x="5" y="5"/>
                    <a:pt x="5" y="5"/>
                    <a:pt x="5" y="5"/>
                  </a:cubicBezTo>
                  <a:cubicBezTo>
                    <a:pt x="4" y="6"/>
                    <a:pt x="2" y="6"/>
                    <a:pt x="1" y="5"/>
                  </a:cubicBezTo>
                  <a:cubicBezTo>
                    <a:pt x="1" y="5"/>
                    <a:pt x="1" y="5"/>
                    <a:pt x="1" y="5"/>
                  </a:cubicBezTo>
                  <a:cubicBezTo>
                    <a:pt x="0" y="3"/>
                    <a:pt x="1" y="2"/>
                    <a:pt x="2" y="1"/>
                  </a:cubicBezTo>
                  <a:cubicBezTo>
                    <a:pt x="2" y="1"/>
                    <a:pt x="2" y="1"/>
                    <a:pt x="2" y="1"/>
                  </a:cubicBezTo>
                  <a:cubicBezTo>
                    <a:pt x="3" y="0"/>
                    <a:pt x="5" y="1"/>
                    <a:pt x="6" y="2"/>
                  </a:cubicBezTo>
                  <a:close/>
                </a:path>
              </a:pathLst>
            </a:custGeom>
            <a:solidFill>
              <a:srgbClr val="FFE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8" name="Freeform 377"/>
            <p:cNvSpPr>
              <a:spLocks/>
            </p:cNvSpPr>
            <p:nvPr/>
          </p:nvSpPr>
          <p:spPr bwMode="auto">
            <a:xfrm>
              <a:off x="9868109" y="3468403"/>
              <a:ext cx="146428" cy="190044"/>
            </a:xfrm>
            <a:custGeom>
              <a:avLst/>
              <a:gdLst>
                <a:gd name="T0" fmla="*/ 0 w 20"/>
                <a:gd name="T1" fmla="*/ 20 h 26"/>
                <a:gd name="T2" fmla="*/ 8 w 20"/>
                <a:gd name="T3" fmla="*/ 26 h 26"/>
                <a:gd name="T4" fmla="*/ 14 w 20"/>
                <a:gd name="T5" fmla="*/ 2 h 26"/>
                <a:gd name="T6" fmla="*/ 11 w 20"/>
                <a:gd name="T7" fmla="*/ 0 h 26"/>
                <a:gd name="T8" fmla="*/ 6 w 20"/>
                <a:gd name="T9" fmla="*/ 3 h 26"/>
                <a:gd name="T10" fmla="*/ 0 w 20"/>
                <a:gd name="T11" fmla="*/ 20 h 26"/>
              </a:gdLst>
              <a:ahLst/>
              <a:cxnLst>
                <a:cxn ang="0">
                  <a:pos x="T0" y="T1"/>
                </a:cxn>
                <a:cxn ang="0">
                  <a:pos x="T2" y="T3"/>
                </a:cxn>
                <a:cxn ang="0">
                  <a:pos x="T4" y="T5"/>
                </a:cxn>
                <a:cxn ang="0">
                  <a:pos x="T6" y="T7"/>
                </a:cxn>
                <a:cxn ang="0">
                  <a:pos x="T8" y="T9"/>
                </a:cxn>
                <a:cxn ang="0">
                  <a:pos x="T10" y="T11"/>
                </a:cxn>
              </a:cxnLst>
              <a:rect l="0" t="0" r="r" b="b"/>
              <a:pathLst>
                <a:path w="20" h="26">
                  <a:moveTo>
                    <a:pt x="0" y="20"/>
                  </a:moveTo>
                  <a:cubicBezTo>
                    <a:pt x="8" y="26"/>
                    <a:pt x="8" y="26"/>
                    <a:pt x="8" y="26"/>
                  </a:cubicBezTo>
                  <a:cubicBezTo>
                    <a:pt x="13" y="20"/>
                    <a:pt x="20" y="9"/>
                    <a:pt x="14" y="2"/>
                  </a:cubicBezTo>
                  <a:cubicBezTo>
                    <a:pt x="13" y="1"/>
                    <a:pt x="12" y="1"/>
                    <a:pt x="11" y="0"/>
                  </a:cubicBezTo>
                  <a:cubicBezTo>
                    <a:pt x="6" y="3"/>
                    <a:pt x="6" y="3"/>
                    <a:pt x="6" y="3"/>
                  </a:cubicBezTo>
                  <a:lnTo>
                    <a:pt x="0" y="20"/>
                  </a:lnTo>
                  <a:close/>
                </a:path>
              </a:pathLst>
            </a:custGeom>
            <a:solidFill>
              <a:srgbClr val="FFD7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89" name="Freeform 379"/>
            <p:cNvSpPr>
              <a:spLocks/>
            </p:cNvSpPr>
            <p:nvPr/>
          </p:nvSpPr>
          <p:spPr bwMode="auto">
            <a:xfrm>
              <a:off x="9148437" y="3468403"/>
              <a:ext cx="806906" cy="585707"/>
            </a:xfrm>
            <a:custGeom>
              <a:avLst/>
              <a:gdLst>
                <a:gd name="T0" fmla="*/ 0 w 110"/>
                <a:gd name="T1" fmla="*/ 14 h 80"/>
                <a:gd name="T2" fmla="*/ 22 w 110"/>
                <a:gd name="T3" fmla="*/ 0 h 80"/>
                <a:gd name="T4" fmla="*/ 65 w 110"/>
                <a:gd name="T5" fmla="*/ 43 h 80"/>
                <a:gd name="T6" fmla="*/ 92 w 110"/>
                <a:gd name="T7" fmla="*/ 16 h 80"/>
                <a:gd name="T8" fmla="*/ 92 w 110"/>
                <a:gd name="T9" fmla="*/ 16 h 80"/>
                <a:gd name="T10" fmla="*/ 110 w 110"/>
                <a:gd name="T11" fmla="*/ 34 h 80"/>
                <a:gd name="T12" fmla="*/ 110 w 110"/>
                <a:gd name="T13" fmla="*/ 34 h 80"/>
                <a:gd name="T14" fmla="*/ 75 w 110"/>
                <a:gd name="T15" fmla="*/ 71 h 80"/>
                <a:gd name="T16" fmla="*/ 57 w 110"/>
                <a:gd name="T17" fmla="*/ 71 h 80"/>
                <a:gd name="T18" fmla="*/ 0 w 110"/>
                <a:gd name="T19"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0">
                  <a:moveTo>
                    <a:pt x="0" y="14"/>
                  </a:moveTo>
                  <a:cubicBezTo>
                    <a:pt x="22" y="0"/>
                    <a:pt x="22" y="0"/>
                    <a:pt x="22" y="0"/>
                  </a:cubicBezTo>
                  <a:cubicBezTo>
                    <a:pt x="65" y="43"/>
                    <a:pt x="65" y="43"/>
                    <a:pt x="65" y="43"/>
                  </a:cubicBezTo>
                  <a:cubicBezTo>
                    <a:pt x="92" y="16"/>
                    <a:pt x="92" y="16"/>
                    <a:pt x="92" y="16"/>
                  </a:cubicBezTo>
                  <a:cubicBezTo>
                    <a:pt x="92" y="16"/>
                    <a:pt x="92" y="16"/>
                    <a:pt x="92" y="16"/>
                  </a:cubicBezTo>
                  <a:cubicBezTo>
                    <a:pt x="110" y="34"/>
                    <a:pt x="110" y="34"/>
                    <a:pt x="110" y="34"/>
                  </a:cubicBezTo>
                  <a:cubicBezTo>
                    <a:pt x="110" y="34"/>
                    <a:pt x="110" y="34"/>
                    <a:pt x="110" y="34"/>
                  </a:cubicBezTo>
                  <a:cubicBezTo>
                    <a:pt x="75" y="71"/>
                    <a:pt x="75" y="71"/>
                    <a:pt x="75" y="71"/>
                  </a:cubicBezTo>
                  <a:cubicBezTo>
                    <a:pt x="67" y="80"/>
                    <a:pt x="60" y="74"/>
                    <a:pt x="57" y="71"/>
                  </a:cubicBezTo>
                  <a:cubicBezTo>
                    <a:pt x="52" y="66"/>
                    <a:pt x="0" y="14"/>
                    <a:pt x="0" y="14"/>
                  </a:cubicBez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0" name="Freeform 380"/>
            <p:cNvSpPr>
              <a:spLocks/>
            </p:cNvSpPr>
            <p:nvPr/>
          </p:nvSpPr>
          <p:spPr bwMode="auto">
            <a:xfrm>
              <a:off x="8554941" y="3329764"/>
              <a:ext cx="791328" cy="1236841"/>
            </a:xfrm>
            <a:custGeom>
              <a:avLst/>
              <a:gdLst>
                <a:gd name="T0" fmla="*/ 6 w 108"/>
                <a:gd name="T1" fmla="*/ 152 h 169"/>
                <a:gd name="T2" fmla="*/ 11 w 108"/>
                <a:gd name="T3" fmla="*/ 133 h 169"/>
                <a:gd name="T4" fmla="*/ 9 w 108"/>
                <a:gd name="T5" fmla="*/ 78 h 169"/>
                <a:gd name="T6" fmla="*/ 5 w 108"/>
                <a:gd name="T7" fmla="*/ 19 h 169"/>
                <a:gd name="T8" fmla="*/ 41 w 108"/>
                <a:gd name="T9" fmla="*/ 1 h 169"/>
                <a:gd name="T10" fmla="*/ 54 w 108"/>
                <a:gd name="T11" fmla="*/ 5 h 169"/>
                <a:gd name="T12" fmla="*/ 66 w 108"/>
                <a:gd name="T13" fmla="*/ 0 h 169"/>
                <a:gd name="T14" fmla="*/ 103 w 108"/>
                <a:gd name="T15" fmla="*/ 19 h 169"/>
                <a:gd name="T16" fmla="*/ 99 w 108"/>
                <a:gd name="T17" fmla="*/ 78 h 169"/>
                <a:gd name="T18" fmla="*/ 95 w 108"/>
                <a:gd name="T19" fmla="*/ 132 h 169"/>
                <a:gd name="T20" fmla="*/ 102 w 108"/>
                <a:gd name="T21" fmla="*/ 152 h 169"/>
                <a:gd name="T22" fmla="*/ 6 w 108"/>
                <a:gd name="T23" fmla="*/ 1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169">
                  <a:moveTo>
                    <a:pt x="6" y="152"/>
                  </a:moveTo>
                  <a:cubicBezTo>
                    <a:pt x="7" y="145"/>
                    <a:pt x="9" y="139"/>
                    <a:pt x="11" y="133"/>
                  </a:cubicBezTo>
                  <a:cubicBezTo>
                    <a:pt x="23" y="106"/>
                    <a:pt x="19" y="102"/>
                    <a:pt x="9" y="78"/>
                  </a:cubicBezTo>
                  <a:cubicBezTo>
                    <a:pt x="0" y="57"/>
                    <a:pt x="18" y="45"/>
                    <a:pt x="5" y="19"/>
                  </a:cubicBezTo>
                  <a:cubicBezTo>
                    <a:pt x="17" y="11"/>
                    <a:pt x="32" y="8"/>
                    <a:pt x="41" y="1"/>
                  </a:cubicBezTo>
                  <a:cubicBezTo>
                    <a:pt x="46" y="4"/>
                    <a:pt x="49" y="5"/>
                    <a:pt x="54" y="5"/>
                  </a:cubicBezTo>
                  <a:cubicBezTo>
                    <a:pt x="59" y="5"/>
                    <a:pt x="62" y="4"/>
                    <a:pt x="66" y="0"/>
                  </a:cubicBezTo>
                  <a:cubicBezTo>
                    <a:pt x="73" y="6"/>
                    <a:pt x="91" y="11"/>
                    <a:pt x="103" y="19"/>
                  </a:cubicBezTo>
                  <a:cubicBezTo>
                    <a:pt x="90" y="46"/>
                    <a:pt x="108" y="50"/>
                    <a:pt x="99" y="78"/>
                  </a:cubicBezTo>
                  <a:cubicBezTo>
                    <a:pt x="92" y="101"/>
                    <a:pt x="79" y="100"/>
                    <a:pt x="95" y="132"/>
                  </a:cubicBezTo>
                  <a:cubicBezTo>
                    <a:pt x="98" y="138"/>
                    <a:pt x="100" y="145"/>
                    <a:pt x="102" y="152"/>
                  </a:cubicBezTo>
                  <a:cubicBezTo>
                    <a:pt x="80" y="169"/>
                    <a:pt x="24" y="166"/>
                    <a:pt x="6" y="152"/>
                  </a:cubicBez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1" name="Freeform 381"/>
            <p:cNvSpPr>
              <a:spLocks/>
            </p:cNvSpPr>
            <p:nvPr/>
          </p:nvSpPr>
          <p:spPr bwMode="auto">
            <a:xfrm>
              <a:off x="8768351" y="3329764"/>
              <a:ext cx="358279" cy="724346"/>
            </a:xfrm>
            <a:custGeom>
              <a:avLst/>
              <a:gdLst>
                <a:gd name="T0" fmla="*/ 4 w 230"/>
                <a:gd name="T1" fmla="*/ 32 h 465"/>
                <a:gd name="T2" fmla="*/ 0 w 230"/>
                <a:gd name="T3" fmla="*/ 169 h 465"/>
                <a:gd name="T4" fmla="*/ 117 w 230"/>
                <a:gd name="T5" fmla="*/ 465 h 465"/>
                <a:gd name="T6" fmla="*/ 230 w 230"/>
                <a:gd name="T7" fmla="*/ 169 h 465"/>
                <a:gd name="T8" fmla="*/ 226 w 230"/>
                <a:gd name="T9" fmla="*/ 28 h 465"/>
                <a:gd name="T10" fmla="*/ 174 w 230"/>
                <a:gd name="T11" fmla="*/ 0 h 465"/>
                <a:gd name="T12" fmla="*/ 56 w 230"/>
                <a:gd name="T13" fmla="*/ 4 h 465"/>
                <a:gd name="T14" fmla="*/ 4 w 230"/>
                <a:gd name="T15" fmla="*/ 32 h 4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465">
                  <a:moveTo>
                    <a:pt x="4" y="32"/>
                  </a:moveTo>
                  <a:lnTo>
                    <a:pt x="0" y="169"/>
                  </a:lnTo>
                  <a:lnTo>
                    <a:pt x="117" y="465"/>
                  </a:lnTo>
                  <a:lnTo>
                    <a:pt x="230" y="169"/>
                  </a:lnTo>
                  <a:lnTo>
                    <a:pt x="226" y="28"/>
                  </a:lnTo>
                  <a:lnTo>
                    <a:pt x="174" y="0"/>
                  </a:lnTo>
                  <a:lnTo>
                    <a:pt x="56" y="4"/>
                  </a:lnTo>
                  <a:lnTo>
                    <a:pt x="4" y="3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2" name="Rectangle 382"/>
            <p:cNvSpPr>
              <a:spLocks noChangeArrowheads="1"/>
            </p:cNvSpPr>
            <p:nvPr/>
          </p:nvSpPr>
          <p:spPr bwMode="auto">
            <a:xfrm>
              <a:off x="8855584" y="3254993"/>
              <a:ext cx="183813" cy="191603"/>
            </a:xfrm>
            <a:prstGeom prst="rect">
              <a:avLst/>
            </a:prstGeom>
            <a:solidFill>
              <a:srgbClr val="D1A88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3" name="Freeform 383"/>
            <p:cNvSpPr>
              <a:spLocks/>
            </p:cNvSpPr>
            <p:nvPr/>
          </p:nvSpPr>
          <p:spPr bwMode="auto">
            <a:xfrm>
              <a:off x="8665539" y="2677075"/>
              <a:ext cx="563900" cy="688519"/>
            </a:xfrm>
            <a:custGeom>
              <a:avLst/>
              <a:gdLst>
                <a:gd name="T0" fmla="*/ 39 w 77"/>
                <a:gd name="T1" fmla="*/ 94 h 94"/>
                <a:gd name="T2" fmla="*/ 69 w 77"/>
                <a:gd name="T3" fmla="*/ 63 h 94"/>
                <a:gd name="T4" fmla="*/ 70 w 77"/>
                <a:gd name="T5" fmla="*/ 64 h 94"/>
                <a:gd name="T6" fmla="*/ 76 w 77"/>
                <a:gd name="T7" fmla="*/ 53 h 94"/>
                <a:gd name="T8" fmla="*/ 74 w 77"/>
                <a:gd name="T9" fmla="*/ 41 h 94"/>
                <a:gd name="T10" fmla="*/ 73 w 77"/>
                <a:gd name="T11" fmla="*/ 41 h 94"/>
                <a:gd name="T12" fmla="*/ 39 w 77"/>
                <a:gd name="T13" fmla="*/ 0 h 94"/>
                <a:gd name="T14" fmla="*/ 5 w 77"/>
                <a:gd name="T15" fmla="*/ 42 h 94"/>
                <a:gd name="T16" fmla="*/ 4 w 77"/>
                <a:gd name="T17" fmla="*/ 41 h 94"/>
                <a:gd name="T18" fmla="*/ 1 w 77"/>
                <a:gd name="T19" fmla="*/ 53 h 94"/>
                <a:gd name="T20" fmla="*/ 8 w 77"/>
                <a:gd name="T21" fmla="*/ 64 h 94"/>
                <a:gd name="T22" fmla="*/ 9 w 77"/>
                <a:gd name="T23" fmla="*/ 63 h 94"/>
                <a:gd name="T24" fmla="*/ 39 w 77"/>
                <a:gd name="T25"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94">
                  <a:moveTo>
                    <a:pt x="39" y="94"/>
                  </a:moveTo>
                  <a:cubicBezTo>
                    <a:pt x="51" y="94"/>
                    <a:pt x="63" y="80"/>
                    <a:pt x="69" y="63"/>
                  </a:cubicBezTo>
                  <a:cubicBezTo>
                    <a:pt x="69" y="63"/>
                    <a:pt x="69" y="63"/>
                    <a:pt x="70" y="64"/>
                  </a:cubicBezTo>
                  <a:cubicBezTo>
                    <a:pt x="72" y="64"/>
                    <a:pt x="75" y="59"/>
                    <a:pt x="76" y="53"/>
                  </a:cubicBezTo>
                  <a:cubicBezTo>
                    <a:pt x="77" y="47"/>
                    <a:pt x="76" y="42"/>
                    <a:pt x="74" y="41"/>
                  </a:cubicBezTo>
                  <a:cubicBezTo>
                    <a:pt x="73" y="41"/>
                    <a:pt x="73" y="41"/>
                    <a:pt x="73" y="41"/>
                  </a:cubicBezTo>
                  <a:cubicBezTo>
                    <a:pt x="74" y="20"/>
                    <a:pt x="65" y="0"/>
                    <a:pt x="39" y="0"/>
                  </a:cubicBezTo>
                  <a:cubicBezTo>
                    <a:pt x="12" y="0"/>
                    <a:pt x="4" y="20"/>
                    <a:pt x="5" y="42"/>
                  </a:cubicBezTo>
                  <a:cubicBezTo>
                    <a:pt x="4" y="41"/>
                    <a:pt x="4" y="41"/>
                    <a:pt x="4" y="41"/>
                  </a:cubicBezTo>
                  <a:cubicBezTo>
                    <a:pt x="1" y="42"/>
                    <a:pt x="0" y="47"/>
                    <a:pt x="1" y="53"/>
                  </a:cubicBezTo>
                  <a:cubicBezTo>
                    <a:pt x="2" y="59"/>
                    <a:pt x="5" y="64"/>
                    <a:pt x="8" y="64"/>
                  </a:cubicBezTo>
                  <a:cubicBezTo>
                    <a:pt x="8" y="63"/>
                    <a:pt x="9" y="63"/>
                    <a:pt x="9" y="63"/>
                  </a:cubicBezTo>
                  <a:cubicBezTo>
                    <a:pt x="15" y="80"/>
                    <a:pt x="26" y="94"/>
                    <a:pt x="39" y="94"/>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4" name="Freeform 384"/>
            <p:cNvSpPr>
              <a:spLocks/>
            </p:cNvSpPr>
            <p:nvPr/>
          </p:nvSpPr>
          <p:spPr bwMode="auto">
            <a:xfrm>
              <a:off x="8906989" y="3431018"/>
              <a:ext cx="88791" cy="132408"/>
            </a:xfrm>
            <a:custGeom>
              <a:avLst/>
              <a:gdLst>
                <a:gd name="T0" fmla="*/ 10 w 12"/>
                <a:gd name="T1" fmla="*/ 18 h 18"/>
                <a:gd name="T2" fmla="*/ 12 w 12"/>
                <a:gd name="T3" fmla="*/ 14 h 18"/>
                <a:gd name="T4" fmla="*/ 6 w 12"/>
                <a:gd name="T5" fmla="*/ 0 h 18"/>
                <a:gd name="T6" fmla="*/ 0 w 12"/>
                <a:gd name="T7" fmla="*/ 14 h 18"/>
                <a:gd name="T8" fmla="*/ 2 w 12"/>
                <a:gd name="T9" fmla="*/ 18 h 18"/>
                <a:gd name="T10" fmla="*/ 10 w 12"/>
                <a:gd name="T11" fmla="*/ 18 h 18"/>
              </a:gdLst>
              <a:ahLst/>
              <a:cxnLst>
                <a:cxn ang="0">
                  <a:pos x="T0" y="T1"/>
                </a:cxn>
                <a:cxn ang="0">
                  <a:pos x="T2" y="T3"/>
                </a:cxn>
                <a:cxn ang="0">
                  <a:pos x="T4" y="T5"/>
                </a:cxn>
                <a:cxn ang="0">
                  <a:pos x="T6" y="T7"/>
                </a:cxn>
                <a:cxn ang="0">
                  <a:pos x="T8" y="T9"/>
                </a:cxn>
                <a:cxn ang="0">
                  <a:pos x="T10" y="T11"/>
                </a:cxn>
              </a:cxnLst>
              <a:rect l="0" t="0" r="r" b="b"/>
              <a:pathLst>
                <a:path w="12" h="18">
                  <a:moveTo>
                    <a:pt x="10" y="18"/>
                  </a:moveTo>
                  <a:cubicBezTo>
                    <a:pt x="12" y="14"/>
                    <a:pt x="12" y="14"/>
                    <a:pt x="12" y="14"/>
                  </a:cubicBezTo>
                  <a:cubicBezTo>
                    <a:pt x="6" y="0"/>
                    <a:pt x="6" y="0"/>
                    <a:pt x="6" y="0"/>
                  </a:cubicBezTo>
                  <a:cubicBezTo>
                    <a:pt x="0" y="14"/>
                    <a:pt x="0" y="14"/>
                    <a:pt x="0" y="14"/>
                  </a:cubicBezTo>
                  <a:cubicBezTo>
                    <a:pt x="2" y="18"/>
                    <a:pt x="2" y="18"/>
                    <a:pt x="2" y="18"/>
                  </a:cubicBezTo>
                  <a:cubicBezTo>
                    <a:pt x="5" y="18"/>
                    <a:pt x="7" y="18"/>
                    <a:pt x="10" y="18"/>
                  </a:cubicBezTo>
                  <a:close/>
                </a:path>
              </a:pathLst>
            </a:custGeom>
            <a:solidFill>
              <a:srgbClr val="FC8D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5" name="Freeform 385"/>
            <p:cNvSpPr>
              <a:spLocks/>
            </p:cNvSpPr>
            <p:nvPr/>
          </p:nvSpPr>
          <p:spPr bwMode="auto">
            <a:xfrm>
              <a:off x="8804178" y="3335995"/>
              <a:ext cx="146428" cy="271046"/>
            </a:xfrm>
            <a:custGeom>
              <a:avLst/>
              <a:gdLst>
                <a:gd name="T0" fmla="*/ 33 w 94"/>
                <a:gd name="T1" fmla="*/ 0 h 174"/>
                <a:gd name="T2" fmla="*/ 94 w 94"/>
                <a:gd name="T3" fmla="*/ 61 h 174"/>
                <a:gd name="T4" fmla="*/ 52 w 94"/>
                <a:gd name="T5" fmla="*/ 174 h 174"/>
                <a:gd name="T6" fmla="*/ 0 w 94"/>
                <a:gd name="T7" fmla="*/ 19 h 174"/>
                <a:gd name="T8" fmla="*/ 33 w 94"/>
                <a:gd name="T9" fmla="*/ 0 h 174"/>
              </a:gdLst>
              <a:ahLst/>
              <a:cxnLst>
                <a:cxn ang="0">
                  <a:pos x="T0" y="T1"/>
                </a:cxn>
                <a:cxn ang="0">
                  <a:pos x="T2" y="T3"/>
                </a:cxn>
                <a:cxn ang="0">
                  <a:pos x="T4" y="T5"/>
                </a:cxn>
                <a:cxn ang="0">
                  <a:pos x="T6" y="T7"/>
                </a:cxn>
                <a:cxn ang="0">
                  <a:pos x="T8" y="T9"/>
                </a:cxn>
              </a:cxnLst>
              <a:rect l="0" t="0" r="r" b="b"/>
              <a:pathLst>
                <a:path w="94" h="174">
                  <a:moveTo>
                    <a:pt x="33" y="0"/>
                  </a:moveTo>
                  <a:lnTo>
                    <a:pt x="94" y="61"/>
                  </a:lnTo>
                  <a:lnTo>
                    <a:pt x="52" y="174"/>
                  </a:lnTo>
                  <a:lnTo>
                    <a:pt x="0" y="19"/>
                  </a:lnTo>
                  <a:lnTo>
                    <a:pt x="33" y="0"/>
                  </a:ln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6" name="Freeform 386"/>
            <p:cNvSpPr>
              <a:spLocks/>
            </p:cNvSpPr>
            <p:nvPr/>
          </p:nvSpPr>
          <p:spPr bwMode="auto">
            <a:xfrm>
              <a:off x="8671770" y="3365592"/>
              <a:ext cx="278836" cy="688519"/>
            </a:xfrm>
            <a:custGeom>
              <a:avLst/>
              <a:gdLst>
                <a:gd name="T0" fmla="*/ 85 w 179"/>
                <a:gd name="T1" fmla="*/ 0 h 442"/>
                <a:gd name="T2" fmla="*/ 179 w 179"/>
                <a:gd name="T3" fmla="*/ 442 h 442"/>
                <a:gd name="T4" fmla="*/ 24 w 179"/>
                <a:gd name="T5" fmla="*/ 197 h 442"/>
                <a:gd name="T6" fmla="*/ 48 w 179"/>
                <a:gd name="T7" fmla="*/ 155 h 442"/>
                <a:gd name="T8" fmla="*/ 0 w 179"/>
                <a:gd name="T9" fmla="*/ 122 h 442"/>
                <a:gd name="T10" fmla="*/ 62 w 179"/>
                <a:gd name="T11" fmla="*/ 14 h 442"/>
                <a:gd name="T12" fmla="*/ 85 w 179"/>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79" h="442">
                  <a:moveTo>
                    <a:pt x="85" y="0"/>
                  </a:moveTo>
                  <a:lnTo>
                    <a:pt x="179" y="442"/>
                  </a:lnTo>
                  <a:lnTo>
                    <a:pt x="24" y="197"/>
                  </a:lnTo>
                  <a:lnTo>
                    <a:pt x="48" y="155"/>
                  </a:lnTo>
                  <a:lnTo>
                    <a:pt x="0" y="122"/>
                  </a:lnTo>
                  <a:lnTo>
                    <a:pt x="62" y="14"/>
                  </a:lnTo>
                  <a:lnTo>
                    <a:pt x="85" y="0"/>
                  </a:ln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7" name="Freeform 387"/>
            <p:cNvSpPr>
              <a:spLocks/>
            </p:cNvSpPr>
            <p:nvPr/>
          </p:nvSpPr>
          <p:spPr bwMode="auto">
            <a:xfrm>
              <a:off x="8950606" y="3329764"/>
              <a:ext cx="146428" cy="277277"/>
            </a:xfrm>
            <a:custGeom>
              <a:avLst/>
              <a:gdLst>
                <a:gd name="T0" fmla="*/ 57 w 94"/>
                <a:gd name="T1" fmla="*/ 0 h 178"/>
                <a:gd name="T2" fmla="*/ 0 w 94"/>
                <a:gd name="T3" fmla="*/ 65 h 178"/>
                <a:gd name="T4" fmla="*/ 43 w 94"/>
                <a:gd name="T5" fmla="*/ 178 h 178"/>
                <a:gd name="T6" fmla="*/ 94 w 94"/>
                <a:gd name="T7" fmla="*/ 23 h 178"/>
                <a:gd name="T8" fmla="*/ 57 w 94"/>
                <a:gd name="T9" fmla="*/ 0 h 178"/>
              </a:gdLst>
              <a:ahLst/>
              <a:cxnLst>
                <a:cxn ang="0">
                  <a:pos x="T0" y="T1"/>
                </a:cxn>
                <a:cxn ang="0">
                  <a:pos x="T2" y="T3"/>
                </a:cxn>
                <a:cxn ang="0">
                  <a:pos x="T4" y="T5"/>
                </a:cxn>
                <a:cxn ang="0">
                  <a:pos x="T6" y="T7"/>
                </a:cxn>
                <a:cxn ang="0">
                  <a:pos x="T8" y="T9"/>
                </a:cxn>
              </a:cxnLst>
              <a:rect l="0" t="0" r="r" b="b"/>
              <a:pathLst>
                <a:path w="94" h="178">
                  <a:moveTo>
                    <a:pt x="57" y="0"/>
                  </a:moveTo>
                  <a:lnTo>
                    <a:pt x="0" y="65"/>
                  </a:lnTo>
                  <a:lnTo>
                    <a:pt x="43" y="178"/>
                  </a:lnTo>
                  <a:lnTo>
                    <a:pt x="94" y="23"/>
                  </a:lnTo>
                  <a:lnTo>
                    <a:pt x="57" y="0"/>
                  </a:ln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8" name="Freeform 388"/>
            <p:cNvSpPr>
              <a:spLocks/>
            </p:cNvSpPr>
            <p:nvPr/>
          </p:nvSpPr>
          <p:spPr bwMode="auto">
            <a:xfrm>
              <a:off x="8892969" y="3622618"/>
              <a:ext cx="116831" cy="431492"/>
            </a:xfrm>
            <a:custGeom>
              <a:avLst/>
              <a:gdLst>
                <a:gd name="T0" fmla="*/ 18 w 75"/>
                <a:gd name="T1" fmla="*/ 0 h 277"/>
                <a:gd name="T2" fmla="*/ 56 w 75"/>
                <a:gd name="T3" fmla="*/ 0 h 277"/>
                <a:gd name="T4" fmla="*/ 75 w 75"/>
                <a:gd name="T5" fmla="*/ 188 h 277"/>
                <a:gd name="T6" fmla="*/ 37 w 75"/>
                <a:gd name="T7" fmla="*/ 277 h 277"/>
                <a:gd name="T8" fmla="*/ 0 w 75"/>
                <a:gd name="T9" fmla="*/ 188 h 277"/>
                <a:gd name="T10" fmla="*/ 18 w 75"/>
                <a:gd name="T11" fmla="*/ 0 h 277"/>
              </a:gdLst>
              <a:ahLst/>
              <a:cxnLst>
                <a:cxn ang="0">
                  <a:pos x="T0" y="T1"/>
                </a:cxn>
                <a:cxn ang="0">
                  <a:pos x="T2" y="T3"/>
                </a:cxn>
                <a:cxn ang="0">
                  <a:pos x="T4" y="T5"/>
                </a:cxn>
                <a:cxn ang="0">
                  <a:pos x="T6" y="T7"/>
                </a:cxn>
                <a:cxn ang="0">
                  <a:pos x="T8" y="T9"/>
                </a:cxn>
                <a:cxn ang="0">
                  <a:pos x="T10" y="T11"/>
                </a:cxn>
              </a:cxnLst>
              <a:rect l="0" t="0" r="r" b="b"/>
              <a:pathLst>
                <a:path w="75" h="277">
                  <a:moveTo>
                    <a:pt x="18" y="0"/>
                  </a:moveTo>
                  <a:lnTo>
                    <a:pt x="56" y="0"/>
                  </a:lnTo>
                  <a:lnTo>
                    <a:pt x="75" y="188"/>
                  </a:lnTo>
                  <a:lnTo>
                    <a:pt x="37" y="277"/>
                  </a:lnTo>
                  <a:lnTo>
                    <a:pt x="0" y="188"/>
                  </a:lnTo>
                  <a:lnTo>
                    <a:pt x="18" y="0"/>
                  </a:lnTo>
                  <a:close/>
                </a:path>
              </a:pathLst>
            </a:custGeom>
            <a:solidFill>
              <a:srgbClr val="FC8D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99" name="Freeform 389"/>
            <p:cNvSpPr>
              <a:spLocks/>
            </p:cNvSpPr>
            <p:nvPr/>
          </p:nvSpPr>
          <p:spPr bwMode="auto">
            <a:xfrm>
              <a:off x="8804178" y="3335995"/>
              <a:ext cx="146428" cy="227430"/>
            </a:xfrm>
            <a:custGeom>
              <a:avLst/>
              <a:gdLst>
                <a:gd name="T0" fmla="*/ 33 w 94"/>
                <a:gd name="T1" fmla="*/ 0 h 146"/>
                <a:gd name="T2" fmla="*/ 94 w 94"/>
                <a:gd name="T3" fmla="*/ 61 h 146"/>
                <a:gd name="T4" fmla="*/ 52 w 94"/>
                <a:gd name="T5" fmla="*/ 146 h 146"/>
                <a:gd name="T6" fmla="*/ 0 w 94"/>
                <a:gd name="T7" fmla="*/ 19 h 146"/>
                <a:gd name="T8" fmla="*/ 33 w 94"/>
                <a:gd name="T9" fmla="*/ 0 h 146"/>
              </a:gdLst>
              <a:ahLst/>
              <a:cxnLst>
                <a:cxn ang="0">
                  <a:pos x="T0" y="T1"/>
                </a:cxn>
                <a:cxn ang="0">
                  <a:pos x="T2" y="T3"/>
                </a:cxn>
                <a:cxn ang="0">
                  <a:pos x="T4" y="T5"/>
                </a:cxn>
                <a:cxn ang="0">
                  <a:pos x="T6" y="T7"/>
                </a:cxn>
                <a:cxn ang="0">
                  <a:pos x="T8" y="T9"/>
                </a:cxn>
              </a:cxnLst>
              <a:rect l="0" t="0" r="r" b="b"/>
              <a:pathLst>
                <a:path w="94" h="146">
                  <a:moveTo>
                    <a:pt x="33" y="0"/>
                  </a:moveTo>
                  <a:lnTo>
                    <a:pt x="94" y="61"/>
                  </a:lnTo>
                  <a:lnTo>
                    <a:pt x="52" y="146"/>
                  </a:lnTo>
                  <a:lnTo>
                    <a:pt x="0" y="19"/>
                  </a:lnTo>
                  <a:lnTo>
                    <a:pt x="33"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0" name="Freeform 390"/>
            <p:cNvSpPr>
              <a:spLocks/>
            </p:cNvSpPr>
            <p:nvPr/>
          </p:nvSpPr>
          <p:spPr bwMode="auto">
            <a:xfrm>
              <a:off x="8701369" y="3365592"/>
              <a:ext cx="249237" cy="688519"/>
            </a:xfrm>
            <a:custGeom>
              <a:avLst/>
              <a:gdLst>
                <a:gd name="T0" fmla="*/ 66 w 160"/>
                <a:gd name="T1" fmla="*/ 0 h 442"/>
                <a:gd name="T2" fmla="*/ 160 w 160"/>
                <a:gd name="T3" fmla="*/ 442 h 442"/>
                <a:gd name="T4" fmla="*/ 19 w 160"/>
                <a:gd name="T5" fmla="*/ 179 h 442"/>
                <a:gd name="T6" fmla="*/ 43 w 160"/>
                <a:gd name="T7" fmla="*/ 146 h 442"/>
                <a:gd name="T8" fmla="*/ 0 w 160"/>
                <a:gd name="T9" fmla="*/ 113 h 442"/>
                <a:gd name="T10" fmla="*/ 43 w 160"/>
                <a:gd name="T11" fmla="*/ 14 h 442"/>
                <a:gd name="T12" fmla="*/ 66 w 160"/>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60" h="442">
                  <a:moveTo>
                    <a:pt x="66" y="0"/>
                  </a:moveTo>
                  <a:lnTo>
                    <a:pt x="160" y="442"/>
                  </a:lnTo>
                  <a:lnTo>
                    <a:pt x="19" y="179"/>
                  </a:lnTo>
                  <a:lnTo>
                    <a:pt x="43" y="146"/>
                  </a:lnTo>
                  <a:lnTo>
                    <a:pt x="0" y="113"/>
                  </a:lnTo>
                  <a:lnTo>
                    <a:pt x="43" y="14"/>
                  </a:lnTo>
                  <a:lnTo>
                    <a:pt x="66" y="0"/>
                  </a:ln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1" name="Freeform 391"/>
            <p:cNvSpPr>
              <a:spLocks/>
            </p:cNvSpPr>
            <p:nvPr/>
          </p:nvSpPr>
          <p:spPr bwMode="auto">
            <a:xfrm>
              <a:off x="8950606" y="3365592"/>
              <a:ext cx="271046" cy="688519"/>
            </a:xfrm>
            <a:custGeom>
              <a:avLst/>
              <a:gdLst>
                <a:gd name="T0" fmla="*/ 94 w 174"/>
                <a:gd name="T1" fmla="*/ 0 h 442"/>
                <a:gd name="T2" fmla="*/ 0 w 174"/>
                <a:gd name="T3" fmla="*/ 442 h 442"/>
                <a:gd name="T4" fmla="*/ 151 w 174"/>
                <a:gd name="T5" fmla="*/ 197 h 442"/>
                <a:gd name="T6" fmla="*/ 132 w 174"/>
                <a:gd name="T7" fmla="*/ 155 h 442"/>
                <a:gd name="T8" fmla="*/ 174 w 174"/>
                <a:gd name="T9" fmla="*/ 122 h 442"/>
                <a:gd name="T10" fmla="*/ 127 w 174"/>
                <a:gd name="T11" fmla="*/ 14 h 442"/>
                <a:gd name="T12" fmla="*/ 94 w 174"/>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74" h="442">
                  <a:moveTo>
                    <a:pt x="94" y="0"/>
                  </a:moveTo>
                  <a:lnTo>
                    <a:pt x="0" y="442"/>
                  </a:lnTo>
                  <a:lnTo>
                    <a:pt x="151" y="197"/>
                  </a:lnTo>
                  <a:lnTo>
                    <a:pt x="132" y="155"/>
                  </a:lnTo>
                  <a:lnTo>
                    <a:pt x="174" y="122"/>
                  </a:lnTo>
                  <a:lnTo>
                    <a:pt x="127" y="14"/>
                  </a:lnTo>
                  <a:lnTo>
                    <a:pt x="94" y="0"/>
                  </a:ln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2" name="Freeform 392"/>
            <p:cNvSpPr>
              <a:spLocks/>
            </p:cNvSpPr>
            <p:nvPr/>
          </p:nvSpPr>
          <p:spPr bwMode="auto">
            <a:xfrm>
              <a:off x="8950606" y="3365592"/>
              <a:ext cx="249237" cy="688519"/>
            </a:xfrm>
            <a:custGeom>
              <a:avLst/>
              <a:gdLst>
                <a:gd name="T0" fmla="*/ 94 w 160"/>
                <a:gd name="T1" fmla="*/ 0 h 442"/>
                <a:gd name="T2" fmla="*/ 0 w 160"/>
                <a:gd name="T3" fmla="*/ 442 h 442"/>
                <a:gd name="T4" fmla="*/ 137 w 160"/>
                <a:gd name="T5" fmla="*/ 179 h 442"/>
                <a:gd name="T6" fmla="*/ 113 w 160"/>
                <a:gd name="T7" fmla="*/ 146 h 442"/>
                <a:gd name="T8" fmla="*/ 160 w 160"/>
                <a:gd name="T9" fmla="*/ 113 h 442"/>
                <a:gd name="T10" fmla="*/ 127 w 160"/>
                <a:gd name="T11" fmla="*/ 14 h 442"/>
                <a:gd name="T12" fmla="*/ 94 w 160"/>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60" h="442">
                  <a:moveTo>
                    <a:pt x="94" y="0"/>
                  </a:moveTo>
                  <a:lnTo>
                    <a:pt x="0" y="442"/>
                  </a:lnTo>
                  <a:lnTo>
                    <a:pt x="137" y="179"/>
                  </a:lnTo>
                  <a:lnTo>
                    <a:pt x="113" y="146"/>
                  </a:lnTo>
                  <a:lnTo>
                    <a:pt x="160" y="113"/>
                  </a:lnTo>
                  <a:lnTo>
                    <a:pt x="127" y="14"/>
                  </a:lnTo>
                  <a:lnTo>
                    <a:pt x="94" y="0"/>
                  </a:ln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3" name="Freeform 393"/>
            <p:cNvSpPr>
              <a:spLocks/>
            </p:cNvSpPr>
            <p:nvPr/>
          </p:nvSpPr>
          <p:spPr bwMode="auto">
            <a:xfrm>
              <a:off x="8950606" y="3329764"/>
              <a:ext cx="146428" cy="233661"/>
            </a:xfrm>
            <a:custGeom>
              <a:avLst/>
              <a:gdLst>
                <a:gd name="T0" fmla="*/ 57 w 94"/>
                <a:gd name="T1" fmla="*/ 0 h 150"/>
                <a:gd name="T2" fmla="*/ 0 w 94"/>
                <a:gd name="T3" fmla="*/ 65 h 150"/>
                <a:gd name="T4" fmla="*/ 43 w 94"/>
                <a:gd name="T5" fmla="*/ 150 h 150"/>
                <a:gd name="T6" fmla="*/ 94 w 94"/>
                <a:gd name="T7" fmla="*/ 23 h 150"/>
                <a:gd name="T8" fmla="*/ 57 w 94"/>
                <a:gd name="T9" fmla="*/ 0 h 150"/>
              </a:gdLst>
              <a:ahLst/>
              <a:cxnLst>
                <a:cxn ang="0">
                  <a:pos x="T0" y="T1"/>
                </a:cxn>
                <a:cxn ang="0">
                  <a:pos x="T2" y="T3"/>
                </a:cxn>
                <a:cxn ang="0">
                  <a:pos x="T4" y="T5"/>
                </a:cxn>
                <a:cxn ang="0">
                  <a:pos x="T6" y="T7"/>
                </a:cxn>
                <a:cxn ang="0">
                  <a:pos x="T8" y="T9"/>
                </a:cxn>
              </a:cxnLst>
              <a:rect l="0" t="0" r="r" b="b"/>
              <a:pathLst>
                <a:path w="94" h="150">
                  <a:moveTo>
                    <a:pt x="57" y="0"/>
                  </a:moveTo>
                  <a:lnTo>
                    <a:pt x="0" y="65"/>
                  </a:lnTo>
                  <a:lnTo>
                    <a:pt x="43" y="150"/>
                  </a:lnTo>
                  <a:lnTo>
                    <a:pt x="94" y="23"/>
                  </a:lnTo>
                  <a:lnTo>
                    <a:pt x="5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4" name="Freeform 394"/>
            <p:cNvSpPr>
              <a:spLocks/>
            </p:cNvSpPr>
            <p:nvPr/>
          </p:nvSpPr>
          <p:spPr bwMode="auto">
            <a:xfrm>
              <a:off x="8906989" y="3555636"/>
              <a:ext cx="88791" cy="73215"/>
            </a:xfrm>
            <a:custGeom>
              <a:avLst/>
              <a:gdLst>
                <a:gd name="T0" fmla="*/ 2 w 12"/>
                <a:gd name="T1" fmla="*/ 0 h 10"/>
                <a:gd name="T2" fmla="*/ 10 w 12"/>
                <a:gd name="T3" fmla="*/ 0 h 10"/>
                <a:gd name="T4" fmla="*/ 10 w 12"/>
                <a:gd name="T5" fmla="*/ 10 h 10"/>
                <a:gd name="T6" fmla="*/ 2 w 12"/>
                <a:gd name="T7" fmla="*/ 10 h 10"/>
                <a:gd name="T8" fmla="*/ 2 w 12"/>
                <a:gd name="T9" fmla="*/ 0 h 10"/>
              </a:gdLst>
              <a:ahLst/>
              <a:cxnLst>
                <a:cxn ang="0">
                  <a:pos x="T0" y="T1"/>
                </a:cxn>
                <a:cxn ang="0">
                  <a:pos x="T2" y="T3"/>
                </a:cxn>
                <a:cxn ang="0">
                  <a:pos x="T4" y="T5"/>
                </a:cxn>
                <a:cxn ang="0">
                  <a:pos x="T6" y="T7"/>
                </a:cxn>
                <a:cxn ang="0">
                  <a:pos x="T8" y="T9"/>
                </a:cxn>
              </a:cxnLst>
              <a:rect l="0" t="0" r="r" b="b"/>
              <a:pathLst>
                <a:path w="12" h="10">
                  <a:moveTo>
                    <a:pt x="2" y="0"/>
                  </a:moveTo>
                  <a:cubicBezTo>
                    <a:pt x="10" y="0"/>
                    <a:pt x="10" y="0"/>
                    <a:pt x="10" y="0"/>
                  </a:cubicBezTo>
                  <a:cubicBezTo>
                    <a:pt x="12" y="4"/>
                    <a:pt x="12" y="7"/>
                    <a:pt x="10" y="10"/>
                  </a:cubicBezTo>
                  <a:cubicBezTo>
                    <a:pt x="2" y="10"/>
                    <a:pt x="2" y="10"/>
                    <a:pt x="2" y="10"/>
                  </a:cubicBezTo>
                  <a:cubicBezTo>
                    <a:pt x="0" y="7"/>
                    <a:pt x="0" y="4"/>
                    <a:pt x="2" y="0"/>
                  </a:cubicBezTo>
                  <a:close/>
                </a:path>
              </a:pathLst>
            </a:custGeom>
            <a:solidFill>
              <a:srgbClr val="FC8D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5" name="Freeform 395"/>
            <p:cNvSpPr>
              <a:spLocks/>
            </p:cNvSpPr>
            <p:nvPr/>
          </p:nvSpPr>
          <p:spPr bwMode="auto">
            <a:xfrm>
              <a:off x="8936586" y="4046321"/>
              <a:ext cx="35829" cy="484456"/>
            </a:xfrm>
            <a:custGeom>
              <a:avLst/>
              <a:gdLst>
                <a:gd name="T0" fmla="*/ 2 w 5"/>
                <a:gd name="T1" fmla="*/ 66 h 66"/>
                <a:gd name="T2" fmla="*/ 2 w 5"/>
                <a:gd name="T3" fmla="*/ 0 h 66"/>
                <a:gd name="T4" fmla="*/ 2 w 5"/>
                <a:gd name="T5" fmla="*/ 66 h 66"/>
              </a:gdLst>
              <a:ahLst/>
              <a:cxnLst>
                <a:cxn ang="0">
                  <a:pos x="T0" y="T1"/>
                </a:cxn>
                <a:cxn ang="0">
                  <a:pos x="T2" y="T3"/>
                </a:cxn>
                <a:cxn ang="0">
                  <a:pos x="T4" y="T5"/>
                </a:cxn>
              </a:cxnLst>
              <a:rect l="0" t="0" r="r" b="b"/>
              <a:pathLst>
                <a:path w="5" h="66">
                  <a:moveTo>
                    <a:pt x="2" y="66"/>
                  </a:moveTo>
                  <a:cubicBezTo>
                    <a:pt x="0" y="37"/>
                    <a:pt x="0" y="34"/>
                    <a:pt x="2" y="0"/>
                  </a:cubicBezTo>
                  <a:cubicBezTo>
                    <a:pt x="5" y="34"/>
                    <a:pt x="5" y="37"/>
                    <a:pt x="2" y="66"/>
                  </a:cubicBezTo>
                  <a:close/>
                </a:path>
              </a:pathLst>
            </a:custGeom>
            <a:solidFill>
              <a:srgbClr val="275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6" name="Freeform 396"/>
            <p:cNvSpPr>
              <a:spLocks/>
            </p:cNvSpPr>
            <p:nvPr/>
          </p:nvSpPr>
          <p:spPr bwMode="auto">
            <a:xfrm>
              <a:off x="9148437" y="3007314"/>
              <a:ext cx="81002" cy="138639"/>
            </a:xfrm>
            <a:custGeom>
              <a:avLst/>
              <a:gdLst>
                <a:gd name="T0" fmla="*/ 8 w 11"/>
                <a:gd name="T1" fmla="*/ 0 h 19"/>
                <a:gd name="T2" fmla="*/ 10 w 11"/>
                <a:gd name="T3" fmla="*/ 10 h 19"/>
                <a:gd name="T4" fmla="*/ 4 w 11"/>
                <a:gd name="T5" fmla="*/ 18 h 19"/>
                <a:gd name="T6" fmla="*/ 1 w 11"/>
                <a:gd name="T7" fmla="*/ 8 h 19"/>
                <a:gd name="T8" fmla="*/ 8 w 11"/>
                <a:gd name="T9" fmla="*/ 0 h 19"/>
              </a:gdLst>
              <a:ahLst/>
              <a:cxnLst>
                <a:cxn ang="0">
                  <a:pos x="T0" y="T1"/>
                </a:cxn>
                <a:cxn ang="0">
                  <a:pos x="T2" y="T3"/>
                </a:cxn>
                <a:cxn ang="0">
                  <a:pos x="T4" y="T5"/>
                </a:cxn>
                <a:cxn ang="0">
                  <a:pos x="T6" y="T7"/>
                </a:cxn>
                <a:cxn ang="0">
                  <a:pos x="T8" y="T9"/>
                </a:cxn>
              </a:cxnLst>
              <a:rect l="0" t="0" r="r" b="b"/>
              <a:pathLst>
                <a:path w="11" h="19">
                  <a:moveTo>
                    <a:pt x="8" y="0"/>
                  </a:moveTo>
                  <a:cubicBezTo>
                    <a:pt x="10" y="1"/>
                    <a:pt x="11" y="5"/>
                    <a:pt x="10" y="10"/>
                  </a:cubicBezTo>
                  <a:cubicBezTo>
                    <a:pt x="9" y="15"/>
                    <a:pt x="6" y="19"/>
                    <a:pt x="4" y="18"/>
                  </a:cubicBezTo>
                  <a:cubicBezTo>
                    <a:pt x="1" y="18"/>
                    <a:pt x="0" y="13"/>
                    <a:pt x="1" y="8"/>
                  </a:cubicBezTo>
                  <a:cubicBezTo>
                    <a:pt x="2" y="3"/>
                    <a:pt x="5" y="0"/>
                    <a:pt x="8" y="0"/>
                  </a:cubicBezTo>
                  <a:close/>
                </a:path>
              </a:pathLst>
            </a:custGeom>
            <a:solidFill>
              <a:srgbClr val="F2C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7" name="Freeform 397"/>
            <p:cNvSpPr>
              <a:spLocks/>
            </p:cNvSpPr>
            <p:nvPr/>
          </p:nvSpPr>
          <p:spPr bwMode="auto">
            <a:xfrm>
              <a:off x="9889918" y="3628849"/>
              <a:ext cx="87233" cy="140197"/>
            </a:xfrm>
            <a:custGeom>
              <a:avLst/>
              <a:gdLst>
                <a:gd name="T0" fmla="*/ 12 w 12"/>
                <a:gd name="T1" fmla="*/ 4 h 19"/>
                <a:gd name="T2" fmla="*/ 6 w 12"/>
                <a:gd name="T3" fmla="*/ 19 h 19"/>
                <a:gd name="T4" fmla="*/ 0 w 12"/>
                <a:gd name="T5" fmla="*/ 17 h 19"/>
                <a:gd name="T6" fmla="*/ 6 w 12"/>
                <a:gd name="T7" fmla="*/ 1 h 19"/>
                <a:gd name="T8" fmla="*/ 9 w 12"/>
                <a:gd name="T9" fmla="*/ 0 h 19"/>
                <a:gd name="T10" fmla="*/ 12 w 12"/>
                <a:gd name="T11" fmla="*/ 4 h 19"/>
              </a:gdLst>
              <a:ahLst/>
              <a:cxnLst>
                <a:cxn ang="0">
                  <a:pos x="T0" y="T1"/>
                </a:cxn>
                <a:cxn ang="0">
                  <a:pos x="T2" y="T3"/>
                </a:cxn>
                <a:cxn ang="0">
                  <a:pos x="T4" y="T5"/>
                </a:cxn>
                <a:cxn ang="0">
                  <a:pos x="T6" y="T7"/>
                </a:cxn>
                <a:cxn ang="0">
                  <a:pos x="T8" y="T9"/>
                </a:cxn>
                <a:cxn ang="0">
                  <a:pos x="T10" y="T11"/>
                </a:cxn>
              </a:cxnLst>
              <a:rect l="0" t="0" r="r" b="b"/>
              <a:pathLst>
                <a:path w="12" h="19">
                  <a:moveTo>
                    <a:pt x="12" y="4"/>
                  </a:moveTo>
                  <a:cubicBezTo>
                    <a:pt x="6" y="19"/>
                    <a:pt x="6" y="19"/>
                    <a:pt x="6" y="19"/>
                  </a:cubicBezTo>
                  <a:cubicBezTo>
                    <a:pt x="0" y="17"/>
                    <a:pt x="0" y="17"/>
                    <a:pt x="0" y="17"/>
                  </a:cubicBezTo>
                  <a:cubicBezTo>
                    <a:pt x="6" y="1"/>
                    <a:pt x="6" y="1"/>
                    <a:pt x="6" y="1"/>
                  </a:cubicBezTo>
                  <a:cubicBezTo>
                    <a:pt x="8" y="1"/>
                    <a:pt x="8" y="0"/>
                    <a:pt x="9" y="0"/>
                  </a:cubicBezTo>
                  <a:lnTo>
                    <a:pt x="12" y="4"/>
                  </a:ln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8" name="Freeform 398"/>
            <p:cNvSpPr>
              <a:spLocks/>
            </p:cNvSpPr>
            <p:nvPr/>
          </p:nvSpPr>
          <p:spPr bwMode="auto">
            <a:xfrm>
              <a:off x="8687349" y="2677075"/>
              <a:ext cx="528073" cy="381645"/>
            </a:xfrm>
            <a:custGeom>
              <a:avLst/>
              <a:gdLst>
                <a:gd name="T0" fmla="*/ 70 w 72"/>
                <a:gd name="T1" fmla="*/ 41 h 52"/>
                <a:gd name="T2" fmla="*/ 36 w 72"/>
                <a:gd name="T3" fmla="*/ 0 h 52"/>
                <a:gd name="T4" fmla="*/ 1 w 72"/>
                <a:gd name="T5" fmla="*/ 42 h 52"/>
                <a:gd name="T6" fmla="*/ 6 w 72"/>
                <a:gd name="T7" fmla="*/ 51 h 52"/>
                <a:gd name="T8" fmla="*/ 9 w 72"/>
                <a:gd name="T9" fmla="*/ 47 h 52"/>
                <a:gd name="T10" fmla="*/ 20 w 72"/>
                <a:gd name="T11" fmla="*/ 20 h 52"/>
                <a:gd name="T12" fmla="*/ 36 w 72"/>
                <a:gd name="T13" fmla="*/ 24 h 52"/>
                <a:gd name="T14" fmla="*/ 52 w 72"/>
                <a:gd name="T15" fmla="*/ 20 h 52"/>
                <a:gd name="T16" fmla="*/ 62 w 72"/>
                <a:gd name="T17" fmla="*/ 47 h 52"/>
                <a:gd name="T18" fmla="*/ 65 w 72"/>
                <a:gd name="T19" fmla="*/ 51 h 52"/>
                <a:gd name="T20" fmla="*/ 70 w 72"/>
                <a:gd name="T21"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52">
                  <a:moveTo>
                    <a:pt x="70" y="41"/>
                  </a:moveTo>
                  <a:cubicBezTo>
                    <a:pt x="72" y="20"/>
                    <a:pt x="63" y="0"/>
                    <a:pt x="36" y="0"/>
                  </a:cubicBezTo>
                  <a:cubicBezTo>
                    <a:pt x="9" y="0"/>
                    <a:pt x="0" y="20"/>
                    <a:pt x="1" y="42"/>
                  </a:cubicBezTo>
                  <a:cubicBezTo>
                    <a:pt x="3" y="42"/>
                    <a:pt x="5" y="46"/>
                    <a:pt x="6" y="51"/>
                  </a:cubicBezTo>
                  <a:cubicBezTo>
                    <a:pt x="8" y="52"/>
                    <a:pt x="9" y="52"/>
                    <a:pt x="9" y="47"/>
                  </a:cubicBezTo>
                  <a:cubicBezTo>
                    <a:pt x="9" y="34"/>
                    <a:pt x="11" y="23"/>
                    <a:pt x="20" y="20"/>
                  </a:cubicBezTo>
                  <a:cubicBezTo>
                    <a:pt x="28" y="18"/>
                    <a:pt x="29" y="24"/>
                    <a:pt x="36" y="24"/>
                  </a:cubicBezTo>
                  <a:cubicBezTo>
                    <a:pt x="42" y="24"/>
                    <a:pt x="44" y="18"/>
                    <a:pt x="52" y="20"/>
                  </a:cubicBezTo>
                  <a:cubicBezTo>
                    <a:pt x="60" y="23"/>
                    <a:pt x="62" y="34"/>
                    <a:pt x="62" y="47"/>
                  </a:cubicBezTo>
                  <a:cubicBezTo>
                    <a:pt x="62" y="51"/>
                    <a:pt x="63" y="52"/>
                    <a:pt x="65" y="51"/>
                  </a:cubicBezTo>
                  <a:cubicBezTo>
                    <a:pt x="66" y="46"/>
                    <a:pt x="68" y="42"/>
                    <a:pt x="70" y="41"/>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09" name="Freeform 399"/>
            <p:cNvSpPr>
              <a:spLocks/>
            </p:cNvSpPr>
            <p:nvPr/>
          </p:nvSpPr>
          <p:spPr bwMode="auto">
            <a:xfrm>
              <a:off x="8899200" y="2728479"/>
              <a:ext cx="243006" cy="330239"/>
            </a:xfrm>
            <a:custGeom>
              <a:avLst/>
              <a:gdLst>
                <a:gd name="T0" fmla="*/ 31 w 33"/>
                <a:gd name="T1" fmla="*/ 0 h 45"/>
                <a:gd name="T2" fmla="*/ 0 w 33"/>
                <a:gd name="T3" fmla="*/ 45 h 45"/>
                <a:gd name="T4" fmla="*/ 13 w 33"/>
                <a:gd name="T5" fmla="*/ 9 h 45"/>
                <a:gd name="T6" fmla="*/ 31 w 33"/>
                <a:gd name="T7" fmla="*/ 0 h 45"/>
              </a:gdLst>
              <a:ahLst/>
              <a:cxnLst>
                <a:cxn ang="0">
                  <a:pos x="T0" y="T1"/>
                </a:cxn>
                <a:cxn ang="0">
                  <a:pos x="T2" y="T3"/>
                </a:cxn>
                <a:cxn ang="0">
                  <a:pos x="T4" y="T5"/>
                </a:cxn>
                <a:cxn ang="0">
                  <a:pos x="T6" y="T7"/>
                </a:cxn>
              </a:cxnLst>
              <a:rect l="0" t="0" r="r" b="b"/>
              <a:pathLst>
                <a:path w="33" h="45">
                  <a:moveTo>
                    <a:pt x="31" y="0"/>
                  </a:moveTo>
                  <a:cubicBezTo>
                    <a:pt x="33" y="13"/>
                    <a:pt x="14" y="39"/>
                    <a:pt x="0" y="45"/>
                  </a:cubicBezTo>
                  <a:cubicBezTo>
                    <a:pt x="9" y="40"/>
                    <a:pt x="15" y="22"/>
                    <a:pt x="13" y="9"/>
                  </a:cubicBezTo>
                  <a:cubicBezTo>
                    <a:pt x="12" y="6"/>
                    <a:pt x="33" y="3"/>
                    <a:pt x="31"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0" name="Freeform 400"/>
            <p:cNvSpPr>
              <a:spLocks/>
            </p:cNvSpPr>
            <p:nvPr/>
          </p:nvSpPr>
          <p:spPr bwMode="auto">
            <a:xfrm>
              <a:off x="8606346" y="2669286"/>
              <a:ext cx="462647" cy="454858"/>
            </a:xfrm>
            <a:custGeom>
              <a:avLst/>
              <a:gdLst>
                <a:gd name="T0" fmla="*/ 62 w 63"/>
                <a:gd name="T1" fmla="*/ 10 h 62"/>
                <a:gd name="T2" fmla="*/ 5 w 63"/>
                <a:gd name="T3" fmla="*/ 62 h 62"/>
                <a:gd name="T4" fmla="*/ 42 w 63"/>
                <a:gd name="T5" fmla="*/ 13 h 62"/>
                <a:gd name="T6" fmla="*/ 62 w 63"/>
                <a:gd name="T7" fmla="*/ 10 h 62"/>
              </a:gdLst>
              <a:ahLst/>
              <a:cxnLst>
                <a:cxn ang="0">
                  <a:pos x="T0" y="T1"/>
                </a:cxn>
                <a:cxn ang="0">
                  <a:pos x="T2" y="T3"/>
                </a:cxn>
                <a:cxn ang="0">
                  <a:pos x="T4" y="T5"/>
                </a:cxn>
                <a:cxn ang="0">
                  <a:pos x="T6" y="T7"/>
                </a:cxn>
              </a:cxnLst>
              <a:rect l="0" t="0" r="r" b="b"/>
              <a:pathLst>
                <a:path w="63" h="62">
                  <a:moveTo>
                    <a:pt x="62" y="10"/>
                  </a:moveTo>
                  <a:cubicBezTo>
                    <a:pt x="61" y="22"/>
                    <a:pt x="20" y="59"/>
                    <a:pt x="5" y="62"/>
                  </a:cubicBezTo>
                  <a:cubicBezTo>
                    <a:pt x="0" y="0"/>
                    <a:pt x="38" y="25"/>
                    <a:pt x="42" y="13"/>
                  </a:cubicBezTo>
                  <a:cubicBezTo>
                    <a:pt x="43" y="10"/>
                    <a:pt x="63" y="13"/>
                    <a:pt x="62" y="1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1" name="Freeform 401"/>
            <p:cNvSpPr>
              <a:spLocks/>
            </p:cNvSpPr>
            <p:nvPr/>
          </p:nvSpPr>
          <p:spPr bwMode="auto">
            <a:xfrm>
              <a:off x="8980202" y="2684862"/>
              <a:ext cx="292854" cy="447071"/>
            </a:xfrm>
            <a:custGeom>
              <a:avLst/>
              <a:gdLst>
                <a:gd name="T0" fmla="*/ 1 w 40"/>
                <a:gd name="T1" fmla="*/ 0 h 61"/>
                <a:gd name="T2" fmla="*/ 34 w 40"/>
                <a:gd name="T3" fmla="*/ 61 h 61"/>
                <a:gd name="T4" fmla="*/ 20 w 40"/>
                <a:gd name="T5" fmla="*/ 7 h 61"/>
                <a:gd name="T6" fmla="*/ 1 w 40"/>
                <a:gd name="T7" fmla="*/ 0 h 61"/>
              </a:gdLst>
              <a:ahLst/>
              <a:cxnLst>
                <a:cxn ang="0">
                  <a:pos x="T0" y="T1"/>
                </a:cxn>
                <a:cxn ang="0">
                  <a:pos x="T2" y="T3"/>
                </a:cxn>
                <a:cxn ang="0">
                  <a:pos x="T4" y="T5"/>
                </a:cxn>
                <a:cxn ang="0">
                  <a:pos x="T6" y="T7"/>
                </a:cxn>
              </a:cxnLst>
              <a:rect l="0" t="0" r="r" b="b"/>
              <a:pathLst>
                <a:path w="40" h="61">
                  <a:moveTo>
                    <a:pt x="1" y="0"/>
                  </a:moveTo>
                  <a:cubicBezTo>
                    <a:pt x="0" y="13"/>
                    <a:pt x="20" y="56"/>
                    <a:pt x="34" y="61"/>
                  </a:cubicBezTo>
                  <a:cubicBezTo>
                    <a:pt x="40" y="17"/>
                    <a:pt x="28" y="11"/>
                    <a:pt x="20" y="7"/>
                  </a:cubicBezTo>
                  <a:cubicBezTo>
                    <a:pt x="18" y="6"/>
                    <a:pt x="0" y="3"/>
                    <a:pt x="1" y="0"/>
                  </a:cubicBezTo>
                  <a:close/>
                </a:path>
              </a:pathLst>
            </a:custGeom>
            <a:solidFill>
              <a:srgbClr val="57291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grpSp>
      <p:grpSp>
        <p:nvGrpSpPr>
          <p:cNvPr id="112" name="组合 111"/>
          <p:cNvGrpSpPr/>
          <p:nvPr/>
        </p:nvGrpSpPr>
        <p:grpSpPr>
          <a:xfrm>
            <a:off x="10301839" y="3857328"/>
            <a:ext cx="1313709" cy="2576997"/>
            <a:chOff x="9500484" y="2134984"/>
            <a:chExt cx="2191731" cy="4299342"/>
          </a:xfrm>
        </p:grpSpPr>
        <p:sp>
          <p:nvSpPr>
            <p:cNvPr id="113" name="Rectangle 319"/>
            <p:cNvSpPr>
              <a:spLocks noChangeArrowheads="1"/>
            </p:cNvSpPr>
            <p:nvPr/>
          </p:nvSpPr>
          <p:spPr bwMode="auto">
            <a:xfrm>
              <a:off x="9551890" y="2186388"/>
              <a:ext cx="2096709" cy="245343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4" name="Rectangle 320"/>
            <p:cNvSpPr>
              <a:spLocks noChangeArrowheads="1"/>
            </p:cNvSpPr>
            <p:nvPr/>
          </p:nvSpPr>
          <p:spPr bwMode="auto">
            <a:xfrm>
              <a:off x="9727914" y="3145951"/>
              <a:ext cx="791328"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5" name="Rectangle 321"/>
            <p:cNvSpPr>
              <a:spLocks noChangeArrowheads="1"/>
            </p:cNvSpPr>
            <p:nvPr/>
          </p:nvSpPr>
          <p:spPr bwMode="auto">
            <a:xfrm>
              <a:off x="9727914" y="3211377"/>
              <a:ext cx="791328" cy="21809"/>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6" name="Rectangle 322"/>
            <p:cNvSpPr>
              <a:spLocks noChangeArrowheads="1"/>
            </p:cNvSpPr>
            <p:nvPr/>
          </p:nvSpPr>
          <p:spPr bwMode="auto">
            <a:xfrm>
              <a:off x="9727914" y="3270570"/>
              <a:ext cx="791328"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7" name="Rectangle 323"/>
            <p:cNvSpPr>
              <a:spLocks noChangeArrowheads="1"/>
            </p:cNvSpPr>
            <p:nvPr/>
          </p:nvSpPr>
          <p:spPr bwMode="auto">
            <a:xfrm>
              <a:off x="9727914" y="3329764"/>
              <a:ext cx="791328" cy="2804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8" name="Rectangle 324"/>
            <p:cNvSpPr>
              <a:spLocks noChangeArrowheads="1"/>
            </p:cNvSpPr>
            <p:nvPr/>
          </p:nvSpPr>
          <p:spPr bwMode="auto">
            <a:xfrm>
              <a:off x="9727914" y="3395188"/>
              <a:ext cx="791328" cy="21809"/>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19" name="Rectangle 325"/>
            <p:cNvSpPr>
              <a:spLocks noChangeArrowheads="1"/>
            </p:cNvSpPr>
            <p:nvPr/>
          </p:nvSpPr>
          <p:spPr bwMode="auto">
            <a:xfrm>
              <a:off x="9727914" y="2904503"/>
              <a:ext cx="791328" cy="14642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0" name="Freeform 326"/>
            <p:cNvSpPr>
              <a:spLocks/>
            </p:cNvSpPr>
            <p:nvPr/>
          </p:nvSpPr>
          <p:spPr bwMode="auto">
            <a:xfrm>
              <a:off x="10548838" y="4588412"/>
              <a:ext cx="95022" cy="1377036"/>
            </a:xfrm>
            <a:custGeom>
              <a:avLst/>
              <a:gdLst>
                <a:gd name="T0" fmla="*/ 0 w 13"/>
                <a:gd name="T1" fmla="*/ 182 h 188"/>
                <a:gd name="T2" fmla="*/ 0 w 13"/>
                <a:gd name="T3" fmla="*/ 7 h 188"/>
                <a:gd name="T4" fmla="*/ 7 w 13"/>
                <a:gd name="T5" fmla="*/ 0 h 188"/>
                <a:gd name="T6" fmla="*/ 7 w 13"/>
                <a:gd name="T7" fmla="*/ 0 h 188"/>
                <a:gd name="T8" fmla="*/ 13 w 13"/>
                <a:gd name="T9" fmla="*/ 7 h 188"/>
                <a:gd name="T10" fmla="*/ 13 w 13"/>
                <a:gd name="T11" fmla="*/ 182 h 188"/>
                <a:gd name="T12" fmla="*/ 7 w 13"/>
                <a:gd name="T13" fmla="*/ 188 h 188"/>
                <a:gd name="T14" fmla="*/ 7 w 13"/>
                <a:gd name="T15" fmla="*/ 188 h 188"/>
                <a:gd name="T16" fmla="*/ 0 w 13"/>
                <a:gd name="T17" fmla="*/ 18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88">
                  <a:moveTo>
                    <a:pt x="0" y="182"/>
                  </a:moveTo>
                  <a:cubicBezTo>
                    <a:pt x="0" y="7"/>
                    <a:pt x="0" y="7"/>
                    <a:pt x="0" y="7"/>
                  </a:cubicBezTo>
                  <a:cubicBezTo>
                    <a:pt x="0" y="3"/>
                    <a:pt x="3" y="0"/>
                    <a:pt x="7" y="0"/>
                  </a:cubicBezTo>
                  <a:cubicBezTo>
                    <a:pt x="7" y="0"/>
                    <a:pt x="7" y="0"/>
                    <a:pt x="7" y="0"/>
                  </a:cubicBezTo>
                  <a:cubicBezTo>
                    <a:pt x="10" y="0"/>
                    <a:pt x="13" y="3"/>
                    <a:pt x="13" y="7"/>
                  </a:cubicBezTo>
                  <a:cubicBezTo>
                    <a:pt x="13" y="182"/>
                    <a:pt x="13" y="182"/>
                    <a:pt x="13" y="182"/>
                  </a:cubicBezTo>
                  <a:cubicBezTo>
                    <a:pt x="13" y="185"/>
                    <a:pt x="10" y="188"/>
                    <a:pt x="7" y="188"/>
                  </a:cubicBezTo>
                  <a:cubicBezTo>
                    <a:pt x="7" y="188"/>
                    <a:pt x="7" y="188"/>
                    <a:pt x="7" y="188"/>
                  </a:cubicBezTo>
                  <a:cubicBezTo>
                    <a:pt x="3" y="188"/>
                    <a:pt x="0" y="185"/>
                    <a:pt x="0" y="182"/>
                  </a:cubicBez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1" name="Freeform 327"/>
            <p:cNvSpPr>
              <a:spLocks noEditPoints="1"/>
            </p:cNvSpPr>
            <p:nvPr/>
          </p:nvSpPr>
          <p:spPr bwMode="auto">
            <a:xfrm>
              <a:off x="9500484" y="2134984"/>
              <a:ext cx="2191731" cy="2556240"/>
            </a:xfrm>
            <a:custGeom>
              <a:avLst/>
              <a:gdLst>
                <a:gd name="T0" fmla="*/ 706 w 1407"/>
                <a:gd name="T1" fmla="*/ 0 h 1641"/>
                <a:gd name="T2" fmla="*/ 1379 w 1407"/>
                <a:gd name="T3" fmla="*/ 0 h 1641"/>
                <a:gd name="T4" fmla="*/ 1407 w 1407"/>
                <a:gd name="T5" fmla="*/ 0 h 1641"/>
                <a:gd name="T6" fmla="*/ 1407 w 1407"/>
                <a:gd name="T7" fmla="*/ 33 h 1641"/>
                <a:gd name="T8" fmla="*/ 1407 w 1407"/>
                <a:gd name="T9" fmla="*/ 1608 h 1641"/>
                <a:gd name="T10" fmla="*/ 1407 w 1407"/>
                <a:gd name="T11" fmla="*/ 1641 h 1641"/>
                <a:gd name="T12" fmla="*/ 1379 w 1407"/>
                <a:gd name="T13" fmla="*/ 1641 h 1641"/>
                <a:gd name="T14" fmla="*/ 706 w 1407"/>
                <a:gd name="T15" fmla="*/ 1641 h 1641"/>
                <a:gd name="T16" fmla="*/ 706 w 1407"/>
                <a:gd name="T17" fmla="*/ 1575 h 1641"/>
                <a:gd name="T18" fmla="*/ 1346 w 1407"/>
                <a:gd name="T19" fmla="*/ 1575 h 1641"/>
                <a:gd name="T20" fmla="*/ 1346 w 1407"/>
                <a:gd name="T21" fmla="*/ 61 h 1641"/>
                <a:gd name="T22" fmla="*/ 706 w 1407"/>
                <a:gd name="T23" fmla="*/ 61 h 1641"/>
                <a:gd name="T24" fmla="*/ 706 w 1407"/>
                <a:gd name="T25" fmla="*/ 0 h 1641"/>
                <a:gd name="T26" fmla="*/ 33 w 1407"/>
                <a:gd name="T27" fmla="*/ 0 h 1641"/>
                <a:gd name="T28" fmla="*/ 706 w 1407"/>
                <a:gd name="T29" fmla="*/ 0 h 1641"/>
                <a:gd name="T30" fmla="*/ 706 w 1407"/>
                <a:gd name="T31" fmla="*/ 61 h 1641"/>
                <a:gd name="T32" fmla="*/ 61 w 1407"/>
                <a:gd name="T33" fmla="*/ 61 h 1641"/>
                <a:gd name="T34" fmla="*/ 61 w 1407"/>
                <a:gd name="T35" fmla="*/ 1575 h 1641"/>
                <a:gd name="T36" fmla="*/ 706 w 1407"/>
                <a:gd name="T37" fmla="*/ 1575 h 1641"/>
                <a:gd name="T38" fmla="*/ 706 w 1407"/>
                <a:gd name="T39" fmla="*/ 1641 h 1641"/>
                <a:gd name="T40" fmla="*/ 33 w 1407"/>
                <a:gd name="T41" fmla="*/ 1641 h 1641"/>
                <a:gd name="T42" fmla="*/ 0 w 1407"/>
                <a:gd name="T43" fmla="*/ 1641 h 1641"/>
                <a:gd name="T44" fmla="*/ 0 w 1407"/>
                <a:gd name="T45" fmla="*/ 1608 h 1641"/>
                <a:gd name="T46" fmla="*/ 0 w 1407"/>
                <a:gd name="T47" fmla="*/ 33 h 1641"/>
                <a:gd name="T48" fmla="*/ 0 w 1407"/>
                <a:gd name="T49" fmla="*/ 0 h 1641"/>
                <a:gd name="T50" fmla="*/ 33 w 1407"/>
                <a:gd name="T51" fmla="*/ 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7" h="1641">
                  <a:moveTo>
                    <a:pt x="706" y="0"/>
                  </a:moveTo>
                  <a:lnTo>
                    <a:pt x="1379" y="0"/>
                  </a:lnTo>
                  <a:lnTo>
                    <a:pt x="1407" y="0"/>
                  </a:lnTo>
                  <a:lnTo>
                    <a:pt x="1407" y="33"/>
                  </a:lnTo>
                  <a:lnTo>
                    <a:pt x="1407" y="1608"/>
                  </a:lnTo>
                  <a:lnTo>
                    <a:pt x="1407" y="1641"/>
                  </a:lnTo>
                  <a:lnTo>
                    <a:pt x="1379" y="1641"/>
                  </a:lnTo>
                  <a:lnTo>
                    <a:pt x="706" y="1641"/>
                  </a:lnTo>
                  <a:lnTo>
                    <a:pt x="706" y="1575"/>
                  </a:lnTo>
                  <a:lnTo>
                    <a:pt x="1346" y="1575"/>
                  </a:lnTo>
                  <a:lnTo>
                    <a:pt x="1346" y="61"/>
                  </a:lnTo>
                  <a:lnTo>
                    <a:pt x="706" y="61"/>
                  </a:lnTo>
                  <a:lnTo>
                    <a:pt x="706" y="0"/>
                  </a:lnTo>
                  <a:close/>
                  <a:moveTo>
                    <a:pt x="33" y="0"/>
                  </a:moveTo>
                  <a:lnTo>
                    <a:pt x="706" y="0"/>
                  </a:lnTo>
                  <a:lnTo>
                    <a:pt x="706" y="61"/>
                  </a:lnTo>
                  <a:lnTo>
                    <a:pt x="61" y="61"/>
                  </a:lnTo>
                  <a:lnTo>
                    <a:pt x="61" y="1575"/>
                  </a:lnTo>
                  <a:lnTo>
                    <a:pt x="706" y="1575"/>
                  </a:lnTo>
                  <a:lnTo>
                    <a:pt x="706" y="1641"/>
                  </a:lnTo>
                  <a:lnTo>
                    <a:pt x="33" y="1641"/>
                  </a:lnTo>
                  <a:lnTo>
                    <a:pt x="0" y="1641"/>
                  </a:lnTo>
                  <a:lnTo>
                    <a:pt x="0" y="1608"/>
                  </a:lnTo>
                  <a:lnTo>
                    <a:pt x="0" y="33"/>
                  </a:lnTo>
                  <a:lnTo>
                    <a:pt x="0" y="0"/>
                  </a:lnTo>
                  <a:lnTo>
                    <a:pt x="33" y="0"/>
                  </a:ln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2" name="Rectangle 328"/>
            <p:cNvSpPr>
              <a:spLocks noChangeArrowheads="1"/>
            </p:cNvSpPr>
            <p:nvPr/>
          </p:nvSpPr>
          <p:spPr bwMode="auto">
            <a:xfrm>
              <a:off x="9551890" y="2186388"/>
              <a:ext cx="2096709" cy="381645"/>
            </a:xfrm>
            <a:prstGeom prst="rect">
              <a:avLst/>
            </a:prstGeom>
            <a:solidFill>
              <a:srgbClr val="C5D0D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3" name="Freeform 329"/>
            <p:cNvSpPr>
              <a:spLocks/>
            </p:cNvSpPr>
            <p:nvPr/>
          </p:nvSpPr>
          <p:spPr bwMode="auto">
            <a:xfrm>
              <a:off x="9771530" y="4691222"/>
              <a:ext cx="646460" cy="1743104"/>
            </a:xfrm>
            <a:custGeom>
              <a:avLst/>
              <a:gdLst>
                <a:gd name="T0" fmla="*/ 3 w 88"/>
                <a:gd name="T1" fmla="*/ 224 h 238"/>
                <a:gd name="T2" fmla="*/ 74 w 88"/>
                <a:gd name="T3" fmla="*/ 0 h 238"/>
                <a:gd name="T4" fmla="*/ 88 w 88"/>
                <a:gd name="T5" fmla="*/ 0 h 238"/>
                <a:gd name="T6" fmla="*/ 16 w 88"/>
                <a:gd name="T7" fmla="*/ 228 h 238"/>
                <a:gd name="T8" fmla="*/ 3 w 88"/>
                <a:gd name="T9" fmla="*/ 224 h 238"/>
              </a:gdLst>
              <a:ahLst/>
              <a:cxnLst>
                <a:cxn ang="0">
                  <a:pos x="T0" y="T1"/>
                </a:cxn>
                <a:cxn ang="0">
                  <a:pos x="T2" y="T3"/>
                </a:cxn>
                <a:cxn ang="0">
                  <a:pos x="T4" y="T5"/>
                </a:cxn>
                <a:cxn ang="0">
                  <a:pos x="T6" y="T7"/>
                </a:cxn>
                <a:cxn ang="0">
                  <a:pos x="T8" y="T9"/>
                </a:cxn>
              </a:cxnLst>
              <a:rect l="0" t="0" r="r" b="b"/>
              <a:pathLst>
                <a:path w="88" h="238">
                  <a:moveTo>
                    <a:pt x="3" y="224"/>
                  </a:moveTo>
                  <a:cubicBezTo>
                    <a:pt x="74" y="0"/>
                    <a:pt x="74" y="0"/>
                    <a:pt x="74" y="0"/>
                  </a:cubicBezTo>
                  <a:cubicBezTo>
                    <a:pt x="88" y="0"/>
                    <a:pt x="88" y="0"/>
                    <a:pt x="88" y="0"/>
                  </a:cubicBezTo>
                  <a:cubicBezTo>
                    <a:pt x="16" y="228"/>
                    <a:pt x="16" y="228"/>
                    <a:pt x="16" y="228"/>
                  </a:cubicBezTo>
                  <a:cubicBezTo>
                    <a:pt x="13" y="238"/>
                    <a:pt x="0" y="236"/>
                    <a:pt x="3" y="224"/>
                  </a:cubicBez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4" name="Freeform 330"/>
            <p:cNvSpPr>
              <a:spLocks/>
            </p:cNvSpPr>
            <p:nvPr/>
          </p:nvSpPr>
          <p:spPr bwMode="auto">
            <a:xfrm>
              <a:off x="10776268" y="4691222"/>
              <a:ext cx="644902" cy="1735315"/>
            </a:xfrm>
            <a:custGeom>
              <a:avLst/>
              <a:gdLst>
                <a:gd name="T0" fmla="*/ 85 w 88"/>
                <a:gd name="T1" fmla="*/ 224 h 237"/>
                <a:gd name="T2" fmla="*/ 14 w 88"/>
                <a:gd name="T3" fmla="*/ 0 h 237"/>
                <a:gd name="T4" fmla="*/ 0 w 88"/>
                <a:gd name="T5" fmla="*/ 0 h 237"/>
                <a:gd name="T6" fmla="*/ 72 w 88"/>
                <a:gd name="T7" fmla="*/ 228 h 237"/>
                <a:gd name="T8" fmla="*/ 85 w 88"/>
                <a:gd name="T9" fmla="*/ 224 h 237"/>
              </a:gdLst>
              <a:ahLst/>
              <a:cxnLst>
                <a:cxn ang="0">
                  <a:pos x="T0" y="T1"/>
                </a:cxn>
                <a:cxn ang="0">
                  <a:pos x="T2" y="T3"/>
                </a:cxn>
                <a:cxn ang="0">
                  <a:pos x="T4" y="T5"/>
                </a:cxn>
                <a:cxn ang="0">
                  <a:pos x="T6" y="T7"/>
                </a:cxn>
                <a:cxn ang="0">
                  <a:pos x="T8" y="T9"/>
                </a:cxn>
              </a:cxnLst>
              <a:rect l="0" t="0" r="r" b="b"/>
              <a:pathLst>
                <a:path w="88" h="237">
                  <a:moveTo>
                    <a:pt x="85" y="224"/>
                  </a:moveTo>
                  <a:cubicBezTo>
                    <a:pt x="14" y="0"/>
                    <a:pt x="14" y="0"/>
                    <a:pt x="14" y="0"/>
                  </a:cubicBezTo>
                  <a:cubicBezTo>
                    <a:pt x="0" y="0"/>
                    <a:pt x="0" y="0"/>
                    <a:pt x="0" y="0"/>
                  </a:cubicBezTo>
                  <a:cubicBezTo>
                    <a:pt x="72" y="228"/>
                    <a:pt x="72" y="228"/>
                    <a:pt x="72" y="228"/>
                  </a:cubicBezTo>
                  <a:cubicBezTo>
                    <a:pt x="75" y="237"/>
                    <a:pt x="88" y="234"/>
                    <a:pt x="85" y="224"/>
                  </a:cubicBezTo>
                  <a:close/>
                </a:path>
              </a:pathLst>
            </a:custGeom>
            <a:solidFill>
              <a:srgbClr val="C5D0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5" name="Rectangle 331"/>
            <p:cNvSpPr>
              <a:spLocks noChangeArrowheads="1"/>
            </p:cNvSpPr>
            <p:nvPr/>
          </p:nvSpPr>
          <p:spPr bwMode="auto">
            <a:xfrm>
              <a:off x="10117346" y="5466974"/>
              <a:ext cx="967352" cy="95022"/>
            </a:xfrm>
            <a:prstGeom prst="rect">
              <a:avLst/>
            </a:prstGeom>
            <a:solidFill>
              <a:srgbClr val="C5D0D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6" name="Freeform 332"/>
            <p:cNvSpPr>
              <a:spLocks/>
            </p:cNvSpPr>
            <p:nvPr/>
          </p:nvSpPr>
          <p:spPr bwMode="auto">
            <a:xfrm>
              <a:off x="11363532" y="4309579"/>
              <a:ext cx="233661" cy="278836"/>
            </a:xfrm>
            <a:custGeom>
              <a:avLst/>
              <a:gdLst>
                <a:gd name="T0" fmla="*/ 150 w 150"/>
                <a:gd name="T1" fmla="*/ 0 h 179"/>
                <a:gd name="T2" fmla="*/ 0 w 150"/>
                <a:gd name="T3" fmla="*/ 179 h 179"/>
                <a:gd name="T4" fmla="*/ 150 w 150"/>
                <a:gd name="T5" fmla="*/ 179 h 179"/>
                <a:gd name="T6" fmla="*/ 150 w 150"/>
                <a:gd name="T7" fmla="*/ 0 h 179"/>
              </a:gdLst>
              <a:ahLst/>
              <a:cxnLst>
                <a:cxn ang="0">
                  <a:pos x="T0" y="T1"/>
                </a:cxn>
                <a:cxn ang="0">
                  <a:pos x="T2" y="T3"/>
                </a:cxn>
                <a:cxn ang="0">
                  <a:pos x="T4" y="T5"/>
                </a:cxn>
                <a:cxn ang="0">
                  <a:pos x="T6" y="T7"/>
                </a:cxn>
              </a:cxnLst>
              <a:rect l="0" t="0" r="r" b="b"/>
              <a:pathLst>
                <a:path w="150" h="179">
                  <a:moveTo>
                    <a:pt x="150" y="0"/>
                  </a:moveTo>
                  <a:lnTo>
                    <a:pt x="0" y="179"/>
                  </a:lnTo>
                  <a:lnTo>
                    <a:pt x="150" y="179"/>
                  </a:lnTo>
                  <a:lnTo>
                    <a:pt x="150" y="0"/>
                  </a:lnTo>
                  <a:close/>
                </a:path>
              </a:pathLst>
            </a:custGeom>
            <a:solidFill>
              <a:srgbClr val="A8B8C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7" name="Rectangle 333"/>
            <p:cNvSpPr>
              <a:spLocks noChangeArrowheads="1"/>
            </p:cNvSpPr>
            <p:nvPr/>
          </p:nvSpPr>
          <p:spPr bwMode="auto">
            <a:xfrm>
              <a:off x="10643861" y="4075918"/>
              <a:ext cx="792886"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8" name="Rectangle 334"/>
            <p:cNvSpPr>
              <a:spLocks noChangeArrowheads="1"/>
            </p:cNvSpPr>
            <p:nvPr/>
          </p:nvSpPr>
          <p:spPr bwMode="auto">
            <a:xfrm>
              <a:off x="10643861" y="4141344"/>
              <a:ext cx="792886" cy="21809"/>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29" name="Rectangle 335"/>
            <p:cNvSpPr>
              <a:spLocks noChangeArrowheads="1"/>
            </p:cNvSpPr>
            <p:nvPr/>
          </p:nvSpPr>
          <p:spPr bwMode="auto">
            <a:xfrm>
              <a:off x="10643861" y="4200536"/>
              <a:ext cx="792886"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0" name="Rectangle 336"/>
            <p:cNvSpPr>
              <a:spLocks noChangeArrowheads="1"/>
            </p:cNvSpPr>
            <p:nvPr/>
          </p:nvSpPr>
          <p:spPr bwMode="auto">
            <a:xfrm>
              <a:off x="10643861" y="4259731"/>
              <a:ext cx="792886" cy="2804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1" name="Rectangle 337"/>
            <p:cNvSpPr>
              <a:spLocks noChangeArrowheads="1"/>
            </p:cNvSpPr>
            <p:nvPr/>
          </p:nvSpPr>
          <p:spPr bwMode="auto">
            <a:xfrm>
              <a:off x="10643861" y="4317366"/>
              <a:ext cx="792886" cy="2959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2" name="Rectangle 338"/>
            <p:cNvSpPr>
              <a:spLocks noChangeArrowheads="1"/>
            </p:cNvSpPr>
            <p:nvPr/>
          </p:nvSpPr>
          <p:spPr bwMode="auto">
            <a:xfrm>
              <a:off x="10643861" y="3834470"/>
              <a:ext cx="792886" cy="146428"/>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3" name="Freeform 339"/>
            <p:cNvSpPr>
              <a:spLocks/>
            </p:cNvSpPr>
            <p:nvPr/>
          </p:nvSpPr>
          <p:spPr bwMode="auto">
            <a:xfrm>
              <a:off x="11318359" y="4295559"/>
              <a:ext cx="278836" cy="292854"/>
            </a:xfrm>
            <a:custGeom>
              <a:avLst/>
              <a:gdLst>
                <a:gd name="T0" fmla="*/ 38 w 38"/>
                <a:gd name="T1" fmla="*/ 2 h 40"/>
                <a:gd name="T2" fmla="*/ 6 w 38"/>
                <a:gd name="T3" fmla="*/ 40 h 40"/>
                <a:gd name="T4" fmla="*/ 0 w 38"/>
                <a:gd name="T5" fmla="*/ 0 h 40"/>
                <a:gd name="T6" fmla="*/ 38 w 38"/>
                <a:gd name="T7" fmla="*/ 2 h 40"/>
              </a:gdLst>
              <a:ahLst/>
              <a:cxnLst>
                <a:cxn ang="0">
                  <a:pos x="T0" y="T1"/>
                </a:cxn>
                <a:cxn ang="0">
                  <a:pos x="T2" y="T3"/>
                </a:cxn>
                <a:cxn ang="0">
                  <a:pos x="T4" y="T5"/>
                </a:cxn>
                <a:cxn ang="0">
                  <a:pos x="T6" y="T7"/>
                </a:cxn>
              </a:cxnLst>
              <a:rect l="0" t="0" r="r" b="b"/>
              <a:pathLst>
                <a:path w="38" h="40">
                  <a:moveTo>
                    <a:pt x="38" y="2"/>
                  </a:moveTo>
                  <a:cubicBezTo>
                    <a:pt x="6" y="40"/>
                    <a:pt x="6" y="40"/>
                    <a:pt x="6" y="40"/>
                  </a:cubicBezTo>
                  <a:cubicBezTo>
                    <a:pt x="9" y="27"/>
                    <a:pt x="8" y="13"/>
                    <a:pt x="0" y="0"/>
                  </a:cubicBezTo>
                  <a:cubicBezTo>
                    <a:pt x="12" y="9"/>
                    <a:pt x="25" y="8"/>
                    <a:pt x="38" y="2"/>
                  </a:cubicBezTo>
                  <a:close/>
                </a:path>
              </a:pathLst>
            </a:custGeom>
            <a:solidFill>
              <a:srgbClr val="E8E7E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4" name="Oval 340"/>
            <p:cNvSpPr>
              <a:spLocks noChangeArrowheads="1"/>
            </p:cNvSpPr>
            <p:nvPr/>
          </p:nvSpPr>
          <p:spPr bwMode="auto">
            <a:xfrm>
              <a:off x="9771530" y="3775275"/>
              <a:ext cx="668268" cy="666710"/>
            </a:xfrm>
            <a:prstGeom prst="ellipse">
              <a:avLst/>
            </a:prstGeom>
            <a:solidFill>
              <a:srgbClr val="B7D5F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5" name="Freeform 341"/>
            <p:cNvSpPr>
              <a:spLocks/>
            </p:cNvSpPr>
            <p:nvPr/>
          </p:nvSpPr>
          <p:spPr bwMode="auto">
            <a:xfrm>
              <a:off x="10101770" y="4105514"/>
              <a:ext cx="300643" cy="285067"/>
            </a:xfrm>
            <a:custGeom>
              <a:avLst/>
              <a:gdLst>
                <a:gd name="T0" fmla="*/ 26 w 41"/>
                <a:gd name="T1" fmla="*/ 39 h 39"/>
                <a:gd name="T2" fmla="*/ 41 w 41"/>
                <a:gd name="T3" fmla="*/ 21 h 39"/>
                <a:gd name="T4" fmla="*/ 0 w 41"/>
                <a:gd name="T5" fmla="*/ 0 h 39"/>
                <a:gd name="T6" fmla="*/ 26 w 41"/>
                <a:gd name="T7" fmla="*/ 39 h 39"/>
              </a:gdLst>
              <a:ahLst/>
              <a:cxnLst>
                <a:cxn ang="0">
                  <a:pos x="T0" y="T1"/>
                </a:cxn>
                <a:cxn ang="0">
                  <a:pos x="T2" y="T3"/>
                </a:cxn>
                <a:cxn ang="0">
                  <a:pos x="T4" y="T5"/>
                </a:cxn>
                <a:cxn ang="0">
                  <a:pos x="T6" y="T7"/>
                </a:cxn>
              </a:cxnLst>
              <a:rect l="0" t="0" r="r" b="b"/>
              <a:pathLst>
                <a:path w="41" h="39">
                  <a:moveTo>
                    <a:pt x="26" y="39"/>
                  </a:moveTo>
                  <a:cubicBezTo>
                    <a:pt x="32" y="34"/>
                    <a:pt x="38" y="28"/>
                    <a:pt x="41" y="21"/>
                  </a:cubicBezTo>
                  <a:cubicBezTo>
                    <a:pt x="0" y="0"/>
                    <a:pt x="0" y="0"/>
                    <a:pt x="0" y="0"/>
                  </a:cubicBezTo>
                  <a:lnTo>
                    <a:pt x="26" y="39"/>
                  </a:lnTo>
                  <a:close/>
                </a:path>
              </a:pathLst>
            </a:custGeom>
            <a:solidFill>
              <a:srgbClr val="3F73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6" name="Freeform 342"/>
            <p:cNvSpPr>
              <a:spLocks/>
            </p:cNvSpPr>
            <p:nvPr/>
          </p:nvSpPr>
          <p:spPr bwMode="auto">
            <a:xfrm>
              <a:off x="10101770" y="3842259"/>
              <a:ext cx="338028" cy="417472"/>
            </a:xfrm>
            <a:custGeom>
              <a:avLst/>
              <a:gdLst>
                <a:gd name="T0" fmla="*/ 41 w 46"/>
                <a:gd name="T1" fmla="*/ 57 h 57"/>
                <a:gd name="T2" fmla="*/ 46 w 46"/>
                <a:gd name="T3" fmla="*/ 36 h 57"/>
                <a:gd name="T4" fmla="*/ 29 w 46"/>
                <a:gd name="T5" fmla="*/ 0 h 57"/>
                <a:gd name="T6" fmla="*/ 0 w 46"/>
                <a:gd name="T7" fmla="*/ 36 h 57"/>
                <a:gd name="T8" fmla="*/ 41 w 46"/>
                <a:gd name="T9" fmla="*/ 57 h 57"/>
              </a:gdLst>
              <a:ahLst/>
              <a:cxnLst>
                <a:cxn ang="0">
                  <a:pos x="T0" y="T1"/>
                </a:cxn>
                <a:cxn ang="0">
                  <a:pos x="T2" y="T3"/>
                </a:cxn>
                <a:cxn ang="0">
                  <a:pos x="T4" y="T5"/>
                </a:cxn>
                <a:cxn ang="0">
                  <a:pos x="T6" y="T7"/>
                </a:cxn>
                <a:cxn ang="0">
                  <a:pos x="T8" y="T9"/>
                </a:cxn>
              </a:cxnLst>
              <a:rect l="0" t="0" r="r" b="b"/>
              <a:pathLst>
                <a:path w="46" h="57">
                  <a:moveTo>
                    <a:pt x="41" y="57"/>
                  </a:moveTo>
                  <a:cubicBezTo>
                    <a:pt x="44" y="51"/>
                    <a:pt x="46" y="44"/>
                    <a:pt x="46" y="36"/>
                  </a:cubicBezTo>
                  <a:cubicBezTo>
                    <a:pt x="46" y="22"/>
                    <a:pt x="39" y="9"/>
                    <a:pt x="29" y="0"/>
                  </a:cubicBezTo>
                  <a:cubicBezTo>
                    <a:pt x="0" y="36"/>
                    <a:pt x="0" y="36"/>
                    <a:pt x="0" y="36"/>
                  </a:cubicBezTo>
                  <a:lnTo>
                    <a:pt x="41" y="57"/>
                  </a:lnTo>
                  <a:close/>
                </a:path>
              </a:pathLst>
            </a:custGeom>
            <a:solidFill>
              <a:srgbClr val="5D8C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7" name="Freeform 343"/>
            <p:cNvSpPr>
              <a:spLocks/>
            </p:cNvSpPr>
            <p:nvPr/>
          </p:nvSpPr>
          <p:spPr bwMode="auto">
            <a:xfrm>
              <a:off x="10101770" y="3775275"/>
              <a:ext cx="213410" cy="330239"/>
            </a:xfrm>
            <a:custGeom>
              <a:avLst/>
              <a:gdLst>
                <a:gd name="T0" fmla="*/ 29 w 29"/>
                <a:gd name="T1" fmla="*/ 9 h 45"/>
                <a:gd name="T2" fmla="*/ 0 w 29"/>
                <a:gd name="T3" fmla="*/ 0 h 45"/>
                <a:gd name="T4" fmla="*/ 0 w 29"/>
                <a:gd name="T5" fmla="*/ 45 h 45"/>
                <a:gd name="T6" fmla="*/ 29 w 29"/>
                <a:gd name="T7" fmla="*/ 9 h 45"/>
              </a:gdLst>
              <a:ahLst/>
              <a:cxnLst>
                <a:cxn ang="0">
                  <a:pos x="T0" y="T1"/>
                </a:cxn>
                <a:cxn ang="0">
                  <a:pos x="T2" y="T3"/>
                </a:cxn>
                <a:cxn ang="0">
                  <a:pos x="T4" y="T5"/>
                </a:cxn>
                <a:cxn ang="0">
                  <a:pos x="T6" y="T7"/>
                </a:cxn>
              </a:cxnLst>
              <a:rect l="0" t="0" r="r" b="b"/>
              <a:pathLst>
                <a:path w="29" h="45">
                  <a:moveTo>
                    <a:pt x="29" y="9"/>
                  </a:moveTo>
                  <a:cubicBezTo>
                    <a:pt x="21" y="3"/>
                    <a:pt x="11" y="0"/>
                    <a:pt x="0" y="0"/>
                  </a:cubicBezTo>
                  <a:cubicBezTo>
                    <a:pt x="0" y="45"/>
                    <a:pt x="0" y="45"/>
                    <a:pt x="0" y="45"/>
                  </a:cubicBezTo>
                  <a:lnTo>
                    <a:pt x="29" y="9"/>
                  </a:lnTo>
                  <a:close/>
                </a:path>
              </a:pathLst>
            </a:custGeom>
            <a:solidFill>
              <a:srgbClr val="7BA4C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8" name="Freeform 344"/>
            <p:cNvSpPr>
              <a:spLocks/>
            </p:cNvSpPr>
            <p:nvPr/>
          </p:nvSpPr>
          <p:spPr bwMode="auto">
            <a:xfrm>
              <a:off x="9868109" y="3775275"/>
              <a:ext cx="233661" cy="330239"/>
            </a:xfrm>
            <a:custGeom>
              <a:avLst/>
              <a:gdLst>
                <a:gd name="T0" fmla="*/ 32 w 32"/>
                <a:gd name="T1" fmla="*/ 0 h 45"/>
                <a:gd name="T2" fmla="*/ 32 w 32"/>
                <a:gd name="T3" fmla="*/ 45 h 45"/>
                <a:gd name="T4" fmla="*/ 0 w 32"/>
                <a:gd name="T5" fmla="*/ 13 h 45"/>
                <a:gd name="T6" fmla="*/ 32 w 32"/>
                <a:gd name="T7" fmla="*/ 0 h 45"/>
              </a:gdLst>
              <a:ahLst/>
              <a:cxnLst>
                <a:cxn ang="0">
                  <a:pos x="T0" y="T1"/>
                </a:cxn>
                <a:cxn ang="0">
                  <a:pos x="T2" y="T3"/>
                </a:cxn>
                <a:cxn ang="0">
                  <a:pos x="T4" y="T5"/>
                </a:cxn>
                <a:cxn ang="0">
                  <a:pos x="T6" y="T7"/>
                </a:cxn>
              </a:cxnLst>
              <a:rect l="0" t="0" r="r" b="b"/>
              <a:pathLst>
                <a:path w="32" h="45">
                  <a:moveTo>
                    <a:pt x="32" y="0"/>
                  </a:moveTo>
                  <a:cubicBezTo>
                    <a:pt x="32" y="45"/>
                    <a:pt x="32" y="45"/>
                    <a:pt x="32" y="45"/>
                  </a:cubicBezTo>
                  <a:cubicBezTo>
                    <a:pt x="0" y="13"/>
                    <a:pt x="0" y="13"/>
                    <a:pt x="0" y="13"/>
                  </a:cubicBezTo>
                  <a:cubicBezTo>
                    <a:pt x="8" y="5"/>
                    <a:pt x="20" y="0"/>
                    <a:pt x="32" y="0"/>
                  </a:cubicBezTo>
                  <a:close/>
                </a:path>
              </a:pathLst>
            </a:custGeom>
            <a:solidFill>
              <a:srgbClr val="99BDD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39" name="Rectangle 345"/>
            <p:cNvSpPr>
              <a:spLocks noChangeArrowheads="1"/>
            </p:cNvSpPr>
            <p:nvPr/>
          </p:nvSpPr>
          <p:spPr bwMode="auto">
            <a:xfrm>
              <a:off x="10643861" y="3541616"/>
              <a:ext cx="792886" cy="35829"/>
            </a:xfrm>
            <a:prstGeom prst="rect">
              <a:avLst/>
            </a:prstGeom>
            <a:solidFill>
              <a:srgbClr val="FC8D2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0" name="Rectangle 346"/>
            <p:cNvSpPr>
              <a:spLocks noChangeArrowheads="1"/>
            </p:cNvSpPr>
            <p:nvPr/>
          </p:nvSpPr>
          <p:spPr bwMode="auto">
            <a:xfrm>
              <a:off x="11296550" y="2728479"/>
              <a:ext cx="140197" cy="813137"/>
            </a:xfrm>
            <a:prstGeom prst="rect">
              <a:avLst/>
            </a:prstGeom>
            <a:solidFill>
              <a:srgbClr val="3F73A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1" name="Rectangle 347"/>
            <p:cNvSpPr>
              <a:spLocks noChangeArrowheads="1"/>
            </p:cNvSpPr>
            <p:nvPr/>
          </p:nvSpPr>
          <p:spPr bwMode="auto">
            <a:xfrm>
              <a:off x="11128315" y="3035352"/>
              <a:ext cx="146428" cy="506264"/>
            </a:xfrm>
            <a:prstGeom prst="rect">
              <a:avLst/>
            </a:prstGeom>
            <a:solidFill>
              <a:srgbClr val="5D8CB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2" name="Rectangle 348"/>
            <p:cNvSpPr>
              <a:spLocks noChangeArrowheads="1"/>
            </p:cNvSpPr>
            <p:nvPr/>
          </p:nvSpPr>
          <p:spPr bwMode="auto">
            <a:xfrm>
              <a:off x="10967869" y="3205146"/>
              <a:ext cx="138639" cy="336470"/>
            </a:xfrm>
            <a:prstGeom prst="rect">
              <a:avLst/>
            </a:prstGeom>
            <a:solidFill>
              <a:srgbClr val="7BA4C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3" name="Rectangle 349"/>
            <p:cNvSpPr>
              <a:spLocks noChangeArrowheads="1"/>
            </p:cNvSpPr>
            <p:nvPr/>
          </p:nvSpPr>
          <p:spPr bwMode="auto">
            <a:xfrm>
              <a:off x="10805865" y="3050931"/>
              <a:ext cx="138639" cy="490687"/>
            </a:xfrm>
            <a:prstGeom prst="rect">
              <a:avLst/>
            </a:prstGeom>
            <a:solidFill>
              <a:srgbClr val="99BD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4" name="Rectangle 350"/>
            <p:cNvSpPr>
              <a:spLocks noChangeArrowheads="1"/>
            </p:cNvSpPr>
            <p:nvPr/>
          </p:nvSpPr>
          <p:spPr bwMode="auto">
            <a:xfrm>
              <a:off x="10643861" y="3189568"/>
              <a:ext cx="140197" cy="352049"/>
            </a:xfrm>
            <a:prstGeom prst="rect">
              <a:avLst/>
            </a:prstGeom>
            <a:solidFill>
              <a:srgbClr val="B7D5F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sp>
          <p:nvSpPr>
            <p:cNvPr id="145" name="Freeform 378"/>
            <p:cNvSpPr>
              <a:spLocks/>
            </p:cNvSpPr>
            <p:nvPr/>
          </p:nvSpPr>
          <p:spPr bwMode="auto">
            <a:xfrm>
              <a:off x="9787107" y="3571212"/>
              <a:ext cx="182255" cy="182255"/>
            </a:xfrm>
            <a:custGeom>
              <a:avLst/>
              <a:gdLst>
                <a:gd name="T0" fmla="*/ 0 w 117"/>
                <a:gd name="T1" fmla="*/ 42 h 117"/>
                <a:gd name="T2" fmla="*/ 75 w 117"/>
                <a:gd name="T3" fmla="*/ 117 h 117"/>
                <a:gd name="T4" fmla="*/ 117 w 117"/>
                <a:gd name="T5" fmla="*/ 75 h 117"/>
                <a:gd name="T6" fmla="*/ 42 w 117"/>
                <a:gd name="T7" fmla="*/ 0 h 117"/>
                <a:gd name="T8" fmla="*/ 0 w 117"/>
                <a:gd name="T9" fmla="*/ 42 h 117"/>
              </a:gdLst>
              <a:ahLst/>
              <a:cxnLst>
                <a:cxn ang="0">
                  <a:pos x="T0" y="T1"/>
                </a:cxn>
                <a:cxn ang="0">
                  <a:pos x="T2" y="T3"/>
                </a:cxn>
                <a:cxn ang="0">
                  <a:pos x="T4" y="T5"/>
                </a:cxn>
                <a:cxn ang="0">
                  <a:pos x="T6" y="T7"/>
                </a:cxn>
                <a:cxn ang="0">
                  <a:pos x="T8" y="T9"/>
                </a:cxn>
              </a:cxnLst>
              <a:rect l="0" t="0" r="r" b="b"/>
              <a:pathLst>
                <a:path w="117" h="117">
                  <a:moveTo>
                    <a:pt x="0" y="42"/>
                  </a:moveTo>
                  <a:lnTo>
                    <a:pt x="75" y="117"/>
                  </a:lnTo>
                  <a:lnTo>
                    <a:pt x="117" y="75"/>
                  </a:lnTo>
                  <a:lnTo>
                    <a:pt x="42" y="0"/>
                  </a:lnTo>
                  <a:lnTo>
                    <a:pt x="0" y="4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mn-ea"/>
              </a:endParaRPr>
            </a:p>
          </p:txBody>
        </p:sp>
        <p:pic>
          <p:nvPicPr>
            <p:cNvPr id="146" name="图片 14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750850" y="3765477"/>
              <a:ext cx="717415" cy="709220"/>
            </a:xfrm>
            <a:prstGeom prst="rect">
              <a:avLst/>
            </a:prstGeom>
          </p:spPr>
        </p:pic>
      </p:grpSp>
    </p:spTree>
    <p:extLst>
      <p:ext uri="{BB962C8B-B14F-4D97-AF65-F5344CB8AC3E}">
        <p14:creationId xmlns="" xmlns:p14="http://schemas.microsoft.com/office/powerpoint/2010/main" val="67825930"/>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C59778E3-0D3A-424A-88B7-959005D03E54"/>
  <p:tag name="ISPRING_ULTRA_SCORM_SLIDE_COUNT" val="7"/>
  <p:tag name="ISPRING_SCORM_RATE_SLIDES" val="1"/>
  <p:tag name="ISPRINGONLINEFOLDERID" val="0"/>
  <p:tag name="ISPRINGONLINEFOLDERPATH" val="Content List"/>
  <p:tag name="ISPRINGCLOUDFOLDERID" val="0"/>
  <p:tag name="ISPRINGCLOUDFOLDERPATH" val="Repository"/>
  <p:tag name="ISPRING_PLAYERS_CUSTOMIZATION" val="UEsDBBQAAgAIAJpWWE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CaVlh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JpWWEi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mlZYS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mlZYSG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mlZY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mlZYSLO/s1BtAAAAcgAAABwAAAB1bml2ZXJzYWwvbG9jYWxfc2V0dGluZ3MueG1sDcw9DoMwDEDhnVNYnsrQv42BwMZYVSo9gBUshOTYKLGqcnuyveHT68d/EvhxLptpwOftgcAabdl0Dfidp2uHUJx0ITHlgGoI49D0YpHkw+4VFtiFDs4zpxrOL0pVvjMXVievZ7hE248W70NzAl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CaVlhIJdAvvcMIAAAPPgAAKQAAAHVuaXZlcnNhbC9za2luX2N1c3RvbWl6YXRpb25fc2V0dGluZ3MueG1s7Rtrb6vI9fv9FSNXK22lKn7gVypfVxjGCboO9hqS3NuqsrCZxCjAeGHse73yh/01+8P6S3pmgBgc24EkVdUKk0ThzHnNec3jJL3wyfGVdcio5/xmMYf6BmHM8R/D/ieEegvq0mASkJCwsLqH3Du+Tb9r/gPlMICGzPJtK7AVPhr2a2goPqjbkbtqF96ag2YDdZq4gbtIxS0Fxi4l9VJSYExt1JVe9YBFxDcgC+Kz41x71czoSwLND0nANN8mP/pSFjs9lJ3BVWDZDuCF/XaTP7tE6k5t8gc1661OC+8asiRJbaS01Lpa23U6lx25jnCt2apJu0G3ITUkVG+16pftXb3TaEnwNrxsA5cmvmyjZqfZbKi7Bm4ANZLlgdpQdh3psl6XQRruXiq74XDQqdVQvV6Xmuqu1ZaGgxoCbAl4yFKXG1BSpYHU3skDud6V0FAZDobNHVZxW2mhbgO3a7VdczCQarW9cfezS5trD809ncScrzA86oKjozy2qkeCq7dYBwEgm8RbuRYjyLc88rkiYtJnImLRzwu62v65EgeoCOYEPdErC42AAObM+oYDUIIUug5CEjPrVcVQgicUS2dGGo4c+3NlvmaM+hcL6jPQ68KngWe5lf6fouCJp5aHkm5IUITuwVqQvbiO+OQli2VBQMNzjmhBvZXlb0f0kV7MrcXTY0DXvp1LzeV2RQLX8Z8Au3bZUfBZQa4TMo0RL6Mf7vInP9kKgiMkXL025k8uSteaEzeRWBOfAnR7ka9b5IB044QOE6RynT/nSFfWI8k6oCvz5zyND1KyXuvw53UiRn4wQJd4/jfOorvWlgRZIVG9PEtFV+tV0XhaBfSRGztL97qjn+lcCuXHf+Qa1viTi4hPkAvM5aXYbGL+6gFi/HpYS3oeSAHnpotLDBIsJ4OZMr6ZyPq32Wh8NZ4NtKtKX4myEvG0/LnR7v6ot9pQuWK6nJyMG3k0yvJCglmrlo+Xbk7HoxkwxKOZjr+alT7/WZh0fGuONB1X+vEvhRlMpviu0uc/85DeTqdYN2fGSFPxTDNm+tgUdhlhE6uV/je6RktrQxCjaOOQ74gtCYLy7AQEha5jiwFesh1/TXLIU8c3sqbPptgwp5piamO90jdoEGz/Ijhba7aE4FlaIbKd0Jq7xBZiIUTE+Cq93MEXWzqAST3L8S/ySJ/K95p+NTPH45Exw7qaQCp97NtIDSwuqTijqWzgKfAILFjI30Y+E9EnOCDZdQszudaurkfwbXJFrp3HpQvf7A3aTDC4ZEL8HIQQOHgKUWcY9+Opym0IApGFVlYYfqeBnQmatOty8NZ0ZQyhqZgp/iZnk/AGxzv+AkKHLFgOfjfYMOQrPBuMv0KMQ26OCxKNv0BKfilI9A0bkEPYyEGmy3falcwzgqdhkiBJDi4sHu/uFlmLBdBxa24cug4Bwi0MaSKyMbwoLMnAv9yCIzV5dCLbI8ZgbPH26GwIqBLYsMzlkAVlSMEqj65fbrW/z4ayNsLqDMJNHd/PTFEluVDP2iKfMmTZG8tfEDQnC2sNmbCFMduxxRj3vFDh17XzG7JYXH9+ikuXruKvP71BpUzBO6IZbJhBGGxTVuw16dxs8QzeqAiP9ZNa5DHAm1UwFKzLU238MS4KHW/tRlX6Ixz1rFxRZ72qx/vtld9t/wFljKgEDzSoaAOHFiLCsBLzJQcWT7cQoaYPQVx88oSCz4+ohRjo45iHTtE72NyB5TKK3IFFi7G4xwNDM2GzdU/m/PSRg1jkauS14/7mZ0SXwAn9OVXn5IHCfskl1ibayMDaJdyfx8uprVJmaTE1cwSK68DzMQoq4Oo6Hj9D5WN7e4MTU0SrQWY+93Tt2iK7XedJrAhg57VHXu7DHgLqCahrhUlcR4vS396pSDTFaSR3UmwD8ZyguX2Vys93eczA8lS5nimyrmB+ouD57Oang+zgNhmZxmwkDzgHSBPPYoslrMIP/JyXn1d0IlDxUAZ+8eQNYgWL5b9+/yM/mwN9IiiKoX8tygeSn1dN/MzvHzplJPxnDj6mPMiSipechPGBKiHNf74yNQjQDzmyWNGy5FGPX3HlEg0pELtRNk1Zub6BLDFEUtB1AHvBgkxu5OkXKHxir1/p31jBExROk1K3KCNheR6brLAO+yPumrmOTwqSv3sl4pM3tclMVlVx9occdZ3FU7T82nCAia/5kEsfi/BTrmUdqvMBS2I7rDhPsbglVQtKQvS+Lwibo2vdM2B/oeJaUMNZ5n7GZwF1J/xm6+VVLiDwizgI4z4L+JE+eUtjhEv6PfZdjJWGHGJOQIUJ3yv2Hyw3jJH3wEP0Kc8dO40bQw4R76gL64ISTSeNnx04JFOUgbj6TVM8w17oDueseGg/0RTwEF8nP9gL/BTwEN/gi8oYDnYvdTocSpMm93EDK0jDU86LGR3xHiARX9SpWMXkLYvDVRjxi9kwNZMYkMX0qE36YnU0HY/ECc1haY2rJ1Tu+c8bmBtOM9+KeYe88ZAZ2Adw9XwE95jDXHI6vMU8IAnTthbvnwqZsRc1EA6NEUER267I5wocRazFktf6sIJiHp8r3JxRk+YU3SqpaLygpSiFNudJPVHRRUEvJNLndbyYKBrl+3miXvWFnXrVcx7qxWxPO9Bfe3MSYIgBB+pc7KEsMI2+TC7D7sSe9IDuxGiaAVsCbx9OSUkmpACZwBIbqyRbopf0OOwumeOSDXFjnBQgZZzz8++FkB3ng1tmI/LA0uEdQwpnQVzs9rGYLYIp+EkqcSbLFP7sSMGkY9Y8FLM/Uq2S9Scl7MiSlBRqHu/pGk3ZgdurR2QB7inz96rplRaK1JFO69n265FWbtl9LbuvZfe17L7+z3RfP5Xt17L9WrZfy/Zr2X4t269l+7Vsv5bt17L9WrZfy/Zr2X4t269l+7Vsv5bt1w9uv56/7D7ov6Zu7z+6/bpnXXZfz/iubL6Wzdey+Vo2X/9vm69n/xzov9d7PYQBKfA7+T/f/wZQSwMEFAACAAgAm1ZYSEpyykhxDQAAJyIAABcAAAB1bml2ZXJzYWwvdW5pdmVyc2FsLnBuZ+2aaVRTWbaAr+UE4oDtK9FiarUFqwQZIgQkJIUyaBWCNQgyGEAmRUgICEiAYEG1iAMp4QnBAFlVdmPXC3MwIYEQFWUwCSmaClMCQRkihBDDJQmBBDqBqlq9Vv/rn2/lxx3O+e45d++zz95n37tO4YUAv107PtkBAMCuc2e9vwaALf4AsBljtE1Xs3razk932ZT6td9poK7XYkZX2BLvdd4LABrxJpqorbqycfLZkFQA2N2hPzZ1of8RAwCH2s55e317EykdPX/PLmP01luwXAPgAFqeCebIcOH7L7Zu9Tn6lxN/2XH6gtHsZz/deWdzJ3L/Z1+ZHj5k6u3v2ncrsulep9m0HAr/WCJU877kVZzrXQzfaub5lPx/rWRGVsDg6EUXVUB6BxHdnrkwS66vatMssJ8is+U+OnluPWlW4K8d6vdWdgheTPJyV8GUOH11a+RIt2vFtpLBiNwc90O6mueXnR9MniS0KQbC2Ma6MjD/07Wjqmm3Sv7Z9eevhvYwRWurKvZDPczoay7OIu9dvy2P/Eh3Mc3Tt/rcyEZfd4igP39vAAZgAAZgAAZgAAZgAAZgAAZgAAZgAAZgAAZgAP+/wSsmSytF2+pvNfj/ttvgHTboNnlnD4QHS12YLAmsgimHom1Jak681SmwZVrOnajoag3drf9rWapVziWELVAJXQjc4hNry2auR38vTKAhC9rtp+WiSde1Fy8mnw0iPdQvzdobshv2kDPbwJZg9mYAeD764c3xelhzxHJEVyLY21RbmomupicJwDIn3kxs6dqF7dtLnpJwWDVgna5vknoZoXm7J7C2ky+Gq+glZRE4teXg2mww65S6E9qOmfUQqXs9OlNTkTff/pU2qA3MXe5f6ZSSyspRCBS6ipLEYGmmHFQPBHWsORA7cH3SS9jl0++5ujQhPiFOk365mr8U+AYZAwAWV9q9EZ2XmtRKGosZPs8sj3ORORHESi/ZMUyyI73WJcFKlZBZF+0KE6naVZWo7+s6B4/gYQtFEhsqR0HBwOEfvttTgUw/heqsWTE+SulFqHsC2y3P23yRyHu99EsB/Ebc3GP1dMp05QwVAzIIRk4TVJIKrKtBHtnzDt5LRJWmoXKRbAgOIcpP6c+q5iYJ7u0EblE4ZomBMPmrBcqkU4j9ylhCVbQzT56vcVaMRzZhL9Be62RKcHWM70g7Eb/5hgt3LDGx3jUuHp+n9Z0VDsSi8BKioh2/h5Lx2rtYTf8q6t0QLBgEveuk7oI8tutomxXVs8jm8znVtsy1FRHr/gkiBXkkmIkPuS0Vg9XE2DEkD/qx/9gDz35UgoMzAKBYw8czFQcXhmpKc9AuvMZyMfbZXPAhQnhf+vuXsZu7EpNlUCzvyp6SDB7MNmfexo4Te2ZA0ybVOn0VbbJ/nxX1WqcSSzjQx/SZFok9afFM3zqsNQi2BTg8RpnYrkismjOiec3EIb3qAnRvUuOy5ub9IDaL9lg8xEl/kX+KVBiZcl7QKUkQjmXns9Zu58a6/pPGPNCSSRajTGwebAdTn3QMVYsSafTHqz/9GaMzOEOFGZ45gc0ebMQixr7n52wGkjO4bw92ZY8Vh9bmM/mwrqu7uSH2az9uKbk+4ooMnlAyXjCg5j0QpF1mRm1Vq8qZUIPKNbIpozHQuqlfFw3vmXmTYDlXO+0eBD4tCZaMm+b1uCSZ15MxRHfOu5prNqUc+pEgcd14HDfKZeXsM0RBTzjLMh2iFDsOE2doZ0I703EP6ajWWm6m2NFd5pIyutIyd0Pvll2TdHFVGC4OFkdWNOhUJniuaUC2IjlEFuI4kzyMGWwMrZIw/B3LD6QMkK5XPvggjSESUd0pkDjPQLehKmLmCeoxZ68rVWXGoWG/jnz0JhwVFYXgCXvh3v5/G+L1X23M6Ls++ZnKqZ59xordsd8fp6SQ7OsRsoyXs+2bgJYs1HL9SXhNkOSKzrROrfMR/f/jX3fNFU7b1UdZTL7DTT8WcPlGFsyNUif+oaxxa3GS0PtuknCO33iZhZiR7P+GOqPkje6HTi/TYQ6+HLCdgQtXwKddaUap5V0pyGZ6HX9Fbgd+KcXnaibKZVpKnTV5ZRswPk/vJZlWOczPtoq084IJcSqIEwbiFkpK0DiQaBuxMjJ4oq1SrpXlrkkFBJ3L3KfXHoSWWWY85DOGwripDzPtKPdXJNQuN7bTWtUUIbeesxSSC4I4zyL6KB1H3aQEf7048Hr6lBiy1/+WOQ2LqOM4vISKssE1kVqmYTawwkNGoQCQwa5ovaIIkTf1fkK96kgK4X2CzJa/NkHHt1tUyAXisXlj8ClCO7O4bO9rceUZXBkEhseYK/uuHO5cZUhNeHzHCVsbriO7zV72quQgVYEZc1RB+8P5F3nxhwkAFKXACSugNxjaqTfrY+2BxM78fUr86gynIekV3vioToHIJtEdUot8WVJPQrL+WnRQSftGH9UDnw7LmE5gr2NfDEIaWzvQo4sB9xI77ETpoyEvYsxZTVwI27MvxsR31xnBsid69PLrNtcgySQszzh5IkjWxc3scMWl0ZvWJ2/RdnkwJu595zJ1sEvTtsNmwoy19HpGEeZNeNv2YDWp/l6OxfA7zuyFSval2hKda5gN7xE4Rxwl3E/yRPVnWBYRd9iAIzoEGtk8fxDGtIaKdwmW+L+rFETau8elI3GId3tl6HT33F6nCZX5IuUF4hQ33YMcZW1MZX5NBUmJXj8WzIQPJFTqPIjevZNSAw7FqePwP1DyzhX44u3/xG0QRcfKqvN6Nt4jXuqwXk1eqEXnSBa3NkIHuS182HOP2jE8EbydpJlNiU0TAYDQksy7U3Dq+lDAJUbSL+jG6NvGxqmrxcNIoag3HGG+mrXC9KP+4lwGke1M7X7junqBnNak86/DEM7EWGlWKVgT2RTR68R+xqrV/uimC8GoIwSNXwG7qLWIv1Djv7PcTGILlxeW1GdPHbeNWFselIHvn+CrsueirT0qfd2+u/cf4uA9lUMLqe8OxQ3Jopp8vuNSvVjST5te53d+d/DEyHsRaWeah8XT3HPTpr8LkshurMyIXfXsoKKouTJxWPmQc8d+olKMHk6UqLy2l2Qm1Qz0ZG4pWZJErGEXfg7MmT15l2OisAv0VPw6cxIi5VAY9uOsdXufeSqIqKuZNwdutU4Mx5Mu4wJgr3aKk2qghPvSC49XH1WwExdlqm/dJY6P2KEbZi6PCivSWh2GWPzJP473+GDcSM6xkd1+I8JvHcsHOxMqK/wcC4fzJykk7ZxzcQ2nGcKbpd5aC2VaB1NPsXatYAQsGvvRemSlwdSTJWze3TKXjkxzCTmyyTIA0rF/b9wly+J+wZjSrvzHrJ8tEn7zntva6CrpeNJVx2GHibi87hpSiFk0riqTOlU11DyqbCmMdK4v5C+33IlsAl+aOFRYJfQfS3mIz548YotYleMDcapWEYatGd+OcPNcvEvhOrTwV6ZMyaqJkGmzyaDa4AkeA7cxDFMPoGMtC+e+6Ur8B8nsxDQo9+9nxUA2RdaJTr/RZJdqs/eZUiU0QvJFsqJRbw2whQGf/qWCjhN4xHSi2Rcg3JoSNb1gPJEGEfAFaYJlJgo2wrkehdxHVmD2voiJD9BFF7trpuW2qjJduvGzmj6hzzpI2fJ7EeGoH8APYT4fzdOwLIsrChyMp/maGFFMxoi1AZfW4w7vSwdms6bt5txG4G3MWlWLyyTvnMcokQvIS/a8sS6duv1omsopZsclaIOYoT1JyeIV6NKiDP8uacOOLUK0Auf+alZ7c1+QapcuwVrkQHh2CIgVhY/VB0hOFW55ZgrbYvciRvzQz4ru8P19/jbl+xvWuqEr65d/CNv6h3BtxhsRGfuu0LaUZI7n/77OBWPqsMd6fR2H9/rPV1/88ziOrGIf0s02YsPGojiIzJKGiiH0pCBJpF4H7NSj4NL1lbF39ocK9/hz0IYsq30Fk0IU+fPn2iBZ2Zk287Vz3JwN+yT1Rv3bQn/AUyVMZU8h/jeyCZJrdTPtn4OkNY0YjQ7n8SwRtjmVCIc2kZFYeel3sYssw5m21n+TWJGMgOdyLBSOh+8MYrfrUwZYtzQvP78nabRyxlkE1zkuCz7qlmhK7/ZDLPeVyHJkWewHGCsUS81Fj+3d3iLSB/gp3SSCMo9PCpXCLn1ci+Q83ETmFXdd6R1uDN3ICxsJ4pvPhMFp+rwwdr7p0Qyok7DnCR7O2Hnk+G++mDt94CVxKTABBXpZ6AXDeCjB8vA4ooqgaqYXOny1Z7cNTe6T3n03S8EPDuTFLvzdIefawbOu/+7QulTbygr0ETj5lrBRoNX1k49jGRtNJ6rbP203DlYrMz/qruDF7PYhsDuL63EK8tOCzzhujVsAYFzZcl5AKcO8d5Vdjlg9E/4pQfgxD74y1zOBR+CWxbdV04yDtMfbda9o0W7Zp999YOqv/xg47bhJd76TlavLB8uO/LFHQedwuXZ++u8EoU//F/PaFdEasmiLvvW96kdCDzUv0mG9k7X5y84d1xzL3+ptlnL6j10QbZb+cUuDrNW0hYEwtH28viM33/7T1YUatJu7GlHezmF+sstLv/MDOOcT4F13OjLvX1BLAwQUAAIACACbVlhIle6RfksAAABrAAAAGwAAAHVuaXZlcnNhbC91bml2ZXJzYWwucG5nLnhtbLOxr8jNUShLLSrOzM+zVTLUM1Cyt+PlsikoSi3LTC1XqACKAQUhQEmhEsg1QnDLM1NKMoBCBuZmCMGM1Mz0jBJbJQsDc7igPtBMAFBLAQIAABQAAgAIAJpWWEgVDq0oZAQAAAcRAAAdAAAAAAAAAAEAAAAAAAAAAAB1bml2ZXJzYWwvY29tbW9uX21lc3NhZ2VzLmxuZ1BLAQIAABQAAgAIAJpWWEgIfgsjKQMAAIYMAAAnAAAAAAAAAAEAAAAAAJ8EAAB1bml2ZXJzYWwvZmxhc2hfcHVibGlzaGluZ19zZXR0aW5ncy54bWxQSwECAAAUAAIACACaVlhItfwJZLoCAABVCgAAIQAAAAAAAAABAAAAAAANCAAAdW5pdmVyc2FsL2ZsYXNoX3NraW5fc2V0dGluZ3MueG1sUEsBAgAAFAACAAgAmlZYSCqWD2f+AgAAlwsAACYAAAAAAAAAAQAAAAAABgsAAHVuaXZlcnNhbC9odG1sX3B1Ymxpc2hpbmdfc2V0dGluZ3MueG1sUEsBAgAAFAACAAgAmlZYSGhxUpGaAQAAHwYAAB8AAAAAAAAAAQAAAAAASA4AAHVuaXZlcnNhbC9odG1sX3NraW5fc2V0dGluZ3MuanNQSwECAAAUAAIACACaVlhIPTwv0cEAAADlAQAAGgAAAAAAAAABAAAAAAAfEAAAdW5pdmVyc2FsL2kxOG5fcHJlc2V0cy54bWxQSwECAAAUAAIACACaVlhIs7+zUG0AAAByAAAAHAAAAAAAAAABAAAAAAAYEQAAdW5pdmVyc2FsL2xvY2FsX3NldHRpbmdzLnhtbFBLAQIAABQAAgAIAESUV0cjtE77+wIAALAIAAAUAAAAAAAAAAEAAAAAAL8RAAB1bml2ZXJzYWwvcGxheWVyLnhtbFBLAQIAABQAAgAIAJpWWEgl0C+9wwgAAA8+AAApAAAAAAAAAAEAAAAAAOwUAAB1bml2ZXJzYWwvc2tpbl9jdXN0b21pemF0aW9uX3NldHRpbmdzLnhtbFBLAQIAABQAAgAIAJtWWEhKcspIcQ0AACciAAAXAAAAAAAAAAAAAAAAAPYdAAB1bml2ZXJzYWwvdW5pdmVyc2FsLnBuZ1BLAQIAABQAAgAIAJtWWEiV7pF+SwAAAGsAAAAbAAAAAAAAAAEAAAAAAJwrAAB1bml2ZXJzYWwvdW5pdmVyc2FsLnBuZy54bWxQSwUGAAAAAAsACwBJAwAAICwAAAAA"/>
  <p:tag name="ISPRING_SCORM_ENDPOINT" val="&lt;endpoint&gt;&lt;enable&gt;0&lt;/enable&gt;&lt;lrs&gt;http://&lt;/lrs&gt;&lt;auth&gt;0&lt;/auth&gt;&lt;login&gt;&lt;/login&gt;&lt;password&gt;&lt;/password&gt;&lt;key&gt;&lt;/key&gt;&lt;name&gt;&lt;/name&gt;&lt;email&gt;&lt;/email&gt;&lt;/endpoint&gt;&#10;"/>
  <p:tag name="ISPRING_PRESENTATION_TITLE" val="33"/>
</p:tagLst>
</file>

<file path=ppt/theme/theme1.xml><?xml version="1.0" encoding="utf-8"?>
<a:theme xmlns:a="http://schemas.openxmlformats.org/drawingml/2006/main" name="Office 主题">
  <a:themeElements>
    <a:clrScheme name="自定义 5">
      <a:dk1>
        <a:srgbClr val="000000"/>
      </a:dk1>
      <a:lt1>
        <a:srgbClr val="FFFFFF"/>
      </a:lt1>
      <a:dk2>
        <a:srgbClr val="000000"/>
      </a:dk2>
      <a:lt2>
        <a:srgbClr val="FFFFFF"/>
      </a:lt2>
      <a:accent1>
        <a:srgbClr val="9B0D13"/>
      </a:accent1>
      <a:accent2>
        <a:srgbClr val="FFBE00"/>
      </a:accent2>
      <a:accent3>
        <a:srgbClr val="D03F56"/>
      </a:accent3>
      <a:accent4>
        <a:srgbClr val="7030A0"/>
      </a:accent4>
      <a:accent5>
        <a:srgbClr val="EEECE1"/>
      </a:accent5>
      <a:accent6>
        <a:srgbClr val="F79646"/>
      </a:accent6>
      <a:hlink>
        <a:srgbClr val="0000FF"/>
      </a:hlink>
      <a:folHlink>
        <a:srgbClr val="800080"/>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9530</TotalTime>
  <Words>927</Words>
  <Application>Microsoft Office PowerPoint</Application>
  <PresentationFormat>自定义</PresentationFormat>
  <Paragraphs>131</Paragraphs>
  <Slides>22</Slides>
  <Notes>22</Notes>
  <HiddenSlides>0</HiddenSlides>
  <MMClips>0</MMClips>
  <ScaleCrop>false</ScaleCrop>
  <HeadingPairs>
    <vt:vector size="4" baseType="variant">
      <vt:variant>
        <vt:lpstr>主题</vt:lpstr>
      </vt:variant>
      <vt:variant>
        <vt:i4>1</vt:i4>
      </vt:variant>
      <vt:variant>
        <vt:lpstr>幻灯片标题</vt:lpstr>
      </vt:variant>
      <vt:variant>
        <vt:i4>22</vt:i4>
      </vt:variant>
    </vt:vector>
  </HeadingPairs>
  <TitlesOfParts>
    <vt:vector size="23"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哎呀小小草</dc:title>
  <dc:subject>哎呀小小草</dc:subject>
  <dc:creator>哎呀小小草</dc:creator>
  <cp:keywords>哎呀小小草</cp:keywords>
  <dc:description>哎呀小小草</dc:description>
  <cp:lastModifiedBy>庄彬英</cp:lastModifiedBy>
  <cp:revision>588</cp:revision>
  <dcterms:created xsi:type="dcterms:W3CDTF">2016-02-23T04:18:33Z</dcterms:created>
  <dcterms:modified xsi:type="dcterms:W3CDTF">2019-06-07T15:55:59Z</dcterms:modified>
  <cp:category>哎呀小小草</cp:category>
</cp:coreProperties>
</file>