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31"/>
  </p:notesMasterIdLst>
  <p:handoutMasterIdLst>
    <p:handoutMasterId r:id="rId32"/>
  </p:handoutMasterIdLst>
  <p:sldIdLst>
    <p:sldId id="269" r:id="rId3"/>
    <p:sldId id="547" r:id="rId4"/>
    <p:sldId id="630" r:id="rId5"/>
    <p:sldId id="672" r:id="rId6"/>
    <p:sldId id="632" r:id="rId7"/>
    <p:sldId id="675" r:id="rId8"/>
    <p:sldId id="635" r:id="rId9"/>
    <p:sldId id="676" r:id="rId10"/>
    <p:sldId id="637" r:id="rId11"/>
    <p:sldId id="638" r:id="rId12"/>
    <p:sldId id="639" r:id="rId13"/>
    <p:sldId id="673" r:id="rId14"/>
    <p:sldId id="640" r:id="rId15"/>
    <p:sldId id="642" r:id="rId16"/>
    <p:sldId id="644" r:id="rId17"/>
    <p:sldId id="677" r:id="rId18"/>
    <p:sldId id="654" r:id="rId19"/>
    <p:sldId id="664" r:id="rId20"/>
    <p:sldId id="661" r:id="rId21"/>
    <p:sldId id="671" r:id="rId22"/>
    <p:sldId id="674" r:id="rId23"/>
    <p:sldId id="663" r:id="rId24"/>
    <p:sldId id="665" r:id="rId25"/>
    <p:sldId id="666" r:id="rId26"/>
    <p:sldId id="667" r:id="rId27"/>
    <p:sldId id="670" r:id="rId28"/>
    <p:sldId id="668" r:id="rId29"/>
    <p:sldId id="652" r:id="rId30"/>
  </p:sldIdLst>
  <p:sldSz cx="9144000" cy="6858000" type="screen4x3"/>
  <p:notesSz cx="6735763" cy="9866313"/>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FADED2"/>
    <a:srgbClr val="CCECFF"/>
    <a:srgbClr val="CC9900"/>
    <a:srgbClr val="FF8B8B"/>
    <a:srgbClr val="A47900"/>
    <a:srgbClr val="F7E0CD"/>
    <a:srgbClr val="357D83"/>
    <a:srgbClr val="166A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48" autoAdjust="0"/>
    <p:restoredTop sz="87735" autoAdjust="0"/>
  </p:normalViewPr>
  <p:slideViewPr>
    <p:cSldViewPr>
      <p:cViewPr varScale="1">
        <p:scale>
          <a:sx n="75" d="100"/>
          <a:sy n="75" d="100"/>
        </p:scale>
        <p:origin x="1728" y="62"/>
      </p:cViewPr>
      <p:guideLst>
        <p:guide orient="horz" pos="214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3" d="100"/>
          <a:sy n="73" d="100"/>
        </p:scale>
        <p:origin x="-2160" y="-90"/>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29D736-939F-4F87-9CAD-FADDF25150B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D08B8B19-CA2B-4280-8F50-CDA07A2A2D0D}">
      <dgm:prSet phldrT="[文本]" custT="1"/>
      <dgm:spPr>
        <a:solidFill>
          <a:schemeClr val="accent6">
            <a:lumMod val="40000"/>
            <a:lumOff val="60000"/>
          </a:schemeClr>
        </a:solidFill>
      </dgm:spPr>
      <dgm:t>
        <a:bodyPr/>
        <a:lstStyle/>
        <a:p>
          <a:r>
            <a:rPr lang="zh-CN" altLang="en-US" sz="2400" dirty="0"/>
            <a:t>企业申报</a:t>
          </a:r>
        </a:p>
      </dgm:t>
    </dgm:pt>
    <dgm:pt modelId="{EB149BC8-7109-4E23-A21A-4F74E05A250C}" type="parTrans" cxnId="{2566C249-4CFD-49AC-B8B7-C4EDBEAAE35A}">
      <dgm:prSet/>
      <dgm:spPr/>
      <dgm:t>
        <a:bodyPr/>
        <a:lstStyle/>
        <a:p>
          <a:endParaRPr lang="zh-CN" altLang="en-US" sz="2400"/>
        </a:p>
      </dgm:t>
    </dgm:pt>
    <dgm:pt modelId="{85D9152D-E6AB-4C70-A1EE-E817A6FD10B5}" type="sibTrans" cxnId="{2566C249-4CFD-49AC-B8B7-C4EDBEAAE35A}">
      <dgm:prSet custT="1"/>
      <dgm:spPr>
        <a:solidFill>
          <a:schemeClr val="accent6">
            <a:lumMod val="40000"/>
            <a:lumOff val="60000"/>
          </a:schemeClr>
        </a:solidFill>
      </dgm:spPr>
      <dgm:t>
        <a:bodyPr/>
        <a:lstStyle/>
        <a:p>
          <a:endParaRPr lang="zh-CN" altLang="en-US" sz="2400"/>
        </a:p>
      </dgm:t>
    </dgm:pt>
    <dgm:pt modelId="{16EB9E3C-35EA-4C69-96BF-E3A41EB6B2E0}">
      <dgm:prSet phldrT="[文本]" custT="1"/>
      <dgm:spPr>
        <a:solidFill>
          <a:schemeClr val="accent6">
            <a:lumMod val="40000"/>
            <a:lumOff val="60000"/>
          </a:schemeClr>
        </a:solidFill>
      </dgm:spPr>
      <dgm:t>
        <a:bodyPr/>
        <a:lstStyle/>
        <a:p>
          <a:r>
            <a:rPr lang="zh-CN" altLang="en-US" sz="2400" dirty="0"/>
            <a:t>现场审核（技术）</a:t>
          </a:r>
        </a:p>
      </dgm:t>
    </dgm:pt>
    <dgm:pt modelId="{A72D4FA2-537F-47B1-9620-E32C24534FB7}" type="parTrans" cxnId="{CD741E8F-F95A-4F7D-BB14-FA2C088623F6}">
      <dgm:prSet/>
      <dgm:spPr/>
      <dgm:t>
        <a:bodyPr/>
        <a:lstStyle/>
        <a:p>
          <a:endParaRPr lang="zh-CN" altLang="en-US" sz="2400"/>
        </a:p>
      </dgm:t>
    </dgm:pt>
    <dgm:pt modelId="{4C2DADC6-0485-4070-82D4-4DF13A6C48CA}" type="sibTrans" cxnId="{CD741E8F-F95A-4F7D-BB14-FA2C088623F6}">
      <dgm:prSet custT="1"/>
      <dgm:spPr>
        <a:solidFill>
          <a:schemeClr val="accent6">
            <a:lumMod val="40000"/>
            <a:lumOff val="60000"/>
          </a:schemeClr>
        </a:solidFill>
      </dgm:spPr>
      <dgm:t>
        <a:bodyPr/>
        <a:lstStyle/>
        <a:p>
          <a:endParaRPr lang="zh-CN" altLang="en-US" sz="2400"/>
        </a:p>
      </dgm:t>
    </dgm:pt>
    <dgm:pt modelId="{F1D0BBB5-4918-4BA3-A432-9AF457BA6845}">
      <dgm:prSet phldrT="[文本]" custT="1"/>
      <dgm:spPr>
        <a:solidFill>
          <a:schemeClr val="accent6">
            <a:lumMod val="40000"/>
            <a:lumOff val="60000"/>
          </a:schemeClr>
        </a:solidFill>
      </dgm:spPr>
      <dgm:t>
        <a:bodyPr/>
        <a:lstStyle/>
        <a:p>
          <a:r>
            <a:rPr lang="zh-CN" altLang="en-US" sz="2400" dirty="0"/>
            <a:t>现场审核（财务）</a:t>
          </a:r>
        </a:p>
      </dgm:t>
    </dgm:pt>
    <dgm:pt modelId="{D15D4AD0-9388-44A0-A83D-C0BF867227C5}" type="parTrans" cxnId="{5690419A-1BD5-4FE4-B637-A80CD8F4A591}">
      <dgm:prSet/>
      <dgm:spPr/>
      <dgm:t>
        <a:bodyPr/>
        <a:lstStyle/>
        <a:p>
          <a:endParaRPr lang="zh-CN" altLang="en-US" sz="2400"/>
        </a:p>
      </dgm:t>
    </dgm:pt>
    <dgm:pt modelId="{ECDA469F-2B65-425F-BC20-0A7FC5A399DE}" type="sibTrans" cxnId="{5690419A-1BD5-4FE4-B637-A80CD8F4A591}">
      <dgm:prSet custT="1"/>
      <dgm:spPr>
        <a:solidFill>
          <a:schemeClr val="accent6">
            <a:lumMod val="40000"/>
            <a:lumOff val="60000"/>
          </a:schemeClr>
        </a:solidFill>
      </dgm:spPr>
      <dgm:t>
        <a:bodyPr/>
        <a:lstStyle/>
        <a:p>
          <a:endParaRPr lang="zh-CN" altLang="en-US" sz="2400"/>
        </a:p>
      </dgm:t>
    </dgm:pt>
    <dgm:pt modelId="{DE70ACAE-82F6-430E-9EFB-56F0F9813C9B}">
      <dgm:prSet custT="1"/>
      <dgm:spPr>
        <a:solidFill>
          <a:schemeClr val="accent6">
            <a:lumMod val="40000"/>
            <a:lumOff val="60000"/>
          </a:schemeClr>
        </a:solidFill>
      </dgm:spPr>
      <dgm:t>
        <a:bodyPr/>
        <a:lstStyle/>
        <a:p>
          <a:r>
            <a:rPr lang="zh-CN" altLang="en-US" sz="2400" dirty="0"/>
            <a:t>专家复审会议</a:t>
          </a:r>
        </a:p>
      </dgm:t>
    </dgm:pt>
    <dgm:pt modelId="{595FCC25-FF80-477C-964B-CF4774004895}" type="parTrans" cxnId="{D8FEC8B7-BD3E-4CCD-B815-3090EBACF1DA}">
      <dgm:prSet/>
      <dgm:spPr/>
      <dgm:t>
        <a:bodyPr/>
        <a:lstStyle/>
        <a:p>
          <a:endParaRPr lang="zh-CN" altLang="en-US" sz="2400"/>
        </a:p>
      </dgm:t>
    </dgm:pt>
    <dgm:pt modelId="{8007446F-6B95-4CCC-B52E-4462AC966010}" type="sibTrans" cxnId="{D8FEC8B7-BD3E-4CCD-B815-3090EBACF1DA}">
      <dgm:prSet/>
      <dgm:spPr/>
      <dgm:t>
        <a:bodyPr/>
        <a:lstStyle/>
        <a:p>
          <a:endParaRPr lang="zh-CN" altLang="en-US" sz="2400"/>
        </a:p>
      </dgm:t>
    </dgm:pt>
    <dgm:pt modelId="{FD34BD13-7871-4876-A880-8ADF41965A24}" type="pres">
      <dgm:prSet presAssocID="{9029D736-939F-4F87-9CAD-FADDF25150B0}" presName="Name0" presStyleCnt="0">
        <dgm:presLayoutVars>
          <dgm:dir/>
          <dgm:resizeHandles val="exact"/>
        </dgm:presLayoutVars>
      </dgm:prSet>
      <dgm:spPr/>
    </dgm:pt>
    <dgm:pt modelId="{19548063-989B-430F-9660-EDBF3B684329}" type="pres">
      <dgm:prSet presAssocID="{D08B8B19-CA2B-4280-8F50-CDA07A2A2D0D}" presName="node" presStyleLbl="node1" presStyleIdx="0" presStyleCnt="4">
        <dgm:presLayoutVars>
          <dgm:bulletEnabled val="1"/>
        </dgm:presLayoutVars>
      </dgm:prSet>
      <dgm:spPr/>
    </dgm:pt>
    <dgm:pt modelId="{72EEF9B9-19FF-4C73-BEE8-BA005401A62B}" type="pres">
      <dgm:prSet presAssocID="{85D9152D-E6AB-4C70-A1EE-E817A6FD10B5}" presName="sibTrans" presStyleLbl="sibTrans2D1" presStyleIdx="0" presStyleCnt="3"/>
      <dgm:spPr/>
    </dgm:pt>
    <dgm:pt modelId="{AB009DDC-55F9-4EA0-86F7-18FBFF879203}" type="pres">
      <dgm:prSet presAssocID="{85D9152D-E6AB-4C70-A1EE-E817A6FD10B5}" presName="connectorText" presStyleLbl="sibTrans2D1" presStyleIdx="0" presStyleCnt="3"/>
      <dgm:spPr/>
    </dgm:pt>
    <dgm:pt modelId="{BC14B5C2-D939-4ECF-B0F1-E0C5F62A1DC6}" type="pres">
      <dgm:prSet presAssocID="{16EB9E3C-35EA-4C69-96BF-E3A41EB6B2E0}" presName="node" presStyleLbl="node1" presStyleIdx="1" presStyleCnt="4">
        <dgm:presLayoutVars>
          <dgm:bulletEnabled val="1"/>
        </dgm:presLayoutVars>
      </dgm:prSet>
      <dgm:spPr/>
    </dgm:pt>
    <dgm:pt modelId="{43D02FF7-309D-4965-8B60-3E86C7BA45DB}" type="pres">
      <dgm:prSet presAssocID="{4C2DADC6-0485-4070-82D4-4DF13A6C48CA}" presName="sibTrans" presStyleLbl="sibTrans2D1" presStyleIdx="1" presStyleCnt="3"/>
      <dgm:spPr/>
    </dgm:pt>
    <dgm:pt modelId="{824366F2-864C-4681-BF12-9C77D1F84B7B}" type="pres">
      <dgm:prSet presAssocID="{4C2DADC6-0485-4070-82D4-4DF13A6C48CA}" presName="connectorText" presStyleLbl="sibTrans2D1" presStyleIdx="1" presStyleCnt="3"/>
      <dgm:spPr/>
    </dgm:pt>
    <dgm:pt modelId="{0C1D661E-6160-4ABB-B260-E479E62D0ABF}" type="pres">
      <dgm:prSet presAssocID="{F1D0BBB5-4918-4BA3-A432-9AF457BA6845}" presName="node" presStyleLbl="node1" presStyleIdx="2" presStyleCnt="4">
        <dgm:presLayoutVars>
          <dgm:bulletEnabled val="1"/>
        </dgm:presLayoutVars>
      </dgm:prSet>
      <dgm:spPr/>
    </dgm:pt>
    <dgm:pt modelId="{007DB361-BE1E-4670-B590-5F89BD4E6D38}" type="pres">
      <dgm:prSet presAssocID="{ECDA469F-2B65-425F-BC20-0A7FC5A399DE}" presName="sibTrans" presStyleLbl="sibTrans2D1" presStyleIdx="2" presStyleCnt="3"/>
      <dgm:spPr/>
    </dgm:pt>
    <dgm:pt modelId="{793C449C-0A05-4BC7-94BF-5EF97A3C82C6}" type="pres">
      <dgm:prSet presAssocID="{ECDA469F-2B65-425F-BC20-0A7FC5A399DE}" presName="connectorText" presStyleLbl="sibTrans2D1" presStyleIdx="2" presStyleCnt="3"/>
      <dgm:spPr/>
    </dgm:pt>
    <dgm:pt modelId="{D3AB40F3-7056-4167-9171-3CA84FBC6704}" type="pres">
      <dgm:prSet presAssocID="{DE70ACAE-82F6-430E-9EFB-56F0F9813C9B}" presName="node" presStyleLbl="node1" presStyleIdx="3" presStyleCnt="4">
        <dgm:presLayoutVars>
          <dgm:bulletEnabled val="1"/>
        </dgm:presLayoutVars>
      </dgm:prSet>
      <dgm:spPr/>
    </dgm:pt>
  </dgm:ptLst>
  <dgm:cxnLst>
    <dgm:cxn modelId="{0718D917-6820-42D5-90A3-958EA722ABC1}" type="presOf" srcId="{4C2DADC6-0485-4070-82D4-4DF13A6C48CA}" destId="{43D02FF7-309D-4965-8B60-3E86C7BA45DB}" srcOrd="0" destOrd="0" presId="urn:microsoft.com/office/officeart/2005/8/layout/process1"/>
    <dgm:cxn modelId="{1E0A7235-A702-44C6-98A6-9AC38797A9DB}" type="presOf" srcId="{D08B8B19-CA2B-4280-8F50-CDA07A2A2D0D}" destId="{19548063-989B-430F-9660-EDBF3B684329}" srcOrd="0" destOrd="0" presId="urn:microsoft.com/office/officeart/2005/8/layout/process1"/>
    <dgm:cxn modelId="{87D0633F-590F-4C5C-AB75-C0E67A201C45}" type="presOf" srcId="{85D9152D-E6AB-4C70-A1EE-E817A6FD10B5}" destId="{72EEF9B9-19FF-4C73-BEE8-BA005401A62B}" srcOrd="0" destOrd="0" presId="urn:microsoft.com/office/officeart/2005/8/layout/process1"/>
    <dgm:cxn modelId="{685A1065-DA9A-4F79-83A5-30439C9676EA}" type="presOf" srcId="{DE70ACAE-82F6-430E-9EFB-56F0F9813C9B}" destId="{D3AB40F3-7056-4167-9171-3CA84FBC6704}" srcOrd="0" destOrd="0" presId="urn:microsoft.com/office/officeart/2005/8/layout/process1"/>
    <dgm:cxn modelId="{2566C249-4CFD-49AC-B8B7-C4EDBEAAE35A}" srcId="{9029D736-939F-4F87-9CAD-FADDF25150B0}" destId="{D08B8B19-CA2B-4280-8F50-CDA07A2A2D0D}" srcOrd="0" destOrd="0" parTransId="{EB149BC8-7109-4E23-A21A-4F74E05A250C}" sibTransId="{85D9152D-E6AB-4C70-A1EE-E817A6FD10B5}"/>
    <dgm:cxn modelId="{8281494F-1CB3-4CB2-A383-27B8FA5B6410}" type="presOf" srcId="{ECDA469F-2B65-425F-BC20-0A7FC5A399DE}" destId="{793C449C-0A05-4BC7-94BF-5EF97A3C82C6}" srcOrd="1" destOrd="0" presId="urn:microsoft.com/office/officeart/2005/8/layout/process1"/>
    <dgm:cxn modelId="{3967EB70-B0AC-4FDF-819A-1CFE18ED843F}" type="presOf" srcId="{4C2DADC6-0485-4070-82D4-4DF13A6C48CA}" destId="{824366F2-864C-4681-BF12-9C77D1F84B7B}" srcOrd="1" destOrd="0" presId="urn:microsoft.com/office/officeart/2005/8/layout/process1"/>
    <dgm:cxn modelId="{CD741E8F-F95A-4F7D-BB14-FA2C088623F6}" srcId="{9029D736-939F-4F87-9CAD-FADDF25150B0}" destId="{16EB9E3C-35EA-4C69-96BF-E3A41EB6B2E0}" srcOrd="1" destOrd="0" parTransId="{A72D4FA2-537F-47B1-9620-E32C24534FB7}" sibTransId="{4C2DADC6-0485-4070-82D4-4DF13A6C48CA}"/>
    <dgm:cxn modelId="{5690419A-1BD5-4FE4-B637-A80CD8F4A591}" srcId="{9029D736-939F-4F87-9CAD-FADDF25150B0}" destId="{F1D0BBB5-4918-4BA3-A432-9AF457BA6845}" srcOrd="2" destOrd="0" parTransId="{D15D4AD0-9388-44A0-A83D-C0BF867227C5}" sibTransId="{ECDA469F-2B65-425F-BC20-0A7FC5A399DE}"/>
    <dgm:cxn modelId="{D8FEC8B7-BD3E-4CCD-B815-3090EBACF1DA}" srcId="{9029D736-939F-4F87-9CAD-FADDF25150B0}" destId="{DE70ACAE-82F6-430E-9EFB-56F0F9813C9B}" srcOrd="3" destOrd="0" parTransId="{595FCC25-FF80-477C-964B-CF4774004895}" sibTransId="{8007446F-6B95-4CCC-B52E-4462AC966010}"/>
    <dgm:cxn modelId="{57F8ABBC-A3CF-44CE-BFF4-8D038026E75D}" type="presOf" srcId="{9029D736-939F-4F87-9CAD-FADDF25150B0}" destId="{FD34BD13-7871-4876-A880-8ADF41965A24}" srcOrd="0" destOrd="0" presId="urn:microsoft.com/office/officeart/2005/8/layout/process1"/>
    <dgm:cxn modelId="{F4AB24D2-92B5-429D-B16D-638C79CD6DFB}" type="presOf" srcId="{16EB9E3C-35EA-4C69-96BF-E3A41EB6B2E0}" destId="{BC14B5C2-D939-4ECF-B0F1-E0C5F62A1DC6}" srcOrd="0" destOrd="0" presId="urn:microsoft.com/office/officeart/2005/8/layout/process1"/>
    <dgm:cxn modelId="{750678EC-8ED3-4830-9326-731435459A85}" type="presOf" srcId="{85D9152D-E6AB-4C70-A1EE-E817A6FD10B5}" destId="{AB009DDC-55F9-4EA0-86F7-18FBFF879203}" srcOrd="1" destOrd="0" presId="urn:microsoft.com/office/officeart/2005/8/layout/process1"/>
    <dgm:cxn modelId="{998DE2F1-EEB0-44F6-9896-3C4242A86CC7}" type="presOf" srcId="{F1D0BBB5-4918-4BA3-A432-9AF457BA6845}" destId="{0C1D661E-6160-4ABB-B260-E479E62D0ABF}" srcOrd="0" destOrd="0" presId="urn:microsoft.com/office/officeart/2005/8/layout/process1"/>
    <dgm:cxn modelId="{038CE6F1-6585-4982-A8EC-D953731181BC}" type="presOf" srcId="{ECDA469F-2B65-425F-BC20-0A7FC5A399DE}" destId="{007DB361-BE1E-4670-B590-5F89BD4E6D38}" srcOrd="0" destOrd="0" presId="urn:microsoft.com/office/officeart/2005/8/layout/process1"/>
    <dgm:cxn modelId="{D366A883-8E74-48CF-9813-C965A312703F}" type="presParOf" srcId="{FD34BD13-7871-4876-A880-8ADF41965A24}" destId="{19548063-989B-430F-9660-EDBF3B684329}" srcOrd="0" destOrd="0" presId="urn:microsoft.com/office/officeart/2005/8/layout/process1"/>
    <dgm:cxn modelId="{1D0A8C5E-E094-4306-9B42-D9654850194A}" type="presParOf" srcId="{FD34BD13-7871-4876-A880-8ADF41965A24}" destId="{72EEF9B9-19FF-4C73-BEE8-BA005401A62B}" srcOrd="1" destOrd="0" presId="urn:microsoft.com/office/officeart/2005/8/layout/process1"/>
    <dgm:cxn modelId="{FA2C5EFA-3D20-4639-B2D6-E16D27010398}" type="presParOf" srcId="{72EEF9B9-19FF-4C73-BEE8-BA005401A62B}" destId="{AB009DDC-55F9-4EA0-86F7-18FBFF879203}" srcOrd="0" destOrd="0" presId="urn:microsoft.com/office/officeart/2005/8/layout/process1"/>
    <dgm:cxn modelId="{66FF2E5B-0F8A-4C2D-991C-7E2CE53AEB22}" type="presParOf" srcId="{FD34BD13-7871-4876-A880-8ADF41965A24}" destId="{BC14B5C2-D939-4ECF-B0F1-E0C5F62A1DC6}" srcOrd="2" destOrd="0" presId="urn:microsoft.com/office/officeart/2005/8/layout/process1"/>
    <dgm:cxn modelId="{674CEDF7-1ECB-4ECE-8C90-799EAA5BDE9A}" type="presParOf" srcId="{FD34BD13-7871-4876-A880-8ADF41965A24}" destId="{43D02FF7-309D-4965-8B60-3E86C7BA45DB}" srcOrd="3" destOrd="0" presId="urn:microsoft.com/office/officeart/2005/8/layout/process1"/>
    <dgm:cxn modelId="{D65469FD-CC97-4493-B168-FD75A901B986}" type="presParOf" srcId="{43D02FF7-309D-4965-8B60-3E86C7BA45DB}" destId="{824366F2-864C-4681-BF12-9C77D1F84B7B}" srcOrd="0" destOrd="0" presId="urn:microsoft.com/office/officeart/2005/8/layout/process1"/>
    <dgm:cxn modelId="{596918C9-A7BB-4088-814E-1A24CE3E94DD}" type="presParOf" srcId="{FD34BD13-7871-4876-A880-8ADF41965A24}" destId="{0C1D661E-6160-4ABB-B260-E479E62D0ABF}" srcOrd="4" destOrd="0" presId="urn:microsoft.com/office/officeart/2005/8/layout/process1"/>
    <dgm:cxn modelId="{330B253E-61E0-4F7E-AC74-CD34E82ADFE5}" type="presParOf" srcId="{FD34BD13-7871-4876-A880-8ADF41965A24}" destId="{007DB361-BE1E-4670-B590-5F89BD4E6D38}" srcOrd="5" destOrd="0" presId="urn:microsoft.com/office/officeart/2005/8/layout/process1"/>
    <dgm:cxn modelId="{D3E8474F-D493-4A51-A508-DE1D24A0108F}" type="presParOf" srcId="{007DB361-BE1E-4670-B590-5F89BD4E6D38}" destId="{793C449C-0A05-4BC7-94BF-5EF97A3C82C6}" srcOrd="0" destOrd="0" presId="urn:microsoft.com/office/officeart/2005/8/layout/process1"/>
    <dgm:cxn modelId="{65C6BA75-6622-4036-9A05-AC83464232EE}" type="presParOf" srcId="{FD34BD13-7871-4876-A880-8ADF41965A24}" destId="{D3AB40F3-7056-4167-9171-3CA84FBC670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48063-989B-430F-9660-EDBF3B684329}">
      <dsp:nvSpPr>
        <dsp:cNvPr id="0" name=""/>
        <dsp:cNvSpPr/>
      </dsp:nvSpPr>
      <dsp:spPr>
        <a:xfrm>
          <a:off x="3480" y="1870173"/>
          <a:ext cx="1521907" cy="955948"/>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企业申报</a:t>
          </a:r>
        </a:p>
      </dsp:txBody>
      <dsp:txXfrm>
        <a:off x="31479" y="1898172"/>
        <a:ext cx="1465909" cy="899950"/>
      </dsp:txXfrm>
    </dsp:sp>
    <dsp:sp modelId="{72EEF9B9-19FF-4C73-BEE8-BA005401A62B}">
      <dsp:nvSpPr>
        <dsp:cNvPr id="0" name=""/>
        <dsp:cNvSpPr/>
      </dsp:nvSpPr>
      <dsp:spPr>
        <a:xfrm>
          <a:off x="1677578" y="2159431"/>
          <a:ext cx="322644" cy="377433"/>
        </a:xfrm>
        <a:prstGeom prst="rightArrow">
          <a:avLst>
            <a:gd name="adj1" fmla="val 60000"/>
            <a:gd name="adj2" fmla="val 5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CN" altLang="en-US" sz="2400" kern="1200"/>
        </a:p>
      </dsp:txBody>
      <dsp:txXfrm>
        <a:off x="1677578" y="2234918"/>
        <a:ext cx="225851" cy="226459"/>
      </dsp:txXfrm>
    </dsp:sp>
    <dsp:sp modelId="{BC14B5C2-D939-4ECF-B0F1-E0C5F62A1DC6}">
      <dsp:nvSpPr>
        <dsp:cNvPr id="0" name=""/>
        <dsp:cNvSpPr/>
      </dsp:nvSpPr>
      <dsp:spPr>
        <a:xfrm>
          <a:off x="2134151" y="1870173"/>
          <a:ext cx="1521907" cy="955948"/>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现场审核（技术）</a:t>
          </a:r>
        </a:p>
      </dsp:txBody>
      <dsp:txXfrm>
        <a:off x="2162150" y="1898172"/>
        <a:ext cx="1465909" cy="899950"/>
      </dsp:txXfrm>
    </dsp:sp>
    <dsp:sp modelId="{43D02FF7-309D-4965-8B60-3E86C7BA45DB}">
      <dsp:nvSpPr>
        <dsp:cNvPr id="0" name=""/>
        <dsp:cNvSpPr/>
      </dsp:nvSpPr>
      <dsp:spPr>
        <a:xfrm>
          <a:off x="3808249" y="2159431"/>
          <a:ext cx="322644" cy="377433"/>
        </a:xfrm>
        <a:prstGeom prst="rightArrow">
          <a:avLst>
            <a:gd name="adj1" fmla="val 60000"/>
            <a:gd name="adj2" fmla="val 5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CN" altLang="en-US" sz="2400" kern="1200"/>
        </a:p>
      </dsp:txBody>
      <dsp:txXfrm>
        <a:off x="3808249" y="2234918"/>
        <a:ext cx="225851" cy="226459"/>
      </dsp:txXfrm>
    </dsp:sp>
    <dsp:sp modelId="{0C1D661E-6160-4ABB-B260-E479E62D0ABF}">
      <dsp:nvSpPr>
        <dsp:cNvPr id="0" name=""/>
        <dsp:cNvSpPr/>
      </dsp:nvSpPr>
      <dsp:spPr>
        <a:xfrm>
          <a:off x="4264821" y="1870173"/>
          <a:ext cx="1521907" cy="955948"/>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现场审核（财务）</a:t>
          </a:r>
        </a:p>
      </dsp:txBody>
      <dsp:txXfrm>
        <a:off x="4292820" y="1898172"/>
        <a:ext cx="1465909" cy="899950"/>
      </dsp:txXfrm>
    </dsp:sp>
    <dsp:sp modelId="{007DB361-BE1E-4670-B590-5F89BD4E6D38}">
      <dsp:nvSpPr>
        <dsp:cNvPr id="0" name=""/>
        <dsp:cNvSpPr/>
      </dsp:nvSpPr>
      <dsp:spPr>
        <a:xfrm>
          <a:off x="5938919" y="2159431"/>
          <a:ext cx="322644" cy="377433"/>
        </a:xfrm>
        <a:prstGeom prst="rightArrow">
          <a:avLst>
            <a:gd name="adj1" fmla="val 60000"/>
            <a:gd name="adj2" fmla="val 5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CN" altLang="en-US" sz="2400" kern="1200"/>
        </a:p>
      </dsp:txBody>
      <dsp:txXfrm>
        <a:off x="5938919" y="2234918"/>
        <a:ext cx="225851" cy="226459"/>
      </dsp:txXfrm>
    </dsp:sp>
    <dsp:sp modelId="{D3AB40F3-7056-4167-9171-3CA84FBC6704}">
      <dsp:nvSpPr>
        <dsp:cNvPr id="0" name=""/>
        <dsp:cNvSpPr/>
      </dsp:nvSpPr>
      <dsp:spPr>
        <a:xfrm>
          <a:off x="6395491" y="1870173"/>
          <a:ext cx="1521907" cy="955948"/>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专家复审会议</a:t>
          </a:r>
        </a:p>
      </dsp:txBody>
      <dsp:txXfrm>
        <a:off x="6423490" y="1898172"/>
        <a:ext cx="1465909" cy="8999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9899B0EA-665D-6E17-6A2B-C23ED8145B9B}"/>
              </a:ext>
            </a:extLst>
          </p:cNvPr>
          <p:cNvSpPr>
            <a:spLocks noGrp="1" noChangeArrowheads="1"/>
          </p:cNvSpPr>
          <p:nvPr>
            <p:ph type="hdr" sz="quarter"/>
          </p:nvPr>
        </p:nvSpPr>
        <p:spPr bwMode="auto">
          <a:xfrm>
            <a:off x="0" y="0"/>
            <a:ext cx="2919413"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宋体" pitchFamily="2" charset="-122"/>
              </a:defRPr>
            </a:lvl1pPr>
          </a:lstStyle>
          <a:p>
            <a:pPr>
              <a:defRPr/>
            </a:pPr>
            <a:endParaRPr lang="zh-CN" altLang="en-US"/>
          </a:p>
        </p:txBody>
      </p:sp>
      <p:sp>
        <p:nvSpPr>
          <p:cNvPr id="104451" name="Rectangle 3">
            <a:extLst>
              <a:ext uri="{FF2B5EF4-FFF2-40B4-BE49-F238E27FC236}">
                <a16:creationId xmlns:a16="http://schemas.microsoft.com/office/drawing/2014/main" id="{EB46F104-D91E-4430-DAA6-330C0B6A07F4}"/>
              </a:ext>
            </a:extLst>
          </p:cNvPr>
          <p:cNvSpPr>
            <a:spLocks noGrp="1" noChangeArrowheads="1"/>
          </p:cNvSpPr>
          <p:nvPr>
            <p:ph type="dt" sz="quarter" idx="1"/>
          </p:nvPr>
        </p:nvSpPr>
        <p:spPr bwMode="auto">
          <a:xfrm>
            <a:off x="3814763" y="0"/>
            <a:ext cx="2919412"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宋体" pitchFamily="2" charset="-122"/>
              </a:defRPr>
            </a:lvl1pPr>
          </a:lstStyle>
          <a:p>
            <a:pPr>
              <a:defRPr/>
            </a:pPr>
            <a:fld id="{4C216CA2-05C2-45C2-B5EC-CACEF9C99E66}" type="datetimeFigureOut">
              <a:rPr lang="zh-CN" altLang="en-US"/>
              <a:pPr>
                <a:defRPr/>
              </a:pPr>
              <a:t>2022/5/24</a:t>
            </a:fld>
            <a:endParaRPr lang="en-US" altLang="zh-CN"/>
          </a:p>
        </p:txBody>
      </p:sp>
      <p:sp>
        <p:nvSpPr>
          <p:cNvPr id="104452" name="Rectangle 4">
            <a:extLst>
              <a:ext uri="{FF2B5EF4-FFF2-40B4-BE49-F238E27FC236}">
                <a16:creationId xmlns:a16="http://schemas.microsoft.com/office/drawing/2014/main" id="{1D503735-3E4F-791E-59FE-2C7F0AF0E916}"/>
              </a:ext>
            </a:extLst>
          </p:cNvPr>
          <p:cNvSpPr>
            <a:spLocks noGrp="1" noChangeArrowheads="1"/>
          </p:cNvSpPr>
          <p:nvPr>
            <p:ph type="ftr" sz="quarter" idx="2"/>
          </p:nvPr>
        </p:nvSpPr>
        <p:spPr bwMode="auto">
          <a:xfrm>
            <a:off x="0" y="9371013"/>
            <a:ext cx="2919413" cy="493712"/>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宋体" pitchFamily="2" charset="-122"/>
              </a:defRPr>
            </a:lvl1pPr>
          </a:lstStyle>
          <a:p>
            <a:pPr>
              <a:defRPr/>
            </a:pPr>
            <a:endParaRPr lang="en-US" altLang="zh-CN"/>
          </a:p>
        </p:txBody>
      </p:sp>
      <p:sp>
        <p:nvSpPr>
          <p:cNvPr id="104453" name="Rectangle 5">
            <a:extLst>
              <a:ext uri="{FF2B5EF4-FFF2-40B4-BE49-F238E27FC236}">
                <a16:creationId xmlns:a16="http://schemas.microsoft.com/office/drawing/2014/main" id="{AFF84270-6EA6-1EAB-D62E-10D92929331A}"/>
              </a:ext>
            </a:extLst>
          </p:cNvPr>
          <p:cNvSpPr>
            <a:spLocks noGrp="1" noChangeArrowheads="1"/>
          </p:cNvSpPr>
          <p:nvPr>
            <p:ph type="sldNum" sz="quarter" idx="3"/>
          </p:nvPr>
        </p:nvSpPr>
        <p:spPr bwMode="auto">
          <a:xfrm>
            <a:off x="3814763" y="9371013"/>
            <a:ext cx="2919412" cy="493712"/>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B6C38F1D-74A5-43A5-9B1D-6F67D4268E53}" type="slidenum">
              <a:rPr lang="zh-CN" altLang="en-US"/>
              <a:pPr/>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B06B676-543D-3F50-77E4-DAE6E696E398}"/>
              </a:ext>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eaLnBrk="1" hangingPunct="1">
              <a:defRPr sz="1200">
                <a:latin typeface="Arial" pitchFamily="34" charset="0"/>
                <a:ea typeface="宋体" pitchFamily="2" charset="-122"/>
              </a:defRPr>
            </a:lvl1pPr>
          </a:lstStyle>
          <a:p>
            <a:pPr>
              <a:defRPr/>
            </a:pPr>
            <a:endParaRPr lang="zh-CN" altLang="en-US"/>
          </a:p>
        </p:txBody>
      </p:sp>
      <p:sp>
        <p:nvSpPr>
          <p:cNvPr id="3" name="日期占位符 2">
            <a:extLst>
              <a:ext uri="{FF2B5EF4-FFF2-40B4-BE49-F238E27FC236}">
                <a16:creationId xmlns:a16="http://schemas.microsoft.com/office/drawing/2014/main" id="{F8711F2F-E689-8480-CF8F-42A952FFBC05}"/>
              </a:ext>
            </a:extLst>
          </p:cNvPr>
          <p:cNvSpPr>
            <a:spLocks noGrp="1"/>
          </p:cNvSpPr>
          <p:nvPr>
            <p:ph type="dt" idx="1"/>
          </p:nvPr>
        </p:nvSpPr>
        <p:spPr>
          <a:xfrm>
            <a:off x="3814763" y="0"/>
            <a:ext cx="2919412" cy="493713"/>
          </a:xfrm>
          <a:prstGeom prst="rect">
            <a:avLst/>
          </a:prstGeom>
        </p:spPr>
        <p:txBody>
          <a:bodyPr vert="horz" lIns="91440" tIns="45720" rIns="91440" bIns="45720" rtlCol="0"/>
          <a:lstStyle>
            <a:lvl1pPr algn="r" eaLnBrk="1" hangingPunct="1">
              <a:defRPr sz="1200">
                <a:latin typeface="Arial" pitchFamily="34" charset="0"/>
                <a:ea typeface="宋体" pitchFamily="2" charset="-122"/>
              </a:defRPr>
            </a:lvl1pPr>
          </a:lstStyle>
          <a:p>
            <a:pPr>
              <a:defRPr/>
            </a:pPr>
            <a:fld id="{0F33C04E-6270-4232-9A10-1688D7FDE59C}" type="datetimeFigureOut">
              <a:rPr lang="zh-CN" altLang="en-US"/>
              <a:pPr>
                <a:defRPr/>
              </a:pPr>
              <a:t>2022/5/24</a:t>
            </a:fld>
            <a:endParaRPr lang="zh-CN" altLang="en-US"/>
          </a:p>
        </p:txBody>
      </p:sp>
      <p:sp>
        <p:nvSpPr>
          <p:cNvPr id="4" name="幻灯片图像占位符 3">
            <a:extLst>
              <a:ext uri="{FF2B5EF4-FFF2-40B4-BE49-F238E27FC236}">
                <a16:creationId xmlns:a16="http://schemas.microsoft.com/office/drawing/2014/main" id="{6A308D20-E358-AD61-9F6B-894BDE666D9D}"/>
              </a:ext>
            </a:extLst>
          </p:cNvPr>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89A2B3A2-C5AD-D71B-AA56-C0CBE28C2E80}"/>
              </a:ext>
            </a:extLst>
          </p:cNvPr>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8CAE05A1-FAD0-A5FA-F9AE-DD5FB9039CAD}"/>
              </a:ext>
            </a:extLst>
          </p:cNvPr>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eaLnBrk="1" hangingPunct="1">
              <a:defRPr sz="1200">
                <a:latin typeface="Arial" pitchFamily="34" charset="0"/>
                <a:ea typeface="宋体" pitchFamily="2" charset="-122"/>
              </a:defRPr>
            </a:lvl1pPr>
          </a:lstStyle>
          <a:p>
            <a:pPr>
              <a:defRPr/>
            </a:pPr>
            <a:endParaRPr lang="zh-CN" altLang="en-US"/>
          </a:p>
        </p:txBody>
      </p:sp>
      <p:sp>
        <p:nvSpPr>
          <p:cNvPr id="7" name="灯片编号占位符 6">
            <a:extLst>
              <a:ext uri="{FF2B5EF4-FFF2-40B4-BE49-F238E27FC236}">
                <a16:creationId xmlns:a16="http://schemas.microsoft.com/office/drawing/2014/main" id="{62BA6042-7635-4A95-C45A-302F539F8A22}"/>
              </a:ext>
            </a:extLst>
          </p:cNvPr>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00457BA-4E2B-4C9B-966A-7AF13C47A727}"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a:extLst>
              <a:ext uri="{FF2B5EF4-FFF2-40B4-BE49-F238E27FC236}">
                <a16:creationId xmlns:a16="http://schemas.microsoft.com/office/drawing/2014/main" id="{44503A8F-E893-9C95-B10D-8A15E95FD1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备注占位符 2">
            <a:extLst>
              <a:ext uri="{FF2B5EF4-FFF2-40B4-BE49-F238E27FC236}">
                <a16:creationId xmlns:a16="http://schemas.microsoft.com/office/drawing/2014/main" id="{60AEDF14-1344-69CD-823B-E60CD6890C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4820" name="灯片编号占位符 3">
            <a:extLst>
              <a:ext uri="{FF2B5EF4-FFF2-40B4-BE49-F238E27FC236}">
                <a16:creationId xmlns:a16="http://schemas.microsoft.com/office/drawing/2014/main" id="{F35B3C74-E547-95CF-4319-AE37B67C61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D951EBB-93E2-4937-A3C6-BABC63F0570A}" type="slidenum">
              <a:rPr lang="zh-CN" altLang="en-US"/>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a:extLst>
              <a:ext uri="{FF2B5EF4-FFF2-40B4-BE49-F238E27FC236}">
                <a16:creationId xmlns:a16="http://schemas.microsoft.com/office/drawing/2014/main" id="{FC9E3384-9902-46A7-35D0-8D7A72DF31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备注占位符 2">
            <a:extLst>
              <a:ext uri="{FF2B5EF4-FFF2-40B4-BE49-F238E27FC236}">
                <a16:creationId xmlns:a16="http://schemas.microsoft.com/office/drawing/2014/main" id="{9BDBC407-F8C2-8C37-07B1-D011D77F43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a:p>
        </p:txBody>
      </p:sp>
      <p:sp>
        <p:nvSpPr>
          <p:cNvPr id="41988" name="灯片编号占位符 3">
            <a:extLst>
              <a:ext uri="{FF2B5EF4-FFF2-40B4-BE49-F238E27FC236}">
                <a16:creationId xmlns:a16="http://schemas.microsoft.com/office/drawing/2014/main" id="{26B99A21-31BB-77A0-FEE2-1FC456E671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B66A30E-3153-40B4-B573-1F39D0457578}" type="slidenum">
              <a:rPr lang="zh-CN" altLang="en-US"/>
              <a:pPr/>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a:extLst>
              <a:ext uri="{FF2B5EF4-FFF2-40B4-BE49-F238E27FC236}">
                <a16:creationId xmlns:a16="http://schemas.microsoft.com/office/drawing/2014/main" id="{9DCCA8B4-72F3-1113-0D56-4602B866B1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备注占位符 2">
            <a:extLst>
              <a:ext uri="{FF2B5EF4-FFF2-40B4-BE49-F238E27FC236}">
                <a16:creationId xmlns:a16="http://schemas.microsoft.com/office/drawing/2014/main" id="{D94FEC8A-BB6F-E6EF-6FA5-1BB7FB7565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dirty="0"/>
          </a:p>
        </p:txBody>
      </p:sp>
      <p:sp>
        <p:nvSpPr>
          <p:cNvPr id="43012" name="灯片编号占位符 3">
            <a:extLst>
              <a:ext uri="{FF2B5EF4-FFF2-40B4-BE49-F238E27FC236}">
                <a16:creationId xmlns:a16="http://schemas.microsoft.com/office/drawing/2014/main" id="{66AB05B6-C644-41C2-0E30-149177BF08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5B4B290-EDEE-48AA-B190-820D37767DFF}" type="slidenum">
              <a:rPr lang="zh-CN" altLang="en-US"/>
              <a:pPr/>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a:extLst>
              <a:ext uri="{FF2B5EF4-FFF2-40B4-BE49-F238E27FC236}">
                <a16:creationId xmlns:a16="http://schemas.microsoft.com/office/drawing/2014/main" id="{88D4F6ED-ED31-5BD0-D21C-6078A16E2E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a:extLst>
              <a:ext uri="{FF2B5EF4-FFF2-40B4-BE49-F238E27FC236}">
                <a16:creationId xmlns:a16="http://schemas.microsoft.com/office/drawing/2014/main" id="{3EF1C0CC-35A2-FDB3-25D4-E92E2465E4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a:p>
        </p:txBody>
      </p:sp>
      <p:sp>
        <p:nvSpPr>
          <p:cNvPr id="44036" name="灯片编号占位符 3">
            <a:extLst>
              <a:ext uri="{FF2B5EF4-FFF2-40B4-BE49-F238E27FC236}">
                <a16:creationId xmlns:a16="http://schemas.microsoft.com/office/drawing/2014/main" id="{69E6F40B-6F8F-1B96-B387-9B6851A24D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6A341B0-700F-4B36-9D88-9BCE811CDE88}" type="slidenum">
              <a:rPr lang="zh-CN" altLang="en-US"/>
              <a:pPr/>
              <a:t>16</a:t>
            </a:fld>
            <a:endParaRPr lang="zh-CN" altLang="en-US"/>
          </a:p>
        </p:txBody>
      </p:sp>
    </p:spTree>
    <p:extLst>
      <p:ext uri="{BB962C8B-B14F-4D97-AF65-F5344CB8AC3E}">
        <p14:creationId xmlns:p14="http://schemas.microsoft.com/office/powerpoint/2010/main" val="334360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a:extLst>
              <a:ext uri="{FF2B5EF4-FFF2-40B4-BE49-F238E27FC236}">
                <a16:creationId xmlns:a16="http://schemas.microsoft.com/office/drawing/2014/main" id="{88D4F6ED-ED31-5BD0-D21C-6078A16E2E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a:extLst>
              <a:ext uri="{FF2B5EF4-FFF2-40B4-BE49-F238E27FC236}">
                <a16:creationId xmlns:a16="http://schemas.microsoft.com/office/drawing/2014/main" id="{3EF1C0CC-35A2-FDB3-25D4-E92E2465E4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a:p>
        </p:txBody>
      </p:sp>
      <p:sp>
        <p:nvSpPr>
          <p:cNvPr id="44036" name="灯片编号占位符 3">
            <a:extLst>
              <a:ext uri="{FF2B5EF4-FFF2-40B4-BE49-F238E27FC236}">
                <a16:creationId xmlns:a16="http://schemas.microsoft.com/office/drawing/2014/main" id="{69E6F40B-6F8F-1B96-B387-9B6851A24D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6A341B0-700F-4B36-9D88-9BCE811CDE88}" type="slidenum">
              <a:rPr lang="zh-CN" altLang="en-US"/>
              <a:pPr/>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a:extLst>
              <a:ext uri="{FF2B5EF4-FFF2-40B4-BE49-F238E27FC236}">
                <a16:creationId xmlns:a16="http://schemas.microsoft.com/office/drawing/2014/main" id="{06B9C7BC-B756-47D8-CCFC-B8E32949E5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备注占位符 2">
            <a:extLst>
              <a:ext uri="{FF2B5EF4-FFF2-40B4-BE49-F238E27FC236}">
                <a16:creationId xmlns:a16="http://schemas.microsoft.com/office/drawing/2014/main" id="{0AE7469D-9BA4-67CA-A34C-421317FE8E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a:t>高效电机：新建项目节能审查意见中明确要求使用节能电机的不予补贴</a:t>
            </a:r>
          </a:p>
        </p:txBody>
      </p:sp>
      <p:sp>
        <p:nvSpPr>
          <p:cNvPr id="46084" name="灯片编号占位符 3">
            <a:extLst>
              <a:ext uri="{FF2B5EF4-FFF2-40B4-BE49-F238E27FC236}">
                <a16:creationId xmlns:a16="http://schemas.microsoft.com/office/drawing/2014/main" id="{7908F0BD-88C7-40C6-7E4C-F85F5D1069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6FCA482-C4E7-4F76-96C5-828492BA0BDA}" type="slidenum">
              <a:rPr lang="zh-CN" altLang="en-US"/>
              <a:pPr/>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a:extLst>
              <a:ext uri="{FF2B5EF4-FFF2-40B4-BE49-F238E27FC236}">
                <a16:creationId xmlns:a16="http://schemas.microsoft.com/office/drawing/2014/main" id="{47C664C0-0E18-7FE8-BDFC-7618A23168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备注占位符 2">
            <a:extLst>
              <a:ext uri="{FF2B5EF4-FFF2-40B4-BE49-F238E27FC236}">
                <a16:creationId xmlns:a16="http://schemas.microsoft.com/office/drawing/2014/main" id="{5C68EB7D-AF5A-50FA-ED9B-008E4D3509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a:latin typeface="微软雅黑" panose="020B0503020204020204" pitchFamily="34" charset="-122"/>
                <a:ea typeface="微软雅黑" panose="020B0503020204020204" pitchFamily="34" charset="-122"/>
              </a:rPr>
              <a:t>依据</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上海市绿色制造体系建设实施方案</a:t>
            </a:r>
            <a:r>
              <a:rPr lang="en-US" altLang="zh-CN">
                <a:latin typeface="微软雅黑" panose="020B0503020204020204" pitchFamily="34" charset="-122"/>
                <a:ea typeface="微软雅黑" panose="020B0503020204020204" pitchFamily="34" charset="-122"/>
              </a:rPr>
              <a:t>(2021-2025</a:t>
            </a:r>
            <a:r>
              <a:rPr lang="zh-CN" altLang="en-US">
                <a:latin typeface="微软雅黑" panose="020B0503020204020204" pitchFamily="34" charset="-122"/>
                <a:ea typeface="微软雅黑" panose="020B0503020204020204" pitchFamily="34" charset="-122"/>
              </a:rPr>
              <a:t>年</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，全市建设</a:t>
            </a:r>
            <a:r>
              <a:rPr lang="en-US" altLang="zh-CN" b="1">
                <a:latin typeface="微软雅黑" panose="020B0503020204020204" pitchFamily="34" charset="-122"/>
                <a:ea typeface="微软雅黑" panose="020B0503020204020204" pitchFamily="34" charset="-122"/>
              </a:rPr>
              <a:t>100</a:t>
            </a:r>
            <a:r>
              <a:rPr lang="zh-CN" altLang="en-US" b="1">
                <a:latin typeface="微软雅黑" panose="020B0503020204020204" pitchFamily="34" charset="-122"/>
                <a:ea typeface="微软雅黑" panose="020B0503020204020204" pitchFamily="34" charset="-122"/>
              </a:rPr>
              <a:t>个绿色工厂、</a:t>
            </a:r>
            <a:r>
              <a:rPr lang="en-US" altLang="zh-CN" b="1">
                <a:latin typeface="微软雅黑" panose="020B0503020204020204" pitchFamily="34" charset="-122"/>
                <a:ea typeface="微软雅黑" panose="020B0503020204020204" pitchFamily="34" charset="-122"/>
              </a:rPr>
              <a:t>20</a:t>
            </a:r>
            <a:r>
              <a:rPr lang="zh-CN" altLang="en-US" b="1">
                <a:latin typeface="微软雅黑" panose="020B0503020204020204" pitchFamily="34" charset="-122"/>
                <a:ea typeface="微软雅黑" panose="020B0503020204020204" pitchFamily="34" charset="-122"/>
              </a:rPr>
              <a:t>个绿色园区，开发</a:t>
            </a:r>
            <a:r>
              <a:rPr lang="en-US" altLang="zh-CN" b="1">
                <a:latin typeface="微软雅黑" panose="020B0503020204020204" pitchFamily="34" charset="-122"/>
                <a:ea typeface="微软雅黑" panose="020B0503020204020204" pitchFamily="34" charset="-122"/>
              </a:rPr>
              <a:t>100</a:t>
            </a:r>
            <a:r>
              <a:rPr lang="zh-CN" altLang="en-US" b="1">
                <a:latin typeface="微软雅黑" panose="020B0503020204020204" pitchFamily="34" charset="-122"/>
                <a:ea typeface="微软雅黑" panose="020B0503020204020204" pitchFamily="34" charset="-122"/>
              </a:rPr>
              <a:t>项绿色产品，打造</a:t>
            </a:r>
            <a:r>
              <a:rPr lang="en-US" altLang="zh-CN" b="1">
                <a:latin typeface="微软雅黑" panose="020B0503020204020204" pitchFamily="34" charset="-122"/>
                <a:ea typeface="微软雅黑" panose="020B0503020204020204" pitchFamily="34" charset="-122"/>
              </a:rPr>
              <a:t>10</a:t>
            </a:r>
            <a:r>
              <a:rPr lang="zh-CN" altLang="en-US" b="1">
                <a:latin typeface="微软雅黑" panose="020B0503020204020204" pitchFamily="34" charset="-122"/>
                <a:ea typeface="微软雅黑" panose="020B0503020204020204" pitchFamily="34" charset="-122"/>
              </a:rPr>
              <a:t>条绿色供应链</a:t>
            </a:r>
            <a:r>
              <a:rPr lang="zh-CN" altLang="en-US">
                <a:latin typeface="微软雅黑" panose="020B0503020204020204" pitchFamily="34" charset="-122"/>
                <a:ea typeface="微软雅黑" panose="020B0503020204020204" pitchFamily="34" charset="-122"/>
              </a:rPr>
              <a:t>，创建一批国家级绿色制造示范单位</a:t>
            </a:r>
            <a:endParaRPr lang="en-US" altLang="zh-CN">
              <a:latin typeface="微软雅黑" panose="020B0503020204020204" pitchFamily="34" charset="-122"/>
              <a:ea typeface="微软雅黑" panose="020B0503020204020204" pitchFamily="34" charset="-122"/>
            </a:endParaRPr>
          </a:p>
          <a:p>
            <a:endParaRPr lang="zh-CN" altLang="en-US"/>
          </a:p>
        </p:txBody>
      </p:sp>
      <p:sp>
        <p:nvSpPr>
          <p:cNvPr id="45060" name="灯片编号占位符 3">
            <a:extLst>
              <a:ext uri="{FF2B5EF4-FFF2-40B4-BE49-F238E27FC236}">
                <a16:creationId xmlns:a16="http://schemas.microsoft.com/office/drawing/2014/main" id="{A1C60153-B4E9-6D0D-04E9-304AC7671E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C789F47-4EA4-43F2-ADAA-C368DE50EB57}" type="slidenum">
              <a:rPr lang="zh-CN" altLang="en-US"/>
              <a:pPr/>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a:extLst>
              <a:ext uri="{FF2B5EF4-FFF2-40B4-BE49-F238E27FC236}">
                <a16:creationId xmlns:a16="http://schemas.microsoft.com/office/drawing/2014/main" id="{F3C9152E-BFD2-692C-99D8-8734A9FBDD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a:extLst>
              <a:ext uri="{FF2B5EF4-FFF2-40B4-BE49-F238E27FC236}">
                <a16:creationId xmlns:a16="http://schemas.microsoft.com/office/drawing/2014/main" id="{61C7AEAD-81E3-F682-4909-40EA0C9FB9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5844" name="灯片编号占位符 3">
            <a:extLst>
              <a:ext uri="{FF2B5EF4-FFF2-40B4-BE49-F238E27FC236}">
                <a16:creationId xmlns:a16="http://schemas.microsoft.com/office/drawing/2014/main" id="{1F56EF80-2316-85AA-9CFC-8ECD424385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81613E5-53C7-4255-B161-B9D4865AF79F}" type="slidenum">
              <a:rPr lang="zh-CN" altLang="en-US"/>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a:extLst>
              <a:ext uri="{FF2B5EF4-FFF2-40B4-BE49-F238E27FC236}">
                <a16:creationId xmlns:a16="http://schemas.microsoft.com/office/drawing/2014/main" id="{FDDE249F-9E78-0F9B-171D-CDAAB4B167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备注占位符 2">
            <a:extLst>
              <a:ext uri="{FF2B5EF4-FFF2-40B4-BE49-F238E27FC236}">
                <a16:creationId xmlns:a16="http://schemas.microsoft.com/office/drawing/2014/main" id="{4959E7F4-1633-0B46-FE73-7B987A1BC3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dirty="0"/>
              <a:t>1</a:t>
            </a:r>
            <a:r>
              <a:rPr lang="zh-CN" altLang="en-US" dirty="0"/>
              <a:t>、化工区的专项对投资金额有要求，企业申报时需要确认金额满足申报要求</a:t>
            </a:r>
          </a:p>
        </p:txBody>
      </p:sp>
      <p:sp>
        <p:nvSpPr>
          <p:cNvPr id="36868" name="灯片编号占位符 3">
            <a:extLst>
              <a:ext uri="{FF2B5EF4-FFF2-40B4-BE49-F238E27FC236}">
                <a16:creationId xmlns:a16="http://schemas.microsoft.com/office/drawing/2014/main" id="{0667EFBE-AFBC-52E6-1C2F-33FAFA4670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96EE8BC-A2C1-4F8C-BC95-7C03EF3B8F8B}" type="slidenum">
              <a:rPr lang="zh-CN" altLang="en-US"/>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a:extLst>
              <a:ext uri="{FF2B5EF4-FFF2-40B4-BE49-F238E27FC236}">
                <a16:creationId xmlns:a16="http://schemas.microsoft.com/office/drawing/2014/main" id="{FDDE249F-9E78-0F9B-171D-CDAAB4B167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备注占位符 2">
            <a:extLst>
              <a:ext uri="{FF2B5EF4-FFF2-40B4-BE49-F238E27FC236}">
                <a16:creationId xmlns:a16="http://schemas.microsoft.com/office/drawing/2014/main" id="{4959E7F4-1633-0B46-FE73-7B987A1BC3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6868" name="灯片编号占位符 3">
            <a:extLst>
              <a:ext uri="{FF2B5EF4-FFF2-40B4-BE49-F238E27FC236}">
                <a16:creationId xmlns:a16="http://schemas.microsoft.com/office/drawing/2014/main" id="{0667EFBE-AFBC-52E6-1C2F-33FAFA4670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96EE8BC-A2C1-4F8C-BC95-7C03EF3B8F8B}" type="slidenum">
              <a:rPr lang="zh-CN" altLang="en-US"/>
              <a:pPr/>
              <a:t>6</a:t>
            </a:fld>
            <a:endParaRPr lang="zh-CN" altLang="en-US"/>
          </a:p>
        </p:txBody>
      </p:sp>
    </p:spTree>
    <p:extLst>
      <p:ext uri="{BB962C8B-B14F-4D97-AF65-F5344CB8AC3E}">
        <p14:creationId xmlns:p14="http://schemas.microsoft.com/office/powerpoint/2010/main" val="3852459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a:extLst>
              <a:ext uri="{FF2B5EF4-FFF2-40B4-BE49-F238E27FC236}">
                <a16:creationId xmlns:a16="http://schemas.microsoft.com/office/drawing/2014/main" id="{3A0947C5-E3FD-1476-64FF-66F3980E12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备注占位符 2">
            <a:extLst>
              <a:ext uri="{FF2B5EF4-FFF2-40B4-BE49-F238E27FC236}">
                <a16:creationId xmlns:a16="http://schemas.microsoft.com/office/drawing/2014/main" id="{9E64AF58-FE86-0A72-CB87-CB3EB46C2E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dirty="0"/>
              <a:t>1</a:t>
            </a:r>
            <a:r>
              <a:rPr lang="zh-CN" altLang="en-US" dirty="0"/>
              <a:t>、项目执行期满足申报要求</a:t>
            </a:r>
            <a:endParaRPr lang="en-US" altLang="zh-CN" dirty="0"/>
          </a:p>
          <a:p>
            <a:r>
              <a:rPr lang="en-US" altLang="zh-CN" dirty="0"/>
              <a:t>2</a:t>
            </a:r>
            <a:r>
              <a:rPr lang="zh-CN" altLang="en-US" dirty="0"/>
              <a:t>、项目负责人、项目联系人</a:t>
            </a:r>
            <a:endParaRPr lang="en-US" altLang="zh-CN" dirty="0"/>
          </a:p>
          <a:p>
            <a:r>
              <a:rPr lang="en-US" altLang="zh-CN" dirty="0"/>
              <a:t>3</a:t>
            </a:r>
            <a:r>
              <a:rPr lang="zh-CN" altLang="en-US" dirty="0"/>
              <a:t>、电话正确</a:t>
            </a:r>
          </a:p>
        </p:txBody>
      </p:sp>
      <p:sp>
        <p:nvSpPr>
          <p:cNvPr id="37892" name="灯片编号占位符 3">
            <a:extLst>
              <a:ext uri="{FF2B5EF4-FFF2-40B4-BE49-F238E27FC236}">
                <a16:creationId xmlns:a16="http://schemas.microsoft.com/office/drawing/2014/main" id="{B7D780D2-EA5D-7C99-8E18-08090819B4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5E8C880-E0C6-4AB7-B535-C136ADF14655}" type="slidenum">
              <a:rPr lang="zh-CN" altLang="en-US"/>
              <a:pPr/>
              <a:t>8</a:t>
            </a:fld>
            <a:endParaRPr lang="zh-CN" altLang="en-US"/>
          </a:p>
        </p:txBody>
      </p:sp>
    </p:spTree>
    <p:extLst>
      <p:ext uri="{BB962C8B-B14F-4D97-AF65-F5344CB8AC3E}">
        <p14:creationId xmlns:p14="http://schemas.microsoft.com/office/powerpoint/2010/main" val="2766004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a:extLst>
              <a:ext uri="{FF2B5EF4-FFF2-40B4-BE49-F238E27FC236}">
                <a16:creationId xmlns:a16="http://schemas.microsoft.com/office/drawing/2014/main" id="{3A0947C5-E3FD-1476-64FF-66F3980E12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备注占位符 2">
            <a:extLst>
              <a:ext uri="{FF2B5EF4-FFF2-40B4-BE49-F238E27FC236}">
                <a16:creationId xmlns:a16="http://schemas.microsoft.com/office/drawing/2014/main" id="{9E64AF58-FE86-0A72-CB87-CB3EB46C2E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7892" name="灯片编号占位符 3">
            <a:extLst>
              <a:ext uri="{FF2B5EF4-FFF2-40B4-BE49-F238E27FC236}">
                <a16:creationId xmlns:a16="http://schemas.microsoft.com/office/drawing/2014/main" id="{B7D780D2-EA5D-7C99-8E18-08090819B4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5E8C880-E0C6-4AB7-B535-C136ADF14655}" type="slidenum">
              <a:rPr lang="zh-CN" altLang="en-US"/>
              <a:pPr/>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a:extLst>
              <a:ext uri="{FF2B5EF4-FFF2-40B4-BE49-F238E27FC236}">
                <a16:creationId xmlns:a16="http://schemas.microsoft.com/office/drawing/2014/main" id="{A376CEFA-C93C-0605-69AC-42DFD26ABB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备注占位符 2">
            <a:extLst>
              <a:ext uri="{FF2B5EF4-FFF2-40B4-BE49-F238E27FC236}">
                <a16:creationId xmlns:a16="http://schemas.microsoft.com/office/drawing/2014/main" id="{50BF33AF-B3DC-3784-AFB3-7D5375BAE9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a:p>
        </p:txBody>
      </p:sp>
      <p:sp>
        <p:nvSpPr>
          <p:cNvPr id="38916" name="灯片编号占位符 3">
            <a:extLst>
              <a:ext uri="{FF2B5EF4-FFF2-40B4-BE49-F238E27FC236}">
                <a16:creationId xmlns:a16="http://schemas.microsoft.com/office/drawing/2014/main" id="{F047F52C-C21E-7684-69E4-E8A09DAAC9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3C57CE1-E888-4499-B9D3-DED02CBA3EC6}" type="slidenum">
              <a:rPr lang="zh-CN" altLang="en-US"/>
              <a:pPr/>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a:extLst>
              <a:ext uri="{FF2B5EF4-FFF2-40B4-BE49-F238E27FC236}">
                <a16:creationId xmlns:a16="http://schemas.microsoft.com/office/drawing/2014/main" id="{DC0A2E30-772E-8922-2EDE-592062ECA7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a:extLst>
              <a:ext uri="{FF2B5EF4-FFF2-40B4-BE49-F238E27FC236}">
                <a16:creationId xmlns:a16="http://schemas.microsoft.com/office/drawing/2014/main" id="{BE0D35AB-1B31-6393-A7AD-23D94B0C1D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dirty="0"/>
              <a:t>1</a:t>
            </a:r>
            <a:r>
              <a:rPr lang="zh-CN" altLang="en-US" dirty="0"/>
              <a:t>、开竣工日期与封面一致</a:t>
            </a:r>
            <a:endParaRPr lang="en-US" altLang="zh-CN" dirty="0"/>
          </a:p>
          <a:p>
            <a:r>
              <a:rPr lang="en-US" altLang="zh-CN" dirty="0"/>
              <a:t>2</a:t>
            </a:r>
            <a:r>
              <a:rPr lang="zh-CN" altLang="en-US" dirty="0"/>
              <a:t>、项目先进性描述</a:t>
            </a:r>
          </a:p>
        </p:txBody>
      </p:sp>
      <p:sp>
        <p:nvSpPr>
          <p:cNvPr id="39940" name="灯片编号占位符 3">
            <a:extLst>
              <a:ext uri="{FF2B5EF4-FFF2-40B4-BE49-F238E27FC236}">
                <a16:creationId xmlns:a16="http://schemas.microsoft.com/office/drawing/2014/main" id="{1C1A2FF7-F88E-1592-859E-BD9F3C5668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E49C889-85D6-471E-A45E-B974AF3B483B}" type="slidenum">
              <a:rPr lang="zh-CN" altLang="en-US"/>
              <a:pPr/>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a:extLst>
              <a:ext uri="{FF2B5EF4-FFF2-40B4-BE49-F238E27FC236}">
                <a16:creationId xmlns:a16="http://schemas.microsoft.com/office/drawing/2014/main" id="{681DEEF0-8EB6-887D-28B0-413421A181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备注占位符 2">
            <a:extLst>
              <a:ext uri="{FF2B5EF4-FFF2-40B4-BE49-F238E27FC236}">
                <a16:creationId xmlns:a16="http://schemas.microsoft.com/office/drawing/2014/main" id="{9BA8AC30-51E6-771D-947A-6D29B34BD2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a:p>
        </p:txBody>
      </p:sp>
      <p:sp>
        <p:nvSpPr>
          <p:cNvPr id="40964" name="灯片编号占位符 3">
            <a:extLst>
              <a:ext uri="{FF2B5EF4-FFF2-40B4-BE49-F238E27FC236}">
                <a16:creationId xmlns:a16="http://schemas.microsoft.com/office/drawing/2014/main" id="{B8BE003B-2939-47EF-9BA0-015BA2CDF2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33D0EDF-B38E-4F71-9AF2-5E7DA2EBF442}" type="slidenum">
              <a:rPr lang="zh-CN" altLang="en-US"/>
              <a:pPr/>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a:extLst>
              <a:ext uri="{FF2B5EF4-FFF2-40B4-BE49-F238E27FC236}">
                <a16:creationId xmlns:a16="http://schemas.microsoft.com/office/drawing/2014/main" id="{8B2F6B16-B9D3-273E-437E-CB1AF44BCD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32DBF3-4B04-46F4-3C5F-58E092A0A8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2A656A-232A-F16A-3C38-E2E49B31B665}"/>
              </a:ext>
            </a:extLst>
          </p:cNvPr>
          <p:cNvSpPr>
            <a:spLocks noGrp="1" noChangeArrowheads="1"/>
          </p:cNvSpPr>
          <p:nvPr>
            <p:ph type="sldNum" sz="quarter" idx="12"/>
          </p:nvPr>
        </p:nvSpPr>
        <p:spPr>
          <a:ln/>
        </p:spPr>
        <p:txBody>
          <a:bodyPr/>
          <a:lstStyle>
            <a:lvl1pPr>
              <a:defRPr/>
            </a:lvl1pPr>
          </a:lstStyle>
          <a:p>
            <a:fld id="{549A115C-B1DE-4104-9C89-F6E747ED8187}" type="slidenum">
              <a:rPr lang="en-US" altLang="zh-CN"/>
              <a:pPr/>
              <a:t>‹#›</a:t>
            </a:fld>
            <a:endParaRPr lang="en-US" altLang="zh-CN"/>
          </a:p>
        </p:txBody>
      </p:sp>
    </p:spTree>
    <p:extLst>
      <p:ext uri="{BB962C8B-B14F-4D97-AF65-F5344CB8AC3E}">
        <p14:creationId xmlns:p14="http://schemas.microsoft.com/office/powerpoint/2010/main" val="3320864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06B033A2-BA7D-6F87-615E-CC29F5DAE49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172FDE5-1412-3478-1221-FA1E3E6DF3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63C874E-5773-9231-4FE0-C99D805DCDAA}"/>
              </a:ext>
            </a:extLst>
          </p:cNvPr>
          <p:cNvSpPr>
            <a:spLocks noGrp="1" noChangeArrowheads="1"/>
          </p:cNvSpPr>
          <p:nvPr>
            <p:ph type="sldNum" sz="quarter" idx="12"/>
          </p:nvPr>
        </p:nvSpPr>
        <p:spPr>
          <a:ln/>
        </p:spPr>
        <p:txBody>
          <a:bodyPr/>
          <a:lstStyle>
            <a:lvl1pPr>
              <a:defRPr/>
            </a:lvl1pPr>
          </a:lstStyle>
          <a:p>
            <a:fld id="{DFE4B8A1-9BE3-49A9-BAFA-936295433E32}" type="slidenum">
              <a:rPr lang="en-US" altLang="zh-CN"/>
              <a:pPr/>
              <a:t>‹#›</a:t>
            </a:fld>
            <a:endParaRPr lang="en-US" altLang="zh-CN"/>
          </a:p>
        </p:txBody>
      </p:sp>
    </p:spTree>
    <p:extLst>
      <p:ext uri="{BB962C8B-B14F-4D97-AF65-F5344CB8AC3E}">
        <p14:creationId xmlns:p14="http://schemas.microsoft.com/office/powerpoint/2010/main" val="1328487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9B872287-692A-F55D-431A-DDD1656E09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DACA2AB-656C-F49C-0117-A299238BDC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D474266-D546-49D5-D04D-46F563CD70A6}"/>
              </a:ext>
            </a:extLst>
          </p:cNvPr>
          <p:cNvSpPr>
            <a:spLocks noGrp="1" noChangeArrowheads="1"/>
          </p:cNvSpPr>
          <p:nvPr>
            <p:ph type="sldNum" sz="quarter" idx="12"/>
          </p:nvPr>
        </p:nvSpPr>
        <p:spPr>
          <a:ln/>
        </p:spPr>
        <p:txBody>
          <a:bodyPr/>
          <a:lstStyle>
            <a:lvl1pPr>
              <a:defRPr/>
            </a:lvl1pPr>
          </a:lstStyle>
          <a:p>
            <a:fld id="{DF135387-5054-49F9-9E43-37309B5F1EC0}" type="slidenum">
              <a:rPr lang="en-US" altLang="zh-CN"/>
              <a:pPr/>
              <a:t>‹#›</a:t>
            </a:fld>
            <a:endParaRPr lang="en-US" altLang="zh-CN"/>
          </a:p>
        </p:txBody>
      </p:sp>
    </p:spTree>
    <p:extLst>
      <p:ext uri="{BB962C8B-B14F-4D97-AF65-F5344CB8AC3E}">
        <p14:creationId xmlns:p14="http://schemas.microsoft.com/office/powerpoint/2010/main" val="686924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9FC189B9-E4C3-8F44-7584-1F12E4BB2A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E74240-32FD-8FDB-D5B7-F4E1E5E453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AE4BB06-4EDA-16A1-FA90-4C3191F0DE01}"/>
              </a:ext>
            </a:extLst>
          </p:cNvPr>
          <p:cNvSpPr>
            <a:spLocks noGrp="1" noChangeArrowheads="1"/>
          </p:cNvSpPr>
          <p:nvPr>
            <p:ph type="sldNum" sz="quarter" idx="12"/>
          </p:nvPr>
        </p:nvSpPr>
        <p:spPr>
          <a:ln/>
        </p:spPr>
        <p:txBody>
          <a:bodyPr/>
          <a:lstStyle>
            <a:lvl1pPr>
              <a:defRPr/>
            </a:lvl1pPr>
          </a:lstStyle>
          <a:p>
            <a:fld id="{F8B5F6C3-F927-4629-AD9A-BB6560183A0C}" type="slidenum">
              <a:rPr lang="en-US" altLang="zh-CN"/>
              <a:pPr/>
              <a:t>‹#›</a:t>
            </a:fld>
            <a:endParaRPr lang="en-US" altLang="zh-CN"/>
          </a:p>
        </p:txBody>
      </p:sp>
    </p:spTree>
    <p:extLst>
      <p:ext uri="{BB962C8B-B14F-4D97-AF65-F5344CB8AC3E}">
        <p14:creationId xmlns:p14="http://schemas.microsoft.com/office/powerpoint/2010/main" val="2593174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A415867A-3BE4-DC46-239A-1E21172C89A8}"/>
              </a:ext>
            </a:extLst>
          </p:cNvPr>
          <p:cNvSpPr>
            <a:spLocks noGrp="1"/>
          </p:cNvSpPr>
          <p:nvPr>
            <p:ph type="dt" sz="half" idx="10"/>
          </p:nvPr>
        </p:nvSpPr>
        <p:spPr/>
        <p:txBody>
          <a:bodyPr/>
          <a:lstStyle>
            <a:lvl1pPr>
              <a:defRPr/>
            </a:lvl1pPr>
          </a:lstStyle>
          <a:p>
            <a:pPr>
              <a:defRPr/>
            </a:pPr>
            <a:fld id="{E2AD61C1-E2AD-43BF-8381-55DF7CD29660}" type="datetimeFigureOut">
              <a:rPr lang="zh-CN" altLang="en-US"/>
              <a:pPr>
                <a:defRPr/>
              </a:pPr>
              <a:t>2022/5/24</a:t>
            </a:fld>
            <a:endParaRPr lang="zh-CN" altLang="en-US"/>
          </a:p>
        </p:txBody>
      </p:sp>
      <p:sp>
        <p:nvSpPr>
          <p:cNvPr id="5" name="页脚占位符 4">
            <a:extLst>
              <a:ext uri="{FF2B5EF4-FFF2-40B4-BE49-F238E27FC236}">
                <a16:creationId xmlns:a16="http://schemas.microsoft.com/office/drawing/2014/main" id="{C59E31C0-A051-942B-9ACD-F65355109BBD}"/>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0067B15-5812-59E3-0E62-F905EA767AA9}"/>
              </a:ext>
            </a:extLst>
          </p:cNvPr>
          <p:cNvSpPr>
            <a:spLocks noGrp="1"/>
          </p:cNvSpPr>
          <p:nvPr>
            <p:ph type="sldNum" sz="quarter" idx="12"/>
          </p:nvPr>
        </p:nvSpPr>
        <p:spPr/>
        <p:txBody>
          <a:bodyPr/>
          <a:lstStyle>
            <a:lvl1pPr>
              <a:defRPr/>
            </a:lvl1pPr>
          </a:lstStyle>
          <a:p>
            <a:fld id="{83733445-D764-4C7B-B8A1-D155BD13B5B5}" type="slidenum">
              <a:rPr lang="zh-CN" altLang="en-US"/>
              <a:pPr/>
              <a:t>‹#›</a:t>
            </a:fld>
            <a:endParaRPr lang="zh-CN" altLang="en-US"/>
          </a:p>
        </p:txBody>
      </p:sp>
    </p:spTree>
    <p:extLst>
      <p:ext uri="{BB962C8B-B14F-4D97-AF65-F5344CB8AC3E}">
        <p14:creationId xmlns:p14="http://schemas.microsoft.com/office/powerpoint/2010/main" val="10955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7CC6E11-4C11-9BD5-2FE6-477D11A2378F}"/>
              </a:ext>
            </a:extLst>
          </p:cNvPr>
          <p:cNvSpPr>
            <a:spLocks noGrp="1"/>
          </p:cNvSpPr>
          <p:nvPr>
            <p:ph type="dt" sz="half" idx="10"/>
          </p:nvPr>
        </p:nvSpPr>
        <p:spPr/>
        <p:txBody>
          <a:bodyPr/>
          <a:lstStyle>
            <a:lvl1pPr>
              <a:defRPr/>
            </a:lvl1pPr>
          </a:lstStyle>
          <a:p>
            <a:pPr>
              <a:defRPr/>
            </a:pPr>
            <a:fld id="{165BA5FA-6414-459B-B2D9-D238594777CC}" type="datetimeFigureOut">
              <a:rPr lang="zh-CN" altLang="en-US"/>
              <a:pPr>
                <a:defRPr/>
              </a:pPr>
              <a:t>2022/5/24</a:t>
            </a:fld>
            <a:endParaRPr lang="zh-CN" altLang="en-US"/>
          </a:p>
        </p:txBody>
      </p:sp>
      <p:sp>
        <p:nvSpPr>
          <p:cNvPr id="5" name="页脚占位符 4">
            <a:extLst>
              <a:ext uri="{FF2B5EF4-FFF2-40B4-BE49-F238E27FC236}">
                <a16:creationId xmlns:a16="http://schemas.microsoft.com/office/drawing/2014/main" id="{E3EFB369-7E6B-9CCE-3841-E8664BD9E998}"/>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98985F4-E4FB-B237-6D3D-CC4D7D8461B9}"/>
              </a:ext>
            </a:extLst>
          </p:cNvPr>
          <p:cNvSpPr>
            <a:spLocks noGrp="1"/>
          </p:cNvSpPr>
          <p:nvPr>
            <p:ph type="sldNum" sz="quarter" idx="12"/>
          </p:nvPr>
        </p:nvSpPr>
        <p:spPr/>
        <p:txBody>
          <a:bodyPr/>
          <a:lstStyle>
            <a:lvl1pPr>
              <a:defRPr/>
            </a:lvl1pPr>
          </a:lstStyle>
          <a:p>
            <a:fld id="{052E0921-2EE4-41DC-B2DE-C94DF5FA4F50}" type="slidenum">
              <a:rPr lang="zh-CN" altLang="en-US"/>
              <a:pPr/>
              <a:t>‹#›</a:t>
            </a:fld>
            <a:endParaRPr lang="zh-CN" altLang="en-US"/>
          </a:p>
        </p:txBody>
      </p:sp>
    </p:spTree>
    <p:extLst>
      <p:ext uri="{BB962C8B-B14F-4D97-AF65-F5344CB8AC3E}">
        <p14:creationId xmlns:p14="http://schemas.microsoft.com/office/powerpoint/2010/main" val="2780063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4E69B87-38CD-7F45-BA6D-FF9441B98718}"/>
              </a:ext>
            </a:extLst>
          </p:cNvPr>
          <p:cNvSpPr>
            <a:spLocks noGrp="1"/>
          </p:cNvSpPr>
          <p:nvPr>
            <p:ph type="dt" sz="half" idx="10"/>
          </p:nvPr>
        </p:nvSpPr>
        <p:spPr/>
        <p:txBody>
          <a:bodyPr/>
          <a:lstStyle>
            <a:lvl1pPr>
              <a:defRPr/>
            </a:lvl1pPr>
          </a:lstStyle>
          <a:p>
            <a:pPr>
              <a:defRPr/>
            </a:pPr>
            <a:fld id="{808CB9B8-40D7-4BC0-AC32-20F8B0D7DC9E}" type="datetimeFigureOut">
              <a:rPr lang="zh-CN" altLang="en-US"/>
              <a:pPr>
                <a:defRPr/>
              </a:pPr>
              <a:t>2022/5/24</a:t>
            </a:fld>
            <a:endParaRPr lang="zh-CN" altLang="en-US"/>
          </a:p>
        </p:txBody>
      </p:sp>
      <p:sp>
        <p:nvSpPr>
          <p:cNvPr id="5" name="页脚占位符 4">
            <a:extLst>
              <a:ext uri="{FF2B5EF4-FFF2-40B4-BE49-F238E27FC236}">
                <a16:creationId xmlns:a16="http://schemas.microsoft.com/office/drawing/2014/main" id="{5C06FA07-C193-44D0-4F99-97CD96E24DA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DC6F6EE8-29D3-3A4E-AB64-32859F78EBA3}"/>
              </a:ext>
            </a:extLst>
          </p:cNvPr>
          <p:cNvSpPr>
            <a:spLocks noGrp="1"/>
          </p:cNvSpPr>
          <p:nvPr>
            <p:ph type="sldNum" sz="quarter" idx="12"/>
          </p:nvPr>
        </p:nvSpPr>
        <p:spPr/>
        <p:txBody>
          <a:bodyPr/>
          <a:lstStyle>
            <a:lvl1pPr>
              <a:defRPr/>
            </a:lvl1pPr>
          </a:lstStyle>
          <a:p>
            <a:fld id="{70A5C8AF-5289-464E-8E7F-5AB4C83F5D71}" type="slidenum">
              <a:rPr lang="zh-CN" altLang="en-US"/>
              <a:pPr/>
              <a:t>‹#›</a:t>
            </a:fld>
            <a:endParaRPr lang="zh-CN" altLang="en-US"/>
          </a:p>
        </p:txBody>
      </p:sp>
    </p:spTree>
    <p:extLst>
      <p:ext uri="{BB962C8B-B14F-4D97-AF65-F5344CB8AC3E}">
        <p14:creationId xmlns:p14="http://schemas.microsoft.com/office/powerpoint/2010/main" val="260122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7A97087F-BD9E-0A1A-88E8-A7185BAAEA08}"/>
              </a:ext>
            </a:extLst>
          </p:cNvPr>
          <p:cNvSpPr>
            <a:spLocks noGrp="1"/>
          </p:cNvSpPr>
          <p:nvPr>
            <p:ph type="dt" sz="half" idx="10"/>
          </p:nvPr>
        </p:nvSpPr>
        <p:spPr/>
        <p:txBody>
          <a:bodyPr/>
          <a:lstStyle>
            <a:lvl1pPr>
              <a:defRPr/>
            </a:lvl1pPr>
          </a:lstStyle>
          <a:p>
            <a:pPr>
              <a:defRPr/>
            </a:pPr>
            <a:fld id="{5DCB1229-0A00-4279-AE42-F3587E2C2141}" type="datetimeFigureOut">
              <a:rPr lang="zh-CN" altLang="en-US"/>
              <a:pPr>
                <a:defRPr/>
              </a:pPr>
              <a:t>2022/5/24</a:t>
            </a:fld>
            <a:endParaRPr lang="zh-CN" altLang="en-US"/>
          </a:p>
        </p:txBody>
      </p:sp>
      <p:sp>
        <p:nvSpPr>
          <p:cNvPr id="6" name="页脚占位符 4">
            <a:extLst>
              <a:ext uri="{FF2B5EF4-FFF2-40B4-BE49-F238E27FC236}">
                <a16:creationId xmlns:a16="http://schemas.microsoft.com/office/drawing/2014/main" id="{7CDAA5FA-1F00-7CD0-5D65-23D29A80CA63}"/>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9261CDED-2636-D8A5-85C5-40A2A150DAA0}"/>
              </a:ext>
            </a:extLst>
          </p:cNvPr>
          <p:cNvSpPr>
            <a:spLocks noGrp="1"/>
          </p:cNvSpPr>
          <p:nvPr>
            <p:ph type="sldNum" sz="quarter" idx="12"/>
          </p:nvPr>
        </p:nvSpPr>
        <p:spPr/>
        <p:txBody>
          <a:bodyPr/>
          <a:lstStyle>
            <a:lvl1pPr>
              <a:defRPr/>
            </a:lvl1pPr>
          </a:lstStyle>
          <a:p>
            <a:fld id="{5235CC99-D27C-4300-8280-7BB4FEAFB238}" type="slidenum">
              <a:rPr lang="zh-CN" altLang="en-US"/>
              <a:pPr/>
              <a:t>‹#›</a:t>
            </a:fld>
            <a:endParaRPr lang="zh-CN" altLang="en-US"/>
          </a:p>
        </p:txBody>
      </p:sp>
    </p:spTree>
    <p:extLst>
      <p:ext uri="{BB962C8B-B14F-4D97-AF65-F5344CB8AC3E}">
        <p14:creationId xmlns:p14="http://schemas.microsoft.com/office/powerpoint/2010/main" val="1005116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47D8252F-FF7D-0C94-59F2-2BDEFAE74B7B}"/>
              </a:ext>
            </a:extLst>
          </p:cNvPr>
          <p:cNvSpPr>
            <a:spLocks noGrp="1"/>
          </p:cNvSpPr>
          <p:nvPr>
            <p:ph type="dt" sz="half" idx="10"/>
          </p:nvPr>
        </p:nvSpPr>
        <p:spPr/>
        <p:txBody>
          <a:bodyPr/>
          <a:lstStyle>
            <a:lvl1pPr>
              <a:defRPr/>
            </a:lvl1pPr>
          </a:lstStyle>
          <a:p>
            <a:pPr>
              <a:defRPr/>
            </a:pPr>
            <a:fld id="{B70D84CD-5418-4F33-9D2F-5DCC27BA2AE0}" type="datetimeFigureOut">
              <a:rPr lang="zh-CN" altLang="en-US"/>
              <a:pPr>
                <a:defRPr/>
              </a:pPr>
              <a:t>2022/5/24</a:t>
            </a:fld>
            <a:endParaRPr lang="zh-CN" altLang="en-US"/>
          </a:p>
        </p:txBody>
      </p:sp>
      <p:sp>
        <p:nvSpPr>
          <p:cNvPr id="8" name="页脚占位符 4">
            <a:extLst>
              <a:ext uri="{FF2B5EF4-FFF2-40B4-BE49-F238E27FC236}">
                <a16:creationId xmlns:a16="http://schemas.microsoft.com/office/drawing/2014/main" id="{D91DD166-5A56-18B4-9018-D92369B81F16}"/>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DCA7D20D-75D0-0B2B-5112-C5350F206534}"/>
              </a:ext>
            </a:extLst>
          </p:cNvPr>
          <p:cNvSpPr>
            <a:spLocks noGrp="1"/>
          </p:cNvSpPr>
          <p:nvPr>
            <p:ph type="sldNum" sz="quarter" idx="12"/>
          </p:nvPr>
        </p:nvSpPr>
        <p:spPr/>
        <p:txBody>
          <a:bodyPr/>
          <a:lstStyle>
            <a:lvl1pPr>
              <a:defRPr/>
            </a:lvl1pPr>
          </a:lstStyle>
          <a:p>
            <a:fld id="{185FC4E0-FEB6-4100-9720-450A4AF3D80B}" type="slidenum">
              <a:rPr lang="zh-CN" altLang="en-US"/>
              <a:pPr/>
              <a:t>‹#›</a:t>
            </a:fld>
            <a:endParaRPr lang="zh-CN" altLang="en-US"/>
          </a:p>
        </p:txBody>
      </p:sp>
    </p:spTree>
    <p:extLst>
      <p:ext uri="{BB962C8B-B14F-4D97-AF65-F5344CB8AC3E}">
        <p14:creationId xmlns:p14="http://schemas.microsoft.com/office/powerpoint/2010/main" val="688731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4AA167D1-3405-3374-9344-37DC2220462D}"/>
              </a:ext>
            </a:extLst>
          </p:cNvPr>
          <p:cNvSpPr>
            <a:spLocks noGrp="1"/>
          </p:cNvSpPr>
          <p:nvPr>
            <p:ph type="dt" sz="half" idx="10"/>
          </p:nvPr>
        </p:nvSpPr>
        <p:spPr/>
        <p:txBody>
          <a:bodyPr/>
          <a:lstStyle>
            <a:lvl1pPr>
              <a:defRPr/>
            </a:lvl1pPr>
          </a:lstStyle>
          <a:p>
            <a:pPr>
              <a:defRPr/>
            </a:pPr>
            <a:fld id="{42155898-0210-43E9-850C-1E793A7C17BD}" type="datetimeFigureOut">
              <a:rPr lang="zh-CN" altLang="en-US"/>
              <a:pPr>
                <a:defRPr/>
              </a:pPr>
              <a:t>2022/5/24</a:t>
            </a:fld>
            <a:endParaRPr lang="zh-CN" altLang="en-US"/>
          </a:p>
        </p:txBody>
      </p:sp>
      <p:sp>
        <p:nvSpPr>
          <p:cNvPr id="4" name="页脚占位符 4">
            <a:extLst>
              <a:ext uri="{FF2B5EF4-FFF2-40B4-BE49-F238E27FC236}">
                <a16:creationId xmlns:a16="http://schemas.microsoft.com/office/drawing/2014/main" id="{8A6DDDCF-1963-31FF-B21C-B2088093C45B}"/>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24C2AC1C-0C0A-7813-1CD1-D2A637C6BFED}"/>
              </a:ext>
            </a:extLst>
          </p:cNvPr>
          <p:cNvSpPr>
            <a:spLocks noGrp="1"/>
          </p:cNvSpPr>
          <p:nvPr>
            <p:ph type="sldNum" sz="quarter" idx="12"/>
          </p:nvPr>
        </p:nvSpPr>
        <p:spPr/>
        <p:txBody>
          <a:bodyPr/>
          <a:lstStyle>
            <a:lvl1pPr>
              <a:defRPr/>
            </a:lvl1pPr>
          </a:lstStyle>
          <a:p>
            <a:fld id="{282BF84B-A22E-48C6-8FC6-65A08771774C}" type="slidenum">
              <a:rPr lang="zh-CN" altLang="en-US"/>
              <a:pPr/>
              <a:t>‹#›</a:t>
            </a:fld>
            <a:endParaRPr lang="zh-CN" altLang="en-US"/>
          </a:p>
        </p:txBody>
      </p:sp>
    </p:spTree>
    <p:extLst>
      <p:ext uri="{BB962C8B-B14F-4D97-AF65-F5344CB8AC3E}">
        <p14:creationId xmlns:p14="http://schemas.microsoft.com/office/powerpoint/2010/main" val="3673595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D24A498C-0318-E863-2448-C0127BD5782A}"/>
              </a:ext>
            </a:extLst>
          </p:cNvPr>
          <p:cNvSpPr>
            <a:spLocks noGrp="1"/>
          </p:cNvSpPr>
          <p:nvPr>
            <p:ph type="dt" sz="half" idx="10"/>
          </p:nvPr>
        </p:nvSpPr>
        <p:spPr/>
        <p:txBody>
          <a:bodyPr/>
          <a:lstStyle>
            <a:lvl1pPr>
              <a:defRPr/>
            </a:lvl1pPr>
          </a:lstStyle>
          <a:p>
            <a:pPr>
              <a:defRPr/>
            </a:pPr>
            <a:fld id="{2EF47AF4-6F78-49F1-A123-CBF3AC4618CA}" type="datetimeFigureOut">
              <a:rPr lang="zh-CN" altLang="en-US"/>
              <a:pPr>
                <a:defRPr/>
              </a:pPr>
              <a:t>2022/5/24</a:t>
            </a:fld>
            <a:endParaRPr lang="zh-CN" altLang="en-US"/>
          </a:p>
        </p:txBody>
      </p:sp>
      <p:sp>
        <p:nvSpPr>
          <p:cNvPr id="3" name="页脚占位符 4">
            <a:extLst>
              <a:ext uri="{FF2B5EF4-FFF2-40B4-BE49-F238E27FC236}">
                <a16:creationId xmlns:a16="http://schemas.microsoft.com/office/drawing/2014/main" id="{77DF553F-FADF-0AF7-FA03-9B151E71528D}"/>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0F0DAA46-71B6-4865-A681-8BF03BDA83FE}"/>
              </a:ext>
            </a:extLst>
          </p:cNvPr>
          <p:cNvSpPr>
            <a:spLocks noGrp="1"/>
          </p:cNvSpPr>
          <p:nvPr>
            <p:ph type="sldNum" sz="quarter" idx="12"/>
          </p:nvPr>
        </p:nvSpPr>
        <p:spPr/>
        <p:txBody>
          <a:bodyPr/>
          <a:lstStyle>
            <a:lvl1pPr>
              <a:defRPr/>
            </a:lvl1pPr>
          </a:lstStyle>
          <a:p>
            <a:fld id="{24D917DE-AE6F-4B1F-9801-9481BBB0D950}" type="slidenum">
              <a:rPr lang="zh-CN" altLang="en-US"/>
              <a:pPr/>
              <a:t>‹#›</a:t>
            </a:fld>
            <a:endParaRPr lang="zh-CN" altLang="en-US"/>
          </a:p>
        </p:txBody>
      </p:sp>
    </p:spTree>
    <p:extLst>
      <p:ext uri="{BB962C8B-B14F-4D97-AF65-F5344CB8AC3E}">
        <p14:creationId xmlns:p14="http://schemas.microsoft.com/office/powerpoint/2010/main" val="101925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D4F7976E-CFB3-F10D-6BC9-1874ACD218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760" r="6001"/>
          <a:stretch>
            <a:fillRect/>
          </a:stretch>
        </p:blipFill>
        <p:spPr bwMode="auto">
          <a:xfrm>
            <a:off x="0" y="914400"/>
            <a:ext cx="91440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4F8B9BF2-B1EE-9113-7FFB-A8010DB454B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184150"/>
            <a:ext cx="6858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4">
            <a:extLst>
              <a:ext uri="{FF2B5EF4-FFF2-40B4-BE49-F238E27FC236}">
                <a16:creationId xmlns:a16="http://schemas.microsoft.com/office/drawing/2014/main" id="{2040096D-AAB5-861F-5D8B-6BD7AA0E2D31}"/>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9B788EC8-95FF-5413-7DB1-30E5AC582630}"/>
              </a:ext>
            </a:extLst>
          </p:cNvPr>
          <p:cNvSpPr>
            <a:spLocks noGrp="1" noChangeArrowheads="1"/>
          </p:cNvSpPr>
          <p:nvPr>
            <p:ph type="ftr" sz="quarter" idx="11"/>
          </p:nvPr>
        </p:nvSpPr>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D9F3F675-04A3-23A6-73EB-7A844A35B0AB}"/>
              </a:ext>
            </a:extLst>
          </p:cNvPr>
          <p:cNvSpPr>
            <a:spLocks noGrp="1" noChangeArrowheads="1"/>
          </p:cNvSpPr>
          <p:nvPr>
            <p:ph type="sldNum" sz="quarter" idx="12"/>
          </p:nvPr>
        </p:nvSpPr>
        <p:spPr/>
        <p:txBody>
          <a:bodyPr/>
          <a:lstStyle>
            <a:lvl1pPr>
              <a:defRPr/>
            </a:lvl1pPr>
          </a:lstStyle>
          <a:p>
            <a:fld id="{7EA6530A-DDE6-4C15-AFA5-C455144F5060}" type="slidenum">
              <a:rPr lang="en-US" altLang="zh-CN"/>
              <a:pPr/>
              <a:t>‹#›</a:t>
            </a:fld>
            <a:endParaRPr lang="en-US" altLang="zh-CN"/>
          </a:p>
        </p:txBody>
      </p:sp>
    </p:spTree>
    <p:extLst>
      <p:ext uri="{BB962C8B-B14F-4D97-AF65-F5344CB8AC3E}">
        <p14:creationId xmlns:p14="http://schemas.microsoft.com/office/powerpoint/2010/main" val="2687218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8A463606-3F08-A9FD-94DA-4CF4583B3FCE}"/>
              </a:ext>
            </a:extLst>
          </p:cNvPr>
          <p:cNvSpPr>
            <a:spLocks noGrp="1"/>
          </p:cNvSpPr>
          <p:nvPr>
            <p:ph type="dt" sz="half" idx="10"/>
          </p:nvPr>
        </p:nvSpPr>
        <p:spPr/>
        <p:txBody>
          <a:bodyPr/>
          <a:lstStyle>
            <a:lvl1pPr>
              <a:defRPr/>
            </a:lvl1pPr>
          </a:lstStyle>
          <a:p>
            <a:pPr>
              <a:defRPr/>
            </a:pPr>
            <a:fld id="{C6660CBD-162A-490B-A66A-F0B002AD55F7}" type="datetimeFigureOut">
              <a:rPr lang="zh-CN" altLang="en-US"/>
              <a:pPr>
                <a:defRPr/>
              </a:pPr>
              <a:t>2022/5/24</a:t>
            </a:fld>
            <a:endParaRPr lang="zh-CN" altLang="en-US"/>
          </a:p>
        </p:txBody>
      </p:sp>
      <p:sp>
        <p:nvSpPr>
          <p:cNvPr id="6" name="页脚占位符 4">
            <a:extLst>
              <a:ext uri="{FF2B5EF4-FFF2-40B4-BE49-F238E27FC236}">
                <a16:creationId xmlns:a16="http://schemas.microsoft.com/office/drawing/2014/main" id="{58FB4BFE-4001-8217-AFD0-05348B4B46E3}"/>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11BAAD29-4D65-4B7B-0EE0-A99FC8BA5510}"/>
              </a:ext>
            </a:extLst>
          </p:cNvPr>
          <p:cNvSpPr>
            <a:spLocks noGrp="1"/>
          </p:cNvSpPr>
          <p:nvPr>
            <p:ph type="sldNum" sz="quarter" idx="12"/>
          </p:nvPr>
        </p:nvSpPr>
        <p:spPr/>
        <p:txBody>
          <a:bodyPr/>
          <a:lstStyle>
            <a:lvl1pPr>
              <a:defRPr/>
            </a:lvl1pPr>
          </a:lstStyle>
          <a:p>
            <a:fld id="{C7F2058C-65D1-4CE0-A0CA-DBE3CB68024A}" type="slidenum">
              <a:rPr lang="zh-CN" altLang="en-US"/>
              <a:pPr/>
              <a:t>‹#›</a:t>
            </a:fld>
            <a:endParaRPr lang="zh-CN" altLang="en-US"/>
          </a:p>
        </p:txBody>
      </p:sp>
    </p:spTree>
    <p:extLst>
      <p:ext uri="{BB962C8B-B14F-4D97-AF65-F5344CB8AC3E}">
        <p14:creationId xmlns:p14="http://schemas.microsoft.com/office/powerpoint/2010/main" val="1690804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B2C05815-350A-6191-549C-C9283781E230}"/>
              </a:ext>
            </a:extLst>
          </p:cNvPr>
          <p:cNvSpPr>
            <a:spLocks noGrp="1"/>
          </p:cNvSpPr>
          <p:nvPr>
            <p:ph type="dt" sz="half" idx="10"/>
          </p:nvPr>
        </p:nvSpPr>
        <p:spPr/>
        <p:txBody>
          <a:bodyPr/>
          <a:lstStyle>
            <a:lvl1pPr>
              <a:defRPr/>
            </a:lvl1pPr>
          </a:lstStyle>
          <a:p>
            <a:pPr>
              <a:defRPr/>
            </a:pPr>
            <a:fld id="{D0D17949-971E-4107-8065-846FB519A057}" type="datetimeFigureOut">
              <a:rPr lang="zh-CN" altLang="en-US"/>
              <a:pPr>
                <a:defRPr/>
              </a:pPr>
              <a:t>2022/5/24</a:t>
            </a:fld>
            <a:endParaRPr lang="zh-CN" altLang="en-US"/>
          </a:p>
        </p:txBody>
      </p:sp>
      <p:sp>
        <p:nvSpPr>
          <p:cNvPr id="6" name="页脚占位符 4">
            <a:extLst>
              <a:ext uri="{FF2B5EF4-FFF2-40B4-BE49-F238E27FC236}">
                <a16:creationId xmlns:a16="http://schemas.microsoft.com/office/drawing/2014/main" id="{B29C6D12-58F7-963E-6545-AA24B982178E}"/>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C651CC6C-75FA-7390-7131-B9873385C1BE}"/>
              </a:ext>
            </a:extLst>
          </p:cNvPr>
          <p:cNvSpPr>
            <a:spLocks noGrp="1"/>
          </p:cNvSpPr>
          <p:nvPr>
            <p:ph type="sldNum" sz="quarter" idx="12"/>
          </p:nvPr>
        </p:nvSpPr>
        <p:spPr/>
        <p:txBody>
          <a:bodyPr/>
          <a:lstStyle>
            <a:lvl1pPr>
              <a:defRPr/>
            </a:lvl1pPr>
          </a:lstStyle>
          <a:p>
            <a:fld id="{CE63A8E7-FC6F-4856-8745-26E4F336E2C7}" type="slidenum">
              <a:rPr lang="zh-CN" altLang="en-US"/>
              <a:pPr/>
              <a:t>‹#›</a:t>
            </a:fld>
            <a:endParaRPr lang="zh-CN" altLang="en-US"/>
          </a:p>
        </p:txBody>
      </p:sp>
    </p:spTree>
    <p:extLst>
      <p:ext uri="{BB962C8B-B14F-4D97-AF65-F5344CB8AC3E}">
        <p14:creationId xmlns:p14="http://schemas.microsoft.com/office/powerpoint/2010/main" val="835060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52907FA-FCB5-79C6-417C-BDF79F975983}"/>
              </a:ext>
            </a:extLst>
          </p:cNvPr>
          <p:cNvSpPr>
            <a:spLocks noGrp="1"/>
          </p:cNvSpPr>
          <p:nvPr>
            <p:ph type="dt" sz="half" idx="10"/>
          </p:nvPr>
        </p:nvSpPr>
        <p:spPr/>
        <p:txBody>
          <a:bodyPr/>
          <a:lstStyle>
            <a:lvl1pPr>
              <a:defRPr/>
            </a:lvl1pPr>
          </a:lstStyle>
          <a:p>
            <a:pPr>
              <a:defRPr/>
            </a:pPr>
            <a:fld id="{3BA03A2B-CBD4-4D68-826E-B116EAB1320C}" type="datetimeFigureOut">
              <a:rPr lang="zh-CN" altLang="en-US"/>
              <a:pPr>
                <a:defRPr/>
              </a:pPr>
              <a:t>2022/5/24</a:t>
            </a:fld>
            <a:endParaRPr lang="zh-CN" altLang="en-US"/>
          </a:p>
        </p:txBody>
      </p:sp>
      <p:sp>
        <p:nvSpPr>
          <p:cNvPr id="5" name="页脚占位符 4">
            <a:extLst>
              <a:ext uri="{FF2B5EF4-FFF2-40B4-BE49-F238E27FC236}">
                <a16:creationId xmlns:a16="http://schemas.microsoft.com/office/drawing/2014/main" id="{008E9E9A-3688-A79A-B32B-17A8C8EB764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289B18F-8CB4-5DCF-D3D9-797D87E3C690}"/>
              </a:ext>
            </a:extLst>
          </p:cNvPr>
          <p:cNvSpPr>
            <a:spLocks noGrp="1"/>
          </p:cNvSpPr>
          <p:nvPr>
            <p:ph type="sldNum" sz="quarter" idx="12"/>
          </p:nvPr>
        </p:nvSpPr>
        <p:spPr/>
        <p:txBody>
          <a:bodyPr/>
          <a:lstStyle>
            <a:lvl1pPr>
              <a:defRPr/>
            </a:lvl1pPr>
          </a:lstStyle>
          <a:p>
            <a:fld id="{6E33CBE9-7362-4EF1-9244-7CFFAE483953}" type="slidenum">
              <a:rPr lang="zh-CN" altLang="en-US"/>
              <a:pPr/>
              <a:t>‹#›</a:t>
            </a:fld>
            <a:endParaRPr lang="zh-CN" altLang="en-US"/>
          </a:p>
        </p:txBody>
      </p:sp>
    </p:spTree>
    <p:extLst>
      <p:ext uri="{BB962C8B-B14F-4D97-AF65-F5344CB8AC3E}">
        <p14:creationId xmlns:p14="http://schemas.microsoft.com/office/powerpoint/2010/main" val="136731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9804B99-A1AA-40EA-BBAB-7BE5DA8A1953}"/>
              </a:ext>
            </a:extLst>
          </p:cNvPr>
          <p:cNvSpPr>
            <a:spLocks noGrp="1"/>
          </p:cNvSpPr>
          <p:nvPr>
            <p:ph type="dt" sz="half" idx="10"/>
          </p:nvPr>
        </p:nvSpPr>
        <p:spPr/>
        <p:txBody>
          <a:bodyPr/>
          <a:lstStyle>
            <a:lvl1pPr>
              <a:defRPr/>
            </a:lvl1pPr>
          </a:lstStyle>
          <a:p>
            <a:pPr>
              <a:defRPr/>
            </a:pPr>
            <a:fld id="{32DFF0FD-22D3-4A9D-9C95-EA522CE2D95E}" type="datetimeFigureOut">
              <a:rPr lang="zh-CN" altLang="en-US"/>
              <a:pPr>
                <a:defRPr/>
              </a:pPr>
              <a:t>2022/5/24</a:t>
            </a:fld>
            <a:endParaRPr lang="zh-CN" altLang="en-US"/>
          </a:p>
        </p:txBody>
      </p:sp>
      <p:sp>
        <p:nvSpPr>
          <p:cNvPr id="5" name="页脚占位符 4">
            <a:extLst>
              <a:ext uri="{FF2B5EF4-FFF2-40B4-BE49-F238E27FC236}">
                <a16:creationId xmlns:a16="http://schemas.microsoft.com/office/drawing/2014/main" id="{FACA0EAC-293C-9F0A-E647-40F478F8169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0E255EC-375C-CCA5-6660-839B53338453}"/>
              </a:ext>
            </a:extLst>
          </p:cNvPr>
          <p:cNvSpPr>
            <a:spLocks noGrp="1"/>
          </p:cNvSpPr>
          <p:nvPr>
            <p:ph type="sldNum" sz="quarter" idx="12"/>
          </p:nvPr>
        </p:nvSpPr>
        <p:spPr/>
        <p:txBody>
          <a:bodyPr/>
          <a:lstStyle>
            <a:lvl1pPr>
              <a:defRPr/>
            </a:lvl1pPr>
          </a:lstStyle>
          <a:p>
            <a:fld id="{A405C673-664C-4DA5-A1B0-C6257B3A549E}" type="slidenum">
              <a:rPr lang="zh-CN" altLang="en-US"/>
              <a:pPr/>
              <a:t>‹#›</a:t>
            </a:fld>
            <a:endParaRPr lang="zh-CN" altLang="en-US"/>
          </a:p>
        </p:txBody>
      </p:sp>
    </p:spTree>
    <p:extLst>
      <p:ext uri="{BB962C8B-B14F-4D97-AF65-F5344CB8AC3E}">
        <p14:creationId xmlns:p14="http://schemas.microsoft.com/office/powerpoint/2010/main" val="3724164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D0C7ACFF-7A69-73BC-C5C0-2EE543478A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760" r="6001"/>
          <a:stretch>
            <a:fillRect/>
          </a:stretch>
        </p:blipFill>
        <p:spPr bwMode="auto">
          <a:xfrm>
            <a:off x="0" y="914400"/>
            <a:ext cx="91440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E22A48AD-56E4-CC90-4862-6CFDE778A49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184150"/>
            <a:ext cx="6858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6" name="Rectangle 4">
            <a:extLst>
              <a:ext uri="{FF2B5EF4-FFF2-40B4-BE49-F238E27FC236}">
                <a16:creationId xmlns:a16="http://schemas.microsoft.com/office/drawing/2014/main" id="{8DEEBCDA-949E-9FB6-FB89-3CA6B03584F2}"/>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8E0AB27E-B490-5C75-E8FE-7C5D48D50F63}"/>
              </a:ext>
            </a:extLst>
          </p:cNvPr>
          <p:cNvSpPr>
            <a:spLocks noGrp="1" noChangeArrowheads="1"/>
          </p:cNvSpPr>
          <p:nvPr>
            <p:ph type="ftr" sz="quarter" idx="11"/>
          </p:nvPr>
        </p:nvSpPr>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2CC719EC-719D-2F31-A3A7-260EACEAF48F}"/>
              </a:ext>
            </a:extLst>
          </p:cNvPr>
          <p:cNvSpPr>
            <a:spLocks noGrp="1" noChangeArrowheads="1"/>
          </p:cNvSpPr>
          <p:nvPr>
            <p:ph type="sldNum" sz="quarter" idx="12"/>
          </p:nvPr>
        </p:nvSpPr>
        <p:spPr/>
        <p:txBody>
          <a:bodyPr/>
          <a:lstStyle>
            <a:lvl1pPr>
              <a:defRPr/>
            </a:lvl1pPr>
          </a:lstStyle>
          <a:p>
            <a:fld id="{D4208E5D-10E8-4FF7-A6F6-6624A7BEB291}" type="slidenum">
              <a:rPr lang="en-US" altLang="zh-CN"/>
              <a:pPr/>
              <a:t>‹#›</a:t>
            </a:fld>
            <a:endParaRPr lang="en-US" altLang="zh-CN"/>
          </a:p>
        </p:txBody>
      </p:sp>
    </p:spTree>
    <p:extLst>
      <p:ext uri="{BB962C8B-B14F-4D97-AF65-F5344CB8AC3E}">
        <p14:creationId xmlns:p14="http://schemas.microsoft.com/office/powerpoint/2010/main" val="528216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FA8D7124-A2EB-5F82-E9C2-A4CD60967B9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C11105F-E218-8290-EBEB-C2D904A51C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FEAFC6D-054D-27E1-1896-D154F74ECE5A}"/>
              </a:ext>
            </a:extLst>
          </p:cNvPr>
          <p:cNvSpPr>
            <a:spLocks noGrp="1" noChangeArrowheads="1"/>
          </p:cNvSpPr>
          <p:nvPr>
            <p:ph type="sldNum" sz="quarter" idx="12"/>
          </p:nvPr>
        </p:nvSpPr>
        <p:spPr>
          <a:ln/>
        </p:spPr>
        <p:txBody>
          <a:bodyPr/>
          <a:lstStyle>
            <a:lvl1pPr>
              <a:defRPr/>
            </a:lvl1pPr>
          </a:lstStyle>
          <a:p>
            <a:fld id="{ACA4135E-A5B6-4B6A-97BA-87E20A098205}" type="slidenum">
              <a:rPr lang="en-US" altLang="zh-CN"/>
              <a:pPr/>
              <a:t>‹#›</a:t>
            </a:fld>
            <a:endParaRPr lang="en-US" altLang="zh-CN"/>
          </a:p>
        </p:txBody>
      </p:sp>
    </p:spTree>
    <p:extLst>
      <p:ext uri="{BB962C8B-B14F-4D97-AF65-F5344CB8AC3E}">
        <p14:creationId xmlns:p14="http://schemas.microsoft.com/office/powerpoint/2010/main" val="309203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16:creationId xmlns:a16="http://schemas.microsoft.com/office/drawing/2014/main" id="{9DD93727-C68E-C5DF-2CDA-E7CC3ED432A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BAA5783-AF17-30F0-1130-DEAE5DD1EF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FF98053-4A11-12F4-3C27-0A02BA3E4FDD}"/>
              </a:ext>
            </a:extLst>
          </p:cNvPr>
          <p:cNvSpPr>
            <a:spLocks noGrp="1" noChangeArrowheads="1"/>
          </p:cNvSpPr>
          <p:nvPr>
            <p:ph type="sldNum" sz="quarter" idx="12"/>
          </p:nvPr>
        </p:nvSpPr>
        <p:spPr>
          <a:ln/>
        </p:spPr>
        <p:txBody>
          <a:bodyPr/>
          <a:lstStyle>
            <a:lvl1pPr>
              <a:defRPr/>
            </a:lvl1pPr>
          </a:lstStyle>
          <a:p>
            <a:fld id="{1978F4A9-3869-4F75-9431-D1A806C2A9D7}" type="slidenum">
              <a:rPr lang="en-US" altLang="zh-CN"/>
              <a:pPr/>
              <a:t>‹#›</a:t>
            </a:fld>
            <a:endParaRPr lang="en-US" altLang="zh-CN"/>
          </a:p>
        </p:txBody>
      </p:sp>
    </p:spTree>
    <p:extLst>
      <p:ext uri="{BB962C8B-B14F-4D97-AF65-F5344CB8AC3E}">
        <p14:creationId xmlns:p14="http://schemas.microsoft.com/office/powerpoint/2010/main" val="68723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1DF3858A-783D-3571-E420-0C7A83C9ECF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C7F0971-7065-7962-7D20-239DB19785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1273C66-AE68-479F-52A3-2895BAF1ABDD}"/>
              </a:ext>
            </a:extLst>
          </p:cNvPr>
          <p:cNvSpPr>
            <a:spLocks noGrp="1" noChangeArrowheads="1"/>
          </p:cNvSpPr>
          <p:nvPr>
            <p:ph type="sldNum" sz="quarter" idx="12"/>
          </p:nvPr>
        </p:nvSpPr>
        <p:spPr>
          <a:ln/>
        </p:spPr>
        <p:txBody>
          <a:bodyPr/>
          <a:lstStyle>
            <a:lvl1pPr>
              <a:defRPr/>
            </a:lvl1pPr>
          </a:lstStyle>
          <a:p>
            <a:fld id="{75ABFC3A-A188-40AF-9754-7A139FB1A7D6}" type="slidenum">
              <a:rPr lang="en-US" altLang="zh-CN"/>
              <a:pPr/>
              <a:t>‹#›</a:t>
            </a:fld>
            <a:endParaRPr lang="en-US" altLang="zh-CN"/>
          </a:p>
        </p:txBody>
      </p:sp>
    </p:spTree>
    <p:extLst>
      <p:ext uri="{BB962C8B-B14F-4D97-AF65-F5344CB8AC3E}">
        <p14:creationId xmlns:p14="http://schemas.microsoft.com/office/powerpoint/2010/main" val="2688018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AFEB3654-ED8B-5F6E-817A-06EF3EB451B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760" r="6001"/>
          <a:stretch>
            <a:fillRect/>
          </a:stretch>
        </p:blipFill>
        <p:spPr bwMode="auto">
          <a:xfrm>
            <a:off x="0" y="914400"/>
            <a:ext cx="91440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16">
            <a:extLst>
              <a:ext uri="{FF2B5EF4-FFF2-40B4-BE49-F238E27FC236}">
                <a16:creationId xmlns:a16="http://schemas.microsoft.com/office/drawing/2014/main" id="{01D5FF12-D11C-C225-D9D0-408BD5B00206}"/>
              </a:ext>
            </a:extLst>
          </p:cNvPr>
          <p:cNvSpPr>
            <a:spLocks noChangeArrowheads="1"/>
          </p:cNvSpPr>
          <p:nvPr userDrawn="1"/>
        </p:nvSpPr>
        <p:spPr bwMode="auto">
          <a:xfrm>
            <a:off x="207963" y="152400"/>
            <a:ext cx="887412" cy="990600"/>
          </a:xfrm>
          <a:prstGeom prst="rect">
            <a:avLst/>
          </a:prstGeom>
          <a:solidFill>
            <a:schemeClr val="bg1"/>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a:p>
        </p:txBody>
      </p:sp>
      <p:pic>
        <p:nvPicPr>
          <p:cNvPr id="4" name="Picture 7">
            <a:extLst>
              <a:ext uri="{FF2B5EF4-FFF2-40B4-BE49-F238E27FC236}">
                <a16:creationId xmlns:a16="http://schemas.microsoft.com/office/drawing/2014/main" id="{F504C9C0-AAE2-F1D6-7F09-FAF18CEAA0C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184150"/>
            <a:ext cx="6858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99AFC52-0CC9-0ABB-1E3D-6D38D8C145E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C3A6BD1-4AC2-8DD2-6459-71070B2E9EBD}"/>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AC4928B-DD73-E357-B280-CDBF12DCD4BF}"/>
              </a:ext>
            </a:extLst>
          </p:cNvPr>
          <p:cNvSpPr>
            <a:spLocks noGrp="1" noChangeArrowheads="1"/>
          </p:cNvSpPr>
          <p:nvPr>
            <p:ph type="sldNum" sz="quarter" idx="12"/>
          </p:nvPr>
        </p:nvSpPr>
        <p:spPr/>
        <p:txBody>
          <a:bodyPr/>
          <a:lstStyle>
            <a:lvl1pPr>
              <a:defRPr/>
            </a:lvl1pPr>
          </a:lstStyle>
          <a:p>
            <a:fld id="{A5711E92-E7FC-4C08-822C-258987CE2383}" type="slidenum">
              <a:rPr lang="en-US" altLang="zh-CN"/>
              <a:pPr/>
              <a:t>‹#›</a:t>
            </a:fld>
            <a:endParaRPr lang="en-US" altLang="zh-CN"/>
          </a:p>
        </p:txBody>
      </p:sp>
    </p:spTree>
    <p:extLst>
      <p:ext uri="{BB962C8B-B14F-4D97-AF65-F5344CB8AC3E}">
        <p14:creationId xmlns:p14="http://schemas.microsoft.com/office/powerpoint/2010/main" val="2572618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8617A131-F5C8-0FA5-0150-BEFBB5A9CA6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760" r="6001"/>
          <a:stretch>
            <a:fillRect/>
          </a:stretch>
        </p:blipFill>
        <p:spPr bwMode="auto">
          <a:xfrm>
            <a:off x="0" y="914400"/>
            <a:ext cx="91440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16">
            <a:extLst>
              <a:ext uri="{FF2B5EF4-FFF2-40B4-BE49-F238E27FC236}">
                <a16:creationId xmlns:a16="http://schemas.microsoft.com/office/drawing/2014/main" id="{455AD9B3-B33E-5A46-2F48-CF675295DE8D}"/>
              </a:ext>
            </a:extLst>
          </p:cNvPr>
          <p:cNvSpPr>
            <a:spLocks noChangeArrowheads="1"/>
          </p:cNvSpPr>
          <p:nvPr userDrawn="1"/>
        </p:nvSpPr>
        <p:spPr bwMode="auto">
          <a:xfrm>
            <a:off x="207963" y="152400"/>
            <a:ext cx="887412" cy="990600"/>
          </a:xfrm>
          <a:prstGeom prst="rect">
            <a:avLst/>
          </a:prstGeom>
          <a:solidFill>
            <a:schemeClr val="bg1"/>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a:p>
        </p:txBody>
      </p:sp>
      <p:pic>
        <p:nvPicPr>
          <p:cNvPr id="4" name="Picture 7">
            <a:extLst>
              <a:ext uri="{FF2B5EF4-FFF2-40B4-BE49-F238E27FC236}">
                <a16:creationId xmlns:a16="http://schemas.microsoft.com/office/drawing/2014/main" id="{217F7C0A-41A9-6AED-73F0-63E45282512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184150"/>
            <a:ext cx="6858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286DE3D-994A-CEB5-CB7F-1E483BF7E29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92FD9E1-9935-6F78-50A1-81C1596A44AC}"/>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0F6B30E-922E-9384-9439-F00C7E6DA4D6}"/>
              </a:ext>
            </a:extLst>
          </p:cNvPr>
          <p:cNvSpPr>
            <a:spLocks noGrp="1" noChangeArrowheads="1"/>
          </p:cNvSpPr>
          <p:nvPr>
            <p:ph type="sldNum" sz="quarter" idx="12"/>
          </p:nvPr>
        </p:nvSpPr>
        <p:spPr/>
        <p:txBody>
          <a:bodyPr/>
          <a:lstStyle>
            <a:lvl1pPr>
              <a:defRPr/>
            </a:lvl1pPr>
          </a:lstStyle>
          <a:p>
            <a:fld id="{BA156381-FA94-40D7-9567-54D6E80ABCBA}" type="slidenum">
              <a:rPr lang="en-US" altLang="zh-CN"/>
              <a:pPr/>
              <a:t>‹#›</a:t>
            </a:fld>
            <a:endParaRPr lang="en-US" altLang="zh-CN"/>
          </a:p>
        </p:txBody>
      </p:sp>
    </p:spTree>
    <p:extLst>
      <p:ext uri="{BB962C8B-B14F-4D97-AF65-F5344CB8AC3E}">
        <p14:creationId xmlns:p14="http://schemas.microsoft.com/office/powerpoint/2010/main" val="229491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EC1434A4-2C61-DA27-F243-66ED97F638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7D8F765-E042-B68D-81E0-1612A128E8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97D42EF-A75D-2D90-20F9-09FF762C4FEA}"/>
              </a:ext>
            </a:extLst>
          </p:cNvPr>
          <p:cNvSpPr>
            <a:spLocks noGrp="1" noChangeArrowheads="1"/>
          </p:cNvSpPr>
          <p:nvPr>
            <p:ph type="sldNum" sz="quarter" idx="12"/>
          </p:nvPr>
        </p:nvSpPr>
        <p:spPr>
          <a:ln/>
        </p:spPr>
        <p:txBody>
          <a:bodyPr/>
          <a:lstStyle>
            <a:lvl1pPr>
              <a:defRPr/>
            </a:lvl1pPr>
          </a:lstStyle>
          <a:p>
            <a:fld id="{C70E4F13-539D-4D35-B9F5-9F92C68DE89B}" type="slidenum">
              <a:rPr lang="en-US" altLang="zh-CN"/>
              <a:pPr/>
              <a:t>‹#›</a:t>
            </a:fld>
            <a:endParaRPr lang="en-US" altLang="zh-CN"/>
          </a:p>
        </p:txBody>
      </p:sp>
    </p:spTree>
    <p:extLst>
      <p:ext uri="{BB962C8B-B14F-4D97-AF65-F5344CB8AC3E}">
        <p14:creationId xmlns:p14="http://schemas.microsoft.com/office/powerpoint/2010/main" val="2556532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6EE698C-8218-7331-D5CC-5908114424B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a:extLst>
              <a:ext uri="{FF2B5EF4-FFF2-40B4-BE49-F238E27FC236}">
                <a16:creationId xmlns:a16="http://schemas.microsoft.com/office/drawing/2014/main" id="{8A63CE0F-96C8-D609-3A91-F73BD1E3497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a:extLst>
              <a:ext uri="{FF2B5EF4-FFF2-40B4-BE49-F238E27FC236}">
                <a16:creationId xmlns:a16="http://schemas.microsoft.com/office/drawing/2014/main" id="{4C614884-170E-D5FD-4630-6B0587DED19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hangingPunct="1">
              <a:defRPr sz="1400">
                <a:latin typeface="Arial" pitchFamily="34" charset="0"/>
                <a:ea typeface="宋体" pitchFamily="2" charset="-122"/>
              </a:defRPr>
            </a:lvl1pPr>
          </a:lstStyle>
          <a:p>
            <a:pPr>
              <a:defRPr/>
            </a:pPr>
            <a:endParaRPr lang="en-US"/>
          </a:p>
        </p:txBody>
      </p:sp>
      <p:sp>
        <p:nvSpPr>
          <p:cNvPr id="1029" name="Rectangle 5">
            <a:extLst>
              <a:ext uri="{FF2B5EF4-FFF2-40B4-BE49-F238E27FC236}">
                <a16:creationId xmlns:a16="http://schemas.microsoft.com/office/drawing/2014/main" id="{C221244D-B504-7CE0-8191-E3CCE497BE2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ea typeface="宋体" pitchFamily="2" charset="-122"/>
              </a:defRPr>
            </a:lvl1pPr>
          </a:lstStyle>
          <a:p>
            <a:pPr>
              <a:defRPr/>
            </a:pPr>
            <a:endParaRPr lang="en-US"/>
          </a:p>
        </p:txBody>
      </p:sp>
      <p:sp>
        <p:nvSpPr>
          <p:cNvPr id="1030" name="Rectangle 6">
            <a:extLst>
              <a:ext uri="{FF2B5EF4-FFF2-40B4-BE49-F238E27FC236}">
                <a16:creationId xmlns:a16="http://schemas.microsoft.com/office/drawing/2014/main" id="{6434BC2A-1E45-EFE4-21CE-1EE7F96ED4F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fld id="{8B4BEAF4-A2D0-4A2F-9903-AD9EF0F537DA}" type="slidenum">
              <a:rPr lang="en-US" altLang="zh-CN"/>
              <a:pPr/>
              <a:t>‹#›</a:t>
            </a:fld>
            <a:endParaRPr lang="en-US" altLang="zh-CN"/>
          </a:p>
        </p:txBody>
      </p:sp>
      <p:pic>
        <p:nvPicPr>
          <p:cNvPr id="1031" name="Picture 14">
            <a:extLst>
              <a:ext uri="{FF2B5EF4-FFF2-40B4-BE49-F238E27FC236}">
                <a16:creationId xmlns:a16="http://schemas.microsoft.com/office/drawing/2014/main" id="{9C8D414A-1246-5C95-99D6-19480436DB8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l="3760" r="6001"/>
          <a:stretch>
            <a:fillRect/>
          </a:stretch>
        </p:blipFill>
        <p:spPr bwMode="auto">
          <a:xfrm>
            <a:off x="0" y="914400"/>
            <a:ext cx="91440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a:extLst>
              <a:ext uri="{FF2B5EF4-FFF2-40B4-BE49-F238E27FC236}">
                <a16:creationId xmlns:a16="http://schemas.microsoft.com/office/drawing/2014/main" id="{35DA9C72-D0F0-0C5E-B821-9EB0B35ECEEB}"/>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04800" y="184150"/>
            <a:ext cx="6858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12" r:id="rId1"/>
    <p:sldLayoutId id="2147484531" r:id="rId2"/>
    <p:sldLayoutId id="2147484532" r:id="rId3"/>
    <p:sldLayoutId id="2147484513" r:id="rId4"/>
    <p:sldLayoutId id="2147484514" r:id="rId5"/>
    <p:sldLayoutId id="2147484515" r:id="rId6"/>
    <p:sldLayoutId id="2147484533" r:id="rId7"/>
    <p:sldLayoutId id="2147484534" r:id="rId8"/>
    <p:sldLayoutId id="2147484516" r:id="rId9"/>
    <p:sldLayoutId id="2147484517" r:id="rId10"/>
    <p:sldLayoutId id="2147484518" r:id="rId11"/>
    <p:sldLayoutId id="2147484519"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B321506F-22F4-B59E-72F4-F5087F6DA94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a:extLst>
              <a:ext uri="{FF2B5EF4-FFF2-40B4-BE49-F238E27FC236}">
                <a16:creationId xmlns:a16="http://schemas.microsoft.com/office/drawing/2014/main" id="{458E7B4C-6566-5E6B-A587-527E3CC1848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9377BEC-D0ED-FA2C-1C74-A951E0AC083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itchFamily="34" charset="0"/>
                <a:ea typeface="宋体" pitchFamily="2" charset="-122"/>
              </a:defRPr>
            </a:lvl1pPr>
          </a:lstStyle>
          <a:p>
            <a:pPr>
              <a:defRPr/>
            </a:pPr>
            <a:fld id="{AA078674-B032-4A83-A4F1-1FB2C5576970}" type="datetimeFigureOut">
              <a:rPr lang="zh-CN" altLang="en-US"/>
              <a:pPr>
                <a:defRPr/>
              </a:pPr>
              <a:t>2022/5/24</a:t>
            </a:fld>
            <a:endParaRPr lang="zh-CN" altLang="en-US"/>
          </a:p>
        </p:txBody>
      </p:sp>
      <p:sp>
        <p:nvSpPr>
          <p:cNvPr id="5" name="页脚占位符 4">
            <a:extLst>
              <a:ext uri="{FF2B5EF4-FFF2-40B4-BE49-F238E27FC236}">
                <a16:creationId xmlns:a16="http://schemas.microsoft.com/office/drawing/2014/main" id="{7715D340-4DA0-6A5C-E7DC-20F0AD2C3E1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itchFamily="34" charset="0"/>
                <a:ea typeface="宋体" pitchFamily="2" charset="-122"/>
              </a:defRPr>
            </a:lvl1pPr>
          </a:lstStyle>
          <a:p>
            <a:pPr>
              <a:defRPr/>
            </a:pPr>
            <a:endParaRPr lang="zh-CN" altLang="en-US"/>
          </a:p>
        </p:txBody>
      </p:sp>
      <p:sp>
        <p:nvSpPr>
          <p:cNvPr id="6" name="灯片编号占位符 5">
            <a:extLst>
              <a:ext uri="{FF2B5EF4-FFF2-40B4-BE49-F238E27FC236}">
                <a16:creationId xmlns:a16="http://schemas.microsoft.com/office/drawing/2014/main" id="{3C7F0F35-87D3-FE70-C9EC-E243B90931B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A7832E3-54CD-405D-9112-A44FB726D96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520" r:id="rId1"/>
    <p:sldLayoutId id="2147484521" r:id="rId2"/>
    <p:sldLayoutId id="2147484522" r:id="rId3"/>
    <p:sldLayoutId id="2147484523" r:id="rId4"/>
    <p:sldLayoutId id="2147484524" r:id="rId5"/>
    <p:sldLayoutId id="2147484525" r:id="rId6"/>
    <p:sldLayoutId id="2147484526" r:id="rId7"/>
    <p:sldLayoutId id="2147484527" r:id="rId8"/>
    <p:sldLayoutId id="2147484528" r:id="rId9"/>
    <p:sldLayoutId id="2147484529" r:id="rId10"/>
    <p:sldLayoutId id="214748453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4">
            <a:extLst>
              <a:ext uri="{FF2B5EF4-FFF2-40B4-BE49-F238E27FC236}">
                <a16:creationId xmlns:a16="http://schemas.microsoft.com/office/drawing/2014/main" id="{E7A4A004-053E-E1F3-5E1E-7DE390DD4D6C}"/>
              </a:ext>
            </a:extLst>
          </p:cNvPr>
          <p:cNvSpPr>
            <a:spLocks noChangeArrowheads="1"/>
          </p:cNvSpPr>
          <p:nvPr/>
        </p:nvSpPr>
        <p:spPr bwMode="auto">
          <a:xfrm>
            <a:off x="-4763" y="-228600"/>
            <a:ext cx="9144001"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pic>
        <p:nvPicPr>
          <p:cNvPr id="7171" name="Picture 7">
            <a:extLst>
              <a:ext uri="{FF2B5EF4-FFF2-40B4-BE49-F238E27FC236}">
                <a16:creationId xmlns:a16="http://schemas.microsoft.com/office/drawing/2014/main" id="{CC5194FC-5873-CE3A-8100-31BA3A891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73025"/>
            <a:ext cx="7000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a:extLst>
              <a:ext uri="{FF2B5EF4-FFF2-40B4-BE49-F238E27FC236}">
                <a16:creationId xmlns:a16="http://schemas.microsoft.com/office/drawing/2014/main" id="{142069B0-5570-9012-60DA-DD9BE3AF4716}"/>
              </a:ext>
            </a:extLst>
          </p:cNvPr>
          <p:cNvSpPr/>
          <p:nvPr/>
        </p:nvSpPr>
        <p:spPr>
          <a:xfrm>
            <a:off x="-4763" y="2844800"/>
            <a:ext cx="9144001" cy="2703513"/>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148" name="标题 1">
            <a:extLst>
              <a:ext uri="{FF2B5EF4-FFF2-40B4-BE49-F238E27FC236}">
                <a16:creationId xmlns:a16="http://schemas.microsoft.com/office/drawing/2014/main" id="{2089B700-5F2B-2F80-E9E5-15FF853205BA}"/>
              </a:ext>
            </a:extLst>
          </p:cNvPr>
          <p:cNvSpPr>
            <a:spLocks/>
          </p:cNvSpPr>
          <p:nvPr/>
        </p:nvSpPr>
        <p:spPr bwMode="auto">
          <a:xfrm>
            <a:off x="944563" y="3621088"/>
            <a:ext cx="7246937" cy="1152525"/>
          </a:xfrm>
          <a:prstGeom prst="rect">
            <a:avLst/>
          </a:prstGeom>
          <a:no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40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上海</a:t>
            </a:r>
            <a:r>
              <a:rPr lang="zh-CN" altLang="zh-CN" sz="40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化工区产业绿色发展专项</a:t>
            </a:r>
            <a:br>
              <a:rPr lang="zh-CN" altLang="zh-CN" sz="40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br>
            <a:r>
              <a:rPr lang="zh-CN" altLang="en-US" sz="40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申报审核解读</a:t>
            </a:r>
            <a:endParaRPr lang="en-US" altLang="zh-CN" sz="40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149" name="副标题 2">
            <a:extLst>
              <a:ext uri="{FF2B5EF4-FFF2-40B4-BE49-F238E27FC236}">
                <a16:creationId xmlns:a16="http://schemas.microsoft.com/office/drawing/2014/main" id="{C53620BD-0C47-E1CF-112D-72B3C8732651}"/>
              </a:ext>
            </a:extLst>
          </p:cNvPr>
          <p:cNvSpPr>
            <a:spLocks/>
          </p:cNvSpPr>
          <p:nvPr/>
        </p:nvSpPr>
        <p:spPr bwMode="auto">
          <a:xfrm>
            <a:off x="1366838" y="4552950"/>
            <a:ext cx="6400800" cy="1219200"/>
          </a:xfrm>
          <a:prstGeom prst="rect">
            <a:avLst/>
          </a:prstGeom>
          <a:no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20000"/>
              </a:spcBef>
              <a:defRPr/>
            </a:pP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a:p>
            <a:pPr algn="ctr" eaLnBrk="1" hangingPunct="1">
              <a:spcBef>
                <a:spcPct val="20000"/>
              </a:spcBef>
              <a:defRPr/>
            </a:pP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上海市能效中心</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Picture 3" descr="C:\Users\user\AppData\Local\Microsoft\Windows\Temporary Internet Files\Content.Outlook\WJ0WY2EE\2 copy.jpg">
            <a:extLst>
              <a:ext uri="{FF2B5EF4-FFF2-40B4-BE49-F238E27FC236}">
                <a16:creationId xmlns:a16="http://schemas.microsoft.com/office/drawing/2014/main" id="{9EDA0F89-1BB8-2081-7CD8-3FAC5CB30C85}"/>
              </a:ext>
            </a:extLst>
          </p:cNvPr>
          <p:cNvPicPr>
            <a:picLocks noChangeAspect="1" noChangeArrowheads="1"/>
          </p:cNvPicPr>
          <p:nvPr/>
        </p:nvPicPr>
        <p:blipFill rotWithShape="1">
          <a:blip r:embed="rId4" cstate="print">
            <a:lum bright="2000" contrast="-10000"/>
          </a:blip>
          <a:srcRect r="74999"/>
          <a:stretch/>
        </p:blipFill>
        <p:spPr bwMode="auto">
          <a:xfrm>
            <a:off x="429751" y="2017642"/>
            <a:ext cx="1922400" cy="1284713"/>
          </a:xfrm>
          <a:prstGeom prst="rect">
            <a:avLst/>
          </a:prstGeom>
          <a:solidFill>
            <a:srgbClr val="FFFFFF">
              <a:shade val="85000"/>
            </a:srgbClr>
          </a:solidFill>
          <a:ln w="508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3" descr="C:\Users\user\AppData\Local\Microsoft\Windows\Temporary Internet Files\Content.Outlook\WJ0WY2EE\2 copy.jpg">
            <a:extLst>
              <a:ext uri="{FF2B5EF4-FFF2-40B4-BE49-F238E27FC236}">
                <a16:creationId xmlns:a16="http://schemas.microsoft.com/office/drawing/2014/main" id="{8074C342-1506-FA66-4370-6F0E1B9A3567}"/>
              </a:ext>
            </a:extLst>
          </p:cNvPr>
          <p:cNvPicPr>
            <a:picLocks noChangeAspect="1" noChangeArrowheads="1"/>
          </p:cNvPicPr>
          <p:nvPr/>
        </p:nvPicPr>
        <p:blipFill rotWithShape="1">
          <a:blip r:embed="rId4" cstate="print">
            <a:lum bright="2000" contrast="-10000"/>
          </a:blip>
          <a:srcRect l="23695" r="49998"/>
          <a:stretch/>
        </p:blipFill>
        <p:spPr bwMode="auto">
          <a:xfrm>
            <a:off x="2510916" y="2026203"/>
            <a:ext cx="1957804" cy="1284713"/>
          </a:xfrm>
          <a:prstGeom prst="rect">
            <a:avLst/>
          </a:prstGeom>
          <a:solidFill>
            <a:srgbClr val="FFFFFF">
              <a:shade val="85000"/>
            </a:srgbClr>
          </a:solidFill>
          <a:ln w="508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3" descr="C:\Users\user\AppData\Local\Microsoft\Windows\Temporary Internet Files\Content.Outlook\WJ0WY2EE\2 copy.jpg">
            <a:extLst>
              <a:ext uri="{FF2B5EF4-FFF2-40B4-BE49-F238E27FC236}">
                <a16:creationId xmlns:a16="http://schemas.microsoft.com/office/drawing/2014/main" id="{2AE8AC17-8025-F249-CED5-C6199ADAB1D7}"/>
              </a:ext>
            </a:extLst>
          </p:cNvPr>
          <p:cNvPicPr>
            <a:picLocks noChangeAspect="1" noChangeArrowheads="1"/>
          </p:cNvPicPr>
          <p:nvPr/>
        </p:nvPicPr>
        <p:blipFill rotWithShape="1">
          <a:blip r:embed="rId4" cstate="print">
            <a:lum bright="2000" contrast="-10000"/>
          </a:blip>
          <a:srcRect l="49479" r="24996"/>
          <a:stretch/>
        </p:blipFill>
        <p:spPr bwMode="auto">
          <a:xfrm>
            <a:off x="4627485" y="2029508"/>
            <a:ext cx="2022858" cy="1284713"/>
          </a:xfrm>
          <a:prstGeom prst="rect">
            <a:avLst/>
          </a:prstGeom>
          <a:solidFill>
            <a:srgbClr val="FFFFFF">
              <a:shade val="85000"/>
            </a:srgbClr>
          </a:solidFill>
          <a:ln w="508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3" descr="C:\Users\user\AppData\Local\Microsoft\Windows\Temporary Internet Files\Content.Outlook\WJ0WY2EE\2 copy.jpg">
            <a:extLst>
              <a:ext uri="{FF2B5EF4-FFF2-40B4-BE49-F238E27FC236}">
                <a16:creationId xmlns:a16="http://schemas.microsoft.com/office/drawing/2014/main" id="{760C8D70-2C54-F791-67F4-FE73F537835F}"/>
              </a:ext>
            </a:extLst>
          </p:cNvPr>
          <p:cNvPicPr>
            <a:picLocks noChangeAspect="1" noChangeArrowheads="1"/>
          </p:cNvPicPr>
          <p:nvPr/>
        </p:nvPicPr>
        <p:blipFill rotWithShape="1">
          <a:blip r:embed="rId4" cstate="print">
            <a:lum bright="2000" contrast="-10000"/>
          </a:blip>
          <a:srcRect l="74947"/>
          <a:stretch/>
        </p:blipFill>
        <p:spPr bwMode="auto">
          <a:xfrm>
            <a:off x="6809108" y="2026203"/>
            <a:ext cx="1985283" cy="1284713"/>
          </a:xfrm>
          <a:prstGeom prst="rect">
            <a:avLst/>
          </a:prstGeom>
          <a:solidFill>
            <a:srgbClr val="FFFFFF">
              <a:shade val="85000"/>
            </a:srgbClr>
          </a:solidFill>
          <a:ln w="508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文本框 3">
            <a:extLst>
              <a:ext uri="{FF2B5EF4-FFF2-40B4-BE49-F238E27FC236}">
                <a16:creationId xmlns:a16="http://schemas.microsoft.com/office/drawing/2014/main" id="{AEF83523-DF33-5ADD-8BF6-66EE1A99B346}"/>
              </a:ext>
            </a:extLst>
          </p:cNvPr>
          <p:cNvSpPr txBox="1"/>
          <p:nvPr/>
        </p:nvSpPr>
        <p:spPr>
          <a:xfrm>
            <a:off x="6650038" y="6096000"/>
            <a:ext cx="1731962" cy="369888"/>
          </a:xfrm>
          <a:prstGeom prst="rect">
            <a:avLst/>
          </a:prstGeom>
          <a:noFill/>
        </p:spPr>
        <p:txBody>
          <a:bodyPr>
            <a:spAutoFit/>
          </a:bodyPr>
          <a:lstStyle/>
          <a:p>
            <a:pPr eaLnBrk="1" hangingPunct="1">
              <a:defRPr/>
            </a:pPr>
            <a:r>
              <a:rPr lang="zh-CN" altLang="en-US" dirty="0">
                <a:solidFill>
                  <a:schemeClr val="bg2">
                    <a:lumMod val="75000"/>
                  </a:schemeClr>
                </a:solidFill>
                <a:latin typeface="微软雅黑" panose="020B0503020204020204" pitchFamily="34" charset="-122"/>
                <a:ea typeface="微软雅黑" panose="020B0503020204020204" pitchFamily="34" charset="-122"/>
              </a:rPr>
              <a:t>能效创造</a:t>
            </a:r>
            <a:r>
              <a:rPr lang="zh-CN" altLang="en-US" dirty="0">
                <a:solidFill>
                  <a:srgbClr val="A47900"/>
                </a:solidFill>
                <a:latin typeface="微软雅黑" panose="020B0503020204020204" pitchFamily="34" charset="-122"/>
                <a:ea typeface="微软雅黑" panose="020B0503020204020204" pitchFamily="34" charset="-122"/>
              </a:rPr>
              <a:t>价值</a:t>
            </a:r>
          </a:p>
        </p:txBody>
      </p:sp>
      <p:sp>
        <p:nvSpPr>
          <p:cNvPr id="25" name="文本框 24">
            <a:extLst>
              <a:ext uri="{FF2B5EF4-FFF2-40B4-BE49-F238E27FC236}">
                <a16:creationId xmlns:a16="http://schemas.microsoft.com/office/drawing/2014/main" id="{46AE4856-7EE7-E6B8-26FD-BDD0556F2A1D}"/>
              </a:ext>
            </a:extLst>
          </p:cNvPr>
          <p:cNvSpPr txBox="1"/>
          <p:nvPr/>
        </p:nvSpPr>
        <p:spPr>
          <a:xfrm>
            <a:off x="7570788" y="6384925"/>
            <a:ext cx="1731962" cy="368300"/>
          </a:xfrm>
          <a:prstGeom prst="rect">
            <a:avLst/>
          </a:prstGeom>
          <a:noFill/>
        </p:spPr>
        <p:txBody>
          <a:bodyPr>
            <a:spAutoFit/>
          </a:bodyPr>
          <a:lstStyle/>
          <a:p>
            <a:pPr eaLnBrk="1" hangingPunct="1">
              <a:defRPr/>
            </a:pPr>
            <a:r>
              <a:rPr lang="zh-CN" altLang="en-US" dirty="0">
                <a:solidFill>
                  <a:schemeClr val="bg2">
                    <a:lumMod val="75000"/>
                  </a:schemeClr>
                </a:solidFill>
                <a:latin typeface="微软雅黑" panose="020B0503020204020204" pitchFamily="34" charset="-122"/>
                <a:ea typeface="微软雅黑" panose="020B0503020204020204" pitchFamily="34" charset="-122"/>
              </a:rPr>
              <a:t>低碳创新</a:t>
            </a:r>
            <a:r>
              <a:rPr lang="zh-CN" altLang="en-US" dirty="0">
                <a:solidFill>
                  <a:srgbClr val="A47900"/>
                </a:solidFill>
                <a:latin typeface="微软雅黑" panose="020B0503020204020204" pitchFamily="34" charset="-122"/>
                <a:ea typeface="微软雅黑" panose="020B0503020204020204" pitchFamily="34" charset="-122"/>
              </a:rPr>
              <a:t>生活</a:t>
            </a:r>
          </a:p>
        </p:txBody>
      </p:sp>
      <p:sp>
        <p:nvSpPr>
          <p:cNvPr id="7181" name="TextBox 12">
            <a:extLst>
              <a:ext uri="{FF2B5EF4-FFF2-40B4-BE49-F238E27FC236}">
                <a16:creationId xmlns:a16="http://schemas.microsoft.com/office/drawing/2014/main" id="{FAC88206-CD88-D0D5-76D7-441AC9609C0E}"/>
              </a:ext>
            </a:extLst>
          </p:cNvPr>
          <p:cNvSpPr txBox="1">
            <a:spLocks noChangeArrowheads="1"/>
          </p:cNvSpPr>
          <p:nvPr/>
        </p:nvSpPr>
        <p:spPr bwMode="auto">
          <a:xfrm>
            <a:off x="4000500" y="5857875"/>
            <a:ext cx="1285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dirty="0"/>
              <a:t>2022</a:t>
            </a:r>
            <a:r>
              <a:rPr lang="zh-CN" altLang="en-US" sz="1600" dirty="0"/>
              <a:t>年</a:t>
            </a:r>
            <a:r>
              <a:rPr lang="en-US" altLang="zh-CN" sz="1600" dirty="0"/>
              <a:t>5</a:t>
            </a:r>
            <a:r>
              <a:rPr lang="zh-CN" altLang="en-US" sz="1600" dirty="0"/>
              <a:t>月</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4">
            <a:extLst>
              <a:ext uri="{FF2B5EF4-FFF2-40B4-BE49-F238E27FC236}">
                <a16:creationId xmlns:a16="http://schemas.microsoft.com/office/drawing/2014/main" id="{322D527B-852B-6D65-92B1-464077C624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74D3DB4-DD76-4E61-9861-9E5A9F35851E}" type="slidenum">
              <a:rPr lang="zh-CN" altLang="en-US"/>
              <a:pPr/>
              <a:t>10</a:t>
            </a:fld>
            <a:endParaRPr lang="zh-CN" altLang="en-US"/>
          </a:p>
        </p:txBody>
      </p:sp>
      <p:graphicFrame>
        <p:nvGraphicFramePr>
          <p:cNvPr id="7" name="表格 6">
            <a:extLst>
              <a:ext uri="{FF2B5EF4-FFF2-40B4-BE49-F238E27FC236}">
                <a16:creationId xmlns:a16="http://schemas.microsoft.com/office/drawing/2014/main" id="{46FA33CB-4DB1-2F70-2929-54BCE2F8EC36}"/>
              </a:ext>
            </a:extLst>
          </p:cNvPr>
          <p:cNvGraphicFramePr>
            <a:graphicFrameLocks noGrp="1"/>
          </p:cNvGraphicFramePr>
          <p:nvPr>
            <p:extLst>
              <p:ext uri="{D42A27DB-BD31-4B8C-83A1-F6EECF244321}">
                <p14:modId xmlns:p14="http://schemas.microsoft.com/office/powerpoint/2010/main" val="3406775338"/>
              </p:ext>
            </p:extLst>
          </p:nvPr>
        </p:nvGraphicFramePr>
        <p:xfrm>
          <a:off x="611188" y="1814859"/>
          <a:ext cx="7705725" cy="4062413"/>
        </p:xfrm>
        <a:graphic>
          <a:graphicData uri="http://schemas.openxmlformats.org/drawingml/2006/table">
            <a:tbl>
              <a:tblPr/>
              <a:tblGrid>
                <a:gridCol w="962025">
                  <a:extLst>
                    <a:ext uri="{9D8B030D-6E8A-4147-A177-3AD203B41FA5}">
                      <a16:colId xmlns:a16="http://schemas.microsoft.com/office/drawing/2014/main" val="20000"/>
                    </a:ext>
                  </a:extLst>
                </a:gridCol>
                <a:gridCol w="963612">
                  <a:extLst>
                    <a:ext uri="{9D8B030D-6E8A-4147-A177-3AD203B41FA5}">
                      <a16:colId xmlns:a16="http://schemas.microsoft.com/office/drawing/2014/main" val="20001"/>
                    </a:ext>
                  </a:extLst>
                </a:gridCol>
                <a:gridCol w="1171575">
                  <a:extLst>
                    <a:ext uri="{9D8B030D-6E8A-4147-A177-3AD203B41FA5}">
                      <a16:colId xmlns:a16="http://schemas.microsoft.com/office/drawing/2014/main" val="20002"/>
                    </a:ext>
                  </a:extLst>
                </a:gridCol>
                <a:gridCol w="755650">
                  <a:extLst>
                    <a:ext uri="{9D8B030D-6E8A-4147-A177-3AD203B41FA5}">
                      <a16:colId xmlns:a16="http://schemas.microsoft.com/office/drawing/2014/main" val="20003"/>
                    </a:ext>
                  </a:extLst>
                </a:gridCol>
                <a:gridCol w="1187450">
                  <a:extLst>
                    <a:ext uri="{9D8B030D-6E8A-4147-A177-3AD203B41FA5}">
                      <a16:colId xmlns:a16="http://schemas.microsoft.com/office/drawing/2014/main" val="20004"/>
                    </a:ext>
                  </a:extLst>
                </a:gridCol>
                <a:gridCol w="738188">
                  <a:extLst>
                    <a:ext uri="{9D8B030D-6E8A-4147-A177-3AD203B41FA5}">
                      <a16:colId xmlns:a16="http://schemas.microsoft.com/office/drawing/2014/main" val="20005"/>
                    </a:ext>
                  </a:extLst>
                </a:gridCol>
                <a:gridCol w="1206500">
                  <a:extLst>
                    <a:ext uri="{9D8B030D-6E8A-4147-A177-3AD203B41FA5}">
                      <a16:colId xmlns:a16="http://schemas.microsoft.com/office/drawing/2014/main" val="20006"/>
                    </a:ext>
                  </a:extLst>
                </a:gridCol>
                <a:gridCol w="720725">
                  <a:extLst>
                    <a:ext uri="{9D8B030D-6E8A-4147-A177-3AD203B41FA5}">
                      <a16:colId xmlns:a16="http://schemas.microsoft.com/office/drawing/2014/main" val="20007"/>
                    </a:ext>
                  </a:extLst>
                </a:gridCol>
              </a:tblGrid>
              <a:tr h="16129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sz="1900" b="0" i="0" u="none" strike="noStrike" cap="none" normalizeH="0" baseline="0" dirty="0">
                          <a:ln>
                            <a:noFill/>
                          </a:ln>
                          <a:solidFill>
                            <a:srgbClr val="000000"/>
                          </a:solidFill>
                          <a:effectLst/>
                          <a:latin typeface="仿宋_GB2312" pitchFamily="49" charset="-122"/>
                          <a:ea typeface="仿宋_GB2312" pitchFamily="49" charset="-122"/>
                          <a:cs typeface="宋体" pitchFamily="2" charset="-122"/>
                        </a:rPr>
                        <a:t>上年变压器装机容量（</a:t>
                      </a:r>
                      <a:r>
                        <a:rPr kumimoji="0" lang="en-US" altLang="zh-CN" sz="1900" b="0" i="0" u="none" strike="noStrike" cap="none" normalizeH="0" baseline="0" dirty="0" err="1">
                          <a:ln>
                            <a:noFill/>
                          </a:ln>
                          <a:solidFill>
                            <a:srgbClr val="000000"/>
                          </a:solidFill>
                          <a:effectLst/>
                          <a:latin typeface="仿宋_GB2312" pitchFamily="49" charset="-122"/>
                          <a:ea typeface="仿宋_GB2312" pitchFamily="49" charset="-122"/>
                          <a:cs typeface="宋体" pitchFamily="2" charset="-122"/>
                        </a:rPr>
                        <a:t>kVA</a:t>
                      </a:r>
                      <a:r>
                        <a:rPr kumimoji="0" lang="zh-CN" sz="1900" b="0" i="0" u="none" strike="noStrike" cap="none" normalizeH="0" baseline="0" dirty="0">
                          <a:ln>
                            <a:noFill/>
                          </a:ln>
                          <a:solidFill>
                            <a:srgbClr val="000000"/>
                          </a:solidFill>
                          <a:effectLst/>
                          <a:latin typeface="仿宋_GB2312" pitchFamily="49" charset="-122"/>
                          <a:ea typeface="仿宋_GB2312" pitchFamily="49" charset="-122"/>
                          <a:cs typeface="宋体" pitchFamily="2" charset="-122"/>
                        </a:rPr>
                        <a:t>）</a:t>
                      </a:r>
                      <a:endParaRPr kumimoji="0" lang="zh-CN" sz="1900" b="0" i="0" u="none" strike="noStrike" cap="none" normalizeH="0" baseline="0" dirty="0">
                        <a:ln>
                          <a:noFill/>
                        </a:ln>
                        <a:solidFill>
                          <a:schemeClr val="tx1"/>
                        </a:solidFill>
                        <a:effectLst/>
                        <a:latin typeface="仿宋_GB2312" pitchFamily="49" charset="-122"/>
                        <a:ea typeface="仿宋_GB2312" pitchFamily="49"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900" b="0" i="0" u="none" strike="noStrike" cap="none" normalizeH="0" baseline="0" dirty="0">
                        <a:ln>
                          <a:noFill/>
                        </a:ln>
                        <a:solidFill>
                          <a:srgbClr val="000000"/>
                        </a:solidFill>
                        <a:effectLst/>
                        <a:latin typeface="仿宋_GB2312" pitchFamily="49" charset="-122"/>
                        <a:ea typeface="仿宋_GB2312" pitchFamily="49" charset="-122"/>
                        <a:cs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sz="1900" b="0" i="0" u="none" strike="noStrike" cap="none" normalizeH="0" baseline="0">
                          <a:ln>
                            <a:noFill/>
                          </a:ln>
                          <a:solidFill>
                            <a:srgbClr val="000000"/>
                          </a:solidFill>
                          <a:effectLst/>
                          <a:latin typeface="仿宋_GB2312" pitchFamily="49" charset="-122"/>
                          <a:ea typeface="仿宋_GB2312" pitchFamily="49" charset="-122"/>
                          <a:cs typeface="宋体" pitchFamily="2" charset="-122"/>
                        </a:rPr>
                        <a:t>上年用电设备装机容量（</a:t>
                      </a:r>
                      <a:r>
                        <a:rPr kumimoji="0" lang="en-US" altLang="zh-CN" sz="1900" b="0" i="0" u="none" strike="noStrike" cap="none" normalizeH="0" baseline="0">
                          <a:ln>
                            <a:noFill/>
                          </a:ln>
                          <a:solidFill>
                            <a:srgbClr val="000000"/>
                          </a:solidFill>
                          <a:effectLst/>
                          <a:latin typeface="仿宋_GB2312" pitchFamily="49" charset="-122"/>
                          <a:ea typeface="仿宋_GB2312" pitchFamily="49" charset="-122"/>
                          <a:cs typeface="宋体" pitchFamily="2" charset="-122"/>
                        </a:rPr>
                        <a:t>kW</a:t>
                      </a:r>
                      <a:r>
                        <a:rPr kumimoji="0" lang="zh-CN" sz="1900" b="0" i="0" u="none" strike="noStrike" cap="none" normalizeH="0" baseline="0">
                          <a:ln>
                            <a:noFill/>
                          </a:ln>
                          <a:solidFill>
                            <a:srgbClr val="000000"/>
                          </a:solidFill>
                          <a:effectLst/>
                          <a:latin typeface="仿宋_GB2312" pitchFamily="49" charset="-122"/>
                          <a:ea typeface="仿宋_GB2312" pitchFamily="49" charset="-122"/>
                          <a:cs typeface="宋体" pitchFamily="2" charset="-122"/>
                        </a:rPr>
                        <a:t>）</a:t>
                      </a:r>
                      <a:endParaRPr kumimoji="0" lang="zh-CN" sz="1900" b="0" i="0" u="none" strike="noStrike" cap="none" normalizeH="0" baseline="0">
                        <a:ln>
                          <a:noFill/>
                        </a:ln>
                        <a:solidFill>
                          <a:schemeClr val="tx1"/>
                        </a:solidFill>
                        <a:effectLst/>
                        <a:latin typeface="仿宋_GB2312" pitchFamily="49" charset="-122"/>
                        <a:ea typeface="仿宋_GB2312" pitchFamily="49"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900" b="0" i="0" u="none" strike="noStrike" cap="none" normalizeH="0" baseline="0">
                        <a:ln>
                          <a:noFill/>
                        </a:ln>
                        <a:solidFill>
                          <a:srgbClr val="000000"/>
                        </a:solidFill>
                        <a:effectLst/>
                        <a:latin typeface="仿宋_GB2312" pitchFamily="49" charset="-122"/>
                        <a:ea typeface="仿宋_GB2312" pitchFamily="49" charset="-122"/>
                        <a:cs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sz="1900" b="0" i="0" u="none" strike="noStrike" cap="none" normalizeH="0" baseline="0">
                          <a:ln>
                            <a:noFill/>
                          </a:ln>
                          <a:solidFill>
                            <a:srgbClr val="000000"/>
                          </a:solidFill>
                          <a:effectLst/>
                          <a:latin typeface="仿宋_GB2312" pitchFamily="49" charset="-122"/>
                          <a:ea typeface="仿宋_GB2312" pitchFamily="49" charset="-122"/>
                          <a:cs typeface="宋体" pitchFamily="2" charset="-122"/>
                        </a:rPr>
                        <a:t>上年申请最高契约用电量（</a:t>
                      </a:r>
                      <a:r>
                        <a:rPr kumimoji="0" lang="en-US" altLang="zh-CN" sz="1900" b="0" i="0" u="none" strike="noStrike" cap="none" normalizeH="0" baseline="0">
                          <a:ln>
                            <a:noFill/>
                          </a:ln>
                          <a:solidFill>
                            <a:srgbClr val="000000"/>
                          </a:solidFill>
                          <a:effectLst/>
                          <a:latin typeface="仿宋_GB2312" pitchFamily="49" charset="-122"/>
                          <a:ea typeface="仿宋_GB2312" pitchFamily="49" charset="-122"/>
                          <a:cs typeface="宋体" pitchFamily="2" charset="-122"/>
                        </a:rPr>
                        <a:t>kW</a:t>
                      </a:r>
                      <a:r>
                        <a:rPr kumimoji="0" lang="zh-CN" sz="1900" b="0" i="0" u="none" strike="noStrike" cap="none" normalizeH="0" baseline="0">
                          <a:ln>
                            <a:noFill/>
                          </a:ln>
                          <a:solidFill>
                            <a:srgbClr val="000000"/>
                          </a:solidFill>
                          <a:effectLst/>
                          <a:latin typeface="仿宋_GB2312" pitchFamily="49" charset="-122"/>
                          <a:ea typeface="仿宋_GB2312" pitchFamily="49" charset="-122"/>
                          <a:cs typeface="宋体" pitchFamily="2" charset="-122"/>
                        </a:rPr>
                        <a:t>）</a:t>
                      </a:r>
                      <a:endParaRPr kumimoji="0" lang="zh-CN" sz="1900" b="0" i="0" u="none" strike="noStrike" cap="none" normalizeH="0" baseline="0">
                        <a:ln>
                          <a:noFill/>
                        </a:ln>
                        <a:solidFill>
                          <a:schemeClr val="tx1"/>
                        </a:solidFill>
                        <a:effectLst/>
                        <a:latin typeface="仿宋_GB2312" pitchFamily="49" charset="-122"/>
                        <a:ea typeface="仿宋_GB2312" pitchFamily="49"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900" b="0" i="0" u="none" strike="noStrike" cap="none" normalizeH="0" baseline="0">
                        <a:ln>
                          <a:noFill/>
                        </a:ln>
                        <a:solidFill>
                          <a:srgbClr val="000000"/>
                        </a:solidFill>
                        <a:effectLst/>
                        <a:latin typeface="仿宋_GB2312" pitchFamily="49" charset="-122"/>
                        <a:ea typeface="仿宋_GB2312" pitchFamily="49" charset="-122"/>
                        <a:cs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sz="1900" b="0" i="0" u="none" strike="noStrike" cap="none" normalizeH="0" baseline="0">
                          <a:ln>
                            <a:noFill/>
                          </a:ln>
                          <a:solidFill>
                            <a:srgbClr val="000000"/>
                          </a:solidFill>
                          <a:effectLst/>
                          <a:latin typeface="仿宋_GB2312" pitchFamily="49" charset="-122"/>
                          <a:ea typeface="仿宋_GB2312" pitchFamily="49" charset="-122"/>
                          <a:cs typeface="宋体" pitchFamily="2" charset="-122"/>
                        </a:rPr>
                        <a:t>上年申请最低契约用电量（</a:t>
                      </a:r>
                      <a:r>
                        <a:rPr kumimoji="0" lang="en-US" altLang="zh-CN" sz="1900" b="0" i="0" u="none" strike="noStrike" cap="none" normalizeH="0" baseline="0">
                          <a:ln>
                            <a:noFill/>
                          </a:ln>
                          <a:solidFill>
                            <a:srgbClr val="000000"/>
                          </a:solidFill>
                          <a:effectLst/>
                          <a:latin typeface="仿宋_GB2312" pitchFamily="49" charset="-122"/>
                          <a:ea typeface="仿宋_GB2312" pitchFamily="49" charset="-122"/>
                          <a:cs typeface="宋体" pitchFamily="2" charset="-122"/>
                        </a:rPr>
                        <a:t>kW</a:t>
                      </a:r>
                      <a:r>
                        <a:rPr kumimoji="0" lang="zh-CN" sz="1900" b="0" i="0" u="none" strike="noStrike" cap="none" normalizeH="0" baseline="0">
                          <a:ln>
                            <a:noFill/>
                          </a:ln>
                          <a:solidFill>
                            <a:srgbClr val="000000"/>
                          </a:solidFill>
                          <a:effectLst/>
                          <a:latin typeface="仿宋_GB2312" pitchFamily="49" charset="-122"/>
                          <a:ea typeface="仿宋_GB2312" pitchFamily="49" charset="-122"/>
                          <a:cs typeface="宋体" pitchFamily="2" charset="-122"/>
                        </a:rPr>
                        <a:t>）</a:t>
                      </a:r>
                      <a:endParaRPr kumimoji="0" lang="zh-CN" sz="1900" b="0" i="0" u="none" strike="noStrike" cap="none" normalizeH="0" baseline="0">
                        <a:ln>
                          <a:noFill/>
                        </a:ln>
                        <a:solidFill>
                          <a:schemeClr val="tx1"/>
                        </a:solidFill>
                        <a:effectLst/>
                        <a:latin typeface="仿宋_GB2312" pitchFamily="49" charset="-122"/>
                        <a:ea typeface="仿宋_GB2312" pitchFamily="49"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900" b="0" i="0" u="none" strike="noStrike" cap="none" normalizeH="0" baseline="0">
                        <a:ln>
                          <a:noFill/>
                        </a:ln>
                        <a:solidFill>
                          <a:srgbClr val="000000"/>
                        </a:solidFill>
                        <a:effectLst/>
                        <a:latin typeface="宋体" pitchFamily="2" charset="-122"/>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90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sz="1900" b="0" i="0" u="none" strike="noStrike" cap="none" normalizeH="0" baseline="0">
                          <a:ln>
                            <a:noFill/>
                          </a:ln>
                          <a:solidFill>
                            <a:srgbClr val="000000"/>
                          </a:solidFill>
                          <a:effectLst/>
                          <a:latin typeface="仿宋_GB2312" pitchFamily="49" charset="-122"/>
                          <a:ea typeface="仿宋_GB2312" pitchFamily="49" charset="-122"/>
                          <a:cs typeface="宋体" pitchFamily="2" charset="-122"/>
                        </a:rPr>
                        <a:t>上年综合能耗（吨标煤∕年）</a:t>
                      </a:r>
                      <a:endParaRPr kumimoji="0" lang="zh-CN" sz="1900" b="0" i="0" u="none" strike="noStrike" cap="none" normalizeH="0" baseline="0">
                        <a:ln>
                          <a:noFill/>
                        </a:ln>
                        <a:solidFill>
                          <a:schemeClr val="tx1"/>
                        </a:solidFill>
                        <a:effectLst/>
                        <a:latin typeface="仿宋_GB2312" pitchFamily="49" charset="-122"/>
                        <a:ea typeface="仿宋_GB2312" pitchFamily="49"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900" b="0" i="0" u="none" strike="noStrike" cap="none" normalizeH="0" baseline="0">
                        <a:ln>
                          <a:noFill/>
                        </a:ln>
                        <a:solidFill>
                          <a:srgbClr val="000000"/>
                        </a:solidFill>
                        <a:effectLst/>
                        <a:latin typeface="仿宋_GB2312" pitchFamily="49" charset="-122"/>
                        <a:ea typeface="仿宋_GB2312" pitchFamily="49" charset="-122"/>
                        <a:cs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sz="1900" b="0" i="0" u="none" strike="noStrike" cap="none" normalizeH="0" baseline="0">
                          <a:ln>
                            <a:noFill/>
                          </a:ln>
                          <a:solidFill>
                            <a:srgbClr val="000000"/>
                          </a:solidFill>
                          <a:effectLst/>
                          <a:latin typeface="仿宋_GB2312" pitchFamily="49" charset="-122"/>
                          <a:ea typeface="仿宋_GB2312" pitchFamily="49" charset="-122"/>
                          <a:cs typeface="宋体" pitchFamily="2" charset="-122"/>
                        </a:rPr>
                        <a:t>其中用电量（万</a:t>
                      </a:r>
                      <a:r>
                        <a:rPr kumimoji="0" lang="en-US" altLang="zh-CN" sz="1900" b="0" i="0" u="none" strike="noStrike" cap="none" normalizeH="0" baseline="0">
                          <a:ln>
                            <a:noFill/>
                          </a:ln>
                          <a:solidFill>
                            <a:srgbClr val="000000"/>
                          </a:solidFill>
                          <a:effectLst/>
                          <a:latin typeface="仿宋_GB2312" pitchFamily="49" charset="-122"/>
                          <a:ea typeface="仿宋_GB2312" pitchFamily="49" charset="-122"/>
                          <a:cs typeface="宋体" pitchFamily="2" charset="-122"/>
                        </a:rPr>
                        <a:t>kWh</a:t>
                      </a:r>
                      <a:r>
                        <a:rPr kumimoji="0" lang="zh-CN" sz="1900" b="0" i="0" u="none" strike="noStrike" cap="none" normalizeH="0" baseline="0">
                          <a:ln>
                            <a:noFill/>
                          </a:ln>
                          <a:solidFill>
                            <a:srgbClr val="000000"/>
                          </a:solidFill>
                          <a:effectLst/>
                          <a:latin typeface="仿宋_GB2312" pitchFamily="49" charset="-122"/>
                          <a:ea typeface="仿宋_GB2312" pitchFamily="49" charset="-122"/>
                          <a:cs typeface="宋体" pitchFamily="2" charset="-122"/>
                        </a:rPr>
                        <a:t>）</a:t>
                      </a:r>
                      <a:endParaRPr kumimoji="0" lang="zh-CN" sz="1900" b="0" i="0" u="none" strike="noStrike" cap="none" normalizeH="0" baseline="0">
                        <a:ln>
                          <a:noFill/>
                        </a:ln>
                        <a:solidFill>
                          <a:schemeClr val="tx1"/>
                        </a:solidFill>
                        <a:effectLst/>
                        <a:latin typeface="仿宋_GB2312" pitchFamily="49" charset="-122"/>
                        <a:ea typeface="仿宋_GB2312" pitchFamily="49"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900" b="0" i="0" u="none" strike="noStrike" cap="none" normalizeH="0" baseline="0">
                        <a:ln>
                          <a:noFill/>
                        </a:ln>
                        <a:solidFill>
                          <a:srgbClr val="000000"/>
                        </a:solidFill>
                        <a:effectLst/>
                        <a:latin typeface="仿宋_GB2312" pitchFamily="49" charset="-122"/>
                        <a:ea typeface="仿宋_GB2312" pitchFamily="49" charset="-122"/>
                        <a:cs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sz="1900" b="0" i="0" u="none" strike="noStrike" cap="none" normalizeH="0" baseline="0">
                          <a:ln>
                            <a:noFill/>
                          </a:ln>
                          <a:solidFill>
                            <a:srgbClr val="000000"/>
                          </a:solidFill>
                          <a:effectLst/>
                          <a:latin typeface="仿宋_GB2312" pitchFamily="49" charset="-122"/>
                          <a:ea typeface="仿宋_GB2312" pitchFamily="49" charset="-122"/>
                          <a:cs typeface="宋体" pitchFamily="2" charset="-122"/>
                        </a:rPr>
                        <a:t>其中用热量（</a:t>
                      </a:r>
                      <a:r>
                        <a:rPr kumimoji="0" lang="en-US" altLang="zh-CN" sz="1900" b="0" i="0" u="none" strike="noStrike" cap="none" normalizeH="0" baseline="0">
                          <a:ln>
                            <a:noFill/>
                          </a:ln>
                          <a:solidFill>
                            <a:srgbClr val="000000"/>
                          </a:solidFill>
                          <a:effectLst/>
                          <a:latin typeface="仿宋_GB2312" pitchFamily="49" charset="-122"/>
                          <a:ea typeface="仿宋_GB2312" pitchFamily="49" charset="-122"/>
                          <a:cs typeface="宋体" pitchFamily="2" charset="-122"/>
                        </a:rPr>
                        <a:t>GJ</a:t>
                      </a:r>
                      <a:r>
                        <a:rPr kumimoji="0" lang="zh-CN" sz="1900" b="0" i="0" u="none" strike="noStrike" cap="none" normalizeH="0" baseline="0">
                          <a:ln>
                            <a:noFill/>
                          </a:ln>
                          <a:solidFill>
                            <a:srgbClr val="000000"/>
                          </a:solidFill>
                          <a:effectLst/>
                          <a:latin typeface="仿宋_GB2312" pitchFamily="49" charset="-122"/>
                          <a:ea typeface="仿宋_GB2312" pitchFamily="49" charset="-122"/>
                          <a:cs typeface="宋体" pitchFamily="2" charset="-122"/>
                        </a:rPr>
                        <a:t>）</a:t>
                      </a:r>
                      <a:endParaRPr kumimoji="0" lang="zh-CN" sz="1900" b="0" i="0" u="none" strike="noStrike" cap="none" normalizeH="0" baseline="0">
                        <a:ln>
                          <a:noFill/>
                        </a:ln>
                        <a:solidFill>
                          <a:schemeClr val="tx1"/>
                        </a:solidFill>
                        <a:effectLst/>
                        <a:latin typeface="仿宋_GB2312" pitchFamily="49" charset="-122"/>
                        <a:ea typeface="仿宋_GB2312" pitchFamily="49"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900" b="0" i="0" u="none" strike="noStrike" cap="none" normalizeH="0" baseline="0">
                        <a:ln>
                          <a:noFill/>
                        </a:ln>
                        <a:solidFill>
                          <a:srgbClr val="000000"/>
                        </a:solidFill>
                        <a:effectLst/>
                        <a:latin typeface="仿宋_GB2312" pitchFamily="49" charset="-122"/>
                        <a:ea typeface="仿宋_GB2312" pitchFamily="49" charset="-122"/>
                        <a:cs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sz="1900" b="0" i="0" u="none" strike="noStrike" cap="none" normalizeH="0" baseline="0">
                          <a:ln>
                            <a:noFill/>
                          </a:ln>
                          <a:solidFill>
                            <a:srgbClr val="000000"/>
                          </a:solidFill>
                          <a:effectLst/>
                          <a:latin typeface="仿宋_GB2312" pitchFamily="49" charset="-122"/>
                          <a:ea typeface="仿宋_GB2312" pitchFamily="49" charset="-122"/>
                          <a:cs typeface="宋体" pitchFamily="2" charset="-122"/>
                        </a:rPr>
                        <a:t>其中用水量（</a:t>
                      </a:r>
                      <a:r>
                        <a:rPr kumimoji="0" lang="en-US" altLang="zh-CN" sz="1900" b="0" i="0" u="none" strike="noStrike" cap="none" normalizeH="0" baseline="0">
                          <a:ln>
                            <a:noFill/>
                          </a:ln>
                          <a:solidFill>
                            <a:srgbClr val="000000"/>
                          </a:solidFill>
                          <a:effectLst/>
                          <a:latin typeface="仿宋_GB2312" pitchFamily="49" charset="-122"/>
                          <a:ea typeface="仿宋_GB2312" pitchFamily="49" charset="-122"/>
                          <a:cs typeface="宋体" pitchFamily="2" charset="-122"/>
                        </a:rPr>
                        <a:t>m3</a:t>
                      </a:r>
                      <a:r>
                        <a:rPr kumimoji="0" lang="zh-CN" sz="1900" b="0" i="0" u="none" strike="noStrike" cap="none" normalizeH="0" baseline="0">
                          <a:ln>
                            <a:noFill/>
                          </a:ln>
                          <a:solidFill>
                            <a:srgbClr val="000000"/>
                          </a:solidFill>
                          <a:effectLst/>
                          <a:latin typeface="仿宋_GB2312" pitchFamily="49" charset="-122"/>
                          <a:ea typeface="仿宋_GB2312" pitchFamily="49" charset="-122"/>
                          <a:cs typeface="宋体" pitchFamily="2" charset="-122"/>
                        </a:rPr>
                        <a:t>）</a:t>
                      </a:r>
                      <a:endParaRPr kumimoji="0" lang="zh-CN" sz="1900" b="0" i="0" u="none" strike="noStrike" cap="none" normalizeH="0" baseline="0">
                        <a:ln>
                          <a:noFill/>
                        </a:ln>
                        <a:solidFill>
                          <a:schemeClr val="tx1"/>
                        </a:solidFill>
                        <a:effectLst/>
                        <a:latin typeface="仿宋_GB2312" pitchFamily="49" charset="-122"/>
                        <a:ea typeface="仿宋_GB2312" pitchFamily="49"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900" b="0" i="0" u="none" strike="noStrike" cap="none" normalizeH="0" baseline="0">
                        <a:ln>
                          <a:noFill/>
                        </a:ln>
                        <a:solidFill>
                          <a:srgbClr val="000000"/>
                        </a:solidFill>
                        <a:effectLst/>
                        <a:latin typeface="宋体" pitchFamily="2" charset="-122"/>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8875">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sz="1900" b="0" i="0" u="none" strike="noStrike" cap="none" normalizeH="0" baseline="0" dirty="0">
                          <a:ln>
                            <a:noFill/>
                          </a:ln>
                          <a:solidFill>
                            <a:srgbClr val="000000"/>
                          </a:solidFill>
                          <a:effectLst/>
                          <a:latin typeface="仿宋_GB2312" pitchFamily="49" charset="-122"/>
                          <a:ea typeface="仿宋_GB2312" pitchFamily="49" charset="-122"/>
                          <a:cs typeface="宋体" pitchFamily="2" charset="-122"/>
                        </a:rPr>
                        <a:t>新能源及可再生能源占综合能耗的比例（</a:t>
                      </a:r>
                      <a:r>
                        <a:rPr kumimoji="0" lang="en-US" altLang="zh-CN" sz="1900" b="0" i="0" u="none" strike="noStrike" cap="none" normalizeH="0" baseline="0" dirty="0">
                          <a:ln>
                            <a:noFill/>
                          </a:ln>
                          <a:solidFill>
                            <a:srgbClr val="000000"/>
                          </a:solidFill>
                          <a:effectLst/>
                          <a:latin typeface="仿宋_GB2312" pitchFamily="49" charset="-122"/>
                          <a:ea typeface="仿宋_GB2312" pitchFamily="49" charset="-122"/>
                          <a:cs typeface="宋体" pitchFamily="2" charset="-122"/>
                        </a:rPr>
                        <a:t>%</a:t>
                      </a:r>
                      <a:r>
                        <a:rPr kumimoji="0" lang="zh-CN" sz="1900" b="0" i="0" u="none" strike="noStrike" cap="none" normalizeH="0" baseline="0" dirty="0">
                          <a:ln>
                            <a:noFill/>
                          </a:ln>
                          <a:solidFill>
                            <a:srgbClr val="000000"/>
                          </a:solidFill>
                          <a:effectLst/>
                          <a:latin typeface="仿宋_GB2312" pitchFamily="49" charset="-122"/>
                          <a:ea typeface="仿宋_GB2312" pitchFamily="49" charset="-122"/>
                          <a:cs typeface="宋体" pitchFamily="2" charset="-122"/>
                        </a:rPr>
                        <a:t>）</a:t>
                      </a:r>
                      <a:endParaRPr kumimoji="0" lang="zh-CN" sz="1900" b="0" i="0" u="none" strike="noStrike" cap="none" normalizeH="0" baseline="0" dirty="0">
                        <a:ln>
                          <a:noFill/>
                        </a:ln>
                        <a:solidFill>
                          <a:schemeClr val="tx1"/>
                        </a:solidFill>
                        <a:effectLst/>
                        <a:latin typeface="仿宋_GB2312" pitchFamily="49" charset="-122"/>
                        <a:ea typeface="仿宋_GB2312" pitchFamily="49"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900" b="0" i="0" u="none" strike="noStrike" cap="none" normalizeH="0" baseline="0" dirty="0">
                        <a:ln>
                          <a:noFill/>
                        </a:ln>
                        <a:solidFill>
                          <a:srgbClr val="000000"/>
                        </a:solidFill>
                        <a:effectLst/>
                        <a:latin typeface="仿宋_GB2312" pitchFamily="49" charset="-122"/>
                        <a:ea typeface="仿宋_GB2312" pitchFamily="49" charset="-122"/>
                        <a:cs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bl>
          </a:graphicData>
        </a:graphic>
      </p:graphicFrame>
      <p:sp>
        <p:nvSpPr>
          <p:cNvPr id="6" name="标题 3">
            <a:extLst>
              <a:ext uri="{FF2B5EF4-FFF2-40B4-BE49-F238E27FC236}">
                <a16:creationId xmlns:a16="http://schemas.microsoft.com/office/drawing/2014/main" id="{A5D0A2AD-D1DB-FAAF-1E68-F5166C587E59}"/>
              </a:ext>
            </a:extLst>
          </p:cNvPr>
          <p:cNvSpPr>
            <a:spLocks noGrp="1"/>
          </p:cNvSpPr>
          <p:nvPr>
            <p:ph type="title"/>
          </p:nvPr>
        </p:nvSpPr>
        <p:spPr>
          <a:xfrm>
            <a:off x="1200150" y="0"/>
            <a:ext cx="8229600" cy="1114425"/>
          </a:xfrm>
        </p:spPr>
        <p:txBody>
          <a:bodyPr/>
          <a:lstStyle/>
          <a:p>
            <a:pPr algn="l" eaLnBrk="1" hangingPunct="1">
              <a:defRPr/>
            </a:pPr>
            <a:r>
              <a:rPr lang="zh-CN" altLang="en-US" sz="2400" kern="1200" dirty="0">
                <a:solidFill>
                  <a:srgbClr val="FF0000"/>
                </a:solidFill>
                <a:latin typeface="微软雅黑" panose="020B0503020204020204" pitchFamily="34" charset="-122"/>
                <a:ea typeface="微软雅黑" panose="020B0503020204020204" pitchFamily="34" charset="-122"/>
                <a:cs typeface="+mn-cs"/>
              </a:rPr>
              <a:t>二、申报审核流程</a:t>
            </a:r>
            <a:r>
              <a:rPr lang="en-US" altLang="zh-CN" sz="2400" kern="1200" dirty="0">
                <a:solidFill>
                  <a:srgbClr val="FF0000"/>
                </a:solidFill>
                <a:latin typeface="微软雅黑" panose="020B0503020204020204" pitchFamily="34" charset="-122"/>
                <a:ea typeface="微软雅黑" panose="020B0503020204020204" pitchFamily="34" charset="-122"/>
                <a:cs typeface="+mn-cs"/>
              </a:rPr>
              <a:t>-</a:t>
            </a:r>
            <a:r>
              <a:rPr lang="zh-CN" altLang="en-US" sz="2400" kern="1200" dirty="0">
                <a:solidFill>
                  <a:srgbClr val="FF0000"/>
                </a:solidFill>
                <a:latin typeface="微软雅黑" panose="020B0503020204020204" pitchFamily="34" charset="-122"/>
                <a:ea typeface="微软雅黑" panose="020B0503020204020204" pitchFamily="34" charset="-122"/>
                <a:cs typeface="+mn-cs"/>
              </a:rPr>
              <a:t>申报资料要求</a:t>
            </a:r>
          </a:p>
        </p:txBody>
      </p:sp>
      <p:sp>
        <p:nvSpPr>
          <p:cNvPr id="8" name="Rectangle 1">
            <a:extLst>
              <a:ext uri="{FF2B5EF4-FFF2-40B4-BE49-F238E27FC236}">
                <a16:creationId xmlns:a16="http://schemas.microsoft.com/office/drawing/2014/main" id="{3680F567-4833-97B7-FB33-92D52E83E02D}"/>
              </a:ext>
            </a:extLst>
          </p:cNvPr>
          <p:cNvSpPr>
            <a:spLocks noChangeArrowheads="1"/>
          </p:cNvSpPr>
          <p:nvPr/>
        </p:nvSpPr>
        <p:spPr bwMode="auto">
          <a:xfrm>
            <a:off x="827584" y="1322265"/>
            <a:ext cx="3168351" cy="42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5080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a:lnSpc>
                <a:spcPts val="3000"/>
              </a:lnSpc>
              <a:spcAft>
                <a:spcPts val="600"/>
              </a:spcAft>
            </a:pPr>
            <a:r>
              <a:rPr lang="zh-CN" altLang="zh-CN" sz="1600" b="1" dirty="0">
                <a:solidFill>
                  <a:srgbClr val="FF0000"/>
                </a:solidFill>
                <a:latin typeface="微软雅黑" panose="020B0503020204020204" pitchFamily="34" charset="-122"/>
                <a:ea typeface="微软雅黑" panose="020B0503020204020204" pitchFamily="34" charset="-122"/>
              </a:rPr>
              <a:t>申</a:t>
            </a:r>
            <a:r>
              <a:rPr lang="zh-CN" altLang="en-US" sz="1600" b="1" dirty="0">
                <a:solidFill>
                  <a:srgbClr val="FF0000"/>
                </a:solidFill>
                <a:latin typeface="微软雅黑" panose="020B0503020204020204" pitchFamily="34" charset="-122"/>
                <a:ea typeface="微软雅黑" panose="020B0503020204020204" pitchFamily="34" charset="-122"/>
              </a:rPr>
              <a:t>报材料：二、企业扩展信息表</a:t>
            </a:r>
            <a:endParaRPr lang="zh-CN" altLang="zh-CN" sz="16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灯片编号占位符 4">
            <a:extLst>
              <a:ext uri="{FF2B5EF4-FFF2-40B4-BE49-F238E27FC236}">
                <a16:creationId xmlns:a16="http://schemas.microsoft.com/office/drawing/2014/main" id="{F2D6CB38-D1E6-89FF-70EB-3174B6D776E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14CFFCA-00EF-4018-A3D1-3CD9D4A1F8D8}" type="slidenum">
              <a:rPr lang="zh-CN" altLang="en-US"/>
              <a:pPr/>
              <a:t>11</a:t>
            </a:fld>
            <a:endParaRPr lang="zh-CN" altLang="en-US"/>
          </a:p>
        </p:txBody>
      </p:sp>
      <p:sp>
        <p:nvSpPr>
          <p:cNvPr id="7" name="标题 3">
            <a:extLst>
              <a:ext uri="{FF2B5EF4-FFF2-40B4-BE49-F238E27FC236}">
                <a16:creationId xmlns:a16="http://schemas.microsoft.com/office/drawing/2014/main" id="{F633F55C-DE19-ACAA-9BD5-618288789D9D}"/>
              </a:ext>
            </a:extLst>
          </p:cNvPr>
          <p:cNvSpPr>
            <a:spLocks noGrp="1"/>
          </p:cNvSpPr>
          <p:nvPr>
            <p:ph type="title"/>
          </p:nvPr>
        </p:nvSpPr>
        <p:spPr>
          <a:xfrm>
            <a:off x="1200150" y="0"/>
            <a:ext cx="8229600" cy="1114425"/>
          </a:xfrm>
        </p:spPr>
        <p:txBody>
          <a:bodyPr/>
          <a:lstStyle/>
          <a:p>
            <a:pPr algn="l" eaLnBrk="1" hangingPunct="1">
              <a:defRPr/>
            </a:pPr>
            <a:r>
              <a:rPr lang="zh-CN" altLang="en-US" sz="2400" kern="1200" dirty="0">
                <a:solidFill>
                  <a:srgbClr val="FF0000"/>
                </a:solidFill>
                <a:latin typeface="微软雅黑" panose="020B0503020204020204" pitchFamily="34" charset="-122"/>
                <a:ea typeface="微软雅黑" panose="020B0503020204020204" pitchFamily="34" charset="-122"/>
                <a:cs typeface="+mn-cs"/>
              </a:rPr>
              <a:t>二、申报审核流程</a:t>
            </a:r>
            <a:r>
              <a:rPr lang="en-US" altLang="zh-CN" sz="2400" kern="1200" dirty="0">
                <a:solidFill>
                  <a:srgbClr val="FF0000"/>
                </a:solidFill>
                <a:latin typeface="微软雅黑" panose="020B0503020204020204" pitchFamily="34" charset="-122"/>
                <a:ea typeface="微软雅黑" panose="020B0503020204020204" pitchFamily="34" charset="-122"/>
                <a:cs typeface="+mn-cs"/>
              </a:rPr>
              <a:t>-</a:t>
            </a:r>
            <a:r>
              <a:rPr lang="zh-CN" altLang="en-US" sz="2400" kern="1200" dirty="0">
                <a:solidFill>
                  <a:srgbClr val="FF0000"/>
                </a:solidFill>
                <a:latin typeface="微软雅黑" panose="020B0503020204020204" pitchFamily="34" charset="-122"/>
                <a:ea typeface="微软雅黑" panose="020B0503020204020204" pitchFamily="34" charset="-122"/>
                <a:cs typeface="+mn-cs"/>
              </a:rPr>
              <a:t>申报资料要求</a:t>
            </a:r>
          </a:p>
        </p:txBody>
      </p:sp>
      <p:graphicFrame>
        <p:nvGraphicFramePr>
          <p:cNvPr id="2" name="表格 1">
            <a:extLst>
              <a:ext uri="{FF2B5EF4-FFF2-40B4-BE49-F238E27FC236}">
                <a16:creationId xmlns:a16="http://schemas.microsoft.com/office/drawing/2014/main" id="{DD0EDB45-48E7-0E28-E0EF-9543382F488E}"/>
              </a:ext>
            </a:extLst>
          </p:cNvPr>
          <p:cNvGraphicFramePr>
            <a:graphicFrameLocks noGrp="1"/>
          </p:cNvGraphicFramePr>
          <p:nvPr>
            <p:extLst>
              <p:ext uri="{D42A27DB-BD31-4B8C-83A1-F6EECF244321}">
                <p14:modId xmlns:p14="http://schemas.microsoft.com/office/powerpoint/2010/main" val="486029222"/>
              </p:ext>
            </p:extLst>
          </p:nvPr>
        </p:nvGraphicFramePr>
        <p:xfrm>
          <a:off x="1200150" y="1971899"/>
          <a:ext cx="6396038" cy="3689349"/>
        </p:xfrm>
        <a:graphic>
          <a:graphicData uri="http://schemas.openxmlformats.org/drawingml/2006/table">
            <a:tbl>
              <a:tblPr>
                <a:tableStyleId>{5C22544A-7EE6-4342-B048-85BDC9FD1C3A}</a:tableStyleId>
              </a:tblPr>
              <a:tblGrid>
                <a:gridCol w="1274689">
                  <a:extLst>
                    <a:ext uri="{9D8B030D-6E8A-4147-A177-3AD203B41FA5}">
                      <a16:colId xmlns:a16="http://schemas.microsoft.com/office/drawing/2014/main" val="20000"/>
                    </a:ext>
                  </a:extLst>
                </a:gridCol>
                <a:gridCol w="800312">
                  <a:extLst>
                    <a:ext uri="{9D8B030D-6E8A-4147-A177-3AD203B41FA5}">
                      <a16:colId xmlns:a16="http://schemas.microsoft.com/office/drawing/2014/main" val="20001"/>
                    </a:ext>
                  </a:extLst>
                </a:gridCol>
                <a:gridCol w="1029433">
                  <a:extLst>
                    <a:ext uri="{9D8B030D-6E8A-4147-A177-3AD203B41FA5}">
                      <a16:colId xmlns:a16="http://schemas.microsoft.com/office/drawing/2014/main" val="20002"/>
                    </a:ext>
                  </a:extLst>
                </a:gridCol>
                <a:gridCol w="735771">
                  <a:extLst>
                    <a:ext uri="{9D8B030D-6E8A-4147-A177-3AD203B41FA5}">
                      <a16:colId xmlns:a16="http://schemas.microsoft.com/office/drawing/2014/main" val="20003"/>
                    </a:ext>
                  </a:extLst>
                </a:gridCol>
                <a:gridCol w="1093974">
                  <a:extLst>
                    <a:ext uri="{9D8B030D-6E8A-4147-A177-3AD203B41FA5}">
                      <a16:colId xmlns:a16="http://schemas.microsoft.com/office/drawing/2014/main" val="20004"/>
                    </a:ext>
                  </a:extLst>
                </a:gridCol>
                <a:gridCol w="1461859">
                  <a:extLst>
                    <a:ext uri="{9D8B030D-6E8A-4147-A177-3AD203B41FA5}">
                      <a16:colId xmlns:a16="http://schemas.microsoft.com/office/drawing/2014/main" val="20005"/>
                    </a:ext>
                  </a:extLst>
                </a:gridCol>
              </a:tblGrid>
              <a:tr h="265794">
                <a:tc>
                  <a:txBody>
                    <a:bodyPr/>
                    <a:lstStyle/>
                    <a:p>
                      <a:pPr algn="just"/>
                      <a:r>
                        <a:rPr lang="zh-CN" sz="1200" kern="0">
                          <a:effectLst/>
                        </a:rPr>
                        <a:t>项目名称</a:t>
                      </a:r>
                      <a:endParaRPr lang="zh-CN" sz="1100" kern="100">
                        <a:effectLst/>
                        <a:latin typeface="Times New Roman" panose="02020603050405020304" pitchFamily="18" charset="0"/>
                        <a:ea typeface="宋体" panose="02010600030101010101" pitchFamily="2" charset="-122"/>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just"/>
                      <a:r>
                        <a:rPr lang="en-US" sz="1200" kern="0">
                          <a:effectLst/>
                        </a:rPr>
                        <a:t> </a:t>
                      </a:r>
                      <a:endParaRPr lang="zh-CN" sz="1100" kern="100">
                        <a:effectLst/>
                        <a:latin typeface="Times New Roman" panose="02020603050405020304" pitchFamily="18" charset="0"/>
                        <a:ea typeface="宋体" panose="02010600030101010101" pitchFamily="2" charset="-122"/>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a:txBody>
                    <a:bodyPr/>
                    <a:lstStyle/>
                    <a:p>
                      <a:pPr algn="just"/>
                      <a:r>
                        <a:rPr lang="zh-CN" sz="1200" kern="0">
                          <a:effectLst/>
                        </a:rPr>
                        <a:t>工程类别</a:t>
                      </a:r>
                      <a:endParaRPr lang="zh-CN" sz="1100" kern="100">
                        <a:effectLst/>
                        <a:latin typeface="Times New Roman" panose="02020603050405020304" pitchFamily="18" charset="0"/>
                        <a:ea typeface="宋体" panose="02010600030101010101" pitchFamily="2" charset="-122"/>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200" kern="0">
                          <a:effectLst/>
                        </a:rPr>
                        <a:t> </a:t>
                      </a:r>
                      <a:endParaRPr lang="zh-CN" sz="1100" kern="100">
                        <a:effectLst/>
                        <a:latin typeface="Times New Roman" panose="02020603050405020304" pitchFamily="18" charset="0"/>
                        <a:ea typeface="宋体" panose="02010600030101010101" pitchFamily="2" charset="-122"/>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1589">
                <a:tc>
                  <a:txBody>
                    <a:bodyPr/>
                    <a:lstStyle/>
                    <a:p>
                      <a:pPr algn="just"/>
                      <a:r>
                        <a:rPr lang="zh-CN" sz="1200" kern="0" dirty="0">
                          <a:effectLst/>
                        </a:rPr>
                        <a:t>开工日期</a:t>
                      </a:r>
                      <a:endParaRPr lang="zh-CN" sz="1100" kern="100" dirty="0">
                        <a:effectLst/>
                        <a:latin typeface="Times New Roman" panose="02020603050405020304" pitchFamily="18" charset="0"/>
                        <a:ea typeface="宋体" panose="02010600030101010101" pitchFamily="2" charset="-122"/>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zh-CN" sz="1200" kern="0" dirty="0">
                          <a:effectLst/>
                        </a:rPr>
                        <a:t>　</a:t>
                      </a:r>
                      <a:endParaRPr lang="zh-CN" sz="1100" kern="100" dirty="0">
                        <a:effectLst/>
                        <a:latin typeface="Times New Roman" panose="02020603050405020304" pitchFamily="18" charset="0"/>
                        <a:ea typeface="宋体" panose="02010600030101010101" pitchFamily="2" charset="-122"/>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zh-CN" sz="1200" kern="0">
                          <a:effectLst/>
                        </a:rPr>
                        <a:t>竣工日期</a:t>
                      </a:r>
                      <a:endParaRPr lang="zh-CN" sz="1100" kern="100">
                        <a:effectLst/>
                        <a:latin typeface="Times New Roman" panose="02020603050405020304" pitchFamily="18" charset="0"/>
                        <a:ea typeface="宋体" panose="02010600030101010101" pitchFamily="2" charset="-122"/>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zh-CN" sz="1200" kern="0">
                          <a:effectLst/>
                        </a:rPr>
                        <a:t>　</a:t>
                      </a:r>
                      <a:endParaRPr lang="zh-CN" sz="1100" kern="100">
                        <a:effectLst/>
                        <a:latin typeface="Times New Roman" panose="02020603050405020304" pitchFamily="18" charset="0"/>
                        <a:ea typeface="宋体" panose="02010600030101010101" pitchFamily="2" charset="-122"/>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zh-CN" sz="1200" kern="0">
                          <a:effectLst/>
                        </a:rPr>
                        <a:t>项目总投资（万元）</a:t>
                      </a:r>
                      <a:endParaRPr lang="zh-CN" sz="1100" kern="100">
                        <a:effectLst/>
                        <a:latin typeface="Times New Roman" panose="02020603050405020304" pitchFamily="18" charset="0"/>
                        <a:ea typeface="宋体" panose="02010600030101010101" pitchFamily="2" charset="-122"/>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zh-CN" sz="1200" kern="0">
                          <a:effectLst/>
                        </a:rPr>
                        <a:t>　</a:t>
                      </a:r>
                      <a:endParaRPr lang="zh-CN" sz="1100" kern="100">
                        <a:effectLst/>
                        <a:latin typeface="Times New Roman" panose="02020603050405020304" pitchFamily="18" charset="0"/>
                        <a:ea typeface="宋体" panose="02010600030101010101" pitchFamily="2" charset="-122"/>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31589">
                <a:tc>
                  <a:txBody>
                    <a:bodyPr/>
                    <a:lstStyle/>
                    <a:p>
                      <a:pPr algn="just"/>
                      <a:r>
                        <a:rPr lang="zh-CN" sz="1200" kern="0">
                          <a:effectLst/>
                        </a:rPr>
                        <a:t>节能实物量</a:t>
                      </a:r>
                      <a:endParaRPr lang="zh-CN" sz="1100" kern="100">
                        <a:effectLst/>
                        <a:latin typeface="Times New Roman" panose="02020603050405020304" pitchFamily="18" charset="0"/>
                        <a:ea typeface="宋体" panose="02010600030101010101" pitchFamily="2" charset="-122"/>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just"/>
                      <a:r>
                        <a:rPr lang="zh-CN" sz="1200" kern="0">
                          <a:effectLst/>
                        </a:rPr>
                        <a:t>　</a:t>
                      </a:r>
                      <a:endParaRPr lang="zh-CN" sz="1100" kern="100">
                        <a:effectLst/>
                        <a:latin typeface="Times New Roman" panose="02020603050405020304" pitchFamily="18" charset="0"/>
                        <a:ea typeface="宋体" panose="02010600030101010101" pitchFamily="2" charset="-122"/>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a:txBody>
                    <a:bodyPr/>
                    <a:lstStyle/>
                    <a:p>
                      <a:pPr algn="just"/>
                      <a:r>
                        <a:rPr lang="zh-CN" sz="1200" kern="0">
                          <a:effectLst/>
                        </a:rPr>
                        <a:t>节能折标量（吨标煤）</a:t>
                      </a:r>
                      <a:endParaRPr lang="zh-CN" sz="1100" kern="100">
                        <a:effectLst/>
                        <a:latin typeface="Times New Roman" panose="02020603050405020304" pitchFamily="18" charset="0"/>
                        <a:ea typeface="宋体" panose="02010600030101010101" pitchFamily="2" charset="-122"/>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zh-CN" sz="1200" kern="0">
                          <a:effectLst/>
                        </a:rPr>
                        <a:t>　</a:t>
                      </a:r>
                      <a:endParaRPr lang="zh-CN" sz="1100" kern="100">
                        <a:effectLst/>
                        <a:latin typeface="Times New Roman" panose="02020603050405020304" pitchFamily="18" charset="0"/>
                        <a:ea typeface="宋体" panose="02010600030101010101" pitchFamily="2" charset="-122"/>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01141">
                <a:tc>
                  <a:txBody>
                    <a:bodyPr/>
                    <a:lstStyle/>
                    <a:p>
                      <a:pPr algn="just"/>
                      <a:r>
                        <a:rPr lang="zh-CN" sz="1200" kern="0">
                          <a:effectLst/>
                        </a:rPr>
                        <a:t>其他节约资源实物量及成效</a:t>
                      </a:r>
                      <a:endParaRPr lang="zh-CN" sz="1100" kern="100">
                        <a:effectLst/>
                        <a:latin typeface="Times New Roman" panose="02020603050405020304" pitchFamily="18" charset="0"/>
                        <a:ea typeface="宋体" panose="02010600030101010101" pitchFamily="2" charset="-122"/>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just"/>
                      <a:r>
                        <a:rPr lang="zh-CN" sz="1200" kern="0">
                          <a:effectLst/>
                        </a:rPr>
                        <a:t>　</a:t>
                      </a:r>
                      <a:endParaRPr lang="zh-CN" sz="1100" kern="100">
                        <a:effectLst/>
                        <a:latin typeface="Times New Roman" panose="02020603050405020304" pitchFamily="18" charset="0"/>
                        <a:ea typeface="宋体" panose="02010600030101010101" pitchFamily="2" charset="-122"/>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812349">
                <a:tc gridSpan="6">
                  <a:txBody>
                    <a:bodyPr/>
                    <a:lstStyle/>
                    <a:p>
                      <a:pPr algn="just"/>
                      <a:r>
                        <a:rPr lang="zh-CN" sz="1200" kern="0">
                          <a:effectLst/>
                        </a:rPr>
                        <a:t>简述项目节能节水、基础工艺绿色化改造措施：</a:t>
                      </a:r>
                      <a:endParaRPr lang="zh-CN" sz="1100" kern="100">
                        <a:effectLst/>
                        <a:latin typeface="Times New Roman" panose="02020603050405020304" pitchFamily="18" charset="0"/>
                        <a:ea typeface="宋体" panose="02010600030101010101" pitchFamily="2" charset="-122"/>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746887">
                <a:tc gridSpan="6">
                  <a:txBody>
                    <a:bodyPr/>
                    <a:lstStyle/>
                    <a:p>
                      <a:pPr algn="just"/>
                      <a:r>
                        <a:rPr lang="zh-CN" sz="1200" kern="0" dirty="0">
                          <a:effectLst/>
                        </a:rPr>
                        <a:t>简述项目先进性：</a:t>
                      </a:r>
                      <a:endParaRPr lang="zh-CN" sz="1100" kern="100" dirty="0">
                        <a:effectLst/>
                        <a:latin typeface="Times New Roman" panose="02020603050405020304" pitchFamily="18" charset="0"/>
                        <a:ea typeface="宋体" panose="02010600030101010101" pitchFamily="2" charset="-122"/>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bl>
          </a:graphicData>
        </a:graphic>
      </p:graphicFrame>
      <p:sp>
        <p:nvSpPr>
          <p:cNvPr id="6" name="Rectangle 1">
            <a:extLst>
              <a:ext uri="{FF2B5EF4-FFF2-40B4-BE49-F238E27FC236}">
                <a16:creationId xmlns:a16="http://schemas.microsoft.com/office/drawing/2014/main" id="{3E6B2E82-D494-CCEC-D185-CCC087E932D3}"/>
              </a:ext>
            </a:extLst>
          </p:cNvPr>
          <p:cNvSpPr>
            <a:spLocks noChangeArrowheads="1"/>
          </p:cNvSpPr>
          <p:nvPr/>
        </p:nvSpPr>
        <p:spPr bwMode="auto">
          <a:xfrm>
            <a:off x="827584" y="1322265"/>
            <a:ext cx="3168351" cy="42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5080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a:lnSpc>
                <a:spcPts val="3000"/>
              </a:lnSpc>
              <a:spcAft>
                <a:spcPts val="600"/>
              </a:spcAft>
            </a:pPr>
            <a:r>
              <a:rPr lang="zh-CN" altLang="zh-CN" sz="1600" b="1" dirty="0">
                <a:solidFill>
                  <a:srgbClr val="FF0000"/>
                </a:solidFill>
                <a:latin typeface="微软雅黑" panose="020B0503020204020204" pitchFamily="34" charset="-122"/>
                <a:ea typeface="微软雅黑" panose="020B0503020204020204" pitchFamily="34" charset="-122"/>
              </a:rPr>
              <a:t>申</a:t>
            </a:r>
            <a:r>
              <a:rPr lang="zh-CN" altLang="en-US" sz="1600" b="1" dirty="0">
                <a:solidFill>
                  <a:srgbClr val="FF0000"/>
                </a:solidFill>
                <a:latin typeface="微软雅黑" panose="020B0503020204020204" pitchFamily="34" charset="-122"/>
                <a:ea typeface="微软雅黑" panose="020B0503020204020204" pitchFamily="34" charset="-122"/>
              </a:rPr>
              <a:t>报材料：三、项目基本信息表</a:t>
            </a:r>
            <a:endParaRPr lang="zh-CN" altLang="zh-CN" sz="1600" b="1" dirty="0">
              <a:solidFill>
                <a:srgbClr val="FF0000"/>
              </a:solidFill>
              <a:latin typeface="微软雅黑" panose="020B0503020204020204" pitchFamily="34" charset="-122"/>
              <a:ea typeface="微软雅黑" panose="020B0503020204020204" pitchFamily="34" charset="-122"/>
            </a:endParaRPr>
          </a:p>
        </p:txBody>
      </p:sp>
      <p:sp>
        <p:nvSpPr>
          <p:cNvPr id="8" name="矩形: 圆角 7">
            <a:extLst>
              <a:ext uri="{FF2B5EF4-FFF2-40B4-BE49-F238E27FC236}">
                <a16:creationId xmlns:a16="http://schemas.microsoft.com/office/drawing/2014/main" id="{5CC70685-907A-5BF8-D6DE-23A66DD8A26C}"/>
              </a:ext>
            </a:extLst>
          </p:cNvPr>
          <p:cNvSpPr/>
          <p:nvPr/>
        </p:nvSpPr>
        <p:spPr bwMode="auto">
          <a:xfrm>
            <a:off x="1043608" y="2204864"/>
            <a:ext cx="3528392" cy="576064"/>
          </a:xfrm>
          <a:prstGeom prst="roundRect">
            <a:avLst/>
          </a:prstGeom>
          <a:noFill/>
          <a:ln>
            <a:solidFill>
              <a:schemeClr val="accent2"/>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9" name="矩形: 圆角 8">
            <a:extLst>
              <a:ext uri="{FF2B5EF4-FFF2-40B4-BE49-F238E27FC236}">
                <a16:creationId xmlns:a16="http://schemas.microsoft.com/office/drawing/2014/main" id="{A44FFCC7-E340-C9C1-AA2E-C78F503E97C9}"/>
              </a:ext>
            </a:extLst>
          </p:cNvPr>
          <p:cNvSpPr/>
          <p:nvPr/>
        </p:nvSpPr>
        <p:spPr bwMode="auto">
          <a:xfrm>
            <a:off x="1043608" y="4725143"/>
            <a:ext cx="2808312" cy="1169069"/>
          </a:xfrm>
          <a:prstGeom prst="roundRect">
            <a:avLst/>
          </a:prstGeom>
          <a:noFill/>
          <a:ln>
            <a:solidFill>
              <a:schemeClr val="accent2"/>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灯片编号占位符 4">
            <a:extLst>
              <a:ext uri="{FF2B5EF4-FFF2-40B4-BE49-F238E27FC236}">
                <a16:creationId xmlns:a16="http://schemas.microsoft.com/office/drawing/2014/main" id="{C5E2644D-9647-12D2-0479-899E06A30E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B8B6381-BEE3-48FF-9442-9124FC030203}" type="slidenum">
              <a:rPr lang="zh-CN" altLang="en-US"/>
              <a:pPr/>
              <a:t>12</a:t>
            </a:fld>
            <a:endParaRPr lang="zh-CN" altLang="en-US"/>
          </a:p>
        </p:txBody>
      </p:sp>
      <p:sp>
        <p:nvSpPr>
          <p:cNvPr id="7" name="标题 3">
            <a:extLst>
              <a:ext uri="{FF2B5EF4-FFF2-40B4-BE49-F238E27FC236}">
                <a16:creationId xmlns:a16="http://schemas.microsoft.com/office/drawing/2014/main" id="{556CBF5B-C776-2AA1-1755-1C0A9C215671}"/>
              </a:ext>
            </a:extLst>
          </p:cNvPr>
          <p:cNvSpPr>
            <a:spLocks noGrp="1"/>
          </p:cNvSpPr>
          <p:nvPr>
            <p:ph type="title"/>
          </p:nvPr>
        </p:nvSpPr>
        <p:spPr>
          <a:xfrm>
            <a:off x="1200150" y="0"/>
            <a:ext cx="8229600" cy="1114425"/>
          </a:xfrm>
        </p:spPr>
        <p:txBody>
          <a:bodyPr/>
          <a:lstStyle/>
          <a:p>
            <a:pPr algn="l" eaLnBrk="1" hangingPunct="1">
              <a:defRPr/>
            </a:pPr>
            <a:r>
              <a:rPr lang="zh-CN" altLang="en-US" sz="2400" kern="1200" dirty="0">
                <a:solidFill>
                  <a:srgbClr val="FF0000"/>
                </a:solidFill>
                <a:latin typeface="微软雅黑" panose="020B0503020204020204" pitchFamily="34" charset="-122"/>
                <a:ea typeface="微软雅黑" panose="020B0503020204020204" pitchFamily="34" charset="-122"/>
                <a:cs typeface="+mn-cs"/>
              </a:rPr>
              <a:t>二、申报审核流程</a:t>
            </a:r>
            <a:r>
              <a:rPr lang="en-US" altLang="zh-CN" sz="2400" kern="1200" dirty="0">
                <a:solidFill>
                  <a:srgbClr val="FF0000"/>
                </a:solidFill>
                <a:latin typeface="微软雅黑" panose="020B0503020204020204" pitchFamily="34" charset="-122"/>
                <a:ea typeface="微软雅黑" panose="020B0503020204020204" pitchFamily="34" charset="-122"/>
                <a:cs typeface="+mn-cs"/>
              </a:rPr>
              <a:t>-</a:t>
            </a:r>
            <a:r>
              <a:rPr lang="zh-CN" altLang="en-US" sz="2400" kern="1200" dirty="0">
                <a:solidFill>
                  <a:srgbClr val="FF0000"/>
                </a:solidFill>
                <a:latin typeface="微软雅黑" panose="020B0503020204020204" pitchFamily="34" charset="-122"/>
                <a:ea typeface="微软雅黑" panose="020B0503020204020204" pitchFamily="34" charset="-122"/>
                <a:cs typeface="+mn-cs"/>
              </a:rPr>
              <a:t>申报资料要求</a:t>
            </a:r>
          </a:p>
        </p:txBody>
      </p:sp>
      <p:graphicFrame>
        <p:nvGraphicFramePr>
          <p:cNvPr id="3" name="表格 2">
            <a:extLst>
              <a:ext uri="{FF2B5EF4-FFF2-40B4-BE49-F238E27FC236}">
                <a16:creationId xmlns:a16="http://schemas.microsoft.com/office/drawing/2014/main" id="{1F3D6B62-6C6B-7CBF-5758-60EE5F78023E}"/>
              </a:ext>
            </a:extLst>
          </p:cNvPr>
          <p:cNvGraphicFramePr>
            <a:graphicFrameLocks noGrp="1"/>
          </p:cNvGraphicFramePr>
          <p:nvPr>
            <p:extLst>
              <p:ext uri="{D42A27DB-BD31-4B8C-83A1-F6EECF244321}">
                <p14:modId xmlns:p14="http://schemas.microsoft.com/office/powerpoint/2010/main" val="2428809178"/>
              </p:ext>
            </p:extLst>
          </p:nvPr>
        </p:nvGraphicFramePr>
        <p:xfrm>
          <a:off x="1403350" y="1904925"/>
          <a:ext cx="6408738" cy="2316163"/>
        </p:xfrm>
        <a:graphic>
          <a:graphicData uri="http://schemas.openxmlformats.org/drawingml/2006/table">
            <a:tbl>
              <a:tblPr>
                <a:tableStyleId>{5C22544A-7EE6-4342-B048-85BDC9FD1C3A}</a:tableStyleId>
              </a:tblPr>
              <a:tblGrid>
                <a:gridCol w="6408738">
                  <a:extLst>
                    <a:ext uri="{9D8B030D-6E8A-4147-A177-3AD203B41FA5}">
                      <a16:colId xmlns:a16="http://schemas.microsoft.com/office/drawing/2014/main" val="20000"/>
                    </a:ext>
                  </a:extLst>
                </a:gridCol>
              </a:tblGrid>
              <a:tr h="2316163">
                <a:tc>
                  <a:txBody>
                    <a:bodyPr/>
                    <a:lstStyle/>
                    <a:p>
                      <a:pPr indent="352425" algn="just"/>
                      <a:r>
                        <a:rPr lang="zh-CN" sz="1400" kern="0" dirty="0">
                          <a:effectLst/>
                        </a:rPr>
                        <a:t>本单位郑重承诺提供的申报材料、资金筹措方案、财务能力均真实有效，该项目未通过其他渠道获取市级财政资金和化工区发展资金支持。如有弄虚作假的行为，本单位承担全部法律责任。</a:t>
                      </a:r>
                      <a:endParaRPr lang="zh-CN" sz="1100" kern="100" dirty="0">
                        <a:effectLst/>
                      </a:endParaRPr>
                    </a:p>
                    <a:p>
                      <a:pPr algn="just"/>
                      <a:r>
                        <a:rPr lang="en-US" sz="1400" kern="0" dirty="0">
                          <a:effectLst/>
                        </a:rPr>
                        <a:t> </a:t>
                      </a:r>
                      <a:endParaRPr lang="zh-CN" sz="1100" kern="100" dirty="0">
                        <a:effectLst/>
                      </a:endParaRPr>
                    </a:p>
                    <a:p>
                      <a:pPr indent="352425" algn="just"/>
                      <a:r>
                        <a:rPr lang="en-US" sz="1400" kern="0" dirty="0">
                          <a:effectLst/>
                        </a:rPr>
                        <a:t> </a:t>
                      </a:r>
                      <a:endParaRPr lang="zh-CN" sz="1100" kern="100" dirty="0">
                        <a:effectLst/>
                      </a:endParaRPr>
                    </a:p>
                    <a:p>
                      <a:pPr indent="352425" algn="just"/>
                      <a:r>
                        <a:rPr lang="en-US" sz="1400" kern="0" dirty="0">
                          <a:effectLst/>
                        </a:rPr>
                        <a:t> </a:t>
                      </a:r>
                      <a:endParaRPr lang="zh-CN" sz="1100" kern="100" dirty="0">
                        <a:effectLst/>
                      </a:endParaRPr>
                    </a:p>
                    <a:p>
                      <a:pPr indent="352425" algn="just"/>
                      <a:r>
                        <a:rPr lang="en-US" sz="1400" kern="0" dirty="0">
                          <a:effectLst/>
                        </a:rPr>
                        <a:t> </a:t>
                      </a:r>
                      <a:endParaRPr lang="zh-CN" sz="1100" kern="100" dirty="0">
                        <a:effectLst/>
                      </a:endParaRPr>
                    </a:p>
                    <a:p>
                      <a:pPr indent="2590800" algn="just">
                        <a:lnSpc>
                          <a:spcPct val="150000"/>
                        </a:lnSpc>
                      </a:pPr>
                      <a:r>
                        <a:rPr lang="zh-CN" sz="1200" kern="100" dirty="0">
                          <a:effectLst/>
                        </a:rPr>
                        <a:t>单位负责人签章：</a:t>
                      </a:r>
                      <a:endParaRPr lang="zh-CN" sz="1100" kern="100" dirty="0">
                        <a:effectLst/>
                      </a:endParaRPr>
                    </a:p>
                    <a:p>
                      <a:pPr indent="2590800" algn="just">
                        <a:lnSpc>
                          <a:spcPct val="150000"/>
                        </a:lnSpc>
                      </a:pPr>
                      <a:r>
                        <a:rPr lang="zh-CN" sz="1200" kern="100" dirty="0">
                          <a:effectLst/>
                        </a:rPr>
                        <a:t>               （公   章）</a:t>
                      </a:r>
                      <a:endParaRPr lang="zh-CN" sz="1100" kern="100" dirty="0">
                        <a:effectLst/>
                      </a:endParaRPr>
                    </a:p>
                    <a:p>
                      <a:pPr indent="2266950" algn="just">
                        <a:lnSpc>
                          <a:spcPct val="150000"/>
                        </a:lnSpc>
                      </a:pPr>
                      <a:r>
                        <a:rPr lang="zh-CN" sz="1100" kern="100" dirty="0">
                          <a:effectLst/>
                        </a:rPr>
                        <a:t>                        </a:t>
                      </a:r>
                      <a:r>
                        <a:rPr lang="zh-CN" sz="1200" kern="100" dirty="0">
                          <a:effectLst/>
                        </a:rPr>
                        <a:t>年     月     日</a:t>
                      </a:r>
                      <a:endParaRPr lang="zh-CN" sz="1100" kern="100" dirty="0">
                        <a:effectLst/>
                        <a:latin typeface="Times New Roman" panose="02020603050405020304" pitchFamily="18" charset="0"/>
                        <a:ea typeface="宋体" panose="02010600030101010101" pitchFamily="2" charset="-122"/>
                      </a:endParaRPr>
                    </a:p>
                  </a:txBody>
                  <a:tcPr marL="9525" marR="95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8" name="Rectangle 1">
            <a:extLst>
              <a:ext uri="{FF2B5EF4-FFF2-40B4-BE49-F238E27FC236}">
                <a16:creationId xmlns:a16="http://schemas.microsoft.com/office/drawing/2014/main" id="{DBF5A9AD-0F1F-ABA5-6D92-9CDE69104011}"/>
              </a:ext>
            </a:extLst>
          </p:cNvPr>
          <p:cNvSpPr>
            <a:spLocks noChangeArrowheads="1"/>
          </p:cNvSpPr>
          <p:nvPr/>
        </p:nvSpPr>
        <p:spPr bwMode="auto">
          <a:xfrm>
            <a:off x="827584" y="1322265"/>
            <a:ext cx="3888432" cy="42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5080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a:lnSpc>
                <a:spcPts val="3000"/>
              </a:lnSpc>
              <a:spcAft>
                <a:spcPts val="600"/>
              </a:spcAft>
            </a:pPr>
            <a:r>
              <a:rPr lang="zh-CN" altLang="zh-CN" sz="1600" b="1" dirty="0">
                <a:solidFill>
                  <a:srgbClr val="FF0000"/>
                </a:solidFill>
                <a:latin typeface="微软雅黑" panose="020B0503020204020204" pitchFamily="34" charset="-122"/>
                <a:ea typeface="微软雅黑" panose="020B0503020204020204" pitchFamily="34" charset="-122"/>
              </a:rPr>
              <a:t>申</a:t>
            </a:r>
            <a:r>
              <a:rPr lang="zh-CN" altLang="en-US" sz="1600" b="1" dirty="0">
                <a:solidFill>
                  <a:srgbClr val="FF0000"/>
                </a:solidFill>
                <a:latin typeface="微软雅黑" panose="020B0503020204020204" pitchFamily="34" charset="-122"/>
                <a:ea typeface="微软雅黑" panose="020B0503020204020204" pitchFamily="34" charset="-122"/>
              </a:rPr>
              <a:t>报材料：四、单位负责人审查意见</a:t>
            </a:r>
            <a:endParaRPr lang="zh-CN" altLang="zh-CN" sz="1600" b="1" dirty="0">
              <a:solidFill>
                <a:srgbClr val="FF0000"/>
              </a:solidFill>
              <a:latin typeface="微软雅黑" panose="020B0503020204020204" pitchFamily="34" charset="-122"/>
              <a:ea typeface="微软雅黑" panose="020B0503020204020204" pitchFamily="34" charset="-122"/>
            </a:endParaRPr>
          </a:p>
        </p:txBody>
      </p:sp>
      <p:sp>
        <p:nvSpPr>
          <p:cNvPr id="9" name="Rectangle 1">
            <a:extLst>
              <a:ext uri="{FF2B5EF4-FFF2-40B4-BE49-F238E27FC236}">
                <a16:creationId xmlns:a16="http://schemas.microsoft.com/office/drawing/2014/main" id="{E73BA83F-0DAA-7C1D-E432-B80F2552A2C2}"/>
              </a:ext>
            </a:extLst>
          </p:cNvPr>
          <p:cNvSpPr>
            <a:spLocks noChangeArrowheads="1"/>
          </p:cNvSpPr>
          <p:nvPr/>
        </p:nvSpPr>
        <p:spPr bwMode="auto">
          <a:xfrm>
            <a:off x="718253" y="4391581"/>
            <a:ext cx="3888432" cy="42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5080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a:lnSpc>
                <a:spcPts val="3000"/>
              </a:lnSpc>
              <a:spcAft>
                <a:spcPts val="600"/>
              </a:spcAft>
            </a:pPr>
            <a:r>
              <a:rPr lang="zh-CN" altLang="zh-CN" sz="1600" b="1" dirty="0">
                <a:solidFill>
                  <a:srgbClr val="FF0000"/>
                </a:solidFill>
                <a:latin typeface="微软雅黑" panose="020B0503020204020204" pitchFamily="34" charset="-122"/>
                <a:ea typeface="微软雅黑" panose="020B0503020204020204" pitchFamily="34" charset="-122"/>
              </a:rPr>
              <a:t>申</a:t>
            </a:r>
            <a:r>
              <a:rPr lang="zh-CN" altLang="en-US" sz="1600" b="1" dirty="0">
                <a:solidFill>
                  <a:srgbClr val="FF0000"/>
                </a:solidFill>
                <a:latin typeface="微软雅黑" panose="020B0503020204020204" pitchFamily="34" charset="-122"/>
                <a:ea typeface="微软雅黑" panose="020B0503020204020204" pitchFamily="34" charset="-122"/>
              </a:rPr>
              <a:t>报材料：五、管委会审批意见</a:t>
            </a:r>
            <a:endParaRPr lang="zh-CN" altLang="zh-CN" sz="1600" b="1" dirty="0">
              <a:solidFill>
                <a:srgbClr val="FF0000"/>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79349446-DBA6-0D96-BD25-6A642AAC48EC}"/>
              </a:ext>
            </a:extLst>
          </p:cNvPr>
          <p:cNvPicPr>
            <a:picLocks noChangeAspect="1"/>
          </p:cNvPicPr>
          <p:nvPr/>
        </p:nvPicPr>
        <p:blipFill>
          <a:blip r:embed="rId3"/>
          <a:stretch>
            <a:fillRect/>
          </a:stretch>
        </p:blipFill>
        <p:spPr>
          <a:xfrm>
            <a:off x="4104049" y="4625130"/>
            <a:ext cx="3528392" cy="223287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4">
            <a:extLst>
              <a:ext uri="{FF2B5EF4-FFF2-40B4-BE49-F238E27FC236}">
                <a16:creationId xmlns:a16="http://schemas.microsoft.com/office/drawing/2014/main" id="{EE6ED03B-9305-DC6B-F4F0-F6993805C1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65055B0-9E8E-4B51-9377-A6A0AD223BFB}" type="slidenum">
              <a:rPr lang="zh-CN" altLang="en-US"/>
              <a:pPr/>
              <a:t>13</a:t>
            </a:fld>
            <a:endParaRPr lang="zh-CN" altLang="en-US"/>
          </a:p>
        </p:txBody>
      </p:sp>
      <p:sp>
        <p:nvSpPr>
          <p:cNvPr id="17411" name="Rectangle 1">
            <a:extLst>
              <a:ext uri="{FF2B5EF4-FFF2-40B4-BE49-F238E27FC236}">
                <a16:creationId xmlns:a16="http://schemas.microsoft.com/office/drawing/2014/main" id="{0D9F6849-AB3C-098F-4E27-1D0E553EDF85}"/>
              </a:ext>
            </a:extLst>
          </p:cNvPr>
          <p:cNvSpPr>
            <a:spLocks noChangeArrowheads="1"/>
          </p:cNvSpPr>
          <p:nvPr/>
        </p:nvSpPr>
        <p:spPr bwMode="auto">
          <a:xfrm>
            <a:off x="357188" y="1500188"/>
            <a:ext cx="8215312"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445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b="1" dirty="0">
                <a:solidFill>
                  <a:srgbClr val="000000"/>
                </a:solidFill>
                <a:latin typeface="Times New Roman" panose="02020603050405020304" pitchFamily="18" charset="0"/>
                <a:cs typeface="Times New Roman" panose="02020603050405020304" pitchFamily="18" charset="0"/>
              </a:rPr>
              <a:t>1</a:t>
            </a:r>
            <a:r>
              <a:rPr lang="zh-CN" altLang="en-US" sz="1600" b="1" dirty="0">
                <a:solidFill>
                  <a:srgbClr val="000000"/>
                </a:solidFill>
                <a:latin typeface="Times New Roman" panose="02020603050405020304" pitchFamily="18" charset="0"/>
                <a:ea typeface="仿宋_GB2312" panose="02010609030101010101" pitchFamily="49" charset="-122"/>
                <a:cs typeface="Times New Roman" panose="02020603050405020304" pitchFamily="18" charset="0"/>
              </a:rPr>
              <a:t>、项目名称</a:t>
            </a:r>
            <a:endParaRPr lang="zh-CN" altLang="en-US" sz="1600" dirty="0">
              <a:latin typeface="Times New Roman" panose="02020603050405020304" pitchFamily="18" charset="0"/>
              <a:cs typeface="Times New Roman" panose="02020603050405020304" pitchFamily="18" charset="0"/>
            </a:endParaRPr>
          </a:p>
          <a:p>
            <a:r>
              <a:rPr lang="zh-CN" altLang="en-US" sz="1600" dirty="0">
                <a:solidFill>
                  <a:srgbClr val="000000"/>
                </a:solidFill>
                <a:latin typeface="Times New Roman" panose="02020603050405020304" pitchFamily="18" charset="0"/>
                <a:ea typeface="仿宋_GB2312" panose="02010609030101010101" pitchFamily="49" charset="-122"/>
              </a:rPr>
              <a:t>需含主体改造技术或设备内容</a:t>
            </a:r>
            <a:endParaRPr lang="zh-CN" altLang="en-US" sz="1600" dirty="0">
              <a:latin typeface="Times New Roman" panose="02020603050405020304" pitchFamily="18" charset="0"/>
              <a:cs typeface="Times New Roman" panose="02020603050405020304" pitchFamily="18" charset="0"/>
            </a:endParaRPr>
          </a:p>
          <a:p>
            <a:r>
              <a:rPr lang="en-US" altLang="zh-CN" sz="1600" b="1" dirty="0">
                <a:solidFill>
                  <a:srgbClr val="000000"/>
                </a:solidFill>
                <a:latin typeface="Times New Roman" panose="02020603050405020304" pitchFamily="18" charset="0"/>
                <a:cs typeface="Times New Roman" panose="02020603050405020304" pitchFamily="18" charset="0"/>
              </a:rPr>
              <a:t>2</a:t>
            </a:r>
            <a:r>
              <a:rPr lang="zh-CN" altLang="en-US" sz="1600" b="1" dirty="0">
                <a:solidFill>
                  <a:srgbClr val="000000"/>
                </a:solidFill>
                <a:latin typeface="Times New Roman" panose="02020603050405020304" pitchFamily="18" charset="0"/>
                <a:ea typeface="仿宋_GB2312" panose="02010609030101010101" pitchFamily="49" charset="-122"/>
              </a:rPr>
              <a:t>、企业用能概述（字数</a:t>
            </a:r>
            <a:r>
              <a:rPr lang="en-US" altLang="zh-CN" sz="1600" b="1" dirty="0">
                <a:solidFill>
                  <a:srgbClr val="000000"/>
                </a:solidFill>
                <a:latin typeface="Times New Roman" panose="02020603050405020304" pitchFamily="18" charset="0"/>
                <a:cs typeface="Times New Roman" panose="02020603050405020304" pitchFamily="18" charset="0"/>
              </a:rPr>
              <a:t>300</a:t>
            </a:r>
            <a:r>
              <a:rPr lang="zh-CN" altLang="en-US" sz="1600" b="1" dirty="0">
                <a:solidFill>
                  <a:srgbClr val="000000"/>
                </a:solidFill>
                <a:latin typeface="Times New Roman" panose="02020603050405020304" pitchFamily="18" charset="0"/>
                <a:ea typeface="仿宋_GB2312" panose="02010609030101010101" pitchFamily="49" charset="-122"/>
              </a:rPr>
              <a:t>～</a:t>
            </a:r>
            <a:r>
              <a:rPr lang="en-US" altLang="zh-CN" sz="1600" b="1" dirty="0">
                <a:solidFill>
                  <a:srgbClr val="000000"/>
                </a:solidFill>
                <a:latin typeface="Times New Roman" panose="02020603050405020304" pitchFamily="18" charset="0"/>
                <a:cs typeface="Times New Roman" panose="02020603050405020304" pitchFamily="18" charset="0"/>
              </a:rPr>
              <a:t>500</a:t>
            </a:r>
            <a:r>
              <a:rPr lang="zh-CN" altLang="en-US" sz="1600" b="1" dirty="0">
                <a:solidFill>
                  <a:srgbClr val="000000"/>
                </a:solidFill>
                <a:latin typeface="Times New Roman" panose="02020603050405020304" pitchFamily="18" charset="0"/>
                <a:ea typeface="仿宋_GB2312" panose="02010609030101010101" pitchFamily="49" charset="-122"/>
              </a:rPr>
              <a:t>字）</a:t>
            </a:r>
            <a:endParaRPr lang="zh-CN" altLang="en-US" sz="1600" dirty="0">
              <a:latin typeface="Times New Roman" panose="02020603050405020304" pitchFamily="18" charset="0"/>
              <a:cs typeface="Times New Roman" panose="02020603050405020304" pitchFamily="18" charset="0"/>
            </a:endParaRPr>
          </a:p>
          <a:p>
            <a:r>
              <a:rPr lang="en-US" altLang="zh-CN" sz="1600" dirty="0">
                <a:solidFill>
                  <a:srgbClr val="000000"/>
                </a:solidFill>
                <a:latin typeface="Times New Roman" panose="02020603050405020304" pitchFamily="18" charset="0"/>
                <a:cs typeface="Times New Roman" panose="02020603050405020304" pitchFamily="18" charset="0"/>
              </a:rPr>
              <a:t>2.1</a:t>
            </a:r>
            <a:r>
              <a:rPr lang="zh-CN" altLang="en-US" sz="1600" dirty="0">
                <a:solidFill>
                  <a:srgbClr val="000000"/>
                </a:solidFill>
                <a:latin typeface="Times New Roman" panose="02020603050405020304" pitchFamily="18" charset="0"/>
                <a:ea typeface="仿宋_GB2312" panose="02010609030101010101" pitchFamily="49" charset="-122"/>
              </a:rPr>
              <a:t>阐述企业隶属关系、所属行业</a:t>
            </a:r>
            <a:endParaRPr lang="zh-CN" altLang="en-US" sz="1600" dirty="0">
              <a:latin typeface="Times New Roman" panose="02020603050405020304" pitchFamily="18" charset="0"/>
              <a:cs typeface="Times New Roman" panose="02020603050405020304" pitchFamily="18" charset="0"/>
            </a:endParaRPr>
          </a:p>
          <a:p>
            <a:r>
              <a:rPr lang="en-US" altLang="zh-CN" sz="1600" dirty="0">
                <a:solidFill>
                  <a:srgbClr val="000000"/>
                </a:solidFill>
                <a:latin typeface="Times New Roman" panose="02020603050405020304" pitchFamily="18" charset="0"/>
                <a:cs typeface="Times New Roman" panose="02020603050405020304" pitchFamily="18" charset="0"/>
              </a:rPr>
              <a:t>2.2</a:t>
            </a:r>
            <a:r>
              <a:rPr lang="zh-CN" altLang="en-US" sz="1600" dirty="0">
                <a:solidFill>
                  <a:srgbClr val="000000"/>
                </a:solidFill>
                <a:latin typeface="Times New Roman" panose="02020603050405020304" pitchFamily="18" charset="0"/>
                <a:ea typeface="仿宋_GB2312" panose="02010609030101010101" pitchFamily="49" charset="-122"/>
              </a:rPr>
              <a:t>上年度工业总产值、主要产品、能源品种、总能耗</a:t>
            </a:r>
            <a:endParaRPr lang="zh-CN" altLang="en-US" sz="1600" dirty="0">
              <a:latin typeface="Times New Roman" panose="02020603050405020304" pitchFamily="18" charset="0"/>
              <a:cs typeface="Times New Roman" panose="02020603050405020304" pitchFamily="18" charset="0"/>
            </a:endParaRPr>
          </a:p>
          <a:p>
            <a:r>
              <a:rPr lang="en-US" altLang="zh-CN" sz="1600" b="1" dirty="0">
                <a:solidFill>
                  <a:srgbClr val="000000"/>
                </a:solidFill>
                <a:latin typeface="Times New Roman" panose="02020603050405020304" pitchFamily="18" charset="0"/>
                <a:cs typeface="Times New Roman" panose="02020603050405020304" pitchFamily="18" charset="0"/>
              </a:rPr>
              <a:t>3</a:t>
            </a:r>
            <a:r>
              <a:rPr lang="zh-CN" altLang="en-US" sz="1600" b="1" dirty="0">
                <a:solidFill>
                  <a:srgbClr val="000000"/>
                </a:solidFill>
                <a:latin typeface="Times New Roman" panose="02020603050405020304" pitchFamily="18" charset="0"/>
                <a:ea typeface="仿宋_GB2312" panose="02010609030101010101" pitchFamily="49" charset="-122"/>
              </a:rPr>
              <a:t>、项目概述（字数</a:t>
            </a:r>
            <a:r>
              <a:rPr lang="en-US" altLang="zh-CN" sz="1600" b="1" dirty="0">
                <a:solidFill>
                  <a:srgbClr val="000000"/>
                </a:solidFill>
                <a:latin typeface="Times New Roman" panose="02020603050405020304" pitchFamily="18" charset="0"/>
                <a:cs typeface="Times New Roman" panose="02020603050405020304" pitchFamily="18" charset="0"/>
              </a:rPr>
              <a:t>500</a:t>
            </a:r>
            <a:r>
              <a:rPr lang="zh-CN" altLang="en-US" sz="1600" b="1" dirty="0">
                <a:solidFill>
                  <a:srgbClr val="000000"/>
                </a:solidFill>
                <a:latin typeface="Times New Roman" panose="02020603050405020304" pitchFamily="18" charset="0"/>
                <a:ea typeface="仿宋_GB2312" panose="02010609030101010101" pitchFamily="49" charset="-122"/>
              </a:rPr>
              <a:t>～</a:t>
            </a:r>
            <a:r>
              <a:rPr lang="en-US" altLang="zh-CN" sz="1600" b="1" dirty="0">
                <a:solidFill>
                  <a:srgbClr val="000000"/>
                </a:solidFill>
                <a:latin typeface="Times New Roman" panose="02020603050405020304" pitchFamily="18" charset="0"/>
                <a:cs typeface="Times New Roman" panose="02020603050405020304" pitchFamily="18" charset="0"/>
              </a:rPr>
              <a:t>1000</a:t>
            </a:r>
            <a:r>
              <a:rPr lang="zh-CN" altLang="en-US" sz="1600" b="1" dirty="0">
                <a:solidFill>
                  <a:srgbClr val="000000"/>
                </a:solidFill>
                <a:latin typeface="Times New Roman" panose="02020603050405020304" pitchFamily="18" charset="0"/>
                <a:ea typeface="仿宋_GB2312" panose="02010609030101010101" pitchFamily="49" charset="-122"/>
              </a:rPr>
              <a:t>字）</a:t>
            </a:r>
            <a:endParaRPr lang="zh-CN" altLang="en-US" sz="1600" dirty="0">
              <a:latin typeface="Times New Roman" panose="02020603050405020304" pitchFamily="18" charset="0"/>
              <a:cs typeface="Times New Roman" panose="02020603050405020304" pitchFamily="18" charset="0"/>
            </a:endParaRPr>
          </a:p>
          <a:p>
            <a:r>
              <a:rPr lang="en-US" altLang="zh-CN" sz="1600" dirty="0">
                <a:solidFill>
                  <a:srgbClr val="000000"/>
                </a:solidFill>
                <a:latin typeface="Times New Roman" panose="02020603050405020304" pitchFamily="18" charset="0"/>
                <a:cs typeface="Times New Roman" panose="02020603050405020304" pitchFamily="18" charset="0"/>
              </a:rPr>
              <a:t>3.1</a:t>
            </a:r>
            <a:r>
              <a:rPr lang="zh-CN" altLang="en-US" sz="1600" dirty="0">
                <a:solidFill>
                  <a:srgbClr val="000000"/>
                </a:solidFill>
                <a:latin typeface="Times New Roman" panose="02020603050405020304" pitchFamily="18" charset="0"/>
                <a:ea typeface="仿宋_GB2312" panose="02010609030101010101" pitchFamily="49" charset="-122"/>
              </a:rPr>
              <a:t>开竣工日期</a:t>
            </a:r>
            <a:endParaRPr lang="zh-CN" altLang="en-US" sz="1600" dirty="0">
              <a:latin typeface="Times New Roman" panose="02020603050405020304" pitchFamily="18" charset="0"/>
              <a:cs typeface="Times New Roman" panose="02020603050405020304" pitchFamily="18" charset="0"/>
            </a:endParaRPr>
          </a:p>
          <a:p>
            <a:r>
              <a:rPr lang="en-US" altLang="zh-CN" sz="1600" dirty="0">
                <a:solidFill>
                  <a:srgbClr val="000000"/>
                </a:solidFill>
                <a:latin typeface="Times New Roman" panose="02020603050405020304" pitchFamily="18" charset="0"/>
                <a:cs typeface="Times New Roman" panose="02020603050405020304" pitchFamily="18" charset="0"/>
              </a:rPr>
              <a:t>3.2</a:t>
            </a:r>
            <a:r>
              <a:rPr lang="zh-CN" altLang="en-US" sz="1600" dirty="0">
                <a:solidFill>
                  <a:srgbClr val="000000"/>
                </a:solidFill>
                <a:latin typeface="Times New Roman" panose="02020603050405020304" pitchFamily="18" charset="0"/>
                <a:ea typeface="仿宋_GB2312" panose="02010609030101010101" pitchFamily="49" charset="-122"/>
              </a:rPr>
              <a:t>项目改造前边界范围内运行及用能情况</a:t>
            </a:r>
            <a:endParaRPr lang="zh-CN" altLang="en-US" sz="1600" dirty="0">
              <a:latin typeface="Times New Roman" panose="02020603050405020304" pitchFamily="18" charset="0"/>
              <a:cs typeface="Times New Roman" panose="02020603050405020304" pitchFamily="18" charset="0"/>
            </a:endParaRPr>
          </a:p>
          <a:p>
            <a:r>
              <a:rPr lang="en-US" altLang="zh-CN" sz="1600" dirty="0">
                <a:solidFill>
                  <a:srgbClr val="000000"/>
                </a:solidFill>
                <a:latin typeface="Times New Roman" panose="02020603050405020304" pitchFamily="18" charset="0"/>
                <a:cs typeface="Times New Roman" panose="02020603050405020304" pitchFamily="18" charset="0"/>
              </a:rPr>
              <a:t>3.3</a:t>
            </a:r>
            <a:r>
              <a:rPr lang="zh-CN" altLang="en-US" sz="1600" dirty="0">
                <a:solidFill>
                  <a:srgbClr val="000000"/>
                </a:solidFill>
                <a:latin typeface="Times New Roman" panose="02020603050405020304" pitchFamily="18" charset="0"/>
                <a:ea typeface="仿宋_GB2312" panose="02010609030101010101" pitchFamily="49" charset="-122"/>
              </a:rPr>
              <a:t>主要改造内容</a:t>
            </a:r>
            <a:r>
              <a:rPr lang="zh-CN" altLang="en-US" sz="1600" dirty="0">
                <a:solidFill>
                  <a:srgbClr val="000000"/>
                </a:solidFill>
                <a:highlight>
                  <a:srgbClr val="FADED2"/>
                </a:highlight>
                <a:latin typeface="Times New Roman" panose="02020603050405020304" pitchFamily="18" charset="0"/>
                <a:ea typeface="仿宋_GB2312" panose="02010609030101010101" pitchFamily="49" charset="-122"/>
              </a:rPr>
              <a:t>（流程图）</a:t>
            </a:r>
            <a:endParaRPr lang="zh-CN" altLang="en-US" sz="1600" dirty="0">
              <a:highlight>
                <a:srgbClr val="FADED2"/>
              </a:highlight>
              <a:latin typeface="Times New Roman" panose="02020603050405020304" pitchFamily="18" charset="0"/>
              <a:cs typeface="Times New Roman" panose="02020603050405020304" pitchFamily="18" charset="0"/>
            </a:endParaRPr>
          </a:p>
          <a:p>
            <a:r>
              <a:rPr lang="en-US" altLang="zh-CN" sz="1600" dirty="0">
                <a:solidFill>
                  <a:srgbClr val="000000"/>
                </a:solidFill>
                <a:latin typeface="Times New Roman" panose="02020603050405020304" pitchFamily="18" charset="0"/>
                <a:cs typeface="Times New Roman" panose="02020603050405020304" pitchFamily="18" charset="0"/>
              </a:rPr>
              <a:t>3.4</a:t>
            </a:r>
            <a:r>
              <a:rPr lang="zh-CN" altLang="en-US" sz="1600" dirty="0">
                <a:solidFill>
                  <a:srgbClr val="000000"/>
                </a:solidFill>
                <a:latin typeface="Times New Roman" panose="02020603050405020304" pitchFamily="18" charset="0"/>
                <a:ea typeface="仿宋_GB2312" panose="02010609030101010101" pitchFamily="49" charset="-122"/>
              </a:rPr>
              <a:t>项目改造后边界范围内运行及用能情况</a:t>
            </a:r>
            <a:endParaRPr lang="en-US" altLang="zh-CN" sz="1600" dirty="0">
              <a:solidFill>
                <a:srgbClr val="000000"/>
              </a:solidFill>
              <a:latin typeface="Times New Roman" panose="02020603050405020304" pitchFamily="18" charset="0"/>
              <a:ea typeface="仿宋_GB2312" panose="02010609030101010101" pitchFamily="49" charset="-122"/>
            </a:endParaRPr>
          </a:p>
          <a:p>
            <a:r>
              <a:rPr lang="en-US" altLang="zh-CN" sz="1600" b="1" dirty="0">
                <a:solidFill>
                  <a:srgbClr val="000000"/>
                </a:solidFill>
                <a:latin typeface="Times New Roman" panose="02020603050405020304" pitchFamily="18" charset="0"/>
                <a:ea typeface="仿宋_GB2312" panose="02010609030101010101" pitchFamily="49" charset="-122"/>
              </a:rPr>
              <a:t>4</a:t>
            </a:r>
            <a:r>
              <a:rPr lang="zh-CN" altLang="zh-CN" sz="1600" b="1" dirty="0">
                <a:solidFill>
                  <a:srgbClr val="000000"/>
                </a:solidFill>
                <a:latin typeface="Times New Roman" panose="02020603050405020304" pitchFamily="18" charset="0"/>
                <a:ea typeface="仿宋_GB2312" panose="02010609030101010101" pitchFamily="49" charset="-122"/>
              </a:rPr>
              <a:t>、技术原理（字数</a:t>
            </a:r>
            <a:r>
              <a:rPr lang="en-US" altLang="zh-CN" sz="1600" b="1" dirty="0">
                <a:solidFill>
                  <a:srgbClr val="000000"/>
                </a:solidFill>
                <a:latin typeface="Times New Roman" panose="02020603050405020304" pitchFamily="18" charset="0"/>
                <a:ea typeface="仿宋_GB2312" panose="02010609030101010101" pitchFamily="49" charset="-122"/>
              </a:rPr>
              <a:t>500</a:t>
            </a:r>
            <a:r>
              <a:rPr lang="zh-CN" altLang="zh-CN" sz="1600" b="1" dirty="0">
                <a:solidFill>
                  <a:srgbClr val="000000"/>
                </a:solidFill>
                <a:latin typeface="Times New Roman" panose="02020603050405020304" pitchFamily="18" charset="0"/>
                <a:ea typeface="仿宋_GB2312" panose="02010609030101010101" pitchFamily="49" charset="-122"/>
              </a:rPr>
              <a:t>～</a:t>
            </a:r>
            <a:r>
              <a:rPr lang="en-US" altLang="zh-CN" sz="1600" b="1" dirty="0">
                <a:solidFill>
                  <a:srgbClr val="000000"/>
                </a:solidFill>
                <a:latin typeface="Times New Roman" panose="02020603050405020304" pitchFamily="18" charset="0"/>
                <a:ea typeface="仿宋_GB2312" panose="02010609030101010101" pitchFamily="49" charset="-122"/>
              </a:rPr>
              <a:t>1000</a:t>
            </a:r>
            <a:r>
              <a:rPr lang="zh-CN" altLang="zh-CN" sz="1600" b="1" dirty="0">
                <a:solidFill>
                  <a:srgbClr val="000000"/>
                </a:solidFill>
                <a:latin typeface="Times New Roman" panose="02020603050405020304" pitchFamily="18" charset="0"/>
                <a:ea typeface="仿宋_GB2312" panose="02010609030101010101" pitchFamily="49" charset="-122"/>
              </a:rPr>
              <a:t>字）</a:t>
            </a:r>
          </a:p>
          <a:p>
            <a:r>
              <a:rPr lang="zh-CN" altLang="zh-CN" sz="1600" dirty="0">
                <a:solidFill>
                  <a:srgbClr val="000000"/>
                </a:solidFill>
                <a:latin typeface="Times New Roman" panose="02020603050405020304" pitchFamily="18" charset="0"/>
                <a:ea typeface="仿宋_GB2312" panose="02010609030101010101" pitchFamily="49" charset="-122"/>
              </a:rPr>
              <a:t>阐述该项目采用的主要节能技术（节能产品）的节能原理（技术特点），及与原设计或原产品能效对比说明等（含在行业、国内、国际领先程度说明）。（节水、基础工艺绿色化改造参照填报）。</a:t>
            </a:r>
          </a:p>
          <a:p>
            <a:r>
              <a:rPr lang="en-US" altLang="zh-CN" sz="1600" b="1" dirty="0">
                <a:solidFill>
                  <a:srgbClr val="000000"/>
                </a:solidFill>
                <a:latin typeface="Times New Roman" panose="02020603050405020304" pitchFamily="18" charset="0"/>
                <a:ea typeface="仿宋_GB2312" panose="02010609030101010101" pitchFamily="49" charset="-122"/>
              </a:rPr>
              <a:t>5</a:t>
            </a:r>
            <a:r>
              <a:rPr lang="zh-CN" altLang="zh-CN" sz="1600" b="1" dirty="0">
                <a:solidFill>
                  <a:srgbClr val="000000"/>
                </a:solidFill>
                <a:latin typeface="Times New Roman" panose="02020603050405020304" pitchFamily="18" charset="0"/>
                <a:ea typeface="仿宋_GB2312" panose="02010609030101010101" pitchFamily="49" charset="-122"/>
              </a:rPr>
              <a:t>、项目节能量</a:t>
            </a:r>
          </a:p>
          <a:p>
            <a:r>
              <a:rPr lang="en-US" altLang="zh-CN" sz="1600" dirty="0">
                <a:solidFill>
                  <a:srgbClr val="000000"/>
                </a:solidFill>
                <a:latin typeface="Times New Roman" panose="02020603050405020304" pitchFamily="18" charset="0"/>
                <a:ea typeface="仿宋_GB2312" panose="02010609030101010101" pitchFamily="49" charset="-122"/>
              </a:rPr>
              <a:t>5.1</a:t>
            </a:r>
            <a:r>
              <a:rPr lang="zh-CN" altLang="zh-CN" sz="1600" dirty="0">
                <a:solidFill>
                  <a:srgbClr val="000000"/>
                </a:solidFill>
                <a:latin typeface="Times New Roman" panose="02020603050405020304" pitchFamily="18" charset="0"/>
                <a:ea typeface="仿宋_GB2312" panose="02010609030101010101" pitchFamily="49" charset="-122"/>
              </a:rPr>
              <a:t>改造前能耗情况</a:t>
            </a:r>
            <a:r>
              <a:rPr lang="zh-CN" altLang="en-US" sz="1600" dirty="0">
                <a:solidFill>
                  <a:srgbClr val="000000"/>
                </a:solidFill>
                <a:highlight>
                  <a:srgbClr val="FADED2"/>
                </a:highlight>
                <a:latin typeface="Times New Roman" panose="02020603050405020304" pitchFamily="18" charset="0"/>
                <a:ea typeface="仿宋_GB2312" panose="02010609030101010101" pitchFamily="49" charset="-122"/>
              </a:rPr>
              <a:t>（计量情况）</a:t>
            </a:r>
            <a:endParaRPr lang="zh-CN" altLang="zh-CN" sz="1600" dirty="0">
              <a:solidFill>
                <a:srgbClr val="000000"/>
              </a:solidFill>
              <a:highlight>
                <a:srgbClr val="FADED2"/>
              </a:highlight>
              <a:latin typeface="Times New Roman" panose="02020603050405020304" pitchFamily="18" charset="0"/>
              <a:ea typeface="仿宋_GB2312" panose="02010609030101010101" pitchFamily="49" charset="-122"/>
            </a:endParaRPr>
          </a:p>
          <a:p>
            <a:r>
              <a:rPr lang="en-US" altLang="zh-CN" sz="1600" dirty="0">
                <a:solidFill>
                  <a:srgbClr val="000000"/>
                </a:solidFill>
                <a:latin typeface="Times New Roman" panose="02020603050405020304" pitchFamily="18" charset="0"/>
                <a:ea typeface="仿宋_GB2312" panose="02010609030101010101" pitchFamily="49" charset="-122"/>
              </a:rPr>
              <a:t>5.2</a:t>
            </a:r>
            <a:r>
              <a:rPr lang="zh-CN" altLang="zh-CN" sz="1600" dirty="0">
                <a:solidFill>
                  <a:srgbClr val="000000"/>
                </a:solidFill>
                <a:latin typeface="Times New Roman" panose="02020603050405020304" pitchFamily="18" charset="0"/>
                <a:ea typeface="仿宋_GB2312" panose="02010609030101010101" pitchFamily="49" charset="-122"/>
              </a:rPr>
              <a:t>改造后能耗情况</a:t>
            </a:r>
            <a:r>
              <a:rPr lang="zh-CN" altLang="en-US" sz="1600" dirty="0">
                <a:solidFill>
                  <a:srgbClr val="000000"/>
                </a:solidFill>
                <a:highlight>
                  <a:srgbClr val="FADED2"/>
                </a:highlight>
                <a:latin typeface="Times New Roman" panose="02020603050405020304" pitchFamily="18" charset="0"/>
                <a:ea typeface="仿宋_GB2312" panose="02010609030101010101" pitchFamily="49" charset="-122"/>
              </a:rPr>
              <a:t>（计量情况）</a:t>
            </a:r>
            <a:endParaRPr lang="zh-CN" altLang="zh-CN" sz="1600" dirty="0">
              <a:solidFill>
                <a:srgbClr val="000000"/>
              </a:solidFill>
              <a:highlight>
                <a:srgbClr val="FADED2"/>
              </a:highlight>
              <a:latin typeface="Times New Roman" panose="02020603050405020304" pitchFamily="18" charset="0"/>
              <a:ea typeface="仿宋_GB2312" panose="02010609030101010101" pitchFamily="49" charset="-122"/>
            </a:endParaRPr>
          </a:p>
          <a:p>
            <a:r>
              <a:rPr lang="en-US" altLang="zh-CN" sz="1600" dirty="0">
                <a:solidFill>
                  <a:srgbClr val="000000"/>
                </a:solidFill>
                <a:latin typeface="Times New Roman" panose="02020603050405020304" pitchFamily="18" charset="0"/>
                <a:ea typeface="仿宋_GB2312" panose="02010609030101010101" pitchFamily="49" charset="-122"/>
              </a:rPr>
              <a:t>5.3</a:t>
            </a:r>
            <a:r>
              <a:rPr lang="zh-CN" altLang="zh-CN" sz="1600" dirty="0">
                <a:solidFill>
                  <a:srgbClr val="000000"/>
                </a:solidFill>
                <a:latin typeface="Times New Roman" panose="02020603050405020304" pitchFamily="18" charset="0"/>
                <a:ea typeface="仿宋_GB2312" panose="02010609030101010101" pitchFamily="49" charset="-122"/>
              </a:rPr>
              <a:t>节能量测算过程：（必须提供计算公式、并说明公式中每个参数的数据来源）（节水、基础工艺绿色化改造参照填报。）</a:t>
            </a:r>
          </a:p>
          <a:p>
            <a:endParaRPr lang="zh-CN" altLang="en-US" sz="2000" dirty="0"/>
          </a:p>
        </p:txBody>
      </p:sp>
      <p:sp>
        <p:nvSpPr>
          <p:cNvPr id="5" name="标题 3">
            <a:extLst>
              <a:ext uri="{FF2B5EF4-FFF2-40B4-BE49-F238E27FC236}">
                <a16:creationId xmlns:a16="http://schemas.microsoft.com/office/drawing/2014/main" id="{D22D0096-44C2-1479-4773-1B7CE0501174}"/>
              </a:ext>
            </a:extLst>
          </p:cNvPr>
          <p:cNvSpPr>
            <a:spLocks noGrp="1"/>
          </p:cNvSpPr>
          <p:nvPr>
            <p:ph type="title"/>
          </p:nvPr>
        </p:nvSpPr>
        <p:spPr>
          <a:xfrm>
            <a:off x="1200150" y="0"/>
            <a:ext cx="8229600" cy="1114425"/>
          </a:xfrm>
        </p:spPr>
        <p:txBody>
          <a:bodyPr/>
          <a:lstStyle/>
          <a:p>
            <a:pPr algn="l" eaLnBrk="1" hangingPunct="1">
              <a:defRPr/>
            </a:pPr>
            <a:r>
              <a:rPr lang="zh-CN" altLang="en-US" sz="2400" kern="1200" dirty="0">
                <a:solidFill>
                  <a:srgbClr val="FF0000"/>
                </a:solidFill>
                <a:latin typeface="微软雅黑" panose="020B0503020204020204" pitchFamily="34" charset="-122"/>
                <a:ea typeface="微软雅黑" panose="020B0503020204020204" pitchFamily="34" charset="-122"/>
                <a:cs typeface="+mn-cs"/>
              </a:rPr>
              <a:t>二、申报审核流程</a:t>
            </a:r>
            <a:r>
              <a:rPr lang="en-US" altLang="zh-CN" sz="2400" kern="1200" dirty="0">
                <a:solidFill>
                  <a:srgbClr val="FF0000"/>
                </a:solidFill>
                <a:latin typeface="微软雅黑" panose="020B0503020204020204" pitchFamily="34" charset="-122"/>
                <a:ea typeface="微软雅黑" panose="020B0503020204020204" pitchFamily="34" charset="-122"/>
                <a:cs typeface="+mn-cs"/>
              </a:rPr>
              <a:t>-</a:t>
            </a:r>
            <a:r>
              <a:rPr lang="zh-CN" altLang="en-US" sz="2400" kern="1200" dirty="0">
                <a:solidFill>
                  <a:srgbClr val="FF0000"/>
                </a:solidFill>
                <a:latin typeface="微软雅黑" panose="020B0503020204020204" pitchFamily="34" charset="-122"/>
                <a:ea typeface="微软雅黑" panose="020B0503020204020204" pitchFamily="34" charset="-122"/>
                <a:cs typeface="+mn-cs"/>
              </a:rPr>
              <a:t>申报资料要求</a:t>
            </a:r>
          </a:p>
        </p:txBody>
      </p:sp>
      <p:sp>
        <p:nvSpPr>
          <p:cNvPr id="17413" name="Rectangle 1">
            <a:extLst>
              <a:ext uri="{FF2B5EF4-FFF2-40B4-BE49-F238E27FC236}">
                <a16:creationId xmlns:a16="http://schemas.microsoft.com/office/drawing/2014/main" id="{74D0A9A4-CE79-92F6-6BEA-12EFECEBB155}"/>
              </a:ext>
            </a:extLst>
          </p:cNvPr>
          <p:cNvSpPr>
            <a:spLocks noChangeArrowheads="1"/>
          </p:cNvSpPr>
          <p:nvPr/>
        </p:nvSpPr>
        <p:spPr bwMode="auto">
          <a:xfrm>
            <a:off x="395288" y="1071563"/>
            <a:ext cx="84248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5080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3000"/>
              </a:lnSpc>
              <a:spcAft>
                <a:spcPts val="600"/>
              </a:spcAft>
              <a:buFont typeface="Wingdings" panose="05000000000000000000" pitchFamily="2" charset="2"/>
              <a:buChar char="Ø"/>
            </a:pPr>
            <a:r>
              <a:rPr lang="zh-CN" altLang="zh-CN" sz="1600" b="1">
                <a:solidFill>
                  <a:srgbClr val="FF0000"/>
                </a:solidFill>
                <a:latin typeface="微软雅黑" panose="020B0503020204020204" pitchFamily="34" charset="-122"/>
                <a:ea typeface="微软雅黑" panose="020B0503020204020204" pitchFamily="34" charset="-122"/>
              </a:rPr>
              <a:t>申请</a:t>
            </a:r>
            <a:r>
              <a:rPr lang="zh-CN" altLang="en-US" sz="1600" b="1">
                <a:solidFill>
                  <a:srgbClr val="FF0000"/>
                </a:solidFill>
                <a:latin typeface="微软雅黑" panose="020B0503020204020204" pitchFamily="34" charset="-122"/>
                <a:ea typeface="微软雅黑" panose="020B0503020204020204" pitchFamily="34" charset="-122"/>
              </a:rPr>
              <a:t>报告</a:t>
            </a:r>
            <a:endParaRPr lang="zh-CN" altLang="zh-CN" sz="16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4">
            <a:extLst>
              <a:ext uri="{FF2B5EF4-FFF2-40B4-BE49-F238E27FC236}">
                <a16:creationId xmlns:a16="http://schemas.microsoft.com/office/drawing/2014/main" id="{B0F73295-A5B3-D89D-C2E9-1263053832C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03A1CEE-137C-4E4C-A5CF-3871A9AEDDF5}" type="slidenum">
              <a:rPr lang="zh-CN" altLang="en-US"/>
              <a:pPr/>
              <a:t>14</a:t>
            </a:fld>
            <a:endParaRPr lang="zh-CN" altLang="en-US"/>
          </a:p>
        </p:txBody>
      </p:sp>
      <p:sp>
        <p:nvSpPr>
          <p:cNvPr id="18435" name="Rectangle 1">
            <a:extLst>
              <a:ext uri="{FF2B5EF4-FFF2-40B4-BE49-F238E27FC236}">
                <a16:creationId xmlns:a16="http://schemas.microsoft.com/office/drawing/2014/main" id="{BE2475F6-CB71-6267-8919-83895C8209F0}"/>
              </a:ext>
            </a:extLst>
          </p:cNvPr>
          <p:cNvSpPr>
            <a:spLocks noChangeArrowheads="1"/>
          </p:cNvSpPr>
          <p:nvPr/>
        </p:nvSpPr>
        <p:spPr bwMode="auto">
          <a:xfrm>
            <a:off x="0" y="1087438"/>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445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b="1" dirty="0">
                <a:solidFill>
                  <a:srgbClr val="000000"/>
                </a:solidFill>
                <a:latin typeface="Times New Roman" panose="02020603050405020304" pitchFamily="18" charset="0"/>
                <a:ea typeface="仿宋_GB2312" panose="02010609030101010101" pitchFamily="49" charset="-122"/>
                <a:cs typeface="Times New Roman" panose="02020603050405020304" pitchFamily="18" charset="0"/>
              </a:rPr>
              <a:t>6</a:t>
            </a:r>
            <a:r>
              <a:rPr lang="zh-CN" altLang="en-US" sz="1600" b="1" dirty="0">
                <a:solidFill>
                  <a:srgbClr val="000000"/>
                </a:solidFill>
                <a:latin typeface="Times New Roman" panose="02020603050405020304" pitchFamily="18" charset="0"/>
                <a:ea typeface="仿宋_GB2312" panose="02010609030101010101" pitchFamily="49" charset="-122"/>
                <a:cs typeface="Times New Roman" panose="02020603050405020304" pitchFamily="18" charset="0"/>
              </a:rPr>
              <a:t>、项目投资额及回收期</a:t>
            </a:r>
          </a:p>
          <a:p>
            <a:r>
              <a:rPr lang="en-US" altLang="zh-CN" sz="1600" dirty="0">
                <a:solidFill>
                  <a:srgbClr val="000000"/>
                </a:solidFill>
                <a:latin typeface="Times New Roman" panose="02020603050405020304" pitchFamily="18" charset="0"/>
                <a:ea typeface="仿宋_GB2312" panose="02010609030101010101" pitchFamily="49" charset="-122"/>
                <a:cs typeface="Times New Roman" panose="02020603050405020304" pitchFamily="18" charset="0"/>
              </a:rPr>
              <a:t>6.1</a:t>
            </a:r>
            <a:r>
              <a:rPr lang="zh-CN" altLang="en-US" sz="1600" dirty="0">
                <a:solidFill>
                  <a:srgbClr val="000000"/>
                </a:solidFill>
                <a:latin typeface="Times New Roman" panose="02020603050405020304" pitchFamily="18" charset="0"/>
                <a:ea typeface="仿宋_GB2312" panose="02010609030101010101" pitchFamily="49" charset="-122"/>
                <a:cs typeface="Times New Roman" panose="02020603050405020304" pitchFamily="18" charset="0"/>
              </a:rPr>
              <a:t>项目投资额（按附表填写）</a:t>
            </a:r>
          </a:p>
          <a:p>
            <a:r>
              <a:rPr lang="zh-CN" altLang="en-US" sz="1600" dirty="0">
                <a:solidFill>
                  <a:srgbClr val="000000"/>
                </a:solidFill>
                <a:latin typeface="Times New Roman" panose="02020603050405020304" pitchFamily="18" charset="0"/>
                <a:ea typeface="仿宋_GB2312" panose="02010609030101010101" pitchFamily="49" charset="-122"/>
                <a:cs typeface="Times New Roman" panose="02020603050405020304" pitchFamily="18" charset="0"/>
              </a:rPr>
              <a:t>详细说明项目主体设备费用、工程费用等</a:t>
            </a:r>
          </a:p>
        </p:txBody>
      </p:sp>
      <p:graphicFrame>
        <p:nvGraphicFramePr>
          <p:cNvPr id="6" name="表格 5">
            <a:extLst>
              <a:ext uri="{FF2B5EF4-FFF2-40B4-BE49-F238E27FC236}">
                <a16:creationId xmlns:a16="http://schemas.microsoft.com/office/drawing/2014/main" id="{AEADC838-7649-04A8-A36D-B8B03B097A5A}"/>
              </a:ext>
            </a:extLst>
          </p:cNvPr>
          <p:cNvGraphicFramePr>
            <a:graphicFrameLocks noGrp="1"/>
          </p:cNvGraphicFramePr>
          <p:nvPr/>
        </p:nvGraphicFramePr>
        <p:xfrm>
          <a:off x="755650" y="2143125"/>
          <a:ext cx="6911974" cy="1766886"/>
        </p:xfrm>
        <a:graphic>
          <a:graphicData uri="http://schemas.openxmlformats.org/drawingml/2006/table">
            <a:tbl>
              <a:tblPr/>
              <a:tblGrid>
                <a:gridCol w="843474">
                  <a:extLst>
                    <a:ext uri="{9D8B030D-6E8A-4147-A177-3AD203B41FA5}">
                      <a16:colId xmlns:a16="http://schemas.microsoft.com/office/drawing/2014/main" val="20000"/>
                    </a:ext>
                  </a:extLst>
                </a:gridCol>
                <a:gridCol w="1701988">
                  <a:extLst>
                    <a:ext uri="{9D8B030D-6E8A-4147-A177-3AD203B41FA5}">
                      <a16:colId xmlns:a16="http://schemas.microsoft.com/office/drawing/2014/main" val="20001"/>
                    </a:ext>
                  </a:extLst>
                </a:gridCol>
                <a:gridCol w="1702936">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079400">
                  <a:extLst>
                    <a:ext uri="{9D8B030D-6E8A-4147-A177-3AD203B41FA5}">
                      <a16:colId xmlns:a16="http://schemas.microsoft.com/office/drawing/2014/main" val="20004"/>
                    </a:ext>
                  </a:extLst>
                </a:gridCol>
              </a:tblGrid>
              <a:tr h="2944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a:ln>
                            <a:noFill/>
                          </a:ln>
                          <a:solidFill>
                            <a:schemeClr val="tx1"/>
                          </a:solidFill>
                          <a:effectLst/>
                          <a:latin typeface="Times New Roman" pitchFamily="18" charset="0"/>
                          <a:ea typeface="仿宋_GB2312" pitchFamily="49" charset="-122"/>
                        </a:rPr>
                        <a:t>序号</a:t>
                      </a:r>
                      <a:endParaRPr kumimoji="0" lang="zh-CN"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a:ln>
                            <a:noFill/>
                          </a:ln>
                          <a:solidFill>
                            <a:schemeClr val="tx1"/>
                          </a:solidFill>
                          <a:effectLst/>
                          <a:latin typeface="Times New Roman" pitchFamily="18" charset="0"/>
                          <a:ea typeface="仿宋_GB2312" pitchFamily="49" charset="-122"/>
                        </a:rPr>
                        <a:t>名称</a:t>
                      </a:r>
                      <a:endParaRPr kumimoji="0" lang="zh-CN"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a:ln>
                            <a:noFill/>
                          </a:ln>
                          <a:solidFill>
                            <a:schemeClr val="tx1"/>
                          </a:solidFill>
                          <a:effectLst/>
                          <a:latin typeface="Times New Roman" pitchFamily="18" charset="0"/>
                          <a:ea typeface="仿宋_GB2312" pitchFamily="49" charset="-122"/>
                        </a:rPr>
                        <a:t>投资金额</a:t>
                      </a:r>
                      <a:endParaRPr kumimoji="0" lang="zh-CN"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a:ln>
                            <a:noFill/>
                          </a:ln>
                          <a:solidFill>
                            <a:schemeClr val="tx1"/>
                          </a:solidFill>
                          <a:effectLst/>
                          <a:latin typeface="Times New Roman" pitchFamily="18" charset="0"/>
                          <a:ea typeface="仿宋_GB2312" pitchFamily="49" charset="-122"/>
                        </a:rPr>
                        <a:t>投资比例</a:t>
                      </a:r>
                      <a:endParaRPr kumimoji="0" lang="zh-CN"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备注</a:t>
                      </a:r>
                      <a:endParaRPr kumimoji="0" lang="zh-CN" sz="16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44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仿宋_GB2312" pitchFamily="49" charset="-122"/>
                          <a:ea typeface="宋体" pitchFamily="2" charset="-122"/>
                          <a:cs typeface="Times New Roman" pitchFamily="18" charset="0"/>
                        </a:rPr>
                        <a:t>1</a:t>
                      </a:r>
                      <a:endParaRPr kumimoji="0" lang="zh-CN" altLang="zh-CN"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a:ln>
                            <a:noFill/>
                          </a:ln>
                          <a:solidFill>
                            <a:schemeClr val="tx1"/>
                          </a:solidFill>
                          <a:effectLst/>
                          <a:latin typeface="Times New Roman" pitchFamily="18" charset="0"/>
                          <a:ea typeface="仿宋_GB2312" pitchFamily="49" charset="-122"/>
                        </a:rPr>
                        <a:t>建筑工程费</a:t>
                      </a:r>
                      <a:endParaRPr kumimoji="0" lang="zh-CN"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a:ln>
                          <a:noFill/>
                        </a:ln>
                        <a:solidFill>
                          <a:schemeClr val="tx1"/>
                        </a:solidFill>
                        <a:effectLst/>
                        <a:latin typeface="仿宋_GB2312" pitchFamily="49" charset="-122"/>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a:ln>
                          <a:noFill/>
                        </a:ln>
                        <a:solidFill>
                          <a:schemeClr val="tx1"/>
                        </a:solidFill>
                        <a:effectLst/>
                        <a:latin typeface="仿宋_GB2312" pitchFamily="49" charset="-122"/>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a:ln>
                          <a:noFill/>
                        </a:ln>
                        <a:solidFill>
                          <a:schemeClr val="tx1"/>
                        </a:solidFill>
                        <a:effectLst/>
                        <a:latin typeface="仿宋_GB2312" pitchFamily="49" charset="-122"/>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44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仿宋_GB2312" pitchFamily="49" charset="-122"/>
                          <a:ea typeface="宋体" pitchFamily="2" charset="-122"/>
                          <a:cs typeface="Times New Roman" pitchFamily="18" charset="0"/>
                        </a:rPr>
                        <a:t>2</a:t>
                      </a:r>
                      <a:endParaRPr kumimoji="0" lang="zh-CN" altLang="zh-CN"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a:ln>
                            <a:noFill/>
                          </a:ln>
                          <a:solidFill>
                            <a:schemeClr val="tx1"/>
                          </a:solidFill>
                          <a:effectLst/>
                          <a:latin typeface="Times New Roman" pitchFamily="18" charset="0"/>
                          <a:ea typeface="仿宋_GB2312" pitchFamily="49" charset="-122"/>
                        </a:rPr>
                        <a:t>安装工程费</a:t>
                      </a:r>
                      <a:endParaRPr kumimoji="0" lang="zh-CN"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a:ln>
                          <a:noFill/>
                        </a:ln>
                        <a:solidFill>
                          <a:schemeClr val="tx1"/>
                        </a:solidFill>
                        <a:effectLst/>
                        <a:latin typeface="仿宋_GB2312" pitchFamily="49" charset="-122"/>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a:ln>
                          <a:noFill/>
                        </a:ln>
                        <a:solidFill>
                          <a:schemeClr val="tx1"/>
                        </a:solidFill>
                        <a:effectLst/>
                        <a:latin typeface="仿宋_GB2312" pitchFamily="49" charset="-122"/>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a:ln>
                          <a:noFill/>
                        </a:ln>
                        <a:solidFill>
                          <a:schemeClr val="tx1"/>
                        </a:solidFill>
                        <a:effectLst/>
                        <a:latin typeface="仿宋_GB2312" pitchFamily="49" charset="-122"/>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44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仿宋_GB2312" pitchFamily="49" charset="-122"/>
                          <a:ea typeface="宋体" pitchFamily="2" charset="-122"/>
                          <a:cs typeface="Times New Roman" pitchFamily="18" charset="0"/>
                        </a:rPr>
                        <a:t>3</a:t>
                      </a:r>
                      <a:endParaRPr kumimoji="0" lang="zh-CN" altLang="zh-CN"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a:ln>
                            <a:noFill/>
                          </a:ln>
                          <a:solidFill>
                            <a:schemeClr val="tx1"/>
                          </a:solidFill>
                          <a:effectLst/>
                          <a:latin typeface="Times New Roman" pitchFamily="18" charset="0"/>
                          <a:ea typeface="仿宋_GB2312" pitchFamily="49" charset="-122"/>
                        </a:rPr>
                        <a:t>设备购置费</a:t>
                      </a:r>
                      <a:endParaRPr kumimoji="0" lang="zh-CN"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a:ln>
                          <a:noFill/>
                        </a:ln>
                        <a:solidFill>
                          <a:schemeClr val="tx1"/>
                        </a:solidFill>
                        <a:effectLst/>
                        <a:latin typeface="仿宋_GB2312" pitchFamily="49" charset="-122"/>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a:ln>
                          <a:noFill/>
                        </a:ln>
                        <a:solidFill>
                          <a:schemeClr val="tx1"/>
                        </a:solidFill>
                        <a:effectLst/>
                        <a:latin typeface="仿宋_GB2312" pitchFamily="49" charset="-122"/>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a:ln>
                          <a:noFill/>
                        </a:ln>
                        <a:solidFill>
                          <a:schemeClr val="tx1"/>
                        </a:solidFill>
                        <a:effectLst/>
                        <a:latin typeface="仿宋_GB2312" pitchFamily="49" charset="-122"/>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44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仿宋_GB2312" pitchFamily="49" charset="-122"/>
                          <a:ea typeface="宋体" pitchFamily="2" charset="-122"/>
                          <a:cs typeface="Times New Roman" pitchFamily="18" charset="0"/>
                        </a:rPr>
                        <a:t>4</a:t>
                      </a:r>
                      <a:endParaRPr kumimoji="0" lang="zh-CN" altLang="zh-CN"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dirty="0">
                          <a:ln>
                            <a:noFill/>
                          </a:ln>
                          <a:solidFill>
                            <a:schemeClr val="tx1"/>
                          </a:solidFill>
                          <a:effectLst/>
                          <a:latin typeface="Times New Roman" pitchFamily="18" charset="0"/>
                          <a:ea typeface="仿宋_GB2312" pitchFamily="49" charset="-122"/>
                        </a:rPr>
                        <a:t>其他费用</a:t>
                      </a:r>
                      <a:endParaRPr kumimoji="0" lang="zh-CN" sz="16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a:ln>
                          <a:noFill/>
                        </a:ln>
                        <a:solidFill>
                          <a:schemeClr val="tx1"/>
                        </a:solidFill>
                        <a:effectLst/>
                        <a:latin typeface="仿宋_GB2312" pitchFamily="49" charset="-122"/>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a:ln>
                          <a:noFill/>
                        </a:ln>
                        <a:solidFill>
                          <a:schemeClr val="tx1"/>
                        </a:solidFill>
                        <a:effectLst/>
                        <a:latin typeface="仿宋_GB2312" pitchFamily="49" charset="-122"/>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a:ln>
                          <a:noFill/>
                        </a:ln>
                        <a:solidFill>
                          <a:schemeClr val="tx1"/>
                        </a:solidFill>
                        <a:effectLst/>
                        <a:latin typeface="仿宋_GB2312" pitchFamily="49" charset="-122"/>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44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仿宋_GB2312" pitchFamily="49" charset="-122"/>
                          <a:ea typeface="宋体" pitchFamily="2" charset="-122"/>
                          <a:cs typeface="Times New Roman" pitchFamily="18" charset="0"/>
                        </a:rPr>
                        <a:t>5</a:t>
                      </a:r>
                      <a:endParaRPr kumimoji="0" lang="zh-CN" altLang="zh-CN"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a:ln>
                            <a:noFill/>
                          </a:ln>
                          <a:solidFill>
                            <a:schemeClr val="tx1"/>
                          </a:solidFill>
                          <a:effectLst/>
                          <a:latin typeface="Times New Roman" pitchFamily="18" charset="0"/>
                          <a:ea typeface="仿宋_GB2312" pitchFamily="49" charset="-122"/>
                        </a:rPr>
                        <a:t>合计</a:t>
                      </a:r>
                      <a:endParaRPr kumimoji="0" lang="zh-CN"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a:ln>
                          <a:noFill/>
                        </a:ln>
                        <a:solidFill>
                          <a:schemeClr val="tx1"/>
                        </a:solidFill>
                        <a:effectLst/>
                        <a:latin typeface="仿宋_GB2312" pitchFamily="49" charset="-122"/>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仿宋_GB2312" pitchFamily="49" charset="-122"/>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仿宋_GB2312" pitchFamily="49" charset="-122"/>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480" name="Rectangle 2">
            <a:extLst>
              <a:ext uri="{FF2B5EF4-FFF2-40B4-BE49-F238E27FC236}">
                <a16:creationId xmlns:a16="http://schemas.microsoft.com/office/drawing/2014/main" id="{4CF23515-9E46-783C-3A37-F0C8971C19FA}"/>
              </a:ext>
            </a:extLst>
          </p:cNvPr>
          <p:cNvSpPr>
            <a:spLocks noChangeArrowheads="1"/>
          </p:cNvSpPr>
          <p:nvPr/>
        </p:nvSpPr>
        <p:spPr bwMode="auto">
          <a:xfrm>
            <a:off x="0" y="4143375"/>
            <a:ext cx="663575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4445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dirty="0">
                <a:solidFill>
                  <a:srgbClr val="000000"/>
                </a:solidFill>
                <a:latin typeface="Times New Roman" panose="02020603050405020304" pitchFamily="18" charset="0"/>
                <a:ea typeface="仿宋_GB2312" panose="02010609030101010101" pitchFamily="49" charset="-122"/>
                <a:cs typeface="Times New Roman" panose="02020603050405020304" pitchFamily="18" charset="0"/>
              </a:rPr>
              <a:t>6.2</a:t>
            </a:r>
            <a:r>
              <a:rPr lang="zh-CN" altLang="en-US" sz="1600" dirty="0">
                <a:solidFill>
                  <a:srgbClr val="000000"/>
                </a:solidFill>
                <a:latin typeface="Times New Roman" panose="02020603050405020304" pitchFamily="18" charset="0"/>
                <a:ea typeface="仿宋_GB2312" panose="02010609030101010101" pitchFamily="49" charset="-122"/>
                <a:cs typeface="Times New Roman" panose="02020603050405020304" pitchFamily="18" charset="0"/>
              </a:rPr>
              <a:t>按照年节能效益计算投资回收期</a:t>
            </a:r>
            <a:endParaRPr lang="en-US" altLang="zh-CN" sz="1600" dirty="0">
              <a:solidFill>
                <a:srgbClr val="000000"/>
              </a:solidFill>
              <a:latin typeface="Times New Roman" panose="02020603050405020304" pitchFamily="18" charset="0"/>
              <a:ea typeface="仿宋_GB2312" panose="02010609030101010101" pitchFamily="49" charset="-122"/>
              <a:cs typeface="Times New Roman" panose="02020603050405020304" pitchFamily="18" charset="0"/>
            </a:endParaRPr>
          </a:p>
          <a:p>
            <a:r>
              <a:rPr lang="en-US" altLang="zh-CN" sz="1600" b="1" dirty="0">
                <a:solidFill>
                  <a:srgbClr val="000000"/>
                </a:solidFill>
                <a:latin typeface="Times New Roman" panose="02020603050405020304" pitchFamily="18" charset="0"/>
                <a:ea typeface="仿宋_GB2312" panose="02010609030101010101" pitchFamily="49" charset="-122"/>
                <a:cs typeface="Times New Roman" panose="02020603050405020304" pitchFamily="18" charset="0"/>
              </a:rPr>
              <a:t>7</a:t>
            </a:r>
            <a:r>
              <a:rPr lang="zh-CN" altLang="zh-CN" sz="1600" b="1" dirty="0">
                <a:solidFill>
                  <a:srgbClr val="000000"/>
                </a:solidFill>
                <a:latin typeface="Times New Roman" panose="02020603050405020304" pitchFamily="18" charset="0"/>
                <a:ea typeface="仿宋_GB2312" panose="02010609030101010101" pitchFamily="49" charset="-122"/>
                <a:cs typeface="Times New Roman" panose="02020603050405020304" pitchFamily="18" charset="0"/>
              </a:rPr>
              <a:t>、项目适用对象</a:t>
            </a:r>
          </a:p>
          <a:p>
            <a:r>
              <a:rPr lang="en-US" altLang="zh-CN" sz="1600" b="1" dirty="0">
                <a:solidFill>
                  <a:srgbClr val="000000"/>
                </a:solidFill>
                <a:latin typeface="Times New Roman" panose="02020603050405020304" pitchFamily="18" charset="0"/>
                <a:ea typeface="仿宋_GB2312" panose="02010609030101010101" pitchFamily="49" charset="-122"/>
                <a:cs typeface="Times New Roman" panose="02020603050405020304" pitchFamily="18" charset="0"/>
              </a:rPr>
              <a:t>8</a:t>
            </a:r>
            <a:r>
              <a:rPr lang="zh-CN" altLang="zh-CN" sz="1600" b="1" dirty="0">
                <a:solidFill>
                  <a:srgbClr val="000000"/>
                </a:solidFill>
                <a:latin typeface="Times New Roman" panose="02020603050405020304" pitchFamily="18" charset="0"/>
                <a:ea typeface="仿宋_GB2312" panose="02010609030101010101" pitchFamily="49" charset="-122"/>
                <a:cs typeface="Times New Roman" panose="02020603050405020304" pitchFamily="18" charset="0"/>
              </a:rPr>
              <a:t>、项目推广和复制潜力</a:t>
            </a:r>
          </a:p>
          <a:p>
            <a:r>
              <a:rPr lang="en-US" altLang="zh-CN" sz="1600" b="1" dirty="0">
                <a:solidFill>
                  <a:srgbClr val="000000"/>
                </a:solidFill>
                <a:latin typeface="Times New Roman" panose="02020603050405020304" pitchFamily="18" charset="0"/>
                <a:ea typeface="仿宋_GB2312" panose="02010609030101010101" pitchFamily="49" charset="-122"/>
                <a:cs typeface="Times New Roman" panose="02020603050405020304" pitchFamily="18" charset="0"/>
              </a:rPr>
              <a:t>9</a:t>
            </a:r>
            <a:r>
              <a:rPr lang="zh-CN" altLang="zh-CN" sz="1600" b="1" dirty="0">
                <a:solidFill>
                  <a:srgbClr val="000000"/>
                </a:solidFill>
                <a:latin typeface="Times New Roman" panose="02020603050405020304" pitchFamily="18" charset="0"/>
                <a:ea typeface="仿宋_GB2312" panose="02010609030101010101" pitchFamily="49" charset="-122"/>
                <a:cs typeface="Times New Roman" panose="02020603050405020304" pitchFamily="18" charset="0"/>
              </a:rPr>
              <a:t>、本项目实施后的效果</a:t>
            </a:r>
          </a:p>
          <a:p>
            <a:r>
              <a:rPr lang="en-US" altLang="zh-CN" sz="1600" dirty="0">
                <a:solidFill>
                  <a:srgbClr val="000000"/>
                </a:solidFill>
                <a:latin typeface="Times New Roman" panose="02020603050405020304" pitchFamily="18" charset="0"/>
                <a:ea typeface="仿宋_GB2312" panose="02010609030101010101" pitchFamily="49" charset="-122"/>
                <a:cs typeface="Times New Roman" panose="02020603050405020304" pitchFamily="18" charset="0"/>
              </a:rPr>
              <a:t>9.1</a:t>
            </a:r>
            <a:r>
              <a:rPr lang="zh-CN" altLang="zh-CN" sz="1600" dirty="0">
                <a:solidFill>
                  <a:srgbClr val="000000"/>
                </a:solidFill>
                <a:latin typeface="Times New Roman" panose="02020603050405020304" pitchFamily="18" charset="0"/>
                <a:ea typeface="仿宋_GB2312" panose="02010609030101010101" pitchFamily="49" charset="-122"/>
                <a:cs typeface="Times New Roman" panose="02020603050405020304" pitchFamily="18" charset="0"/>
              </a:rPr>
              <a:t>项目实施前，单位产品能耗和单位产值能耗是多少，举例说明。</a:t>
            </a:r>
          </a:p>
          <a:p>
            <a:r>
              <a:rPr lang="en-US" altLang="zh-CN" sz="1600" dirty="0">
                <a:solidFill>
                  <a:srgbClr val="000000"/>
                </a:solidFill>
                <a:latin typeface="Times New Roman" panose="02020603050405020304" pitchFamily="18" charset="0"/>
                <a:ea typeface="仿宋_GB2312" panose="02010609030101010101" pitchFamily="49" charset="-122"/>
                <a:cs typeface="Times New Roman" panose="02020603050405020304" pitchFamily="18" charset="0"/>
              </a:rPr>
              <a:t>9.2</a:t>
            </a:r>
            <a:r>
              <a:rPr lang="zh-CN" altLang="zh-CN" sz="1600" dirty="0">
                <a:solidFill>
                  <a:srgbClr val="000000"/>
                </a:solidFill>
                <a:latin typeface="Times New Roman" panose="02020603050405020304" pitchFamily="18" charset="0"/>
                <a:ea typeface="仿宋_GB2312" panose="02010609030101010101" pitchFamily="49" charset="-122"/>
                <a:cs typeface="Times New Roman" panose="02020603050405020304" pitchFamily="18" charset="0"/>
              </a:rPr>
              <a:t>项目实施后，单位产品能耗和单位产值能耗是多少，举例说明。</a:t>
            </a:r>
          </a:p>
          <a:p>
            <a:r>
              <a:rPr lang="zh-CN" altLang="zh-CN" sz="1600" dirty="0">
                <a:solidFill>
                  <a:srgbClr val="000000"/>
                </a:solidFill>
                <a:latin typeface="Times New Roman" panose="02020603050405020304" pitchFamily="18" charset="0"/>
                <a:ea typeface="仿宋_GB2312" panose="02010609030101010101" pitchFamily="49" charset="-122"/>
                <a:cs typeface="Times New Roman" panose="02020603050405020304" pitchFamily="18" charset="0"/>
              </a:rPr>
              <a:t>（节水、基础工艺绿色化改造参照填报）。</a:t>
            </a:r>
          </a:p>
          <a:p>
            <a:endParaRPr lang="zh-CN" altLang="en-US" sz="1600" dirty="0">
              <a:solidFill>
                <a:srgbClr val="000000"/>
              </a:solidFill>
              <a:latin typeface="Times New Roman" panose="02020603050405020304" pitchFamily="18" charset="0"/>
              <a:ea typeface="仿宋_GB2312" panose="02010609030101010101" pitchFamily="49" charset="-122"/>
              <a:cs typeface="Times New Roman" panose="02020603050405020304" pitchFamily="18" charset="0"/>
            </a:endParaRPr>
          </a:p>
        </p:txBody>
      </p:sp>
      <p:sp>
        <p:nvSpPr>
          <p:cNvPr id="7" name="标题 3">
            <a:extLst>
              <a:ext uri="{FF2B5EF4-FFF2-40B4-BE49-F238E27FC236}">
                <a16:creationId xmlns:a16="http://schemas.microsoft.com/office/drawing/2014/main" id="{8A437AF9-75D1-2A51-67F0-7D817F7516C0}"/>
              </a:ext>
            </a:extLst>
          </p:cNvPr>
          <p:cNvSpPr>
            <a:spLocks noGrp="1"/>
          </p:cNvSpPr>
          <p:nvPr>
            <p:ph type="title"/>
          </p:nvPr>
        </p:nvSpPr>
        <p:spPr>
          <a:xfrm>
            <a:off x="1200150" y="0"/>
            <a:ext cx="8229600" cy="1114425"/>
          </a:xfrm>
        </p:spPr>
        <p:txBody>
          <a:bodyPr/>
          <a:lstStyle/>
          <a:p>
            <a:pPr algn="l" eaLnBrk="1" hangingPunct="1">
              <a:defRPr/>
            </a:pPr>
            <a:r>
              <a:rPr lang="zh-CN" altLang="en-US" sz="2400" kern="1200" dirty="0">
                <a:solidFill>
                  <a:srgbClr val="FF0000"/>
                </a:solidFill>
                <a:latin typeface="微软雅黑" panose="020B0503020204020204" pitchFamily="34" charset="-122"/>
                <a:ea typeface="微软雅黑" panose="020B0503020204020204" pitchFamily="34" charset="-122"/>
                <a:cs typeface="+mn-cs"/>
              </a:rPr>
              <a:t>二、申报审核流程</a:t>
            </a:r>
            <a:r>
              <a:rPr lang="en-US" altLang="zh-CN" sz="2400" kern="1200" dirty="0">
                <a:solidFill>
                  <a:srgbClr val="FF0000"/>
                </a:solidFill>
                <a:latin typeface="微软雅黑" panose="020B0503020204020204" pitchFamily="34" charset="-122"/>
                <a:ea typeface="微软雅黑" panose="020B0503020204020204" pitchFamily="34" charset="-122"/>
                <a:cs typeface="+mn-cs"/>
              </a:rPr>
              <a:t>-</a:t>
            </a:r>
            <a:r>
              <a:rPr lang="zh-CN" altLang="en-US" sz="2400" kern="1200" dirty="0">
                <a:solidFill>
                  <a:srgbClr val="FF0000"/>
                </a:solidFill>
                <a:latin typeface="微软雅黑" panose="020B0503020204020204" pitchFamily="34" charset="-122"/>
                <a:ea typeface="微软雅黑" panose="020B0503020204020204" pitchFamily="34" charset="-122"/>
                <a:cs typeface="+mn-cs"/>
              </a:rPr>
              <a:t>申报资料要求</a:t>
            </a:r>
          </a:p>
        </p:txBody>
      </p:sp>
      <p:sp>
        <p:nvSpPr>
          <p:cNvPr id="9" name="矩形: 圆角 8">
            <a:extLst>
              <a:ext uri="{FF2B5EF4-FFF2-40B4-BE49-F238E27FC236}">
                <a16:creationId xmlns:a16="http://schemas.microsoft.com/office/drawing/2014/main" id="{41834C6E-D3AE-9314-3095-C8C1DD4369CA}"/>
              </a:ext>
            </a:extLst>
          </p:cNvPr>
          <p:cNvSpPr/>
          <p:nvPr/>
        </p:nvSpPr>
        <p:spPr bwMode="auto">
          <a:xfrm>
            <a:off x="611560" y="3284984"/>
            <a:ext cx="2808312" cy="360040"/>
          </a:xfrm>
          <a:prstGeom prst="roundRect">
            <a:avLst/>
          </a:prstGeom>
          <a:noFill/>
          <a:ln>
            <a:solidFill>
              <a:schemeClr val="accent2"/>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8" name="对话气泡: 圆角矩形 7">
            <a:extLst>
              <a:ext uri="{FF2B5EF4-FFF2-40B4-BE49-F238E27FC236}">
                <a16:creationId xmlns:a16="http://schemas.microsoft.com/office/drawing/2014/main" id="{DCD33797-3C86-B941-7216-C6AD64ADC96A}"/>
              </a:ext>
            </a:extLst>
          </p:cNvPr>
          <p:cNvSpPr/>
          <p:nvPr/>
        </p:nvSpPr>
        <p:spPr bwMode="auto">
          <a:xfrm rot="10800000">
            <a:off x="5345534" y="4056916"/>
            <a:ext cx="3120216" cy="983416"/>
          </a:xfrm>
          <a:prstGeom prst="wedgeRoundRectCallout">
            <a:avLst>
              <a:gd name="adj1" fmla="val 106616"/>
              <a:gd name="adj2" fmla="val 103218"/>
              <a:gd name="adj3" fmla="val 16667"/>
            </a:avLst>
          </a:prstGeom>
          <a:noFill/>
          <a:ln>
            <a:solidFill>
              <a:schemeClr val="accent6">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 name="文本框 1">
            <a:extLst>
              <a:ext uri="{FF2B5EF4-FFF2-40B4-BE49-F238E27FC236}">
                <a16:creationId xmlns:a16="http://schemas.microsoft.com/office/drawing/2014/main" id="{D25BBD1F-2572-E59F-8FCB-676E1E53AE1A}"/>
              </a:ext>
            </a:extLst>
          </p:cNvPr>
          <p:cNvSpPr txBox="1"/>
          <p:nvPr/>
        </p:nvSpPr>
        <p:spPr>
          <a:xfrm>
            <a:off x="6083754" y="4143375"/>
            <a:ext cx="2304670" cy="869533"/>
          </a:xfrm>
          <a:prstGeom prst="rect">
            <a:avLst/>
          </a:prstGeom>
          <a:noFill/>
        </p:spPr>
        <p:txBody>
          <a:bodyPr wrap="square" rtlCol="0">
            <a:spAutoFit/>
          </a:bodyPr>
          <a:lstStyle/>
          <a:p>
            <a:pPr>
              <a:lnSpc>
                <a:spcPct val="150000"/>
              </a:lnSpc>
            </a:pPr>
            <a:r>
              <a:rPr lang="zh-CN" altLang="en-US" dirty="0"/>
              <a:t>设备配套的软件费用</a:t>
            </a:r>
            <a:endParaRPr lang="en-US" altLang="zh-CN" dirty="0"/>
          </a:p>
          <a:p>
            <a:pPr>
              <a:lnSpc>
                <a:spcPct val="150000"/>
              </a:lnSpc>
            </a:pPr>
            <a:r>
              <a:rPr lang="zh-CN" altLang="en-US" dirty="0"/>
              <a:t>人工费、出差费用等</a:t>
            </a:r>
          </a:p>
        </p:txBody>
      </p:sp>
      <p:sp>
        <p:nvSpPr>
          <p:cNvPr id="3" name="乘号 2">
            <a:extLst>
              <a:ext uri="{FF2B5EF4-FFF2-40B4-BE49-F238E27FC236}">
                <a16:creationId xmlns:a16="http://schemas.microsoft.com/office/drawing/2014/main" id="{012557FF-8ACA-8A3E-A34B-4677DF5424D1}"/>
              </a:ext>
            </a:extLst>
          </p:cNvPr>
          <p:cNvSpPr/>
          <p:nvPr/>
        </p:nvSpPr>
        <p:spPr bwMode="auto">
          <a:xfrm>
            <a:off x="5571728" y="4652868"/>
            <a:ext cx="419224" cy="36004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4" name="文本框 13">
            <a:extLst>
              <a:ext uri="{FF2B5EF4-FFF2-40B4-BE49-F238E27FC236}">
                <a16:creationId xmlns:a16="http://schemas.microsoft.com/office/drawing/2014/main" id="{0B800683-5892-9690-0498-9DA7833565FB}"/>
              </a:ext>
            </a:extLst>
          </p:cNvPr>
          <p:cNvSpPr txBox="1"/>
          <p:nvPr/>
        </p:nvSpPr>
        <p:spPr>
          <a:xfrm>
            <a:off x="5571728" y="4224143"/>
            <a:ext cx="512026" cy="400110"/>
          </a:xfrm>
          <a:prstGeom prst="rect">
            <a:avLst/>
          </a:prstGeom>
          <a:noFill/>
        </p:spPr>
        <p:txBody>
          <a:bodyPr wrap="square">
            <a:spAutoFit/>
          </a:bodyPr>
          <a:lstStyle/>
          <a:p>
            <a:r>
              <a:rPr lang="zh-CN" altLang="zh-CN" sz="2000" b="1" dirty="0">
                <a:ln>
                  <a:solidFill>
                    <a:srgbClr val="00B050"/>
                  </a:solidFill>
                </a:ln>
                <a:solidFill>
                  <a:srgbClr val="00B050"/>
                </a:solidFill>
                <a:effectLst/>
                <a:ea typeface="等线" panose="02010600030101010101" pitchFamily="2" charset="-122"/>
                <a:cs typeface="Times New Roman" panose="02020603050405020304" pitchFamily="18" charset="0"/>
              </a:rPr>
              <a:t>√</a:t>
            </a:r>
            <a:r>
              <a:rPr lang="en-US" altLang="zh-CN" sz="2000" b="1" dirty="0">
                <a:effectLst/>
                <a:highlight>
                  <a:srgbClr val="00FF00"/>
                </a:highlight>
                <a:ea typeface="等线" panose="02010600030101010101" pitchFamily="2" charset="-122"/>
                <a:cs typeface="Times New Roman" panose="02020603050405020304" pitchFamily="18" charset="0"/>
              </a:rPr>
              <a:t> </a:t>
            </a:r>
            <a:endParaRPr lang="zh-CN" altLang="en-US" sz="2000" b="1" dirty="0">
              <a:highlight>
                <a:srgbClr val="00FF00"/>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灯片编号占位符 4">
            <a:extLst>
              <a:ext uri="{FF2B5EF4-FFF2-40B4-BE49-F238E27FC236}">
                <a16:creationId xmlns:a16="http://schemas.microsoft.com/office/drawing/2014/main" id="{7751C913-D0D2-68C0-A5A5-8B4C09FE4B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3899A3A-2D89-4044-AFCF-6F99B244436C}" type="slidenum">
              <a:rPr lang="zh-CN" altLang="en-US"/>
              <a:pPr/>
              <a:t>15</a:t>
            </a:fld>
            <a:endParaRPr lang="zh-CN" altLang="en-US"/>
          </a:p>
        </p:txBody>
      </p:sp>
      <p:sp>
        <p:nvSpPr>
          <p:cNvPr id="19459" name="Rectangle 1">
            <a:extLst>
              <a:ext uri="{FF2B5EF4-FFF2-40B4-BE49-F238E27FC236}">
                <a16:creationId xmlns:a16="http://schemas.microsoft.com/office/drawing/2014/main" id="{A14A7DED-4949-5052-0128-F000CB6F3F95}"/>
              </a:ext>
            </a:extLst>
          </p:cNvPr>
          <p:cNvSpPr>
            <a:spLocks noChangeArrowheads="1"/>
          </p:cNvSpPr>
          <p:nvPr/>
        </p:nvSpPr>
        <p:spPr bwMode="auto">
          <a:xfrm>
            <a:off x="323850" y="1243013"/>
            <a:ext cx="864076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000" dirty="0">
                <a:latin typeface="仿宋_GB2312" panose="02010609030101010101" pitchFamily="49" charset="-122"/>
                <a:ea typeface="仿宋_GB2312" panose="02010609030101010101" pitchFamily="49" charset="-122"/>
              </a:rPr>
              <a:t>附件：</a:t>
            </a:r>
          </a:p>
          <a:p>
            <a:pPr eaLnBrk="1" hangingPunct="1"/>
            <a:r>
              <a:rPr lang="en-US" altLang="zh-CN" sz="2000" dirty="0">
                <a:latin typeface="仿宋_GB2312" panose="02010609030101010101" pitchFamily="49" charset="-122"/>
                <a:ea typeface="仿宋_GB2312" panose="02010609030101010101" pitchFamily="49" charset="-122"/>
              </a:rPr>
              <a:t>1.</a:t>
            </a:r>
            <a:r>
              <a:rPr lang="zh-CN" altLang="zh-CN" sz="2000" dirty="0">
                <a:latin typeface="仿宋_GB2312" panose="02010609030101010101" pitchFamily="49" charset="-122"/>
                <a:ea typeface="仿宋_GB2312" panose="02010609030101010101" pitchFamily="49" charset="-122"/>
              </a:rPr>
              <a:t>申报单位营业执照</a:t>
            </a:r>
          </a:p>
          <a:p>
            <a:pPr eaLnBrk="1" hangingPunct="1"/>
            <a:r>
              <a:rPr lang="en-US" altLang="zh-CN" sz="2000" dirty="0">
                <a:latin typeface="仿宋_GB2312" panose="02010609030101010101" pitchFamily="49" charset="-122"/>
                <a:ea typeface="仿宋_GB2312" panose="02010609030101010101" pitchFamily="49" charset="-122"/>
              </a:rPr>
              <a:t>2.</a:t>
            </a:r>
            <a:r>
              <a:rPr lang="zh-CN" altLang="zh-CN" sz="2000" dirty="0">
                <a:latin typeface="仿宋_GB2312" panose="02010609030101010101" pitchFamily="49" charset="-122"/>
                <a:ea typeface="仿宋_GB2312" panose="02010609030101010101" pitchFamily="49" charset="-122"/>
              </a:rPr>
              <a:t>项目工程开工证明和竣工验收报告</a:t>
            </a:r>
          </a:p>
          <a:p>
            <a:pPr eaLnBrk="1" hangingPunct="1"/>
            <a:r>
              <a:rPr lang="en-US" altLang="zh-CN" sz="2000" dirty="0">
                <a:latin typeface="仿宋_GB2312" panose="02010609030101010101" pitchFamily="49" charset="-122"/>
                <a:ea typeface="仿宋_GB2312" panose="02010609030101010101" pitchFamily="49" charset="-122"/>
              </a:rPr>
              <a:t>3.</a:t>
            </a:r>
            <a:r>
              <a:rPr lang="zh-CN" altLang="zh-CN" sz="2000" dirty="0">
                <a:latin typeface="仿宋_GB2312" panose="02010609030101010101" pitchFamily="49" charset="-122"/>
                <a:ea typeface="仿宋_GB2312" panose="02010609030101010101" pitchFamily="49" charset="-122"/>
              </a:rPr>
              <a:t>项目投资明细表、设备清单及相关合同和财务凭证</a:t>
            </a:r>
          </a:p>
          <a:p>
            <a:pPr eaLnBrk="1" hangingPunct="1"/>
            <a:r>
              <a:rPr lang="en-US" altLang="zh-CN" sz="2000" dirty="0">
                <a:latin typeface="仿宋_GB2312" panose="02010609030101010101" pitchFamily="49" charset="-122"/>
                <a:ea typeface="仿宋_GB2312" panose="02010609030101010101" pitchFamily="49" charset="-122"/>
              </a:rPr>
              <a:t>4.</a:t>
            </a:r>
            <a:r>
              <a:rPr lang="zh-CN" altLang="zh-CN" sz="2000" dirty="0">
                <a:latin typeface="仿宋_GB2312" panose="02010609030101010101" pitchFamily="49" charset="-122"/>
                <a:ea typeface="仿宋_GB2312" panose="02010609030101010101" pitchFamily="49" charset="-122"/>
              </a:rPr>
              <a:t>项目节能量计算数据的溯源凭证</a:t>
            </a:r>
          </a:p>
          <a:p>
            <a:pPr eaLnBrk="1" hangingPunct="1"/>
            <a:r>
              <a:rPr lang="en-US" altLang="zh-CN" sz="2000" dirty="0">
                <a:latin typeface="仿宋_GB2312" panose="02010609030101010101" pitchFamily="49" charset="-122"/>
                <a:ea typeface="仿宋_GB2312" panose="02010609030101010101" pitchFamily="49" charset="-122"/>
              </a:rPr>
              <a:t>5.</a:t>
            </a:r>
            <a:r>
              <a:rPr lang="zh-CN" altLang="zh-CN" sz="2000" dirty="0">
                <a:latin typeface="仿宋_GB2312" panose="02010609030101010101" pitchFamily="49" charset="-122"/>
                <a:ea typeface="仿宋_GB2312" panose="02010609030101010101" pitchFamily="49" charset="-122"/>
              </a:rPr>
              <a:t>项目改造前、后边界内相关设备的用能量记录、产量记录、现场照片等证明材料</a:t>
            </a:r>
          </a:p>
          <a:p>
            <a:pPr eaLnBrk="1" hangingPunct="1"/>
            <a:r>
              <a:rPr lang="en-US" altLang="zh-CN" sz="2000" dirty="0">
                <a:latin typeface="仿宋_GB2312" panose="02010609030101010101" pitchFamily="49" charset="-122"/>
                <a:ea typeface="仿宋_GB2312" panose="02010609030101010101" pitchFamily="49" charset="-122"/>
              </a:rPr>
              <a:t>6.</a:t>
            </a:r>
            <a:r>
              <a:rPr lang="zh-CN" altLang="zh-CN" sz="2000" dirty="0">
                <a:latin typeface="仿宋_GB2312" panose="02010609030101010101" pitchFamily="49" charset="-122"/>
                <a:ea typeface="仿宋_GB2312" panose="02010609030101010101" pitchFamily="49" charset="-122"/>
              </a:rPr>
              <a:t>近三年报统计局能源购销存统计报表</a:t>
            </a:r>
          </a:p>
          <a:p>
            <a:pPr eaLnBrk="1" hangingPunct="1"/>
            <a:r>
              <a:rPr lang="en-US" altLang="zh-CN" sz="2000" dirty="0">
                <a:latin typeface="仿宋_GB2312" panose="02010609030101010101" pitchFamily="49" charset="-122"/>
                <a:ea typeface="仿宋_GB2312" panose="02010609030101010101" pitchFamily="49" charset="-122"/>
              </a:rPr>
              <a:t>7.</a:t>
            </a:r>
            <a:r>
              <a:rPr lang="zh-CN" altLang="zh-CN" sz="2000" dirty="0">
                <a:latin typeface="仿宋_GB2312" panose="02010609030101010101" pitchFamily="49" charset="-122"/>
                <a:ea typeface="仿宋_GB2312" panose="02010609030101010101" pitchFamily="49" charset="-122"/>
              </a:rPr>
              <a:t>近三年的产值产量的统计报表（最好是上报统计局或政府主管部门的报表）</a:t>
            </a:r>
          </a:p>
          <a:p>
            <a:pPr eaLnBrk="1" hangingPunct="1"/>
            <a:r>
              <a:rPr lang="en-US" altLang="zh-CN" sz="2000" dirty="0">
                <a:latin typeface="仿宋_GB2312" panose="02010609030101010101" pitchFamily="49" charset="-122"/>
                <a:ea typeface="仿宋_GB2312" panose="02010609030101010101" pitchFamily="49" charset="-122"/>
              </a:rPr>
              <a:t>8.</a:t>
            </a:r>
            <a:r>
              <a:rPr lang="zh-CN" altLang="zh-CN" sz="2000" dirty="0">
                <a:latin typeface="仿宋_GB2312" panose="02010609030101010101" pitchFamily="49" charset="-122"/>
                <a:ea typeface="仿宋_GB2312" panose="02010609030101010101" pitchFamily="49" charset="-122"/>
              </a:rPr>
              <a:t>申报材料真实性承诺书</a:t>
            </a:r>
          </a:p>
          <a:p>
            <a:pPr eaLnBrk="1" hangingPunct="1"/>
            <a:endParaRPr lang="zh-CN" altLang="zh-CN" sz="2000" dirty="0">
              <a:latin typeface="仿宋_GB2312" panose="02010609030101010101" pitchFamily="49" charset="-122"/>
              <a:ea typeface="仿宋_GB2312" panose="02010609030101010101" pitchFamily="49" charset="-122"/>
            </a:endParaRPr>
          </a:p>
          <a:p>
            <a:pPr eaLnBrk="1" hangingPunct="1"/>
            <a:r>
              <a:rPr lang="en-US" altLang="zh-CN" sz="2000" dirty="0">
                <a:latin typeface="仿宋_GB2312" panose="02010609030101010101" pitchFamily="49" charset="-122"/>
                <a:ea typeface="仿宋_GB2312" panose="02010609030101010101" pitchFamily="49" charset="-122"/>
              </a:rPr>
              <a:t> </a:t>
            </a:r>
            <a:endParaRPr lang="zh-CN" altLang="zh-CN" sz="2000" dirty="0">
              <a:latin typeface="仿宋_GB2312" panose="02010609030101010101" pitchFamily="49" charset="-122"/>
              <a:ea typeface="仿宋_GB2312" panose="02010609030101010101" pitchFamily="49" charset="-122"/>
            </a:endParaRPr>
          </a:p>
          <a:p>
            <a:pPr eaLnBrk="1" hangingPunct="1"/>
            <a:r>
              <a:rPr lang="zh-CN" altLang="zh-CN" sz="2000" dirty="0">
                <a:latin typeface="仿宋_GB2312" panose="02010609030101010101" pitchFamily="49" charset="-122"/>
                <a:ea typeface="仿宋_GB2312" panose="02010609030101010101" pitchFamily="49" charset="-122"/>
              </a:rPr>
              <a:t>以上材料只需提供复印件，如果单一材料页数较多，复印关键内容且不少于其中</a:t>
            </a:r>
            <a:r>
              <a:rPr lang="en-US" altLang="zh-CN" sz="2000" dirty="0">
                <a:latin typeface="仿宋_GB2312" panose="02010609030101010101" pitchFamily="49" charset="-122"/>
                <a:ea typeface="仿宋_GB2312" panose="02010609030101010101" pitchFamily="49" charset="-122"/>
              </a:rPr>
              <a:t>5</a:t>
            </a:r>
            <a:r>
              <a:rPr lang="zh-CN" altLang="zh-CN" sz="2000" dirty="0">
                <a:latin typeface="仿宋_GB2312" panose="02010609030101010101" pitchFamily="49" charset="-122"/>
                <a:ea typeface="仿宋_GB2312" panose="02010609030101010101" pitchFamily="49" charset="-122"/>
              </a:rPr>
              <a:t>页。</a:t>
            </a:r>
          </a:p>
        </p:txBody>
      </p:sp>
      <p:sp>
        <p:nvSpPr>
          <p:cNvPr id="5" name="标题 3">
            <a:extLst>
              <a:ext uri="{FF2B5EF4-FFF2-40B4-BE49-F238E27FC236}">
                <a16:creationId xmlns:a16="http://schemas.microsoft.com/office/drawing/2014/main" id="{9178BF5C-3AC2-67E4-0608-8A04F930B493}"/>
              </a:ext>
            </a:extLst>
          </p:cNvPr>
          <p:cNvSpPr>
            <a:spLocks noGrp="1"/>
          </p:cNvSpPr>
          <p:nvPr>
            <p:ph type="title"/>
          </p:nvPr>
        </p:nvSpPr>
        <p:spPr>
          <a:xfrm>
            <a:off x="1200150" y="0"/>
            <a:ext cx="8229600" cy="1114425"/>
          </a:xfrm>
        </p:spPr>
        <p:txBody>
          <a:bodyPr/>
          <a:lstStyle/>
          <a:p>
            <a:pPr algn="l" eaLnBrk="1" hangingPunct="1">
              <a:defRPr/>
            </a:pPr>
            <a:r>
              <a:rPr lang="zh-CN" altLang="en-US" sz="2400" kern="1200" dirty="0">
                <a:solidFill>
                  <a:srgbClr val="FF0000"/>
                </a:solidFill>
                <a:latin typeface="微软雅黑" panose="020B0503020204020204" pitchFamily="34" charset="-122"/>
                <a:ea typeface="微软雅黑" panose="020B0503020204020204" pitchFamily="34" charset="-122"/>
                <a:cs typeface="+mn-cs"/>
              </a:rPr>
              <a:t>二、申报审核流程</a:t>
            </a:r>
            <a:r>
              <a:rPr lang="en-US" altLang="zh-CN" sz="2400" kern="1200" dirty="0">
                <a:solidFill>
                  <a:srgbClr val="FF0000"/>
                </a:solidFill>
                <a:latin typeface="微软雅黑" panose="020B0503020204020204" pitchFamily="34" charset="-122"/>
                <a:ea typeface="微软雅黑" panose="020B0503020204020204" pitchFamily="34" charset="-122"/>
                <a:cs typeface="+mn-cs"/>
              </a:rPr>
              <a:t>-</a:t>
            </a:r>
            <a:r>
              <a:rPr lang="zh-CN" altLang="en-US" sz="2400" kern="1200" dirty="0">
                <a:solidFill>
                  <a:srgbClr val="FF0000"/>
                </a:solidFill>
                <a:latin typeface="微软雅黑" panose="020B0503020204020204" pitchFamily="34" charset="-122"/>
                <a:ea typeface="微软雅黑" panose="020B0503020204020204" pitchFamily="34" charset="-122"/>
                <a:cs typeface="+mn-cs"/>
              </a:rPr>
              <a:t>申报资料要求</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8">
            <a:extLst>
              <a:ext uri="{FF2B5EF4-FFF2-40B4-BE49-F238E27FC236}">
                <a16:creationId xmlns:a16="http://schemas.microsoft.com/office/drawing/2014/main" id="{6BD44F83-EB09-FFAE-AB7E-3E196401B7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1064423-A1C3-4FDD-A38D-C2C64BC4051A}" type="slidenum">
              <a:rPr lang="zh-CN" altLang="en-US"/>
              <a:pPr/>
              <a:t>16</a:t>
            </a:fld>
            <a:endParaRPr lang="zh-CN" altLang="en-US"/>
          </a:p>
        </p:txBody>
      </p:sp>
      <p:sp>
        <p:nvSpPr>
          <p:cNvPr id="7" name="标题 3">
            <a:extLst>
              <a:ext uri="{FF2B5EF4-FFF2-40B4-BE49-F238E27FC236}">
                <a16:creationId xmlns:a16="http://schemas.microsoft.com/office/drawing/2014/main" id="{B431F7F8-C926-54A8-37EF-FF066202F481}"/>
              </a:ext>
            </a:extLst>
          </p:cNvPr>
          <p:cNvSpPr>
            <a:spLocks noGrp="1"/>
          </p:cNvSpPr>
          <p:nvPr>
            <p:ph type="title"/>
          </p:nvPr>
        </p:nvSpPr>
        <p:spPr>
          <a:xfrm>
            <a:off x="1200150" y="0"/>
            <a:ext cx="7548314" cy="1114425"/>
          </a:xfrm>
        </p:spPr>
        <p:txBody>
          <a:bodyPr/>
          <a:lstStyle/>
          <a:p>
            <a:pPr algn="l" eaLnBrk="1" hangingPunct="1">
              <a:defRPr/>
            </a:pPr>
            <a:r>
              <a:rPr lang="zh-CN" altLang="en-US" sz="2400" kern="1200" dirty="0">
                <a:solidFill>
                  <a:srgbClr val="FF0000"/>
                </a:solidFill>
                <a:latin typeface="微软雅黑" panose="020B0503020204020204" pitchFamily="34" charset="-122"/>
                <a:ea typeface="微软雅黑" panose="020B0503020204020204" pitchFamily="34" charset="-122"/>
                <a:cs typeface="+mn-cs"/>
              </a:rPr>
              <a:t>二、申报审核流程</a:t>
            </a:r>
            <a:r>
              <a:rPr lang="en-US" altLang="zh-CN" sz="2400" kern="1200" dirty="0">
                <a:solidFill>
                  <a:srgbClr val="FF0000"/>
                </a:solidFill>
                <a:latin typeface="微软雅黑" panose="020B0503020204020204" pitchFamily="34" charset="-122"/>
                <a:ea typeface="微软雅黑" panose="020B0503020204020204" pitchFamily="34" charset="-122"/>
                <a:cs typeface="+mn-cs"/>
              </a:rPr>
              <a:t>-</a:t>
            </a:r>
            <a:r>
              <a:rPr lang="zh-CN" altLang="en-US" sz="2400" kern="1200" dirty="0">
                <a:solidFill>
                  <a:srgbClr val="FF0000"/>
                </a:solidFill>
                <a:latin typeface="微软雅黑" panose="020B0503020204020204" pitchFamily="34" charset="-122"/>
                <a:ea typeface="微软雅黑" panose="020B0503020204020204" pitchFamily="34" charset="-122"/>
                <a:cs typeface="+mn-cs"/>
              </a:rPr>
              <a:t>需企业参与过程</a:t>
            </a:r>
          </a:p>
        </p:txBody>
      </p:sp>
      <p:graphicFrame>
        <p:nvGraphicFramePr>
          <p:cNvPr id="2" name="图示 1">
            <a:extLst>
              <a:ext uri="{FF2B5EF4-FFF2-40B4-BE49-F238E27FC236}">
                <a16:creationId xmlns:a16="http://schemas.microsoft.com/office/drawing/2014/main" id="{BAD8F96C-E065-EB80-1205-E0CF2281F154}"/>
              </a:ext>
            </a:extLst>
          </p:cNvPr>
          <p:cNvGraphicFramePr/>
          <p:nvPr>
            <p:extLst>
              <p:ext uri="{D42A27DB-BD31-4B8C-83A1-F6EECF244321}">
                <p14:modId xmlns:p14="http://schemas.microsoft.com/office/powerpoint/2010/main" val="730170470"/>
              </p:ext>
            </p:extLst>
          </p:nvPr>
        </p:nvGraphicFramePr>
        <p:xfrm>
          <a:off x="611560" y="1322053"/>
          <a:ext cx="7920880"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5906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8">
            <a:extLst>
              <a:ext uri="{FF2B5EF4-FFF2-40B4-BE49-F238E27FC236}">
                <a16:creationId xmlns:a16="http://schemas.microsoft.com/office/drawing/2014/main" id="{6BD44F83-EB09-FFAE-AB7E-3E196401B7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1064423-A1C3-4FDD-A38D-C2C64BC4051A}" type="slidenum">
              <a:rPr lang="zh-CN" altLang="en-US"/>
              <a:pPr/>
              <a:t>17</a:t>
            </a:fld>
            <a:endParaRPr lang="zh-CN" altLang="en-US"/>
          </a:p>
        </p:txBody>
      </p:sp>
      <p:sp>
        <p:nvSpPr>
          <p:cNvPr id="10" name="TextBox 9">
            <a:extLst>
              <a:ext uri="{FF2B5EF4-FFF2-40B4-BE49-F238E27FC236}">
                <a16:creationId xmlns:a16="http://schemas.microsoft.com/office/drawing/2014/main" id="{6A1771AD-3AD7-327F-3C46-B8BF0BDF9BF0}"/>
              </a:ext>
            </a:extLst>
          </p:cNvPr>
          <p:cNvSpPr txBox="1"/>
          <p:nvPr/>
        </p:nvSpPr>
        <p:spPr>
          <a:xfrm>
            <a:off x="611560" y="1285875"/>
            <a:ext cx="8137525" cy="1862138"/>
          </a:xfrm>
          <a:prstGeom prst="rect">
            <a:avLst/>
          </a:prstGeom>
          <a:noFill/>
        </p:spPr>
        <p:txBody>
          <a:bodyPr>
            <a:spAutoFit/>
          </a:bodyPr>
          <a:lstStyle/>
          <a:p>
            <a:pPr indent="508000">
              <a:lnSpc>
                <a:spcPts val="3000"/>
              </a:lnSpc>
              <a:spcAft>
                <a:spcPts val="600"/>
              </a:spcAft>
              <a:buFont typeface="Wingdings" panose="05000000000000000000" pitchFamily="2" charset="2"/>
              <a:buChar char="Ø"/>
              <a:defRPr/>
            </a:pPr>
            <a:r>
              <a:rPr lang="zh-CN" altLang="en-US" sz="1600" b="1" dirty="0">
                <a:solidFill>
                  <a:srgbClr val="FF0000"/>
                </a:solidFill>
                <a:latin typeface="微软雅黑" panose="020B0503020204020204" pitchFamily="34" charset="-122"/>
                <a:ea typeface="微软雅黑" panose="020B0503020204020204" pitchFamily="34" charset="-122"/>
              </a:rPr>
              <a:t>项目投资额：</a:t>
            </a:r>
            <a:endParaRPr lang="en-US" altLang="zh-CN" sz="1600" b="1" dirty="0">
              <a:solidFill>
                <a:srgbClr val="FF0000"/>
              </a:solidFill>
              <a:latin typeface="微软雅黑" panose="020B0503020204020204" pitchFamily="34" charset="-122"/>
              <a:ea typeface="微软雅黑" panose="020B0503020204020204" pitchFamily="34" charset="-122"/>
            </a:endParaRPr>
          </a:p>
          <a:p>
            <a:pPr indent="508000">
              <a:lnSpc>
                <a:spcPts val="3000"/>
              </a:lnSpc>
              <a:spcAft>
                <a:spcPts val="600"/>
              </a:spcAft>
              <a:defRPr/>
            </a:pPr>
            <a:r>
              <a:rPr lang="en-US" altLang="zh-CN" sz="1600" dirty="0">
                <a:solidFill>
                  <a:schemeClr val="bg2">
                    <a:lumMod val="50000"/>
                  </a:schemeClr>
                </a:solidFill>
                <a:latin typeface="微软雅黑" panose="020B0503020204020204" pitchFamily="34" charset="-122"/>
                <a:ea typeface="微软雅黑" panose="020B0503020204020204" pitchFamily="34" charset="-122"/>
              </a:rPr>
              <a:t>1</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、如果项目投资额较大，建议进行专项审计并在申报时附上审计报告</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a:p>
            <a:pPr indent="508000">
              <a:lnSpc>
                <a:spcPts val="3000"/>
              </a:lnSpc>
              <a:spcAft>
                <a:spcPts val="600"/>
              </a:spcAft>
              <a:defRPr/>
            </a:pPr>
            <a:r>
              <a:rPr lang="en-US" altLang="zh-CN" sz="1600" dirty="0">
                <a:solidFill>
                  <a:schemeClr val="bg2">
                    <a:lumMod val="50000"/>
                  </a:schemeClr>
                </a:solidFill>
                <a:latin typeface="微软雅黑" panose="020B0503020204020204" pitchFamily="34" charset="-122"/>
                <a:ea typeface="微软雅黑" panose="020B0503020204020204" pitchFamily="34" charset="-122"/>
              </a:rPr>
              <a:t>2</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、无专项审计报告的，必须有投资额明细表、发票、合同</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a:p>
            <a:pPr indent="508000">
              <a:lnSpc>
                <a:spcPts val="3000"/>
              </a:lnSpc>
              <a:spcAft>
                <a:spcPts val="600"/>
              </a:spcAft>
              <a:defRPr/>
            </a:pPr>
            <a:r>
              <a:rPr lang="en-US" altLang="zh-CN" sz="1600" dirty="0">
                <a:solidFill>
                  <a:schemeClr val="bg2">
                    <a:lumMod val="50000"/>
                  </a:schemeClr>
                </a:solidFill>
                <a:latin typeface="微软雅黑" panose="020B0503020204020204" pitchFamily="34" charset="-122"/>
                <a:ea typeface="微软雅黑" panose="020B0503020204020204" pitchFamily="34" charset="-122"/>
              </a:rPr>
              <a:t>3</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、如果有分摊的，无书面的分摊依据，则该部分投资额不认可</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13" name="TextBox 12">
            <a:extLst>
              <a:ext uri="{FF2B5EF4-FFF2-40B4-BE49-F238E27FC236}">
                <a16:creationId xmlns:a16="http://schemas.microsoft.com/office/drawing/2014/main" id="{5DB26C22-C462-98FB-EC14-3D3B659E4982}"/>
              </a:ext>
            </a:extLst>
          </p:cNvPr>
          <p:cNvSpPr txBox="1"/>
          <p:nvPr/>
        </p:nvSpPr>
        <p:spPr>
          <a:xfrm>
            <a:off x="642938" y="3214688"/>
            <a:ext cx="7747000" cy="1274762"/>
          </a:xfrm>
          <a:prstGeom prst="rect">
            <a:avLst/>
          </a:prstGeom>
          <a:noFill/>
        </p:spPr>
        <p:txBody>
          <a:bodyPr>
            <a:spAutoFit/>
          </a:bodyPr>
          <a:lstStyle/>
          <a:p>
            <a:pPr indent="508000">
              <a:lnSpc>
                <a:spcPts val="3000"/>
              </a:lnSpc>
              <a:spcAft>
                <a:spcPts val="600"/>
              </a:spcAft>
              <a:buFont typeface="Wingdings" panose="05000000000000000000" pitchFamily="2" charset="2"/>
              <a:buChar char="Ø"/>
              <a:defRPr/>
            </a:pPr>
            <a:r>
              <a:rPr lang="zh-CN" altLang="en-US" sz="1600" b="1" dirty="0">
                <a:solidFill>
                  <a:srgbClr val="FF0000"/>
                </a:solidFill>
                <a:latin typeface="微软雅黑" panose="020B0503020204020204" pitchFamily="34" charset="-122"/>
                <a:ea typeface="微软雅黑" panose="020B0503020204020204" pitchFamily="34" charset="-122"/>
              </a:rPr>
              <a:t>项目节能或节能原料量：</a:t>
            </a:r>
            <a:endParaRPr lang="en-US" altLang="zh-CN" sz="1600" b="1" dirty="0">
              <a:solidFill>
                <a:srgbClr val="FF0000"/>
              </a:solidFill>
              <a:latin typeface="微软雅黑" panose="020B0503020204020204" pitchFamily="34" charset="-122"/>
              <a:ea typeface="微软雅黑" panose="020B0503020204020204" pitchFamily="34" charset="-122"/>
            </a:endParaRPr>
          </a:p>
          <a:p>
            <a:pPr indent="508000">
              <a:lnSpc>
                <a:spcPts val="3000"/>
              </a:lnSpc>
              <a:spcAft>
                <a:spcPts val="600"/>
              </a:spcAft>
              <a:defRPr/>
            </a:pPr>
            <a:r>
              <a:rPr lang="zh-CN" altLang="zh-CN" sz="1600" dirty="0">
                <a:solidFill>
                  <a:schemeClr val="bg2">
                    <a:lumMod val="50000"/>
                  </a:schemeClr>
                </a:solidFill>
                <a:latin typeface="微软雅黑" panose="020B0503020204020204" pitchFamily="34" charset="-122"/>
                <a:ea typeface="微软雅黑" panose="020B0503020204020204" pitchFamily="34" charset="-122"/>
              </a:rPr>
              <a:t>节能、节水</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改造的效果必须提供书面的可追溯的记录，如果现场无计量表具获得实际节能效果的数据，则无法认可此部分的节能量</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7" name="标题 3">
            <a:extLst>
              <a:ext uri="{FF2B5EF4-FFF2-40B4-BE49-F238E27FC236}">
                <a16:creationId xmlns:a16="http://schemas.microsoft.com/office/drawing/2014/main" id="{B431F7F8-C926-54A8-37EF-FF066202F481}"/>
              </a:ext>
            </a:extLst>
          </p:cNvPr>
          <p:cNvSpPr>
            <a:spLocks noGrp="1"/>
          </p:cNvSpPr>
          <p:nvPr>
            <p:ph type="title"/>
          </p:nvPr>
        </p:nvSpPr>
        <p:spPr>
          <a:xfrm>
            <a:off x="1200150" y="0"/>
            <a:ext cx="8229600" cy="1114425"/>
          </a:xfrm>
        </p:spPr>
        <p:txBody>
          <a:bodyPr/>
          <a:lstStyle/>
          <a:p>
            <a:pPr algn="l" eaLnBrk="1" hangingPunct="1">
              <a:defRPr/>
            </a:pPr>
            <a:r>
              <a:rPr lang="zh-CN" altLang="en-US" sz="2400" kern="1200" dirty="0">
                <a:solidFill>
                  <a:srgbClr val="FF0000"/>
                </a:solidFill>
                <a:latin typeface="微软雅黑" panose="020B0503020204020204" pitchFamily="34" charset="-122"/>
                <a:ea typeface="微软雅黑" panose="020B0503020204020204" pitchFamily="34" charset="-122"/>
                <a:cs typeface="+mn-cs"/>
              </a:rPr>
              <a:t>二、申报审核流程</a:t>
            </a:r>
            <a:r>
              <a:rPr lang="en-US" altLang="zh-CN" sz="2400" kern="1200" dirty="0">
                <a:solidFill>
                  <a:srgbClr val="FF0000"/>
                </a:solidFill>
                <a:latin typeface="微软雅黑" panose="020B0503020204020204" pitchFamily="34" charset="-122"/>
                <a:ea typeface="微软雅黑" panose="020B0503020204020204" pitchFamily="34" charset="-122"/>
                <a:cs typeface="+mn-cs"/>
              </a:rPr>
              <a:t>-</a:t>
            </a:r>
            <a:r>
              <a:rPr lang="zh-CN" altLang="en-US" sz="2400" kern="1200" dirty="0">
                <a:solidFill>
                  <a:srgbClr val="FF0000"/>
                </a:solidFill>
                <a:latin typeface="微软雅黑" panose="020B0503020204020204" pitchFamily="34" charset="-122"/>
                <a:ea typeface="微软雅黑" panose="020B0503020204020204" pitchFamily="34" charset="-122"/>
                <a:cs typeface="+mn-cs"/>
              </a:rPr>
              <a:t>注意事项</a:t>
            </a:r>
          </a:p>
        </p:txBody>
      </p:sp>
      <p:sp>
        <p:nvSpPr>
          <p:cNvPr id="6" name="TextBox 5">
            <a:extLst>
              <a:ext uri="{FF2B5EF4-FFF2-40B4-BE49-F238E27FC236}">
                <a16:creationId xmlns:a16="http://schemas.microsoft.com/office/drawing/2014/main" id="{9B9CA0DE-254E-7CE3-0021-8C9760B52268}"/>
              </a:ext>
            </a:extLst>
          </p:cNvPr>
          <p:cNvSpPr txBox="1"/>
          <p:nvPr/>
        </p:nvSpPr>
        <p:spPr>
          <a:xfrm>
            <a:off x="714375" y="4572000"/>
            <a:ext cx="7643813" cy="2032000"/>
          </a:xfrm>
          <a:prstGeom prst="rect">
            <a:avLst/>
          </a:prstGeom>
          <a:noFill/>
        </p:spPr>
        <p:txBody>
          <a:bodyPr>
            <a:spAutoFit/>
          </a:bodyPr>
          <a:lstStyle/>
          <a:p>
            <a:pPr indent="508000">
              <a:lnSpc>
                <a:spcPts val="3000"/>
              </a:lnSpc>
              <a:spcAft>
                <a:spcPts val="600"/>
              </a:spcAft>
              <a:buFont typeface="Wingdings" panose="05000000000000000000" pitchFamily="2" charset="2"/>
              <a:buChar char="Ø"/>
              <a:defRPr/>
            </a:pPr>
            <a:r>
              <a:rPr lang="zh-CN" altLang="en-US" sz="1600" b="1" dirty="0">
                <a:solidFill>
                  <a:srgbClr val="FF0000"/>
                </a:solidFill>
                <a:latin typeface="微软雅黑" panose="020B0503020204020204" pitchFamily="34" charset="-122"/>
                <a:ea typeface="微软雅黑" panose="020B0503020204020204" pitchFamily="34" charset="-122"/>
              </a:rPr>
              <a:t>申报范围：</a:t>
            </a:r>
            <a:endParaRPr lang="en-US" altLang="zh-CN" sz="1600" b="1" dirty="0">
              <a:solidFill>
                <a:srgbClr val="FF0000"/>
              </a:solidFill>
              <a:latin typeface="微软雅黑" panose="020B0503020204020204" pitchFamily="34" charset="-122"/>
              <a:ea typeface="微软雅黑" panose="020B0503020204020204" pitchFamily="34" charset="-122"/>
            </a:endParaRPr>
          </a:p>
          <a:p>
            <a:pPr indent="457200">
              <a:defRPr/>
            </a:pPr>
            <a:r>
              <a:rPr lang="en-US" altLang="zh-CN" sz="1600" dirty="0">
                <a:solidFill>
                  <a:schemeClr val="bg2">
                    <a:lumMod val="50000"/>
                  </a:schemeClr>
                </a:solidFill>
                <a:latin typeface="微软雅黑" panose="020B0503020204020204" pitchFamily="34" charset="-122"/>
                <a:ea typeface="微软雅黑" panose="020B0503020204020204" pitchFamily="34" charset="-122"/>
              </a:rPr>
              <a:t>1</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、节能、节水项目申报要求是在原有设备基础上进行改造，因此企业开展的光伏项目建议申报市发改委的</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a:t>
            </a:r>
            <a:r>
              <a:rPr lang="zh-CN" altLang="zh-CN" sz="1600" dirty="0">
                <a:solidFill>
                  <a:schemeClr val="bg2">
                    <a:lumMod val="50000"/>
                  </a:schemeClr>
                </a:solidFill>
                <a:latin typeface="微软雅黑" panose="020B0503020204020204" pitchFamily="34" charset="-122"/>
                <a:ea typeface="微软雅黑" panose="020B0503020204020204" pitchFamily="34" charset="-122"/>
              </a:rPr>
              <a:t>上海市可再生能源和新能源发展专项资金扶持办法（</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2020</a:t>
            </a:r>
            <a:r>
              <a:rPr lang="zh-CN" altLang="zh-CN" sz="1600" dirty="0">
                <a:solidFill>
                  <a:schemeClr val="bg2">
                    <a:lumMod val="50000"/>
                  </a:schemeClr>
                </a:solidFill>
                <a:latin typeface="微软雅黑" panose="020B0503020204020204" pitchFamily="34" charset="-122"/>
                <a:ea typeface="微软雅黑" panose="020B0503020204020204" pitchFamily="34" charset="-122"/>
              </a:rPr>
              <a:t>版）</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专项</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a:p>
            <a:pPr indent="457200">
              <a:defRPr/>
            </a:pP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a:p>
            <a:pPr indent="457200">
              <a:defRPr/>
            </a:pPr>
            <a:r>
              <a:rPr lang="en-US" altLang="zh-CN" sz="1600" dirty="0">
                <a:solidFill>
                  <a:schemeClr val="bg2">
                    <a:lumMod val="50000"/>
                  </a:schemeClr>
                </a:solidFill>
                <a:latin typeface="微软雅黑" panose="020B0503020204020204" pitchFamily="34" charset="-122"/>
                <a:ea typeface="微软雅黑" panose="020B0503020204020204" pitchFamily="34" charset="-122"/>
              </a:rPr>
              <a:t>2</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、节能量较大但投资额未达到申报要求的可以申报市经信委的</a:t>
            </a:r>
            <a:r>
              <a:rPr lang="en-US" altLang="zh-CN" sz="1600" dirty="0">
                <a:solidFill>
                  <a:schemeClr val="bg2">
                    <a:lumMod val="50000"/>
                  </a:schemeClr>
                </a:solidFill>
                <a:highlight>
                  <a:srgbClr val="C0C0C0"/>
                </a:highlight>
                <a:latin typeface="微软雅黑" panose="020B0503020204020204" pitchFamily="34" charset="-122"/>
                <a:ea typeface="微软雅黑" panose="020B0503020204020204" pitchFamily="34" charset="-122"/>
              </a:rPr>
              <a:t>《</a:t>
            </a:r>
            <a:r>
              <a:rPr lang="zh-CN" altLang="en-US" sz="1600" dirty="0">
                <a:solidFill>
                  <a:schemeClr val="bg2">
                    <a:lumMod val="50000"/>
                  </a:schemeClr>
                </a:solidFill>
                <a:highlight>
                  <a:srgbClr val="C0C0C0"/>
                </a:highlight>
                <a:latin typeface="微软雅黑" panose="020B0503020204020204" pitchFamily="34" charset="-122"/>
                <a:ea typeface="微软雅黑" panose="020B0503020204020204" pitchFamily="34" charset="-122"/>
              </a:rPr>
              <a:t>上海市工业节能和合同能源管理项目专项扶持办法</a:t>
            </a:r>
            <a:r>
              <a:rPr lang="en-US" altLang="zh-CN" sz="1600" dirty="0">
                <a:solidFill>
                  <a:schemeClr val="bg2">
                    <a:lumMod val="50000"/>
                  </a:schemeClr>
                </a:solidFill>
                <a:highlight>
                  <a:srgbClr val="C0C0C0"/>
                </a:highlight>
                <a:latin typeface="微软雅黑" panose="020B0503020204020204" pitchFamily="34" charset="-122"/>
                <a:ea typeface="微软雅黑" panose="020B0503020204020204" pitchFamily="34" charset="-122"/>
              </a:rPr>
              <a:t>》</a:t>
            </a:r>
            <a:r>
              <a:rPr lang="zh-CN" altLang="en-US" sz="1600" dirty="0">
                <a:solidFill>
                  <a:schemeClr val="bg2">
                    <a:lumMod val="50000"/>
                  </a:schemeClr>
                </a:solidFill>
                <a:highlight>
                  <a:srgbClr val="C0C0C0"/>
                </a:highlight>
                <a:latin typeface="微软雅黑" panose="020B0503020204020204" pitchFamily="34" charset="-122"/>
                <a:ea typeface="微软雅黑" panose="020B0503020204020204" pitchFamily="34" charset="-122"/>
              </a:rPr>
              <a:t> </a:t>
            </a:r>
            <a:r>
              <a:rPr lang="en-US" altLang="zh-CN" sz="1600" dirty="0">
                <a:solidFill>
                  <a:schemeClr val="bg2">
                    <a:lumMod val="50000"/>
                  </a:schemeClr>
                </a:solidFill>
                <a:highlight>
                  <a:srgbClr val="C0C0C0"/>
                </a:highlight>
                <a:latin typeface="微软雅黑" panose="020B0503020204020204" pitchFamily="34" charset="-122"/>
                <a:ea typeface="微软雅黑" panose="020B0503020204020204" pitchFamily="34" charset="-122"/>
              </a:rPr>
              <a:t>( </a:t>
            </a:r>
            <a:r>
              <a:rPr lang="zh-CN" altLang="en-US" sz="1600" dirty="0">
                <a:solidFill>
                  <a:schemeClr val="bg2">
                    <a:lumMod val="50000"/>
                  </a:schemeClr>
                </a:solidFill>
                <a:highlight>
                  <a:srgbClr val="C0C0C0"/>
                </a:highlight>
                <a:latin typeface="微软雅黑" panose="020B0503020204020204" pitchFamily="34" charset="-122"/>
                <a:ea typeface="微软雅黑" panose="020B0503020204020204" pitchFamily="34" charset="-122"/>
              </a:rPr>
              <a:t>沪经信法</a:t>
            </a:r>
            <a:r>
              <a:rPr lang="en-US" altLang="zh-CN" sz="1600" dirty="0">
                <a:solidFill>
                  <a:schemeClr val="bg2">
                    <a:lumMod val="50000"/>
                  </a:schemeClr>
                </a:solidFill>
                <a:highlight>
                  <a:srgbClr val="C0C0C0"/>
                </a:highlight>
                <a:latin typeface="微软雅黑" panose="020B0503020204020204" pitchFamily="34" charset="-122"/>
                <a:ea typeface="微软雅黑" panose="020B0503020204020204" pitchFamily="34" charset="-122"/>
              </a:rPr>
              <a:t>[2017]220</a:t>
            </a:r>
            <a:r>
              <a:rPr lang="zh-CN" altLang="en-US" sz="1600" dirty="0">
                <a:solidFill>
                  <a:schemeClr val="bg2">
                    <a:lumMod val="50000"/>
                  </a:schemeClr>
                </a:solidFill>
                <a:highlight>
                  <a:srgbClr val="C0C0C0"/>
                </a:highlight>
                <a:latin typeface="微软雅黑" panose="020B0503020204020204" pitchFamily="34" charset="-122"/>
                <a:ea typeface="微软雅黑" panose="020B0503020204020204" pitchFamily="34" charset="-122"/>
              </a:rPr>
              <a:t>号 </a:t>
            </a:r>
            <a:r>
              <a:rPr lang="en-US" altLang="zh-CN" sz="1600" dirty="0">
                <a:solidFill>
                  <a:schemeClr val="bg2">
                    <a:lumMod val="50000"/>
                  </a:schemeClr>
                </a:solidFill>
                <a:highlight>
                  <a:srgbClr val="C0C0C0"/>
                </a:highlight>
                <a:latin typeface="微软雅黑" panose="020B0503020204020204" pitchFamily="34" charset="-122"/>
                <a:ea typeface="微软雅黑" panose="020B0503020204020204" pitchFamily="34" charset="-122"/>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4">
            <a:extLst>
              <a:ext uri="{FF2B5EF4-FFF2-40B4-BE49-F238E27FC236}">
                <a16:creationId xmlns:a16="http://schemas.microsoft.com/office/drawing/2014/main" id="{72BF1A32-ECCE-D058-4854-A1A5C3DCBC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BFF02C4-DEBB-4ED5-9CA0-9ECC4392BE85}" type="slidenum">
              <a:rPr lang="zh-CN" altLang="en-US"/>
              <a:pPr/>
              <a:t>18</a:t>
            </a:fld>
            <a:endParaRPr lang="zh-CN" altLang="en-US"/>
          </a:p>
        </p:txBody>
      </p:sp>
      <p:sp>
        <p:nvSpPr>
          <p:cNvPr id="49153" name="Rectangle 1">
            <a:extLst>
              <a:ext uri="{FF2B5EF4-FFF2-40B4-BE49-F238E27FC236}">
                <a16:creationId xmlns:a16="http://schemas.microsoft.com/office/drawing/2014/main" id="{AA026548-167E-41CA-196C-3A390F86CE64}"/>
              </a:ext>
            </a:extLst>
          </p:cNvPr>
          <p:cNvSpPr>
            <a:spLocks noChangeArrowheads="1"/>
          </p:cNvSpPr>
          <p:nvPr/>
        </p:nvSpPr>
        <p:spPr bwMode="auto">
          <a:xfrm>
            <a:off x="468313" y="1157288"/>
            <a:ext cx="8424862" cy="4016375"/>
          </a:xfrm>
          <a:prstGeom prst="rect">
            <a:avLst/>
          </a:prstGeom>
          <a:noFill/>
          <a:ln w="9525">
            <a:noFill/>
            <a:miter lim="800000"/>
            <a:headEnd/>
            <a:tailEnd/>
          </a:ln>
          <a:effectLst/>
        </p:spPr>
        <p:txBody>
          <a:bodyPr anchor="ctr">
            <a:spAutoFit/>
          </a:bodyPr>
          <a:lstStyle/>
          <a:p>
            <a:pPr indent="508000">
              <a:lnSpc>
                <a:spcPts val="3000"/>
              </a:lnSpc>
              <a:spcAft>
                <a:spcPts val="600"/>
              </a:spcAft>
              <a:buFont typeface="Wingdings" panose="05000000000000000000" pitchFamily="2" charset="2"/>
              <a:buChar char="Ø"/>
              <a:defRPr/>
            </a:pPr>
            <a:r>
              <a:rPr lang="zh-CN" altLang="zh-CN" sz="1600" b="1" dirty="0">
                <a:solidFill>
                  <a:srgbClr val="FF0000"/>
                </a:solidFill>
                <a:latin typeface="微软雅黑" panose="020B0503020204020204" pitchFamily="34" charset="-122"/>
                <a:ea typeface="微软雅黑" panose="020B0503020204020204" pitchFamily="34" charset="-122"/>
              </a:rPr>
              <a:t>（二）方向</a:t>
            </a:r>
            <a:r>
              <a:rPr lang="en-US" altLang="zh-CN" sz="1600" b="1" dirty="0">
                <a:solidFill>
                  <a:srgbClr val="FF0000"/>
                </a:solidFill>
                <a:latin typeface="微软雅黑" panose="020B0503020204020204" pitchFamily="34" charset="-122"/>
                <a:ea typeface="微软雅黑" panose="020B0503020204020204" pitchFamily="34" charset="-122"/>
              </a:rPr>
              <a:t>3</a:t>
            </a:r>
            <a:endParaRPr lang="zh-CN" altLang="zh-CN" sz="1600" b="1" dirty="0">
              <a:solidFill>
                <a:srgbClr val="FF0000"/>
              </a:solidFill>
              <a:latin typeface="微软雅黑" panose="020B0503020204020204" pitchFamily="34" charset="-122"/>
              <a:ea typeface="微软雅黑" panose="020B0503020204020204" pitchFamily="34" charset="-122"/>
            </a:endParaRPr>
          </a:p>
          <a:p>
            <a:pPr indent="508000">
              <a:lnSpc>
                <a:spcPts val="3000"/>
              </a:lnSpc>
              <a:spcAft>
                <a:spcPts val="600"/>
              </a:spcAft>
              <a:defRPr/>
            </a:pPr>
            <a:r>
              <a:rPr lang="en-US" altLang="zh-CN" sz="1600" dirty="0">
                <a:solidFill>
                  <a:schemeClr val="bg2">
                    <a:lumMod val="50000"/>
                  </a:schemeClr>
                </a:solidFill>
                <a:latin typeface="微软雅黑" panose="020B0503020204020204" pitchFamily="34" charset="-122"/>
                <a:ea typeface="微软雅黑" panose="020B0503020204020204" pitchFamily="34" charset="-122"/>
              </a:rPr>
              <a:t>1</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a:t>
            </a:r>
            <a:r>
              <a:rPr lang="zh-CN" altLang="zh-CN" sz="1600" dirty="0">
                <a:solidFill>
                  <a:schemeClr val="bg2">
                    <a:lumMod val="50000"/>
                  </a:schemeClr>
                </a:solidFill>
                <a:latin typeface="微软雅黑" panose="020B0503020204020204" pitchFamily="34" charset="-122"/>
                <a:ea typeface="微软雅黑" panose="020B0503020204020204" pitchFamily="34" charset="-122"/>
              </a:rPr>
              <a:t>企业营业执照；</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a:p>
            <a:pPr indent="508000">
              <a:lnSpc>
                <a:spcPts val="3000"/>
              </a:lnSpc>
              <a:spcAft>
                <a:spcPts val="600"/>
              </a:spcAft>
              <a:defRPr/>
            </a:pPr>
            <a:r>
              <a:rPr lang="en-US" altLang="zh-CN" sz="1600" dirty="0">
                <a:solidFill>
                  <a:schemeClr val="bg2">
                    <a:lumMod val="50000"/>
                  </a:schemeClr>
                </a:solidFill>
                <a:latin typeface="微软雅黑" panose="020B0503020204020204" pitchFamily="34" charset="-122"/>
                <a:ea typeface="微软雅黑" panose="020B0503020204020204" pitchFamily="34" charset="-122"/>
              </a:rPr>
              <a:t>2</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a:t>
            </a:r>
            <a:r>
              <a:rPr lang="zh-CN" altLang="zh-CN" sz="1600" dirty="0">
                <a:solidFill>
                  <a:schemeClr val="bg2">
                    <a:lumMod val="50000"/>
                  </a:schemeClr>
                </a:solidFill>
                <a:latin typeface="微软雅黑" panose="020B0503020204020204" pitchFamily="34" charset="-122"/>
                <a:ea typeface="微软雅黑" panose="020B0503020204020204" pitchFamily="34" charset="-122"/>
              </a:rPr>
              <a:t>申请绿色制造体系奖励的，需提供列入国家级绿色工厂、绿色设计产品、绿色供应链管理示范企业名单的证明文件；</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a:p>
            <a:pPr indent="508000">
              <a:lnSpc>
                <a:spcPts val="3000"/>
              </a:lnSpc>
              <a:spcAft>
                <a:spcPts val="600"/>
              </a:spcAft>
              <a:defRPr/>
            </a:pPr>
            <a:r>
              <a:rPr lang="en-US" altLang="zh-CN" sz="1600" dirty="0">
                <a:solidFill>
                  <a:schemeClr val="bg2">
                    <a:lumMod val="50000"/>
                  </a:schemeClr>
                </a:solidFill>
                <a:latin typeface="微软雅黑" panose="020B0503020204020204" pitchFamily="34" charset="-122"/>
                <a:ea typeface="微软雅黑" panose="020B0503020204020204" pitchFamily="34" charset="-122"/>
              </a:rPr>
              <a:t>3</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a:t>
            </a:r>
            <a:r>
              <a:rPr lang="zh-CN" altLang="zh-CN" sz="1600" dirty="0">
                <a:solidFill>
                  <a:schemeClr val="bg2">
                    <a:lumMod val="50000"/>
                  </a:schemeClr>
                </a:solidFill>
                <a:latin typeface="微软雅黑" panose="020B0503020204020204" pitchFamily="34" charset="-122"/>
                <a:ea typeface="微软雅黑" panose="020B0503020204020204" pitchFamily="34" charset="-122"/>
              </a:rPr>
              <a:t>第三方评价报告；</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a:p>
            <a:pPr indent="508000">
              <a:lnSpc>
                <a:spcPts val="3000"/>
              </a:lnSpc>
              <a:spcAft>
                <a:spcPts val="600"/>
              </a:spcAft>
              <a:defRPr/>
            </a:pPr>
            <a:r>
              <a:rPr lang="en-US" altLang="zh-CN" sz="1600" dirty="0">
                <a:solidFill>
                  <a:schemeClr val="bg2">
                    <a:lumMod val="50000"/>
                  </a:schemeClr>
                </a:solidFill>
                <a:latin typeface="微软雅黑" panose="020B0503020204020204" pitchFamily="34" charset="-122"/>
                <a:ea typeface="微软雅黑" panose="020B0503020204020204" pitchFamily="34" charset="-122"/>
              </a:rPr>
              <a:t>4</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a:t>
            </a:r>
            <a:r>
              <a:rPr lang="zh-CN" altLang="zh-CN" sz="1600" dirty="0">
                <a:solidFill>
                  <a:schemeClr val="bg2">
                    <a:lumMod val="50000"/>
                  </a:schemeClr>
                </a:solidFill>
                <a:latin typeface="微软雅黑" panose="020B0503020204020204" pitchFamily="34" charset="-122"/>
                <a:ea typeface="微软雅黑" panose="020B0503020204020204" pitchFamily="34" charset="-122"/>
              </a:rPr>
              <a:t>申请绿色制造体系评价补贴的，需提供委托第三方机构开展绿色制造体系创建评价补贴的合同和财务凭证；</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a:p>
            <a:pPr indent="508000">
              <a:lnSpc>
                <a:spcPts val="3000"/>
              </a:lnSpc>
              <a:spcAft>
                <a:spcPts val="600"/>
              </a:spcAft>
              <a:defRPr/>
            </a:pPr>
            <a:r>
              <a:rPr lang="en-US" altLang="zh-CN" sz="1600" dirty="0">
                <a:solidFill>
                  <a:schemeClr val="bg2">
                    <a:lumMod val="50000"/>
                  </a:schemeClr>
                </a:solidFill>
                <a:latin typeface="微软雅黑" panose="020B0503020204020204" pitchFamily="34" charset="-122"/>
                <a:ea typeface="微软雅黑" panose="020B0503020204020204" pitchFamily="34" charset="-122"/>
              </a:rPr>
              <a:t>5</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a:t>
            </a:r>
            <a:r>
              <a:rPr lang="zh-CN" altLang="zh-CN" sz="1600" dirty="0">
                <a:solidFill>
                  <a:schemeClr val="bg2">
                    <a:lumMod val="50000"/>
                  </a:schemeClr>
                </a:solidFill>
                <a:latin typeface="微软雅黑" panose="020B0503020204020204" pitchFamily="34" charset="-122"/>
                <a:ea typeface="微软雅黑" panose="020B0503020204020204" pitchFamily="34" charset="-122"/>
              </a:rPr>
              <a:t>其他管委会认为需要提交的材料。</a:t>
            </a:r>
          </a:p>
          <a:p>
            <a:pPr indent="508000">
              <a:lnSpc>
                <a:spcPts val="3000"/>
              </a:lnSpc>
              <a:spcAft>
                <a:spcPts val="600"/>
              </a:spcAft>
              <a:defRPr/>
            </a:pPr>
            <a:r>
              <a:rPr lang="zh-CN" altLang="zh-CN" sz="1600" dirty="0">
                <a:solidFill>
                  <a:schemeClr val="bg2">
                    <a:lumMod val="50000"/>
                  </a:schemeClr>
                </a:solidFill>
                <a:latin typeface="微软雅黑" panose="020B0503020204020204" pitchFamily="34" charset="-122"/>
                <a:ea typeface="微软雅黑" panose="020B0503020204020204" pitchFamily="34" charset="-122"/>
              </a:rPr>
              <a:t>申报材料纸质版一式三份，采用</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A4</a:t>
            </a:r>
            <a:r>
              <a:rPr lang="zh-CN" altLang="zh-CN" sz="1600" dirty="0">
                <a:solidFill>
                  <a:schemeClr val="bg2">
                    <a:lumMod val="50000"/>
                  </a:schemeClr>
                </a:solidFill>
                <a:latin typeface="微软雅黑" panose="020B0503020204020204" pitchFamily="34" charset="-122"/>
                <a:ea typeface="微软雅黑" panose="020B0503020204020204" pitchFamily="34" charset="-122"/>
              </a:rPr>
              <a:t>纸双面打印，另附电子版一份。</a:t>
            </a:r>
          </a:p>
        </p:txBody>
      </p:sp>
      <p:sp>
        <p:nvSpPr>
          <p:cNvPr id="6" name="标题 3">
            <a:extLst>
              <a:ext uri="{FF2B5EF4-FFF2-40B4-BE49-F238E27FC236}">
                <a16:creationId xmlns:a16="http://schemas.microsoft.com/office/drawing/2014/main" id="{94088B76-0BCE-C533-3B33-96FBC4828BB0}"/>
              </a:ext>
            </a:extLst>
          </p:cNvPr>
          <p:cNvSpPr>
            <a:spLocks noGrp="1"/>
          </p:cNvSpPr>
          <p:nvPr>
            <p:ph type="title"/>
          </p:nvPr>
        </p:nvSpPr>
        <p:spPr>
          <a:xfrm>
            <a:off x="1200150" y="0"/>
            <a:ext cx="8229600" cy="1114425"/>
          </a:xfrm>
        </p:spPr>
        <p:txBody>
          <a:bodyPr/>
          <a:lstStyle/>
          <a:p>
            <a:pPr algn="l" eaLnBrk="1" hangingPunct="1">
              <a:defRPr/>
            </a:pPr>
            <a:r>
              <a:rPr lang="zh-CN" altLang="en-US" sz="2400" kern="1200" dirty="0">
                <a:solidFill>
                  <a:srgbClr val="FF0000"/>
                </a:solidFill>
                <a:latin typeface="微软雅黑" panose="020B0503020204020204" pitchFamily="34" charset="-122"/>
                <a:ea typeface="微软雅黑" panose="020B0503020204020204" pitchFamily="34" charset="-122"/>
                <a:cs typeface="+mn-cs"/>
              </a:rPr>
              <a:t>二、申报审核要求</a:t>
            </a:r>
            <a:r>
              <a:rPr lang="en-US" altLang="zh-CN" sz="2400" kern="1200" dirty="0">
                <a:solidFill>
                  <a:srgbClr val="FF0000"/>
                </a:solidFill>
                <a:latin typeface="微软雅黑" panose="020B0503020204020204" pitchFamily="34" charset="-122"/>
                <a:ea typeface="微软雅黑" panose="020B0503020204020204" pitchFamily="34" charset="-122"/>
                <a:cs typeface="+mn-cs"/>
              </a:rPr>
              <a:t>-</a:t>
            </a:r>
            <a:r>
              <a:rPr lang="zh-CN" altLang="en-US" sz="2400" kern="1200" dirty="0">
                <a:solidFill>
                  <a:srgbClr val="FF0000"/>
                </a:solidFill>
                <a:latin typeface="微软雅黑" panose="020B0503020204020204" pitchFamily="34" charset="-122"/>
                <a:ea typeface="微软雅黑" panose="020B0503020204020204" pitchFamily="34" charset="-122"/>
                <a:cs typeface="+mn-cs"/>
              </a:rPr>
              <a:t>申报资料要求（方向</a:t>
            </a:r>
            <a:r>
              <a:rPr lang="en-US" altLang="zh-CN" sz="2400" kern="1200" dirty="0">
                <a:solidFill>
                  <a:srgbClr val="FF0000"/>
                </a:solidFill>
                <a:latin typeface="微软雅黑" panose="020B0503020204020204" pitchFamily="34" charset="-122"/>
                <a:ea typeface="微软雅黑" panose="020B0503020204020204" pitchFamily="34" charset="-122"/>
                <a:cs typeface="+mn-cs"/>
              </a:rPr>
              <a:t>3</a:t>
            </a:r>
            <a:r>
              <a:rPr lang="zh-CN" altLang="en-US" sz="2400" kern="1200" dirty="0">
                <a:solidFill>
                  <a:srgbClr val="FF0000"/>
                </a:solidFill>
                <a:latin typeface="微软雅黑" panose="020B0503020204020204" pitchFamily="34" charset="-122"/>
                <a:ea typeface="微软雅黑" panose="020B0503020204020204" pitchFamily="34" charset="-122"/>
                <a:cs typeface="+mn-cs"/>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灯片编号占位符 4">
            <a:extLst>
              <a:ext uri="{FF2B5EF4-FFF2-40B4-BE49-F238E27FC236}">
                <a16:creationId xmlns:a16="http://schemas.microsoft.com/office/drawing/2014/main" id="{AFC9E089-A227-A569-01E6-3FE95D58C4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F5B8F23-6238-4C36-BE8E-F1389C768D9A}" type="slidenum">
              <a:rPr lang="zh-CN" altLang="en-US"/>
              <a:pPr/>
              <a:t>19</a:t>
            </a:fld>
            <a:endParaRPr lang="zh-CN" altLang="en-US"/>
          </a:p>
        </p:txBody>
      </p:sp>
      <p:graphicFrame>
        <p:nvGraphicFramePr>
          <p:cNvPr id="28724" name="Group 52">
            <a:extLst>
              <a:ext uri="{FF2B5EF4-FFF2-40B4-BE49-F238E27FC236}">
                <a16:creationId xmlns:a16="http://schemas.microsoft.com/office/drawing/2014/main" id="{D7FB22F9-F2FA-B029-C06D-3089C38649E6}"/>
              </a:ext>
            </a:extLst>
          </p:cNvPr>
          <p:cNvGraphicFramePr>
            <a:graphicFrameLocks noGrp="1"/>
          </p:cNvGraphicFramePr>
          <p:nvPr>
            <p:extLst>
              <p:ext uri="{D42A27DB-BD31-4B8C-83A1-F6EECF244321}">
                <p14:modId xmlns:p14="http://schemas.microsoft.com/office/powerpoint/2010/main" val="431235675"/>
              </p:ext>
            </p:extLst>
          </p:nvPr>
        </p:nvGraphicFramePr>
        <p:xfrm>
          <a:off x="642938" y="2355850"/>
          <a:ext cx="7929561" cy="2873350"/>
        </p:xfrm>
        <a:graphic>
          <a:graphicData uri="http://schemas.openxmlformats.org/drawingml/2006/table">
            <a:tbl>
              <a:tblPr/>
              <a:tblGrid>
                <a:gridCol w="1549061">
                  <a:extLst>
                    <a:ext uri="{9D8B030D-6E8A-4147-A177-3AD203B41FA5}">
                      <a16:colId xmlns:a16="http://schemas.microsoft.com/office/drawing/2014/main" val="20000"/>
                    </a:ext>
                  </a:extLst>
                </a:gridCol>
                <a:gridCol w="1522761">
                  <a:extLst>
                    <a:ext uri="{9D8B030D-6E8A-4147-A177-3AD203B41FA5}">
                      <a16:colId xmlns:a16="http://schemas.microsoft.com/office/drawing/2014/main" val="20001"/>
                    </a:ext>
                  </a:extLst>
                </a:gridCol>
                <a:gridCol w="2928947">
                  <a:extLst>
                    <a:ext uri="{9D8B030D-6E8A-4147-A177-3AD203B41FA5}">
                      <a16:colId xmlns:a16="http://schemas.microsoft.com/office/drawing/2014/main" val="20002"/>
                    </a:ext>
                  </a:extLst>
                </a:gridCol>
                <a:gridCol w="1928792">
                  <a:extLst>
                    <a:ext uri="{9D8B030D-6E8A-4147-A177-3AD203B41FA5}">
                      <a16:colId xmlns:a16="http://schemas.microsoft.com/office/drawing/2014/main" val="20003"/>
                    </a:ext>
                  </a:extLst>
                </a:gridCol>
              </a:tblGrid>
              <a:tr h="8304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a:ln>
                            <a:noFill/>
                          </a:ln>
                          <a:solidFill>
                            <a:srgbClr val="000000"/>
                          </a:solidFill>
                          <a:effectLst/>
                          <a:latin typeface="Palatino Linotype" pitchFamily="18" charset="0"/>
                          <a:ea typeface="宋体" pitchFamily="2" charset="-122"/>
                        </a:rPr>
                        <a:t>项目型式</a:t>
                      </a:r>
                      <a:endParaRPr kumimoji="0" lang="zh-CN" altLang="en-US" sz="1400" b="1" i="0" u="none" strike="noStrike" cap="none" normalizeH="0" baseline="0" dirty="0">
                        <a:ln>
                          <a:noFill/>
                        </a:ln>
                        <a:solidFill>
                          <a:srgbClr val="000000"/>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A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Palatino Linotype" pitchFamily="18" charset="0"/>
                          <a:ea typeface="宋体" pitchFamily="2" charset="-122"/>
                        </a:rPr>
                        <a:t>类型</a:t>
                      </a:r>
                      <a:endParaRPr kumimoji="0" lang="zh-CN" altLang="en-US" sz="1400" b="1" i="0" u="none" strike="noStrike" cap="none" normalizeH="0" baseline="0" dirty="0">
                        <a:ln>
                          <a:noFill/>
                        </a:ln>
                        <a:solidFill>
                          <a:srgbClr val="000000"/>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A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补贴情况</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A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化工区政策区别</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AE1"/>
                    </a:solidFill>
                  </a:tcPr>
                </a:tc>
                <a:extLst>
                  <a:ext uri="{0D108BD9-81ED-4DB2-BD59-A6C34878D82A}">
                    <a16:rowId xmlns:a16="http://schemas.microsoft.com/office/drawing/2014/main" val="10000"/>
                  </a:ext>
                </a:extLst>
              </a:tr>
              <a:tr h="10343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rgbClr val="000000"/>
                          </a:solidFill>
                          <a:effectLst/>
                          <a:latin typeface="Palatino Linotype" pitchFamily="18" charset="0"/>
                          <a:ea typeface="宋体" pitchFamily="2" charset="-122"/>
                        </a:rPr>
                        <a:t>节能技改</a:t>
                      </a:r>
                      <a:endParaRPr kumimoji="0" lang="zh-CN" altLang="en-US" sz="1400" b="1" i="0" u="none" strike="noStrike" cap="none" normalizeH="0" baseline="0">
                        <a:ln>
                          <a:noFill/>
                        </a:ln>
                        <a:solidFill>
                          <a:srgbClr val="000000"/>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C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Palatino Linotype" pitchFamily="18" charset="0"/>
                          <a:ea typeface="宋体" pitchFamily="2" charset="-122"/>
                        </a:rPr>
                        <a:t>工业类</a:t>
                      </a:r>
                      <a:endParaRPr kumimoji="0" lang="zh-CN" altLang="en-US" sz="14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C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Palatino Linotype" pitchFamily="18" charset="0"/>
                          <a:ea typeface="宋体" pitchFamily="2" charset="-122"/>
                        </a:rPr>
                        <a:t>补贴额度：</a:t>
                      </a:r>
                      <a:r>
                        <a:rPr kumimoji="0" lang="en-US" altLang="zh-CN" sz="1400" b="0" i="0" u="none" strike="noStrike" cap="none" normalizeH="0" baseline="0" dirty="0">
                          <a:ln>
                            <a:noFill/>
                          </a:ln>
                          <a:solidFill>
                            <a:srgbClr val="000000"/>
                          </a:solidFill>
                          <a:effectLst/>
                          <a:latin typeface="Palatino Linotype" pitchFamily="18" charset="0"/>
                          <a:ea typeface="宋体" pitchFamily="2" charset="-122"/>
                        </a:rPr>
                        <a:t>600</a:t>
                      </a:r>
                      <a:r>
                        <a:rPr kumimoji="0" lang="zh-CN" altLang="en-US" sz="1400" b="0" i="0" u="none" strike="noStrike" cap="none" normalizeH="0" baseline="0" dirty="0">
                          <a:ln>
                            <a:noFill/>
                          </a:ln>
                          <a:solidFill>
                            <a:srgbClr val="000000"/>
                          </a:solidFill>
                          <a:effectLst/>
                          <a:latin typeface="Palatino Linotype" pitchFamily="18" charset="0"/>
                          <a:ea typeface="宋体" pitchFamily="2" charset="-122"/>
                        </a:rPr>
                        <a:t>（元</a:t>
                      </a:r>
                      <a:r>
                        <a:rPr kumimoji="0" lang="en-US" altLang="zh-CN" sz="1400" b="0" i="0" u="none" strike="noStrike" cap="none" normalizeH="0" baseline="0" dirty="0">
                          <a:ln>
                            <a:noFill/>
                          </a:ln>
                          <a:solidFill>
                            <a:srgbClr val="000000"/>
                          </a:solidFill>
                          <a:effectLst/>
                          <a:latin typeface="Palatino Linotype" pitchFamily="18" charset="0"/>
                          <a:ea typeface="宋体" pitchFamily="2" charset="-122"/>
                        </a:rPr>
                        <a:t>/</a:t>
                      </a:r>
                      <a:r>
                        <a:rPr kumimoji="0" lang="zh-CN" altLang="en-US" sz="1400" b="0" i="0" u="none" strike="noStrike" cap="none" normalizeH="0" baseline="0" dirty="0">
                          <a:ln>
                            <a:noFill/>
                          </a:ln>
                          <a:solidFill>
                            <a:srgbClr val="000000"/>
                          </a:solidFill>
                          <a:effectLst/>
                          <a:latin typeface="Palatino Linotype" pitchFamily="18" charset="0"/>
                          <a:ea typeface="宋体" pitchFamily="2" charset="-122"/>
                        </a:rPr>
                        <a:t>吨标煤）</a:t>
                      </a:r>
                      <a:endParaRPr kumimoji="0" lang="zh-CN" altLang="zh-CN" sz="14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Palatino Linotype" pitchFamily="18" charset="0"/>
                          <a:ea typeface="宋体" pitchFamily="2" charset="-122"/>
                        </a:rPr>
                        <a:t>补贴门槛：</a:t>
                      </a:r>
                      <a:r>
                        <a:rPr kumimoji="0" lang="en-US" altLang="zh-CN" sz="1400" b="0" i="0" u="none" strike="noStrike" cap="none" normalizeH="0" baseline="0" dirty="0">
                          <a:ln>
                            <a:noFill/>
                          </a:ln>
                          <a:solidFill>
                            <a:srgbClr val="000000"/>
                          </a:solidFill>
                          <a:effectLst/>
                          <a:latin typeface="Palatino Linotype" pitchFamily="18" charset="0"/>
                          <a:ea typeface="宋体" pitchFamily="2" charset="-122"/>
                        </a:rPr>
                        <a:t>300</a:t>
                      </a:r>
                      <a:r>
                        <a:rPr kumimoji="0" lang="zh-CN" altLang="en-US" sz="1400" b="0" i="0" u="none" strike="noStrike" cap="none" normalizeH="0" baseline="0" dirty="0">
                          <a:ln>
                            <a:noFill/>
                          </a:ln>
                          <a:solidFill>
                            <a:srgbClr val="000000"/>
                          </a:solidFill>
                          <a:effectLst/>
                          <a:latin typeface="Palatino Linotype" pitchFamily="18" charset="0"/>
                          <a:ea typeface="宋体" pitchFamily="2" charset="-122"/>
                        </a:rPr>
                        <a:t>（吨标煤）</a:t>
                      </a:r>
                      <a:endParaRPr kumimoji="0" lang="en-US" altLang="zh-CN" sz="1400" b="0" i="0" u="none" strike="noStrike" cap="none" normalizeH="0" baseline="0" dirty="0">
                        <a:ln>
                          <a:noFill/>
                        </a:ln>
                        <a:solidFill>
                          <a:srgbClr val="000000"/>
                        </a:solidFill>
                        <a:effectLst/>
                        <a:latin typeface="Palatino Linotype" pitchFamily="18"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不超过投资额的</a:t>
                      </a:r>
                      <a:r>
                        <a:rPr kumimoji="0" lang="en-US" altLang="zh-CN" sz="14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30%</a:t>
                      </a:r>
                      <a:r>
                        <a:rPr kumimoji="0" lang="zh-CN" altLang="en-US" sz="14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，最高</a:t>
                      </a:r>
                      <a:r>
                        <a:rPr kumimoji="0" lang="en-US" altLang="zh-CN" sz="14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500</a:t>
                      </a:r>
                      <a:r>
                        <a:rPr kumimoji="0" lang="zh-CN" altLang="en-US" sz="14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万元</a:t>
                      </a:r>
                      <a:endParaRPr kumimoji="0" lang="zh-CN" altLang="zh-CN" sz="14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C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kern="1200" cap="none" normalizeH="0" baseline="0" dirty="0">
                          <a:ln>
                            <a:noFill/>
                          </a:ln>
                          <a:solidFill>
                            <a:srgbClr val="000000"/>
                          </a:solidFill>
                          <a:effectLst/>
                          <a:latin typeface="Palatino Linotype" pitchFamily="18" charset="0"/>
                          <a:ea typeface="宋体" pitchFamily="2" charset="-122"/>
                          <a:cs typeface="+mn-cs"/>
                        </a:rPr>
                        <a:t>1</a:t>
                      </a:r>
                      <a:r>
                        <a:rPr kumimoji="0" lang="zh-CN" altLang="en-US" sz="1400" b="0" i="0" u="none" strike="noStrike" kern="1200" cap="none" normalizeH="0" baseline="0" dirty="0">
                          <a:ln>
                            <a:noFill/>
                          </a:ln>
                          <a:solidFill>
                            <a:srgbClr val="000000"/>
                          </a:solidFill>
                          <a:effectLst/>
                          <a:latin typeface="Palatino Linotype" pitchFamily="18" charset="0"/>
                          <a:ea typeface="宋体" pitchFamily="2" charset="-122"/>
                          <a:cs typeface="+mn-cs"/>
                        </a:rPr>
                        <a:t>、按照投资额补贴</a:t>
                      </a:r>
                      <a:endParaRPr kumimoji="0" lang="en-US" altLang="zh-CN" sz="1400" b="0" i="0" u="none" strike="noStrike" kern="1200" cap="none" normalizeH="0" baseline="0" dirty="0">
                        <a:ln>
                          <a:noFill/>
                        </a:ln>
                        <a:solidFill>
                          <a:srgbClr val="000000"/>
                        </a:solidFill>
                        <a:effectLst/>
                        <a:latin typeface="Palatino Linotype" pitchFamily="18" charset="0"/>
                        <a:ea typeface="宋体"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normalizeH="0" baseline="0" dirty="0">
                          <a:ln>
                            <a:noFill/>
                          </a:ln>
                          <a:solidFill>
                            <a:srgbClr val="000000"/>
                          </a:solidFill>
                          <a:effectLst/>
                          <a:latin typeface="Palatino Linotype" pitchFamily="18" charset="0"/>
                          <a:ea typeface="宋体" pitchFamily="2" charset="-122"/>
                          <a:cs typeface="+mn-cs"/>
                        </a:rPr>
                        <a:t>2</a:t>
                      </a:r>
                      <a:r>
                        <a:rPr kumimoji="0" lang="zh-CN" altLang="en-US" sz="1400" b="0" i="0" u="none" strike="noStrike" kern="1200" cap="none" normalizeH="0" baseline="0" dirty="0">
                          <a:ln>
                            <a:noFill/>
                          </a:ln>
                          <a:solidFill>
                            <a:srgbClr val="000000"/>
                          </a:solidFill>
                          <a:effectLst/>
                          <a:latin typeface="Palatino Linotype" pitchFamily="18" charset="0"/>
                          <a:ea typeface="宋体" pitchFamily="2" charset="-122"/>
                          <a:cs typeface="+mn-cs"/>
                        </a:rPr>
                        <a:t>、无节能量门槛要求</a:t>
                      </a:r>
                      <a:endParaRPr kumimoji="0" lang="en-US" altLang="zh-CN" sz="1400" b="0" i="0" u="none" strike="noStrike" kern="1200" cap="none" normalizeH="0" baseline="0" dirty="0">
                        <a:ln>
                          <a:noFill/>
                        </a:ln>
                        <a:solidFill>
                          <a:srgbClr val="000000"/>
                        </a:solidFill>
                        <a:effectLst/>
                        <a:latin typeface="Palatino Linotype" pitchFamily="18" charset="0"/>
                        <a:ea typeface="宋体"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normalizeH="0" baseline="0" dirty="0">
                          <a:ln>
                            <a:noFill/>
                          </a:ln>
                          <a:solidFill>
                            <a:srgbClr val="000000"/>
                          </a:solidFill>
                          <a:effectLst/>
                          <a:latin typeface="Palatino Linotype" pitchFamily="18" charset="0"/>
                          <a:ea typeface="宋体" pitchFamily="2" charset="-122"/>
                          <a:cs typeface="+mn-cs"/>
                        </a:rPr>
                        <a:t>3</a:t>
                      </a:r>
                      <a:r>
                        <a:rPr kumimoji="0" lang="zh-CN" altLang="en-US" sz="1400" b="0" i="0" u="none" strike="noStrike" kern="1200" cap="none" normalizeH="0" baseline="0" dirty="0">
                          <a:ln>
                            <a:noFill/>
                          </a:ln>
                          <a:solidFill>
                            <a:srgbClr val="000000"/>
                          </a:solidFill>
                          <a:effectLst/>
                          <a:latin typeface="Palatino Linotype" pitchFamily="18" charset="0"/>
                          <a:ea typeface="宋体" pitchFamily="2" charset="-122"/>
                          <a:cs typeface="+mn-cs"/>
                        </a:rPr>
                        <a:t>、投资额有门槛</a:t>
                      </a:r>
                      <a:endParaRPr kumimoji="0" lang="en-US" altLang="zh-CN" sz="1400" b="0" i="0" u="none" strike="noStrike" kern="1200" cap="none" normalizeH="0" baseline="0" dirty="0">
                        <a:ln>
                          <a:noFill/>
                        </a:ln>
                        <a:solidFill>
                          <a:srgbClr val="000000"/>
                        </a:solidFill>
                        <a:effectLst/>
                        <a:latin typeface="Palatino Linotype" pitchFamily="18" charset="0"/>
                        <a:ea typeface="宋体"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kern="1200" cap="none" normalizeH="0" baseline="0" dirty="0">
                          <a:ln>
                            <a:noFill/>
                          </a:ln>
                          <a:solidFill>
                            <a:srgbClr val="000000"/>
                          </a:solidFill>
                          <a:effectLst/>
                          <a:latin typeface="Palatino Linotype" pitchFamily="18" charset="0"/>
                          <a:ea typeface="宋体" pitchFamily="2" charset="-122"/>
                          <a:cs typeface="+mn-cs"/>
                        </a:rPr>
                        <a:t>4</a:t>
                      </a:r>
                      <a:r>
                        <a:rPr kumimoji="0" lang="zh-CN" altLang="en-US" sz="1400" b="0" i="0" u="none" strike="noStrike" kern="1200" cap="none" normalizeH="0" baseline="0" dirty="0">
                          <a:ln>
                            <a:noFill/>
                          </a:ln>
                          <a:solidFill>
                            <a:srgbClr val="000000"/>
                          </a:solidFill>
                          <a:effectLst/>
                          <a:latin typeface="Palatino Linotype" pitchFamily="18" charset="0"/>
                          <a:ea typeface="宋体" pitchFamily="2" charset="-122"/>
                          <a:cs typeface="+mn-cs"/>
                        </a:rPr>
                        <a:t>、节水项目也可申报</a:t>
                      </a:r>
                      <a:endParaRPr kumimoji="0" lang="en-US" altLang="zh-CN" sz="1400" b="0" i="0" u="none" strike="noStrike" kern="1200" cap="none" normalizeH="0" baseline="0" dirty="0">
                        <a:ln>
                          <a:noFill/>
                        </a:ln>
                        <a:solidFill>
                          <a:srgbClr val="000000"/>
                        </a:solidFill>
                        <a:effectLst/>
                        <a:latin typeface="Palatino Linotype" pitchFamily="18" charset="0"/>
                        <a:ea typeface="宋体" pitchFamily="2" charset="-122"/>
                        <a:cs typeface="+mn-cs"/>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CF2"/>
                    </a:solidFill>
                  </a:tcPr>
                </a:tc>
                <a:extLst>
                  <a:ext uri="{0D108BD9-81ED-4DB2-BD59-A6C34878D82A}">
                    <a16:rowId xmlns:a16="http://schemas.microsoft.com/office/drawing/2014/main" val="10001"/>
                  </a:ext>
                </a:extLst>
              </a:tr>
              <a:tr h="5044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a:ln>
                            <a:noFill/>
                          </a:ln>
                          <a:solidFill>
                            <a:srgbClr val="000000"/>
                          </a:solidFill>
                          <a:effectLst/>
                          <a:latin typeface="Palatino Linotype" pitchFamily="18" charset="0"/>
                          <a:ea typeface="宋体" pitchFamily="2" charset="-122"/>
                        </a:rPr>
                        <a:t>能源管理中心</a:t>
                      </a:r>
                      <a:endParaRPr kumimoji="0" lang="zh-CN" altLang="en-US" sz="1400" b="1" i="0" u="none" strike="noStrike" cap="none" normalizeH="0" baseline="0" dirty="0">
                        <a:ln>
                          <a:noFill/>
                        </a:ln>
                        <a:solidFill>
                          <a:srgbClr val="000000"/>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C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0000"/>
                          </a:solidFill>
                          <a:effectLst/>
                          <a:latin typeface="Palatino Linotype" pitchFamily="18" charset="0"/>
                          <a:ea typeface="宋体" pitchFamily="2" charset="-122"/>
                        </a:rPr>
                        <a:t>企业级、园区级</a:t>
                      </a:r>
                      <a:endParaRPr kumimoji="0" lang="zh-CN" altLang="en-US" sz="1400" b="0" i="0" u="none" strike="noStrike" cap="none" normalizeH="0" baseline="0">
                        <a:ln>
                          <a:noFill/>
                        </a:ln>
                        <a:solidFill>
                          <a:srgbClr val="000000"/>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C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0" i="0" u="none" strike="noStrike" cap="none" normalizeH="0" baseline="0" dirty="0">
                          <a:ln>
                            <a:noFill/>
                          </a:ln>
                          <a:solidFill>
                            <a:srgbClr val="000000"/>
                          </a:solidFill>
                          <a:effectLst/>
                          <a:latin typeface="Palatino Linotype" pitchFamily="18" charset="0"/>
                          <a:ea typeface="宋体" pitchFamily="2" charset="-122"/>
                        </a:rPr>
                        <a:t>投资额</a:t>
                      </a:r>
                      <a:r>
                        <a:rPr kumimoji="0" lang="en-US" altLang="zh-CN" sz="1400" b="0" i="0" u="none" strike="noStrike" cap="none" normalizeH="0" baseline="0" dirty="0">
                          <a:ln>
                            <a:noFill/>
                          </a:ln>
                          <a:solidFill>
                            <a:srgbClr val="000000"/>
                          </a:solidFill>
                          <a:effectLst/>
                          <a:latin typeface="Palatino Linotype" pitchFamily="18" charset="0"/>
                          <a:ea typeface="宋体" pitchFamily="2" charset="-122"/>
                        </a:rPr>
                        <a:t>20%</a:t>
                      </a:r>
                      <a:r>
                        <a:rPr kumimoji="0" lang="zh-CN" altLang="en-US" sz="1400" b="0" i="0" u="none" strike="noStrike" cap="none" normalizeH="0" baseline="0" dirty="0">
                          <a:ln>
                            <a:noFill/>
                          </a:ln>
                          <a:solidFill>
                            <a:srgbClr val="000000"/>
                          </a:solidFill>
                          <a:effectLst/>
                          <a:latin typeface="Palatino Linotype" pitchFamily="18" charset="0"/>
                          <a:ea typeface="宋体" pitchFamily="2" charset="-122"/>
                        </a:rPr>
                        <a:t>，</a:t>
                      </a:r>
                      <a:r>
                        <a:rPr kumimoji="0" lang="zh-CN" altLang="en-US" sz="14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最高</a:t>
                      </a:r>
                      <a:r>
                        <a:rPr kumimoji="0" lang="en-US" altLang="zh-CN" sz="14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1000</a:t>
                      </a:r>
                      <a:r>
                        <a:rPr kumimoji="0" lang="zh-CN" altLang="en-US" sz="14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万元</a:t>
                      </a:r>
                      <a:endParaRPr kumimoji="0" lang="zh-CN" altLang="zh-CN" sz="14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C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a:t>
                      </a:r>
                      <a:endParaRPr kumimoji="0" lang="zh-CN" altLang="zh-CN" sz="14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CF2"/>
                    </a:solidFill>
                  </a:tcPr>
                </a:tc>
                <a:extLst>
                  <a:ext uri="{0D108BD9-81ED-4DB2-BD59-A6C34878D82A}">
                    <a16:rowId xmlns:a16="http://schemas.microsoft.com/office/drawing/2014/main" val="10002"/>
                  </a:ext>
                </a:extLst>
              </a:tr>
              <a:tr h="5040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a:ln>
                            <a:noFill/>
                          </a:ln>
                          <a:solidFill>
                            <a:srgbClr val="000000"/>
                          </a:solidFill>
                          <a:effectLst/>
                          <a:latin typeface="Palatino Linotype" pitchFamily="18" charset="0"/>
                          <a:ea typeface="宋体" pitchFamily="2" charset="-122"/>
                        </a:rPr>
                        <a:t>能源管理体系</a:t>
                      </a:r>
                      <a:endParaRPr kumimoji="0" lang="zh-CN" altLang="en-US" sz="1400" b="1" i="0" u="none" strike="noStrike" cap="none" normalizeH="0" baseline="0" dirty="0">
                        <a:ln>
                          <a:noFill/>
                        </a:ln>
                        <a:solidFill>
                          <a:srgbClr val="000000"/>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C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0000"/>
                          </a:solidFill>
                          <a:effectLst/>
                          <a:latin typeface="Palatino Linotype" pitchFamily="18" charset="0"/>
                          <a:ea typeface="宋体" pitchFamily="2" charset="-122"/>
                        </a:rPr>
                        <a:t>认证</a:t>
                      </a:r>
                      <a:endParaRPr kumimoji="0" lang="zh-CN" altLang="en-US" sz="1400" b="0" i="0" u="none" strike="noStrike" cap="none" normalizeH="0" baseline="0">
                        <a:ln>
                          <a:noFill/>
                        </a:ln>
                        <a:solidFill>
                          <a:srgbClr val="000000"/>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C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cap="none" normalizeH="0" baseline="0" dirty="0">
                          <a:ln>
                            <a:noFill/>
                          </a:ln>
                          <a:solidFill>
                            <a:srgbClr val="000000"/>
                          </a:solidFill>
                          <a:effectLst/>
                          <a:latin typeface="Palatino Linotype" pitchFamily="18" charset="0"/>
                          <a:ea typeface="宋体" pitchFamily="2" charset="-122"/>
                        </a:rPr>
                        <a:t>10</a:t>
                      </a:r>
                      <a:r>
                        <a:rPr kumimoji="0" lang="zh-CN" altLang="en-US" sz="1400" b="0" i="0" u="none" strike="noStrike" cap="none" normalizeH="0" baseline="0" dirty="0">
                          <a:ln>
                            <a:noFill/>
                          </a:ln>
                          <a:solidFill>
                            <a:srgbClr val="000000"/>
                          </a:solidFill>
                          <a:effectLst/>
                          <a:latin typeface="Palatino Linotype" pitchFamily="18" charset="0"/>
                          <a:ea typeface="宋体" pitchFamily="2" charset="-122"/>
                        </a:rPr>
                        <a:t>万元</a:t>
                      </a:r>
                      <a:r>
                        <a:rPr kumimoji="0" lang="en-US" altLang="zh-CN" sz="1400" b="0" i="0" u="none" strike="noStrike" cap="none" normalizeH="0" baseline="0" dirty="0">
                          <a:ln>
                            <a:noFill/>
                          </a:ln>
                          <a:solidFill>
                            <a:srgbClr val="000000"/>
                          </a:solidFill>
                          <a:effectLst/>
                          <a:latin typeface="Palatino Linotype" pitchFamily="18" charset="0"/>
                          <a:ea typeface="宋体" pitchFamily="2" charset="-122"/>
                        </a:rPr>
                        <a:t>/</a:t>
                      </a:r>
                      <a:r>
                        <a:rPr kumimoji="0" lang="zh-CN" altLang="en-US" sz="1400" b="0" i="0" u="none" strike="noStrike" cap="none" normalizeH="0" baseline="0" dirty="0">
                          <a:ln>
                            <a:noFill/>
                          </a:ln>
                          <a:solidFill>
                            <a:srgbClr val="000000"/>
                          </a:solidFill>
                          <a:effectLst/>
                          <a:latin typeface="Palatino Linotype" pitchFamily="18" charset="0"/>
                          <a:ea typeface="宋体" pitchFamily="2" charset="-122"/>
                        </a:rPr>
                        <a:t>家（</a:t>
                      </a:r>
                      <a:r>
                        <a:rPr kumimoji="0" lang="zh-CN" altLang="en-US" sz="14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首次通过认证</a:t>
                      </a:r>
                      <a:r>
                        <a:rPr kumimoji="0" lang="zh-CN" altLang="en-US" sz="1400" b="0" i="0" u="none" strike="noStrike" cap="none" normalizeH="0" baseline="0" dirty="0">
                          <a:ln>
                            <a:noFill/>
                          </a:ln>
                          <a:solidFill>
                            <a:srgbClr val="000000"/>
                          </a:solidFill>
                          <a:effectLst/>
                          <a:latin typeface="Palatino Linotype" pitchFamily="18" charset="0"/>
                          <a:ea typeface="宋体" pitchFamily="2" charset="-122"/>
                        </a:rPr>
                        <a:t>）</a:t>
                      </a:r>
                      <a:endParaRPr kumimoji="0" lang="zh-CN" altLang="en-US" sz="14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C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a:t>
                      </a:r>
                      <a:endParaRPr kumimoji="0" lang="zh-CN" altLang="en-US" sz="14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CF2"/>
                    </a:solidFill>
                  </a:tcPr>
                </a:tc>
                <a:extLst>
                  <a:ext uri="{0D108BD9-81ED-4DB2-BD59-A6C34878D82A}">
                    <a16:rowId xmlns:a16="http://schemas.microsoft.com/office/drawing/2014/main" val="10003"/>
                  </a:ext>
                </a:extLst>
              </a:tr>
            </a:tbl>
          </a:graphicData>
        </a:graphic>
      </p:graphicFrame>
      <p:sp>
        <p:nvSpPr>
          <p:cNvPr id="26654" name="标题 3">
            <a:extLst>
              <a:ext uri="{FF2B5EF4-FFF2-40B4-BE49-F238E27FC236}">
                <a16:creationId xmlns:a16="http://schemas.microsoft.com/office/drawing/2014/main" id="{B0687F6C-D4DE-C5AE-C089-169DEABB631B}"/>
              </a:ext>
            </a:extLst>
          </p:cNvPr>
          <p:cNvSpPr txBox="1">
            <a:spLocks/>
          </p:cNvSpPr>
          <p:nvPr/>
        </p:nvSpPr>
        <p:spPr bwMode="auto">
          <a:xfrm>
            <a:off x="1200150" y="0"/>
            <a:ext cx="82296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FF0000"/>
                </a:solidFill>
                <a:latin typeface="微软雅黑" panose="020B0503020204020204" pitchFamily="34" charset="-122"/>
                <a:ea typeface="微软雅黑" panose="020B0503020204020204" pitchFamily="34" charset="-122"/>
              </a:rPr>
              <a:t>三、本市工业节能相关政策</a:t>
            </a:r>
            <a:r>
              <a:rPr lang="en-US" altLang="zh-CN" sz="2400">
                <a:solidFill>
                  <a:srgbClr val="FF0000"/>
                </a:solidFill>
                <a:latin typeface="微软雅黑" panose="020B0503020204020204" pitchFamily="34" charset="-122"/>
                <a:ea typeface="微软雅黑" panose="020B0503020204020204" pitchFamily="34" charset="-122"/>
              </a:rPr>
              <a:t>-</a:t>
            </a:r>
            <a:r>
              <a:rPr lang="zh-CN" altLang="en-US" sz="2400">
                <a:solidFill>
                  <a:srgbClr val="FF0000"/>
                </a:solidFill>
                <a:latin typeface="微软雅黑" panose="020B0503020204020204" pitchFamily="34" charset="-122"/>
                <a:ea typeface="微软雅黑" panose="020B0503020204020204" pitchFamily="34" charset="-122"/>
              </a:rPr>
              <a:t>工业节能政策</a:t>
            </a:r>
          </a:p>
        </p:txBody>
      </p:sp>
      <p:sp>
        <p:nvSpPr>
          <p:cNvPr id="5" name="TextBox 4">
            <a:extLst>
              <a:ext uri="{FF2B5EF4-FFF2-40B4-BE49-F238E27FC236}">
                <a16:creationId xmlns:a16="http://schemas.microsoft.com/office/drawing/2014/main" id="{EFF8A362-320C-8437-DA6A-AB59485051D3}"/>
              </a:ext>
            </a:extLst>
          </p:cNvPr>
          <p:cNvSpPr txBox="1"/>
          <p:nvPr/>
        </p:nvSpPr>
        <p:spPr>
          <a:xfrm>
            <a:off x="1071563" y="1285875"/>
            <a:ext cx="6786562" cy="646113"/>
          </a:xfrm>
          <a:prstGeom prst="rect">
            <a:avLst/>
          </a:prstGeom>
          <a:noFill/>
        </p:spPr>
        <p:txBody>
          <a:bodyPr>
            <a:spAutoFit/>
          </a:bodyPr>
          <a:lstStyle/>
          <a:p>
            <a:pPr indent="457200">
              <a:defRPr/>
            </a:pPr>
            <a:r>
              <a:rPr lang="zh-CN" altLang="en-US" dirty="0">
                <a:solidFill>
                  <a:schemeClr val="accent2">
                    <a:lumMod val="50000"/>
                  </a:schemeClr>
                </a:solidFill>
                <a:latin typeface="Arial" charset="0"/>
              </a:rPr>
              <a:t>本轮市级工业节能和合同能源管理专项政策已于</a:t>
            </a:r>
            <a:r>
              <a:rPr lang="en-US" altLang="zh-CN" dirty="0">
                <a:solidFill>
                  <a:schemeClr val="accent2">
                    <a:lumMod val="50000"/>
                  </a:schemeClr>
                </a:solidFill>
                <a:latin typeface="Arial" charset="0"/>
              </a:rPr>
              <a:t>2021</a:t>
            </a:r>
            <a:r>
              <a:rPr lang="zh-CN" altLang="en-US" dirty="0">
                <a:solidFill>
                  <a:schemeClr val="accent2">
                    <a:lumMod val="50000"/>
                  </a:schemeClr>
                </a:solidFill>
                <a:latin typeface="Arial" charset="0"/>
              </a:rPr>
              <a:t>年</a:t>
            </a:r>
            <a:r>
              <a:rPr lang="en-US" altLang="zh-CN" dirty="0">
                <a:solidFill>
                  <a:schemeClr val="accent2">
                    <a:lumMod val="50000"/>
                  </a:schemeClr>
                </a:solidFill>
                <a:latin typeface="Arial" charset="0"/>
              </a:rPr>
              <a:t>12</a:t>
            </a:r>
            <a:r>
              <a:rPr lang="zh-CN" altLang="en-US" dirty="0">
                <a:solidFill>
                  <a:schemeClr val="accent2">
                    <a:lumMod val="50000"/>
                  </a:schemeClr>
                </a:solidFill>
                <a:latin typeface="Arial" charset="0"/>
              </a:rPr>
              <a:t>月</a:t>
            </a:r>
            <a:r>
              <a:rPr lang="en-US" altLang="zh-CN" dirty="0">
                <a:solidFill>
                  <a:schemeClr val="accent2">
                    <a:lumMod val="50000"/>
                  </a:schemeClr>
                </a:solidFill>
                <a:latin typeface="Arial" charset="0"/>
              </a:rPr>
              <a:t>31</a:t>
            </a:r>
            <a:r>
              <a:rPr lang="zh-CN" altLang="en-US" dirty="0">
                <a:solidFill>
                  <a:schemeClr val="accent2">
                    <a:lumMod val="50000"/>
                  </a:schemeClr>
                </a:solidFill>
                <a:latin typeface="Arial" charset="0"/>
              </a:rPr>
              <a:t>日到期，新一轮政策正在修订中。</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3">
            <a:extLst>
              <a:ext uri="{FF2B5EF4-FFF2-40B4-BE49-F238E27FC236}">
                <a16:creationId xmlns:a16="http://schemas.microsoft.com/office/drawing/2014/main" id="{EAAE569D-9F5D-AF09-7067-EA3B92FFEEDA}"/>
              </a:ext>
            </a:extLst>
          </p:cNvPr>
          <p:cNvSpPr txBox="1">
            <a:spLocks noChangeArrowheads="1"/>
          </p:cNvSpPr>
          <p:nvPr/>
        </p:nvSpPr>
        <p:spPr bwMode="white">
          <a:xfrm>
            <a:off x="1019175" y="2335213"/>
            <a:ext cx="80168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FF0000"/>
                </a:solidFill>
                <a:latin typeface="微软雅黑" panose="020B0503020204020204" pitchFamily="34" charset="-122"/>
                <a:ea typeface="微软雅黑" panose="020B0503020204020204" pitchFamily="34" charset="-122"/>
                <a:cs typeface="Calibri" panose="020F0502020204030204" pitchFamily="34" charset="0"/>
              </a:rPr>
              <a:t>一、政策解读（方向</a:t>
            </a:r>
            <a:r>
              <a:rPr lang="en-US" altLang="zh-CN" sz="2400" dirty="0">
                <a:solidFill>
                  <a:srgbClr val="FF0000"/>
                </a:solidFill>
                <a:latin typeface="微软雅黑" panose="020B0503020204020204" pitchFamily="34" charset="-122"/>
                <a:ea typeface="微软雅黑" panose="020B0503020204020204" pitchFamily="34" charset="-122"/>
                <a:cs typeface="Calibri" panose="020F0502020204030204" pitchFamily="34" charset="0"/>
              </a:rPr>
              <a:t>2</a:t>
            </a:r>
            <a:r>
              <a:rPr lang="zh-CN" altLang="en-US" sz="2400" dirty="0">
                <a:solidFill>
                  <a:srgbClr val="FF0000"/>
                </a:solidFill>
                <a:latin typeface="微软雅黑" panose="020B0503020204020204" pitchFamily="34" charset="-122"/>
                <a:ea typeface="微软雅黑" panose="020B0503020204020204" pitchFamily="34" charset="-122"/>
                <a:cs typeface="Calibri" panose="020F0502020204030204" pitchFamily="34" charset="0"/>
              </a:rPr>
              <a:t>、方向</a:t>
            </a:r>
            <a:r>
              <a:rPr lang="en-US" altLang="zh-CN" sz="2400" dirty="0">
                <a:solidFill>
                  <a:srgbClr val="FF0000"/>
                </a:solidFill>
                <a:latin typeface="微软雅黑" panose="020B0503020204020204" pitchFamily="34" charset="-122"/>
                <a:ea typeface="微软雅黑" panose="020B0503020204020204" pitchFamily="34" charset="-122"/>
                <a:cs typeface="Calibri" panose="020F0502020204030204" pitchFamily="34" charset="0"/>
              </a:rPr>
              <a:t>3</a:t>
            </a:r>
            <a:r>
              <a:rPr lang="zh-CN" altLang="en-US" sz="2400" dirty="0">
                <a:solidFill>
                  <a:srgbClr val="FF0000"/>
                </a:solidFill>
                <a:latin typeface="微软雅黑" panose="020B0503020204020204" pitchFamily="34" charset="-122"/>
                <a:ea typeface="微软雅黑" panose="020B0503020204020204" pitchFamily="34" charset="-122"/>
                <a:cs typeface="Calibri" panose="020F0502020204030204" pitchFamily="34" charset="0"/>
              </a:rPr>
              <a:t>）</a:t>
            </a:r>
            <a:endParaRPr lang="en-US" altLang="zh-CN" sz="2400" dirty="0">
              <a:solidFill>
                <a:srgbClr val="FF0000"/>
              </a:solidFill>
              <a:latin typeface="微软雅黑" panose="020B0503020204020204" pitchFamily="34" charset="-122"/>
              <a:ea typeface="微软雅黑" panose="020B0503020204020204" pitchFamily="34" charset="-122"/>
              <a:cs typeface="Calibri" panose="020F0502020204030204" pitchFamily="34" charset="0"/>
            </a:endParaRPr>
          </a:p>
          <a:p>
            <a:pPr eaLnBrk="1" hangingPunct="1"/>
            <a:endParaRPr lang="en-US" altLang="zh-CN" sz="2400" dirty="0">
              <a:solidFill>
                <a:srgbClr val="FF0000"/>
              </a:solidFill>
              <a:latin typeface="微软雅黑" panose="020B0503020204020204" pitchFamily="34" charset="-122"/>
              <a:ea typeface="微软雅黑" panose="020B0503020204020204" pitchFamily="34" charset="-122"/>
              <a:cs typeface="Calibri" panose="020F0502020204030204" pitchFamily="34" charset="0"/>
            </a:endParaRPr>
          </a:p>
          <a:p>
            <a:pPr eaLnBrk="1" hangingPunct="1"/>
            <a:r>
              <a:rPr lang="zh-CN" altLang="en-US" sz="2400" dirty="0">
                <a:solidFill>
                  <a:srgbClr val="FF0000"/>
                </a:solidFill>
                <a:latin typeface="微软雅黑" panose="020B0503020204020204" pitchFamily="34" charset="-122"/>
                <a:ea typeface="微软雅黑" panose="020B0503020204020204" pitchFamily="34" charset="-122"/>
                <a:cs typeface="Calibri" panose="020F0502020204030204" pitchFamily="34" charset="0"/>
              </a:rPr>
              <a:t>    二、申报审核要求</a:t>
            </a:r>
            <a:endParaRPr lang="en-US" altLang="zh-CN" sz="2400" dirty="0">
              <a:solidFill>
                <a:srgbClr val="FF0000"/>
              </a:solidFill>
              <a:latin typeface="微软雅黑" panose="020B0503020204020204" pitchFamily="34" charset="-122"/>
              <a:ea typeface="微软雅黑" panose="020B0503020204020204" pitchFamily="34" charset="-122"/>
              <a:cs typeface="Calibri" panose="020F0502020204030204" pitchFamily="34" charset="0"/>
            </a:endParaRPr>
          </a:p>
          <a:p>
            <a:pPr eaLnBrk="1" hangingPunct="1"/>
            <a:endParaRPr lang="en-US" altLang="zh-CN" sz="2400" dirty="0">
              <a:solidFill>
                <a:srgbClr val="FF0000"/>
              </a:solidFill>
              <a:latin typeface="微软雅黑" panose="020B0503020204020204" pitchFamily="34" charset="-122"/>
              <a:ea typeface="微软雅黑" panose="020B0503020204020204" pitchFamily="34" charset="-122"/>
              <a:cs typeface="Calibri" panose="020F0502020204030204" pitchFamily="34" charset="0"/>
            </a:endParaRPr>
          </a:p>
          <a:p>
            <a:pPr eaLnBrk="1" hangingPunct="1"/>
            <a:r>
              <a:rPr lang="zh-CN" altLang="en-US" sz="2400" dirty="0">
                <a:solidFill>
                  <a:srgbClr val="FF0000"/>
                </a:solidFill>
                <a:latin typeface="微软雅黑" panose="020B0503020204020204" pitchFamily="34" charset="-122"/>
                <a:ea typeface="微软雅黑" panose="020B0503020204020204" pitchFamily="34" charset="-122"/>
                <a:cs typeface="Calibri" panose="020F0502020204030204" pitchFamily="34" charset="0"/>
              </a:rPr>
              <a:t>        三、本市工业节能相关政策</a:t>
            </a:r>
            <a:endParaRPr lang="en-US" altLang="zh-CN" sz="2400" dirty="0">
              <a:solidFill>
                <a:srgbClr val="FF0000"/>
              </a:solidFill>
              <a:latin typeface="微软雅黑" panose="020B0503020204020204" pitchFamily="34" charset="-122"/>
              <a:ea typeface="微软雅黑" panose="020B0503020204020204" pitchFamily="34" charset="-122"/>
              <a:cs typeface="Calibri" panose="020F0502020204030204" pitchFamily="34" charset="0"/>
            </a:endParaRPr>
          </a:p>
          <a:p>
            <a:pPr eaLnBrk="1" hangingPunct="1"/>
            <a:endParaRPr lang="en-US" altLang="zh-CN" sz="2400" dirty="0">
              <a:solidFill>
                <a:srgbClr val="FF0000"/>
              </a:solidFill>
              <a:latin typeface="微软雅黑" panose="020B0503020204020204" pitchFamily="34" charset="-122"/>
              <a:ea typeface="微软雅黑" panose="020B0503020204020204" pitchFamily="34" charset="-122"/>
              <a:cs typeface="Calibri" panose="020F0502020204030204" pitchFamily="34" charset="0"/>
            </a:endParaRPr>
          </a:p>
          <a:p>
            <a:pPr eaLnBrk="1" hangingPunct="1"/>
            <a:endParaRPr lang="en-US" altLang="zh-CN" sz="2400" dirty="0">
              <a:solidFill>
                <a:srgbClr val="FF0000"/>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3" name="直角三角形 2">
            <a:extLst>
              <a:ext uri="{FF2B5EF4-FFF2-40B4-BE49-F238E27FC236}">
                <a16:creationId xmlns:a16="http://schemas.microsoft.com/office/drawing/2014/main" id="{950E8B78-A5AA-062E-8666-2651E2813FFD}"/>
              </a:ext>
            </a:extLst>
          </p:cNvPr>
          <p:cNvSpPr/>
          <p:nvPr/>
        </p:nvSpPr>
        <p:spPr>
          <a:xfrm>
            <a:off x="0" y="3581400"/>
            <a:ext cx="4800600" cy="3276600"/>
          </a:xfrm>
          <a:prstGeom prst="rtTriangle">
            <a:avLst/>
          </a:prstGeom>
          <a:blipFill dpi="0" rotWithShape="0">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 name="燕尾形 16">
            <a:extLst>
              <a:ext uri="{FF2B5EF4-FFF2-40B4-BE49-F238E27FC236}">
                <a16:creationId xmlns:a16="http://schemas.microsoft.com/office/drawing/2014/main" id="{D4AA47F1-CE48-7CE0-BBC9-111429EDDC82}"/>
              </a:ext>
            </a:extLst>
          </p:cNvPr>
          <p:cNvSpPr/>
          <p:nvPr/>
        </p:nvSpPr>
        <p:spPr>
          <a:xfrm>
            <a:off x="347663" y="1447800"/>
            <a:ext cx="376237" cy="347663"/>
          </a:xfrm>
          <a:prstGeom prst="chevron">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5" name="燕尾形 23">
            <a:extLst>
              <a:ext uri="{FF2B5EF4-FFF2-40B4-BE49-F238E27FC236}">
                <a16:creationId xmlns:a16="http://schemas.microsoft.com/office/drawing/2014/main" id="{14A49FF3-A3F5-1A55-DDFD-2907112ABD76}"/>
              </a:ext>
            </a:extLst>
          </p:cNvPr>
          <p:cNvSpPr/>
          <p:nvPr/>
        </p:nvSpPr>
        <p:spPr>
          <a:xfrm>
            <a:off x="677863" y="1447800"/>
            <a:ext cx="376237" cy="347663"/>
          </a:xfrm>
          <a:prstGeom prst="chevron">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3">
            <a:extLst>
              <a:ext uri="{FF2B5EF4-FFF2-40B4-BE49-F238E27FC236}">
                <a16:creationId xmlns:a16="http://schemas.microsoft.com/office/drawing/2014/main" id="{3A542C16-B435-B459-1F1A-61E463EF6CF1}"/>
              </a:ext>
            </a:extLst>
          </p:cNvPr>
          <p:cNvSpPr txBox="1">
            <a:spLocks/>
          </p:cNvSpPr>
          <p:nvPr/>
        </p:nvSpPr>
        <p:spPr bwMode="auto">
          <a:xfrm>
            <a:off x="1200150" y="0"/>
            <a:ext cx="82296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FF0000"/>
                </a:solidFill>
                <a:latin typeface="微软雅黑" panose="020B0503020204020204" pitchFamily="34" charset="-122"/>
                <a:ea typeface="微软雅黑" panose="020B0503020204020204" pitchFamily="34" charset="-122"/>
              </a:rPr>
              <a:t>三、本市工业节能相关政策</a:t>
            </a:r>
            <a:r>
              <a:rPr lang="en-US" altLang="zh-CN" sz="2400">
                <a:solidFill>
                  <a:srgbClr val="FF0000"/>
                </a:solidFill>
                <a:latin typeface="微软雅黑" panose="020B0503020204020204" pitchFamily="34" charset="-122"/>
                <a:ea typeface="微软雅黑" panose="020B0503020204020204" pitchFamily="34" charset="-122"/>
              </a:rPr>
              <a:t>-</a:t>
            </a:r>
            <a:r>
              <a:rPr lang="zh-CN" altLang="en-US" sz="2400">
                <a:solidFill>
                  <a:srgbClr val="FF0000"/>
                </a:solidFill>
                <a:latin typeface="微软雅黑" panose="020B0503020204020204" pitchFamily="34" charset="-122"/>
                <a:ea typeface="微软雅黑" panose="020B0503020204020204" pitchFamily="34" charset="-122"/>
              </a:rPr>
              <a:t>绿色制造体系建设</a:t>
            </a:r>
          </a:p>
        </p:txBody>
      </p:sp>
      <p:sp>
        <p:nvSpPr>
          <p:cNvPr id="22531" name="灯片编号占位符 4">
            <a:extLst>
              <a:ext uri="{FF2B5EF4-FFF2-40B4-BE49-F238E27FC236}">
                <a16:creationId xmlns:a16="http://schemas.microsoft.com/office/drawing/2014/main" id="{477FD800-5508-2591-45A1-0AA3646F48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040DE4C-925C-4CE3-94CE-D3CD8B72988D}" type="slidenum">
              <a:rPr lang="zh-CN" altLang="en-US"/>
              <a:pPr/>
              <a:t>20</a:t>
            </a:fld>
            <a:endParaRPr lang="zh-CN" altLang="en-US"/>
          </a:p>
        </p:txBody>
      </p:sp>
      <p:grpSp>
        <p:nvGrpSpPr>
          <p:cNvPr id="2" name="Group 11">
            <a:extLst>
              <a:ext uri="{FF2B5EF4-FFF2-40B4-BE49-F238E27FC236}">
                <a16:creationId xmlns:a16="http://schemas.microsoft.com/office/drawing/2014/main" id="{F2F93795-19D4-9862-9F5A-D26D9048C891}"/>
              </a:ext>
            </a:extLst>
          </p:cNvPr>
          <p:cNvGrpSpPr/>
          <p:nvPr/>
        </p:nvGrpSpPr>
        <p:grpSpPr>
          <a:xfrm>
            <a:off x="2198062" y="1371600"/>
            <a:ext cx="1112952" cy="1253512"/>
            <a:chOff x="1743076" y="2991066"/>
            <a:chExt cx="1414666" cy="1619124"/>
          </a:xfrm>
          <a:solidFill>
            <a:schemeClr val="accent1"/>
          </a:solidFill>
        </p:grpSpPr>
        <p:sp>
          <p:nvSpPr>
            <p:cNvPr id="62" name="Shape 1721">
              <a:extLst>
                <a:ext uri="{FF2B5EF4-FFF2-40B4-BE49-F238E27FC236}">
                  <a16:creationId xmlns:a16="http://schemas.microsoft.com/office/drawing/2014/main" id="{D959BD90-3B05-2270-B40D-B31D22A74914}"/>
                </a:ext>
              </a:extLst>
            </p:cNvPr>
            <p:cNvSpPr/>
            <p:nvPr/>
          </p:nvSpPr>
          <p:spPr>
            <a:xfrm rot="18900000">
              <a:off x="1743076" y="2991066"/>
              <a:ext cx="1414666" cy="1414666"/>
            </a:xfrm>
            <a:prstGeom prst="roundRect">
              <a:avLst>
                <a:gd name="adj" fmla="val 15000"/>
              </a:avLst>
            </a:prstGeom>
            <a:solidFill>
              <a:schemeClr val="bg1">
                <a:lumMod val="85000"/>
              </a:schemeClr>
            </a:solidFill>
            <a:ln w="12700">
              <a:miter lim="400000"/>
            </a:ln>
          </p:spPr>
          <p:txBody>
            <a:bodyPr lIns="67733" tIns="67733" rIns="67733" bIns="67733" anchor="ctr"/>
            <a:lstStyle/>
            <a:p>
              <a:pPr eaLnBrk="1" hangingPunct="1">
                <a:spcBef>
                  <a:spcPts val="4500"/>
                </a:spcBef>
                <a:defRPr sz="2500">
                  <a:latin typeface="Aller Light"/>
                  <a:ea typeface="Aller Light"/>
                  <a:cs typeface="Aller Light"/>
                  <a:sym typeface="Aller Light"/>
                </a:defRPr>
              </a:pPr>
              <a:endParaRPr sz="3335">
                <a:solidFill>
                  <a:schemeClr val="bg1"/>
                </a:solidFill>
                <a:latin typeface="字魂36号-正文宋楷" panose="02000000000000000000" pitchFamily="2" charset="-122"/>
                <a:ea typeface="字魂36号-正文宋楷" panose="02000000000000000000" pitchFamily="2" charset="-122"/>
                <a:cs typeface="Aller Light"/>
                <a:sym typeface="字魂36号-正文宋楷" panose="02000000000000000000" pitchFamily="2" charset="-122"/>
              </a:endParaRPr>
            </a:p>
          </p:txBody>
        </p:sp>
        <p:sp>
          <p:nvSpPr>
            <p:cNvPr id="63" name="Shape 1732">
              <a:extLst>
                <a:ext uri="{FF2B5EF4-FFF2-40B4-BE49-F238E27FC236}">
                  <a16:creationId xmlns:a16="http://schemas.microsoft.com/office/drawing/2014/main" id="{7C0012CC-BFED-D769-5479-10945ECF41CE}"/>
                </a:ext>
              </a:extLst>
            </p:cNvPr>
            <p:cNvSpPr/>
            <p:nvPr/>
          </p:nvSpPr>
          <p:spPr>
            <a:xfrm rot="18900000">
              <a:off x="1743076" y="3195523"/>
              <a:ext cx="1414666" cy="1414667"/>
            </a:xfrm>
            <a:prstGeom prst="roundRect">
              <a:avLst>
                <a:gd name="adj" fmla="val 15000"/>
              </a:avLst>
            </a:prstGeom>
            <a:solidFill>
              <a:schemeClr val="accent1">
                <a:lumMod val="50000"/>
              </a:schemeClr>
            </a:solidFill>
            <a:ln w="50800" cap="flat">
              <a:noFill/>
              <a:miter lim="400000"/>
            </a:ln>
            <a:effectLst/>
          </p:spPr>
          <p:txBody>
            <a:bodyPr lIns="67733" tIns="67733" rIns="67733" bIns="67733" anchor="ctr"/>
            <a:lstStyle/>
            <a:p>
              <a:pPr eaLnBrk="1" hangingPunct="1">
                <a:spcBef>
                  <a:spcPts val="4500"/>
                </a:spcBef>
                <a:defRPr sz="2500">
                  <a:latin typeface="Aller Light"/>
                  <a:ea typeface="Aller Light"/>
                  <a:cs typeface="Aller Light"/>
                  <a:sym typeface="Aller Light"/>
                </a:defRPr>
              </a:pPr>
              <a:endParaRPr sz="3335">
                <a:solidFill>
                  <a:schemeClr val="bg1"/>
                </a:solidFill>
                <a:latin typeface="字魂36号-正文宋楷" panose="02000000000000000000" pitchFamily="2" charset="-122"/>
                <a:ea typeface="字魂36号-正文宋楷" panose="02000000000000000000" pitchFamily="2" charset="-122"/>
                <a:cs typeface="Aller Light"/>
                <a:sym typeface="字魂36号-正文宋楷" panose="02000000000000000000" pitchFamily="2" charset="-122"/>
              </a:endParaRPr>
            </a:p>
          </p:txBody>
        </p:sp>
      </p:grpSp>
      <p:sp>
        <p:nvSpPr>
          <p:cNvPr id="64" name="Text Placeholder 4">
            <a:extLst>
              <a:ext uri="{FF2B5EF4-FFF2-40B4-BE49-F238E27FC236}">
                <a16:creationId xmlns:a16="http://schemas.microsoft.com/office/drawing/2014/main" id="{83D5AA82-22B5-96D8-FBD3-07DC6599B2F2}"/>
              </a:ext>
            </a:extLst>
          </p:cNvPr>
          <p:cNvSpPr txBox="1"/>
          <p:nvPr/>
        </p:nvSpPr>
        <p:spPr>
          <a:xfrm>
            <a:off x="2165350" y="1916113"/>
            <a:ext cx="1211263" cy="266700"/>
          </a:xfrm>
          <a:prstGeom prst="rect">
            <a:avLst/>
          </a:prstGeom>
        </p:spPr>
        <p:txBody>
          <a:bodyPr lIns="121917" tIns="60959" rIns="121917" bIns="60959"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defRPr/>
            </a:pPr>
            <a:r>
              <a:rPr lang="zh-CN" altLang="zh-CN" sz="1800" dirty="0">
                <a:solidFill>
                  <a:schemeClr val="bg1"/>
                </a:solidFill>
              </a:rPr>
              <a:t>创建</a:t>
            </a:r>
            <a:r>
              <a:rPr lang="en-US" altLang="zh-CN" sz="1800" dirty="0">
                <a:solidFill>
                  <a:schemeClr val="bg1"/>
                </a:solidFill>
              </a:rPr>
              <a:t>10</a:t>
            </a:r>
            <a:r>
              <a:rPr lang="zh-CN" altLang="zh-CN" sz="1800" dirty="0">
                <a:solidFill>
                  <a:schemeClr val="bg1"/>
                </a:solidFill>
              </a:rPr>
              <a:t>家绿色设计示范企业</a:t>
            </a:r>
            <a:endParaRPr lang="en-GB" altLang="zh-CN" sz="1800" b="1" dirty="0">
              <a:solidFill>
                <a:schemeClr val="bg1"/>
              </a:solidFill>
              <a:effectLst>
                <a:outerShdw blurRad="38100" dist="38100" dir="2700000" algn="tl">
                  <a:srgbClr val="C0C0C0"/>
                </a:outerShdw>
              </a:effectLst>
              <a:latin typeface="华文新魏" panose="02010800040101010101" pitchFamily="2" charset="-122"/>
              <a:ea typeface="华文新魏" panose="02010800040101010101" pitchFamily="2" charset="-122"/>
              <a:sym typeface="字魂36号-正文宋楷"/>
            </a:endParaRPr>
          </a:p>
        </p:txBody>
      </p:sp>
      <p:sp>
        <p:nvSpPr>
          <p:cNvPr id="65" name="TextBox 127">
            <a:extLst>
              <a:ext uri="{FF2B5EF4-FFF2-40B4-BE49-F238E27FC236}">
                <a16:creationId xmlns:a16="http://schemas.microsoft.com/office/drawing/2014/main" id="{0B236B61-B8D2-95D3-9E8D-C61D0DB50DB9}"/>
              </a:ext>
            </a:extLst>
          </p:cNvPr>
          <p:cNvSpPr txBox="1"/>
          <p:nvPr/>
        </p:nvSpPr>
        <p:spPr>
          <a:xfrm>
            <a:off x="3681413" y="1643063"/>
            <a:ext cx="4679950" cy="615950"/>
          </a:xfrm>
          <a:prstGeom prst="rect">
            <a:avLst/>
          </a:prstGeom>
          <a:noFill/>
        </p:spPr>
        <p:txBody>
          <a:bodyPr lIns="0" tIns="0" rIns="0" bIns="0">
            <a:spAutoFit/>
          </a:bodyPr>
          <a:lstStyle/>
          <a:p>
            <a:pPr algn="just" eaLnBrk="1" hangingPunct="1">
              <a:lnSpc>
                <a:spcPts val="2400"/>
              </a:lnSpc>
              <a:defRPr/>
            </a:pPr>
            <a:r>
              <a:rPr lang="zh-CN" altLang="zh-CN" sz="1600" b="1" dirty="0">
                <a:solidFill>
                  <a:schemeClr val="tx2">
                    <a:lumMod val="50000"/>
                  </a:schemeClr>
                </a:solidFill>
                <a:latin typeface="华文楷体" pitchFamily="2" charset="-122"/>
                <a:ea typeface="华文楷体" pitchFamily="2" charset="-122"/>
              </a:rPr>
              <a:t>在塑料、包装、日化、家电、机械、汽车、电子等领域创建</a:t>
            </a:r>
            <a:r>
              <a:rPr lang="en-US" altLang="zh-CN" sz="1600" b="1" dirty="0">
                <a:solidFill>
                  <a:schemeClr val="tx2">
                    <a:lumMod val="50000"/>
                  </a:schemeClr>
                </a:solidFill>
                <a:latin typeface="华文楷体" pitchFamily="2" charset="-122"/>
                <a:ea typeface="华文楷体" pitchFamily="2" charset="-122"/>
              </a:rPr>
              <a:t>10</a:t>
            </a:r>
            <a:r>
              <a:rPr lang="zh-CN" altLang="zh-CN" sz="1600" b="1" dirty="0">
                <a:solidFill>
                  <a:schemeClr val="tx2">
                    <a:lumMod val="50000"/>
                  </a:schemeClr>
                </a:solidFill>
                <a:latin typeface="华文楷体" pitchFamily="2" charset="-122"/>
                <a:ea typeface="华文楷体" pitchFamily="2" charset="-122"/>
              </a:rPr>
              <a:t>家绿色设计示范企业。 </a:t>
            </a:r>
            <a:endParaRPr lang="zh-CN" altLang="en-US" sz="1600" b="1" dirty="0">
              <a:solidFill>
                <a:schemeClr val="tx2">
                  <a:lumMod val="50000"/>
                </a:schemeClr>
              </a:solidFill>
              <a:latin typeface="华文楷体" pitchFamily="2" charset="-122"/>
              <a:ea typeface="华文楷体" pitchFamily="2" charset="-122"/>
            </a:endParaRPr>
          </a:p>
        </p:txBody>
      </p:sp>
      <p:grpSp>
        <p:nvGrpSpPr>
          <p:cNvPr id="22535" name="组合 36">
            <a:extLst>
              <a:ext uri="{FF2B5EF4-FFF2-40B4-BE49-F238E27FC236}">
                <a16:creationId xmlns:a16="http://schemas.microsoft.com/office/drawing/2014/main" id="{35A5A432-DC96-652D-4FAB-F4EA629B09B1}"/>
              </a:ext>
            </a:extLst>
          </p:cNvPr>
          <p:cNvGrpSpPr>
            <a:grpSpLocks/>
          </p:cNvGrpSpPr>
          <p:nvPr/>
        </p:nvGrpSpPr>
        <p:grpSpPr bwMode="auto">
          <a:xfrm>
            <a:off x="671513" y="1511300"/>
            <a:ext cx="1277937" cy="1587500"/>
            <a:chOff x="4043417" y="2073090"/>
            <a:chExt cx="1923258" cy="2396300"/>
          </a:xfrm>
        </p:grpSpPr>
        <p:grpSp>
          <p:nvGrpSpPr>
            <p:cNvPr id="22565" name="组合 37">
              <a:extLst>
                <a:ext uri="{FF2B5EF4-FFF2-40B4-BE49-F238E27FC236}">
                  <a16:creationId xmlns:a16="http://schemas.microsoft.com/office/drawing/2014/main" id="{79400F7B-2B19-C524-E9CC-C47A29517CA9}"/>
                </a:ext>
              </a:extLst>
            </p:cNvPr>
            <p:cNvGrpSpPr>
              <a:grpSpLocks/>
            </p:cNvGrpSpPr>
            <p:nvPr/>
          </p:nvGrpSpPr>
          <p:grpSpPr bwMode="auto">
            <a:xfrm>
              <a:off x="4043417" y="2073090"/>
              <a:ext cx="1923258" cy="2396300"/>
              <a:chOff x="7380501" y="2927402"/>
              <a:chExt cx="2311887" cy="2880512"/>
            </a:xfrm>
          </p:grpSpPr>
          <p:sp>
            <p:nvSpPr>
              <p:cNvPr id="69" name="椭圆 50">
                <a:extLst>
                  <a:ext uri="{FF2B5EF4-FFF2-40B4-BE49-F238E27FC236}">
                    <a16:creationId xmlns:a16="http://schemas.microsoft.com/office/drawing/2014/main" id="{271C2AB7-613E-C34F-DFF0-6229BEA14434}"/>
                  </a:ext>
                </a:extLst>
              </p:cNvPr>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 fmla="*/ 13249 w 1687745"/>
                  <a:gd name="connsiteY0" fmla="*/ 1035368 h 2070736"/>
                  <a:gd name="connsiteX1" fmla="*/ 850497 w 1687745"/>
                  <a:gd name="connsiteY1" fmla="*/ 0 h 2070736"/>
                  <a:gd name="connsiteX2" fmla="*/ 1687745 w 1687745"/>
                  <a:gd name="connsiteY2" fmla="*/ 1035368 h 2070736"/>
                  <a:gd name="connsiteX3" fmla="*/ 850497 w 1687745"/>
                  <a:gd name="connsiteY3" fmla="*/ 2070736 h 2070736"/>
                  <a:gd name="connsiteX4" fmla="*/ 13249 w 1687745"/>
                  <a:gd name="connsiteY4" fmla="*/ 1035368 h 2070736"/>
                  <a:gd name="connsiteX0" fmla="*/ 13249 w 1696474"/>
                  <a:gd name="connsiteY0" fmla="*/ 1035368 h 2070736"/>
                  <a:gd name="connsiteX1" fmla="*/ 850497 w 1696474"/>
                  <a:gd name="connsiteY1" fmla="*/ 0 h 2070736"/>
                  <a:gd name="connsiteX2" fmla="*/ 1687745 w 1696474"/>
                  <a:gd name="connsiteY2" fmla="*/ 1035368 h 2070736"/>
                  <a:gd name="connsiteX3" fmla="*/ 850497 w 1696474"/>
                  <a:gd name="connsiteY3" fmla="*/ 2070736 h 2070736"/>
                  <a:gd name="connsiteX4" fmla="*/ 13249 w 1696474"/>
                  <a:gd name="connsiteY4" fmla="*/ 1035368 h 2070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100">
                  <a:solidFill>
                    <a:schemeClr val="tx1">
                      <a:lumMod val="65000"/>
                      <a:lumOff val="35000"/>
                    </a:schemeClr>
                  </a:solidFill>
                  <a:latin typeface="字魂35号-经典雅黑" panose="02000000000000000000" pitchFamily="2" charset="-122"/>
                  <a:ea typeface="字魂35号-经典雅黑" panose="02000000000000000000" pitchFamily="2" charset="-122"/>
                </a:endParaRPr>
              </a:p>
            </p:txBody>
          </p:sp>
          <p:sp>
            <p:nvSpPr>
              <p:cNvPr id="70" name="椭圆 69">
                <a:extLst>
                  <a:ext uri="{FF2B5EF4-FFF2-40B4-BE49-F238E27FC236}">
                    <a16:creationId xmlns:a16="http://schemas.microsoft.com/office/drawing/2014/main" id="{E4214EBD-ED07-511F-9975-7086A2B81B43}"/>
                  </a:ext>
                </a:extLst>
              </p:cNvPr>
              <p:cNvSpPr/>
              <p:nvPr/>
            </p:nvSpPr>
            <p:spPr>
              <a:xfrm>
                <a:off x="7567174" y="3244258"/>
                <a:ext cx="1344054" cy="1342319"/>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88900" dir="2700000" algn="tl" rotWithShape="0">
                  <a:srgbClr val="494949">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100">
                  <a:solidFill>
                    <a:schemeClr val="tx1">
                      <a:lumMod val="65000"/>
                      <a:lumOff val="35000"/>
                    </a:schemeClr>
                  </a:solidFill>
                  <a:latin typeface="字魂35号-经典雅黑" panose="02000000000000000000" pitchFamily="2" charset="-122"/>
                  <a:ea typeface="字魂35号-经典雅黑" panose="02000000000000000000" pitchFamily="2" charset="-122"/>
                </a:endParaRPr>
              </a:p>
            </p:txBody>
          </p:sp>
          <p:sp>
            <p:nvSpPr>
              <p:cNvPr id="71" name="椭圆 70">
                <a:extLst>
                  <a:ext uri="{FF2B5EF4-FFF2-40B4-BE49-F238E27FC236}">
                    <a16:creationId xmlns:a16="http://schemas.microsoft.com/office/drawing/2014/main" id="{EE745851-68D0-5597-D404-6496EDB979A9}"/>
                  </a:ext>
                </a:extLst>
              </p:cNvPr>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100">
                  <a:solidFill>
                    <a:schemeClr val="tx1">
                      <a:lumMod val="65000"/>
                      <a:lumOff val="35000"/>
                    </a:schemeClr>
                  </a:solidFill>
                  <a:latin typeface="字魂35号-经典雅黑" panose="02000000000000000000" pitchFamily="2" charset="-122"/>
                  <a:ea typeface="字魂35号-经典雅黑" panose="02000000000000000000" pitchFamily="2" charset="-122"/>
                </a:endParaRPr>
              </a:p>
            </p:txBody>
          </p:sp>
        </p:grpSp>
        <p:sp>
          <p:nvSpPr>
            <p:cNvPr id="68" name="文本框 115">
              <a:extLst>
                <a:ext uri="{FF2B5EF4-FFF2-40B4-BE49-F238E27FC236}">
                  <a16:creationId xmlns:a16="http://schemas.microsoft.com/office/drawing/2014/main" id="{AC94E3BB-A998-D2E1-4670-6B267A8F786A}"/>
                </a:ext>
              </a:extLst>
            </p:cNvPr>
            <p:cNvSpPr txBox="1"/>
            <p:nvPr/>
          </p:nvSpPr>
          <p:spPr>
            <a:xfrm>
              <a:off x="4351615" y="2530784"/>
              <a:ext cx="716742" cy="462485"/>
            </a:xfrm>
            <a:prstGeom prst="rect">
              <a:avLst/>
            </a:prstGeom>
            <a:noFill/>
          </p:spPr>
          <p:txBody>
            <a:bodyPr>
              <a:spAutoFit/>
            </a:bodyPr>
            <a:lstStyle/>
            <a:p>
              <a:pPr algn="ctr" eaLnBrk="1" hangingPunct="1">
                <a:defRPr/>
              </a:pPr>
              <a:r>
                <a:rPr lang="en-US" altLang="zh-CN" b="1" dirty="0">
                  <a:solidFill>
                    <a:schemeClr val="tx1">
                      <a:lumMod val="65000"/>
                      <a:lumOff val="35000"/>
                    </a:schemeClr>
                  </a:solidFill>
                  <a:effectLst>
                    <a:outerShdw blurRad="38100" dist="38100" dir="2700000" algn="tl">
                      <a:srgbClr val="000000">
                        <a:alpha val="43137"/>
                      </a:srgbClr>
                    </a:outerShdw>
                  </a:effectLst>
                  <a:latin typeface="Arial" charset="0"/>
                  <a:ea typeface="字魂35号-经典雅黑" panose="02000000000000000000" pitchFamily="2" charset="-122"/>
                  <a:cs typeface="Arial" pitchFamily="34" charset="0"/>
                </a:rPr>
                <a:t>01</a:t>
              </a:r>
              <a:endParaRPr lang="zh-CN" altLang="en-US" b="1" dirty="0">
                <a:solidFill>
                  <a:schemeClr val="tx1">
                    <a:lumMod val="65000"/>
                    <a:lumOff val="35000"/>
                  </a:schemeClr>
                </a:solidFill>
                <a:effectLst>
                  <a:outerShdw blurRad="38100" dist="38100" dir="2700000" algn="tl">
                    <a:srgbClr val="000000">
                      <a:alpha val="43137"/>
                    </a:srgbClr>
                  </a:outerShdw>
                </a:effectLst>
                <a:latin typeface="Arial" charset="0"/>
                <a:ea typeface="字魂35号-经典雅黑" panose="02000000000000000000" pitchFamily="2" charset="-122"/>
                <a:cs typeface="Arial" pitchFamily="34" charset="0"/>
              </a:endParaRPr>
            </a:p>
          </p:txBody>
        </p:sp>
      </p:grpSp>
      <p:sp>
        <p:nvSpPr>
          <p:cNvPr id="72" name="等腰三角形 71">
            <a:extLst>
              <a:ext uri="{FF2B5EF4-FFF2-40B4-BE49-F238E27FC236}">
                <a16:creationId xmlns:a16="http://schemas.microsoft.com/office/drawing/2014/main" id="{EB840E9F-8770-FD9C-C81F-9A460D55746A}"/>
              </a:ext>
            </a:extLst>
          </p:cNvPr>
          <p:cNvSpPr/>
          <p:nvPr/>
        </p:nvSpPr>
        <p:spPr>
          <a:xfrm rot="5400000">
            <a:off x="1666081" y="1977232"/>
            <a:ext cx="192087" cy="152400"/>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351">
              <a:solidFill>
                <a:schemeClr val="tx1">
                  <a:lumMod val="65000"/>
                  <a:lumOff val="35000"/>
                </a:schemeClr>
              </a:solidFill>
              <a:latin typeface="字魂35号-经典雅黑" panose="02000000000000000000" pitchFamily="2" charset="-122"/>
              <a:ea typeface="字魂35号-经典雅黑" panose="02000000000000000000" pitchFamily="2" charset="-122"/>
            </a:endParaRPr>
          </a:p>
        </p:txBody>
      </p:sp>
      <p:sp>
        <p:nvSpPr>
          <p:cNvPr id="73" name="TextBox 127">
            <a:extLst>
              <a:ext uri="{FF2B5EF4-FFF2-40B4-BE49-F238E27FC236}">
                <a16:creationId xmlns:a16="http://schemas.microsoft.com/office/drawing/2014/main" id="{BDD4BC05-2635-5ABA-3F5B-EA36DD1C5CDC}"/>
              </a:ext>
            </a:extLst>
          </p:cNvPr>
          <p:cNvSpPr txBox="1"/>
          <p:nvPr/>
        </p:nvSpPr>
        <p:spPr>
          <a:xfrm>
            <a:off x="3736975" y="3429000"/>
            <a:ext cx="4679950" cy="615950"/>
          </a:xfrm>
          <a:prstGeom prst="rect">
            <a:avLst/>
          </a:prstGeom>
          <a:noFill/>
        </p:spPr>
        <p:txBody>
          <a:bodyPr lIns="0" tIns="0" rIns="0" bIns="0">
            <a:spAutoFit/>
          </a:bodyPr>
          <a:lstStyle/>
          <a:p>
            <a:pPr algn="just" eaLnBrk="1" hangingPunct="1">
              <a:lnSpc>
                <a:spcPts val="2400"/>
              </a:lnSpc>
              <a:defRPr/>
            </a:pPr>
            <a:r>
              <a:rPr lang="zh-CN" altLang="zh-CN" sz="1600" b="1" dirty="0">
                <a:solidFill>
                  <a:schemeClr val="tx2">
                    <a:lumMod val="50000"/>
                  </a:schemeClr>
                </a:solidFill>
                <a:latin typeface="华文楷体" pitchFamily="2" charset="-122"/>
                <a:ea typeface="华文楷体" pitchFamily="2" charset="-122"/>
              </a:rPr>
              <a:t>国家级绿色工厂</a:t>
            </a:r>
            <a:r>
              <a:rPr lang="en-US" altLang="zh-CN" sz="1600" b="1" dirty="0">
                <a:solidFill>
                  <a:schemeClr val="tx2">
                    <a:lumMod val="50000"/>
                  </a:schemeClr>
                </a:solidFill>
                <a:latin typeface="华文楷体" pitchFamily="2" charset="-122"/>
                <a:ea typeface="华文楷体" pitchFamily="2" charset="-122"/>
              </a:rPr>
              <a:t>100</a:t>
            </a:r>
            <a:r>
              <a:rPr lang="zh-CN" altLang="zh-CN" sz="1600" b="1" dirty="0">
                <a:solidFill>
                  <a:schemeClr val="tx2">
                    <a:lumMod val="50000"/>
                  </a:schemeClr>
                </a:solidFill>
                <a:latin typeface="华文楷体" pitchFamily="2" charset="-122"/>
                <a:ea typeface="华文楷体" pitchFamily="2" charset="-122"/>
              </a:rPr>
              <a:t>家，电子电器、机械行业绿色供应链</a:t>
            </a:r>
            <a:r>
              <a:rPr lang="en-US" altLang="zh-CN" sz="1600" b="1" dirty="0">
                <a:solidFill>
                  <a:schemeClr val="tx2">
                    <a:lumMod val="50000"/>
                  </a:schemeClr>
                </a:solidFill>
                <a:latin typeface="华文楷体" pitchFamily="2" charset="-122"/>
                <a:ea typeface="华文楷体" pitchFamily="2" charset="-122"/>
              </a:rPr>
              <a:t>10</a:t>
            </a:r>
            <a:r>
              <a:rPr lang="zh-CN" altLang="zh-CN" sz="1600" b="1" dirty="0">
                <a:solidFill>
                  <a:schemeClr val="tx2">
                    <a:lumMod val="50000"/>
                  </a:schemeClr>
                </a:solidFill>
                <a:latin typeface="华文楷体" pitchFamily="2" charset="-122"/>
                <a:ea typeface="华文楷体" pitchFamily="2" charset="-122"/>
              </a:rPr>
              <a:t>家，国家级绿色园区占比</a:t>
            </a:r>
            <a:r>
              <a:rPr lang="en-US" altLang="zh-CN" sz="1600" b="1" dirty="0">
                <a:solidFill>
                  <a:schemeClr val="tx2">
                    <a:lumMod val="50000"/>
                  </a:schemeClr>
                </a:solidFill>
                <a:latin typeface="华文楷体" pitchFamily="2" charset="-122"/>
                <a:ea typeface="华文楷体" pitchFamily="2" charset="-122"/>
              </a:rPr>
              <a:t>20%</a:t>
            </a:r>
            <a:r>
              <a:rPr lang="zh-CN" altLang="zh-CN" sz="1600" b="1" dirty="0">
                <a:solidFill>
                  <a:schemeClr val="tx2">
                    <a:lumMod val="50000"/>
                  </a:schemeClr>
                </a:solidFill>
                <a:latin typeface="华文楷体" pitchFamily="2" charset="-122"/>
                <a:ea typeface="华文楷体" pitchFamily="2" charset="-122"/>
              </a:rPr>
              <a:t>以上。</a:t>
            </a:r>
            <a:endParaRPr lang="zh-CN" altLang="en-US" sz="1600" b="1" dirty="0">
              <a:solidFill>
                <a:schemeClr val="tx2">
                  <a:lumMod val="50000"/>
                </a:schemeClr>
              </a:solidFill>
              <a:latin typeface="华文楷体" pitchFamily="2" charset="-122"/>
              <a:ea typeface="华文楷体" pitchFamily="2" charset="-122"/>
            </a:endParaRPr>
          </a:p>
        </p:txBody>
      </p:sp>
      <p:sp>
        <p:nvSpPr>
          <p:cNvPr id="74" name="等腰三角形 73">
            <a:extLst>
              <a:ext uri="{FF2B5EF4-FFF2-40B4-BE49-F238E27FC236}">
                <a16:creationId xmlns:a16="http://schemas.microsoft.com/office/drawing/2014/main" id="{F82A3573-659F-96A0-D414-755D40AB8BCE}"/>
              </a:ext>
            </a:extLst>
          </p:cNvPr>
          <p:cNvSpPr/>
          <p:nvPr/>
        </p:nvSpPr>
        <p:spPr>
          <a:xfrm rot="5400000">
            <a:off x="1735931" y="3726657"/>
            <a:ext cx="193675" cy="150812"/>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351">
              <a:solidFill>
                <a:schemeClr val="tx1">
                  <a:lumMod val="65000"/>
                  <a:lumOff val="35000"/>
                </a:schemeClr>
              </a:solidFill>
              <a:latin typeface="字魂35号-经典雅黑" panose="02000000000000000000" pitchFamily="2" charset="-122"/>
              <a:ea typeface="字魂35号-经典雅黑" panose="02000000000000000000" pitchFamily="2" charset="-122"/>
            </a:endParaRPr>
          </a:p>
        </p:txBody>
      </p:sp>
      <p:grpSp>
        <p:nvGrpSpPr>
          <p:cNvPr id="22539" name="组合 36">
            <a:extLst>
              <a:ext uri="{FF2B5EF4-FFF2-40B4-BE49-F238E27FC236}">
                <a16:creationId xmlns:a16="http://schemas.microsoft.com/office/drawing/2014/main" id="{DA68D6A1-995B-D037-D1FA-F5584D648375}"/>
              </a:ext>
            </a:extLst>
          </p:cNvPr>
          <p:cNvGrpSpPr>
            <a:grpSpLocks/>
          </p:cNvGrpSpPr>
          <p:nvPr/>
        </p:nvGrpSpPr>
        <p:grpSpPr bwMode="auto">
          <a:xfrm>
            <a:off x="654050" y="3265488"/>
            <a:ext cx="1277938" cy="1587500"/>
            <a:chOff x="4043417" y="2073090"/>
            <a:chExt cx="1923258" cy="2396300"/>
          </a:xfrm>
        </p:grpSpPr>
        <p:grpSp>
          <p:nvGrpSpPr>
            <p:cNvPr id="22556" name="组合 37">
              <a:extLst>
                <a:ext uri="{FF2B5EF4-FFF2-40B4-BE49-F238E27FC236}">
                  <a16:creationId xmlns:a16="http://schemas.microsoft.com/office/drawing/2014/main" id="{6A2885EC-37EF-17CF-1228-5B48459BB362}"/>
                </a:ext>
              </a:extLst>
            </p:cNvPr>
            <p:cNvGrpSpPr>
              <a:grpSpLocks/>
            </p:cNvGrpSpPr>
            <p:nvPr/>
          </p:nvGrpSpPr>
          <p:grpSpPr bwMode="auto">
            <a:xfrm>
              <a:off x="4043417" y="2073090"/>
              <a:ext cx="1923258" cy="2396300"/>
              <a:chOff x="7380501" y="2927402"/>
              <a:chExt cx="2311887" cy="2880512"/>
            </a:xfrm>
          </p:grpSpPr>
          <p:sp>
            <p:nvSpPr>
              <p:cNvPr id="78" name="椭圆 50">
                <a:extLst>
                  <a:ext uri="{FF2B5EF4-FFF2-40B4-BE49-F238E27FC236}">
                    <a16:creationId xmlns:a16="http://schemas.microsoft.com/office/drawing/2014/main" id="{9B25DEE2-084C-5D1F-BE0D-F23338257335}"/>
                  </a:ext>
                </a:extLst>
              </p:cNvPr>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 fmla="*/ 13249 w 1687745"/>
                  <a:gd name="connsiteY0" fmla="*/ 1035368 h 2070736"/>
                  <a:gd name="connsiteX1" fmla="*/ 850497 w 1687745"/>
                  <a:gd name="connsiteY1" fmla="*/ 0 h 2070736"/>
                  <a:gd name="connsiteX2" fmla="*/ 1687745 w 1687745"/>
                  <a:gd name="connsiteY2" fmla="*/ 1035368 h 2070736"/>
                  <a:gd name="connsiteX3" fmla="*/ 850497 w 1687745"/>
                  <a:gd name="connsiteY3" fmla="*/ 2070736 h 2070736"/>
                  <a:gd name="connsiteX4" fmla="*/ 13249 w 1687745"/>
                  <a:gd name="connsiteY4" fmla="*/ 1035368 h 2070736"/>
                  <a:gd name="connsiteX0" fmla="*/ 13249 w 1696474"/>
                  <a:gd name="connsiteY0" fmla="*/ 1035368 h 2070736"/>
                  <a:gd name="connsiteX1" fmla="*/ 850497 w 1696474"/>
                  <a:gd name="connsiteY1" fmla="*/ 0 h 2070736"/>
                  <a:gd name="connsiteX2" fmla="*/ 1687745 w 1696474"/>
                  <a:gd name="connsiteY2" fmla="*/ 1035368 h 2070736"/>
                  <a:gd name="connsiteX3" fmla="*/ 850497 w 1696474"/>
                  <a:gd name="connsiteY3" fmla="*/ 2070736 h 2070736"/>
                  <a:gd name="connsiteX4" fmla="*/ 13249 w 1696474"/>
                  <a:gd name="connsiteY4" fmla="*/ 1035368 h 2070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100">
                  <a:solidFill>
                    <a:schemeClr val="tx1">
                      <a:lumMod val="65000"/>
                      <a:lumOff val="35000"/>
                    </a:schemeClr>
                  </a:solidFill>
                  <a:latin typeface="字魂35号-经典雅黑" panose="02000000000000000000" pitchFamily="2" charset="-122"/>
                  <a:ea typeface="字魂35号-经典雅黑" panose="02000000000000000000" pitchFamily="2" charset="-122"/>
                </a:endParaRPr>
              </a:p>
            </p:txBody>
          </p:sp>
          <p:sp>
            <p:nvSpPr>
              <p:cNvPr id="79" name="椭圆 78">
                <a:extLst>
                  <a:ext uri="{FF2B5EF4-FFF2-40B4-BE49-F238E27FC236}">
                    <a16:creationId xmlns:a16="http://schemas.microsoft.com/office/drawing/2014/main" id="{EDDC61E2-8E6A-B034-063D-A93D7AA42B15}"/>
                  </a:ext>
                </a:extLst>
              </p:cNvPr>
              <p:cNvSpPr/>
              <p:nvPr/>
            </p:nvSpPr>
            <p:spPr>
              <a:xfrm>
                <a:off x="7567176" y="3244258"/>
                <a:ext cx="1344053" cy="1342319"/>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88900" dir="2700000" algn="tl" rotWithShape="0">
                  <a:srgbClr val="494949">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100">
                  <a:solidFill>
                    <a:schemeClr val="tx1">
                      <a:lumMod val="65000"/>
                      <a:lumOff val="35000"/>
                    </a:schemeClr>
                  </a:solidFill>
                  <a:latin typeface="字魂35号-经典雅黑" panose="02000000000000000000" pitchFamily="2" charset="-122"/>
                  <a:ea typeface="字魂35号-经典雅黑" panose="02000000000000000000" pitchFamily="2" charset="-122"/>
                </a:endParaRPr>
              </a:p>
            </p:txBody>
          </p:sp>
          <p:sp>
            <p:nvSpPr>
              <p:cNvPr id="80" name="椭圆 79">
                <a:extLst>
                  <a:ext uri="{FF2B5EF4-FFF2-40B4-BE49-F238E27FC236}">
                    <a16:creationId xmlns:a16="http://schemas.microsoft.com/office/drawing/2014/main" id="{E79786B4-57E4-3F73-23FB-E9D982C3BAF7}"/>
                  </a:ext>
                </a:extLst>
              </p:cNvPr>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100">
                  <a:solidFill>
                    <a:schemeClr val="tx1">
                      <a:lumMod val="65000"/>
                      <a:lumOff val="35000"/>
                    </a:schemeClr>
                  </a:solidFill>
                  <a:latin typeface="字魂35号-经典雅黑" panose="02000000000000000000" pitchFamily="2" charset="-122"/>
                  <a:ea typeface="字魂35号-经典雅黑" panose="02000000000000000000" pitchFamily="2" charset="-122"/>
                </a:endParaRPr>
              </a:p>
            </p:txBody>
          </p:sp>
        </p:grpSp>
        <p:sp>
          <p:nvSpPr>
            <p:cNvPr id="77" name="文本框 115">
              <a:extLst>
                <a:ext uri="{FF2B5EF4-FFF2-40B4-BE49-F238E27FC236}">
                  <a16:creationId xmlns:a16="http://schemas.microsoft.com/office/drawing/2014/main" id="{FED4E426-40D6-B52F-4F31-71296AFD2F44}"/>
                </a:ext>
              </a:extLst>
            </p:cNvPr>
            <p:cNvSpPr txBox="1"/>
            <p:nvPr/>
          </p:nvSpPr>
          <p:spPr>
            <a:xfrm>
              <a:off x="4351617" y="2530783"/>
              <a:ext cx="716742" cy="603868"/>
            </a:xfrm>
            <a:prstGeom prst="rect">
              <a:avLst/>
            </a:prstGeom>
            <a:noFill/>
          </p:spPr>
          <p:txBody>
            <a:bodyPr>
              <a:spAutoFit/>
            </a:bodyPr>
            <a:lstStyle/>
            <a:p>
              <a:pPr algn="ctr" eaLnBrk="1" hangingPunct="1">
                <a:defRPr/>
              </a:pPr>
              <a:r>
                <a:rPr lang="en-US" altLang="zh-CN" b="1" dirty="0">
                  <a:solidFill>
                    <a:schemeClr val="tx1">
                      <a:lumMod val="65000"/>
                      <a:lumOff val="35000"/>
                    </a:schemeClr>
                  </a:solidFill>
                  <a:effectLst>
                    <a:outerShdw blurRad="38100" dist="38100" dir="2700000" algn="tl">
                      <a:srgbClr val="000000">
                        <a:alpha val="43137"/>
                      </a:srgbClr>
                    </a:outerShdw>
                  </a:effectLst>
                  <a:latin typeface="Arial" charset="0"/>
                  <a:ea typeface="字魂35号-经典雅黑" panose="02000000000000000000" pitchFamily="2" charset="-122"/>
                  <a:cs typeface="Arial" pitchFamily="34" charset="0"/>
                </a:rPr>
                <a:t>02</a:t>
              </a:r>
              <a:endParaRPr lang="zh-CN" altLang="en-US" b="1" dirty="0">
                <a:solidFill>
                  <a:schemeClr val="tx1">
                    <a:lumMod val="65000"/>
                    <a:lumOff val="35000"/>
                  </a:schemeClr>
                </a:solidFill>
                <a:effectLst>
                  <a:outerShdw blurRad="38100" dist="38100" dir="2700000" algn="tl">
                    <a:srgbClr val="000000">
                      <a:alpha val="43137"/>
                    </a:srgbClr>
                  </a:outerShdw>
                </a:effectLst>
                <a:latin typeface="Arial" charset="0"/>
                <a:ea typeface="字魂35号-经典雅黑" panose="02000000000000000000" pitchFamily="2" charset="-122"/>
                <a:cs typeface="Arial" pitchFamily="34" charset="0"/>
              </a:endParaRPr>
            </a:p>
          </p:txBody>
        </p:sp>
      </p:grpSp>
      <p:grpSp>
        <p:nvGrpSpPr>
          <p:cNvPr id="7" name="Group 11">
            <a:extLst>
              <a:ext uri="{FF2B5EF4-FFF2-40B4-BE49-F238E27FC236}">
                <a16:creationId xmlns:a16="http://schemas.microsoft.com/office/drawing/2014/main" id="{7D1D46FC-EFD3-2FB0-6E83-7655CE892EDB}"/>
              </a:ext>
            </a:extLst>
          </p:cNvPr>
          <p:cNvGrpSpPr/>
          <p:nvPr/>
        </p:nvGrpSpPr>
        <p:grpSpPr>
          <a:xfrm>
            <a:off x="2256679" y="3084937"/>
            <a:ext cx="1112952" cy="1253512"/>
            <a:chOff x="1743076" y="2991066"/>
            <a:chExt cx="1414666" cy="1619124"/>
          </a:xfrm>
          <a:solidFill>
            <a:schemeClr val="accent1"/>
          </a:solidFill>
        </p:grpSpPr>
        <p:sp>
          <p:nvSpPr>
            <p:cNvPr id="82" name="Shape 1721">
              <a:extLst>
                <a:ext uri="{FF2B5EF4-FFF2-40B4-BE49-F238E27FC236}">
                  <a16:creationId xmlns:a16="http://schemas.microsoft.com/office/drawing/2014/main" id="{7E9B8C28-5588-4CBB-AAA1-39C8DCA5D8C0}"/>
                </a:ext>
              </a:extLst>
            </p:cNvPr>
            <p:cNvSpPr/>
            <p:nvPr/>
          </p:nvSpPr>
          <p:spPr>
            <a:xfrm rot="18900000">
              <a:off x="1743076" y="2991066"/>
              <a:ext cx="1414666" cy="1414666"/>
            </a:xfrm>
            <a:prstGeom prst="roundRect">
              <a:avLst>
                <a:gd name="adj" fmla="val 15000"/>
              </a:avLst>
            </a:prstGeom>
            <a:solidFill>
              <a:schemeClr val="bg1">
                <a:lumMod val="85000"/>
              </a:schemeClr>
            </a:solidFill>
            <a:ln w="12700">
              <a:miter lim="400000"/>
            </a:ln>
          </p:spPr>
          <p:txBody>
            <a:bodyPr lIns="67733" tIns="67733" rIns="67733" bIns="67733" anchor="ctr"/>
            <a:lstStyle/>
            <a:p>
              <a:pPr eaLnBrk="1" hangingPunct="1">
                <a:spcBef>
                  <a:spcPts val="4500"/>
                </a:spcBef>
                <a:defRPr sz="2500">
                  <a:latin typeface="Aller Light"/>
                  <a:ea typeface="Aller Light"/>
                  <a:cs typeface="Aller Light"/>
                  <a:sym typeface="Aller Light"/>
                </a:defRPr>
              </a:pPr>
              <a:endParaRPr sz="3335">
                <a:solidFill>
                  <a:schemeClr val="bg1"/>
                </a:solidFill>
                <a:latin typeface="字魂36号-正文宋楷" panose="02000000000000000000" pitchFamily="2" charset="-122"/>
                <a:ea typeface="字魂36号-正文宋楷" panose="02000000000000000000" pitchFamily="2" charset="-122"/>
                <a:cs typeface="Aller Light"/>
                <a:sym typeface="字魂36号-正文宋楷" panose="02000000000000000000" pitchFamily="2" charset="-122"/>
              </a:endParaRPr>
            </a:p>
          </p:txBody>
        </p:sp>
        <p:sp>
          <p:nvSpPr>
            <p:cNvPr id="83" name="Shape 1732">
              <a:extLst>
                <a:ext uri="{FF2B5EF4-FFF2-40B4-BE49-F238E27FC236}">
                  <a16:creationId xmlns:a16="http://schemas.microsoft.com/office/drawing/2014/main" id="{6DA6031E-D507-0759-950C-FE211C0476CE}"/>
                </a:ext>
              </a:extLst>
            </p:cNvPr>
            <p:cNvSpPr/>
            <p:nvPr/>
          </p:nvSpPr>
          <p:spPr>
            <a:xfrm rot="18900000">
              <a:off x="1743076" y="3195523"/>
              <a:ext cx="1414666" cy="1414667"/>
            </a:xfrm>
            <a:prstGeom prst="roundRect">
              <a:avLst>
                <a:gd name="adj" fmla="val 15000"/>
              </a:avLst>
            </a:prstGeom>
            <a:solidFill>
              <a:schemeClr val="accent1">
                <a:lumMod val="50000"/>
              </a:schemeClr>
            </a:solidFill>
            <a:ln w="50800" cap="flat">
              <a:noFill/>
              <a:miter lim="400000"/>
            </a:ln>
            <a:effectLst/>
          </p:spPr>
          <p:txBody>
            <a:bodyPr lIns="67733" tIns="67733" rIns="67733" bIns="67733" anchor="ctr"/>
            <a:lstStyle/>
            <a:p>
              <a:pPr eaLnBrk="1" hangingPunct="1">
                <a:spcBef>
                  <a:spcPts val="4500"/>
                </a:spcBef>
                <a:defRPr sz="2500">
                  <a:latin typeface="Aller Light"/>
                  <a:ea typeface="Aller Light"/>
                  <a:cs typeface="Aller Light"/>
                  <a:sym typeface="Aller Light"/>
                </a:defRPr>
              </a:pPr>
              <a:endParaRPr sz="3335">
                <a:solidFill>
                  <a:schemeClr val="bg1"/>
                </a:solidFill>
                <a:latin typeface="字魂36号-正文宋楷" panose="02000000000000000000" pitchFamily="2" charset="-122"/>
                <a:ea typeface="字魂36号-正文宋楷" panose="02000000000000000000" pitchFamily="2" charset="-122"/>
                <a:cs typeface="Aller Light"/>
                <a:sym typeface="字魂36号-正文宋楷" panose="02000000000000000000" pitchFamily="2" charset="-122"/>
              </a:endParaRPr>
            </a:p>
          </p:txBody>
        </p:sp>
      </p:grpSp>
      <p:sp>
        <p:nvSpPr>
          <p:cNvPr id="84" name="Text Placeholder 4">
            <a:extLst>
              <a:ext uri="{FF2B5EF4-FFF2-40B4-BE49-F238E27FC236}">
                <a16:creationId xmlns:a16="http://schemas.microsoft.com/office/drawing/2014/main" id="{924D25BF-89C5-8A87-8B33-152C4FB25327}"/>
              </a:ext>
            </a:extLst>
          </p:cNvPr>
          <p:cNvSpPr txBox="1"/>
          <p:nvPr/>
        </p:nvSpPr>
        <p:spPr>
          <a:xfrm>
            <a:off x="2192338" y="3660775"/>
            <a:ext cx="1211262" cy="268288"/>
          </a:xfrm>
          <a:prstGeom prst="rect">
            <a:avLst/>
          </a:prstGeom>
        </p:spPr>
        <p:txBody>
          <a:bodyPr lIns="121917" tIns="60959" rIns="121917" bIns="60959"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defRPr/>
            </a:pPr>
            <a:r>
              <a:rPr lang="zh-CN" altLang="zh-CN" sz="1800" dirty="0">
                <a:solidFill>
                  <a:schemeClr val="bg1"/>
                </a:solidFill>
              </a:rPr>
              <a:t>创建</a:t>
            </a:r>
            <a:r>
              <a:rPr lang="en-US" altLang="zh-CN" sz="1800" dirty="0">
                <a:solidFill>
                  <a:schemeClr val="bg1"/>
                </a:solidFill>
              </a:rPr>
              <a:t>200</a:t>
            </a:r>
            <a:r>
              <a:rPr lang="zh-CN" altLang="zh-CN" sz="1800" dirty="0">
                <a:solidFill>
                  <a:schemeClr val="bg1"/>
                </a:solidFill>
              </a:rPr>
              <a:t>家</a:t>
            </a:r>
            <a:r>
              <a:rPr lang="zh-CN" altLang="en-US" sz="1800" dirty="0">
                <a:solidFill>
                  <a:schemeClr val="bg1"/>
                </a:solidFill>
              </a:rPr>
              <a:t>四绿</a:t>
            </a:r>
            <a:r>
              <a:rPr lang="zh-CN" altLang="zh-CN" sz="1800" dirty="0">
                <a:solidFill>
                  <a:schemeClr val="bg1"/>
                </a:solidFill>
              </a:rPr>
              <a:t>企业</a:t>
            </a:r>
            <a:endParaRPr lang="en-US" altLang="zh-CN" sz="1800" b="1" dirty="0">
              <a:solidFill>
                <a:schemeClr val="bg1"/>
              </a:solidFill>
              <a:effectLst>
                <a:outerShdw blurRad="38100" dist="38100" dir="2700000" algn="tl">
                  <a:srgbClr val="C0C0C0"/>
                </a:outerShdw>
              </a:effectLst>
              <a:latin typeface="华文新魏" panose="02010800040101010101" pitchFamily="2" charset="-122"/>
              <a:ea typeface="华文新魏" panose="02010800040101010101" pitchFamily="2" charset="-122"/>
              <a:sym typeface="字魂36号-正文宋楷"/>
            </a:endParaRPr>
          </a:p>
        </p:txBody>
      </p:sp>
      <p:sp>
        <p:nvSpPr>
          <p:cNvPr id="85" name="TextBox 127">
            <a:extLst>
              <a:ext uri="{FF2B5EF4-FFF2-40B4-BE49-F238E27FC236}">
                <a16:creationId xmlns:a16="http://schemas.microsoft.com/office/drawing/2014/main" id="{00E3FFE3-6511-42E2-F5AE-0DE15121398A}"/>
              </a:ext>
            </a:extLst>
          </p:cNvPr>
          <p:cNvSpPr txBox="1"/>
          <p:nvPr/>
        </p:nvSpPr>
        <p:spPr>
          <a:xfrm>
            <a:off x="3768725" y="5356225"/>
            <a:ext cx="4679950" cy="287338"/>
          </a:xfrm>
          <a:prstGeom prst="rect">
            <a:avLst/>
          </a:prstGeom>
          <a:noFill/>
        </p:spPr>
        <p:txBody>
          <a:bodyPr lIns="0" tIns="0" rIns="0" bIns="0">
            <a:spAutoFit/>
          </a:bodyPr>
          <a:lstStyle/>
          <a:p>
            <a:pPr algn="just" eaLnBrk="1" hangingPunct="1">
              <a:lnSpc>
                <a:spcPts val="2400"/>
              </a:lnSpc>
              <a:defRPr/>
            </a:pPr>
            <a:r>
              <a:rPr lang="zh-CN" altLang="zh-CN" sz="1600" b="1" dirty="0">
                <a:solidFill>
                  <a:schemeClr val="tx2">
                    <a:lumMod val="50000"/>
                  </a:schemeClr>
                </a:solidFill>
                <a:latin typeface="华文楷体" pitchFamily="2" charset="-122"/>
                <a:ea typeface="华文楷体" pitchFamily="2" charset="-122"/>
              </a:rPr>
              <a:t>开展</a:t>
            </a:r>
            <a:r>
              <a:rPr lang="en-US" altLang="zh-CN" sz="1600" b="1" dirty="0">
                <a:solidFill>
                  <a:schemeClr val="tx2">
                    <a:lumMod val="50000"/>
                  </a:schemeClr>
                </a:solidFill>
                <a:latin typeface="华文楷体" pitchFamily="2" charset="-122"/>
                <a:ea typeface="华文楷体" pitchFamily="2" charset="-122"/>
              </a:rPr>
              <a:t>2-3</a:t>
            </a:r>
            <a:r>
              <a:rPr lang="zh-CN" altLang="zh-CN" sz="1600" b="1" dirty="0">
                <a:solidFill>
                  <a:schemeClr val="tx2">
                    <a:lumMod val="50000"/>
                  </a:schemeClr>
                </a:solidFill>
                <a:latin typeface="华文楷体" pitchFamily="2" charset="-122"/>
                <a:ea typeface="华文楷体" pitchFamily="2" charset="-122"/>
              </a:rPr>
              <a:t>家零碳工厂试点示范。</a:t>
            </a:r>
            <a:endParaRPr lang="zh-CN" altLang="en-US" sz="1600" b="1" dirty="0">
              <a:solidFill>
                <a:schemeClr val="tx2">
                  <a:lumMod val="50000"/>
                </a:schemeClr>
              </a:solidFill>
              <a:latin typeface="华文楷体" pitchFamily="2" charset="-122"/>
              <a:ea typeface="华文楷体" pitchFamily="2" charset="-122"/>
            </a:endParaRPr>
          </a:p>
        </p:txBody>
      </p:sp>
      <p:sp>
        <p:nvSpPr>
          <p:cNvPr id="86" name="等腰三角形 85">
            <a:extLst>
              <a:ext uri="{FF2B5EF4-FFF2-40B4-BE49-F238E27FC236}">
                <a16:creationId xmlns:a16="http://schemas.microsoft.com/office/drawing/2014/main" id="{612DAD2D-5124-3E74-B860-28C0C54A9B40}"/>
              </a:ext>
            </a:extLst>
          </p:cNvPr>
          <p:cNvSpPr/>
          <p:nvPr/>
        </p:nvSpPr>
        <p:spPr>
          <a:xfrm rot="5400000">
            <a:off x="1767681" y="5503070"/>
            <a:ext cx="193675" cy="150812"/>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351">
              <a:solidFill>
                <a:schemeClr val="tx1">
                  <a:lumMod val="65000"/>
                  <a:lumOff val="35000"/>
                </a:schemeClr>
              </a:solidFill>
              <a:latin typeface="字魂35号-经典雅黑" panose="02000000000000000000" pitchFamily="2" charset="-122"/>
              <a:ea typeface="字魂35号-经典雅黑" panose="02000000000000000000" pitchFamily="2" charset="-122"/>
            </a:endParaRPr>
          </a:p>
        </p:txBody>
      </p:sp>
      <p:grpSp>
        <p:nvGrpSpPr>
          <p:cNvPr id="22544" name="组合 36">
            <a:extLst>
              <a:ext uri="{FF2B5EF4-FFF2-40B4-BE49-F238E27FC236}">
                <a16:creationId xmlns:a16="http://schemas.microsoft.com/office/drawing/2014/main" id="{94AE4DE6-5209-2C30-C83E-D5987F0E17C6}"/>
              </a:ext>
            </a:extLst>
          </p:cNvPr>
          <p:cNvGrpSpPr>
            <a:grpSpLocks/>
          </p:cNvGrpSpPr>
          <p:nvPr/>
        </p:nvGrpSpPr>
        <p:grpSpPr bwMode="auto">
          <a:xfrm>
            <a:off x="685800" y="5041900"/>
            <a:ext cx="1277938" cy="1587500"/>
            <a:chOff x="4043417" y="2073090"/>
            <a:chExt cx="1923258" cy="2396300"/>
          </a:xfrm>
        </p:grpSpPr>
        <p:grpSp>
          <p:nvGrpSpPr>
            <p:cNvPr id="22547" name="组合 37">
              <a:extLst>
                <a:ext uri="{FF2B5EF4-FFF2-40B4-BE49-F238E27FC236}">
                  <a16:creationId xmlns:a16="http://schemas.microsoft.com/office/drawing/2014/main" id="{6C91BC4B-2D41-507D-1221-9FFD16B6BDCE}"/>
                </a:ext>
              </a:extLst>
            </p:cNvPr>
            <p:cNvGrpSpPr>
              <a:grpSpLocks/>
            </p:cNvGrpSpPr>
            <p:nvPr/>
          </p:nvGrpSpPr>
          <p:grpSpPr bwMode="auto">
            <a:xfrm>
              <a:off x="4043417" y="2073090"/>
              <a:ext cx="1923258" cy="2396300"/>
              <a:chOff x="7380501" y="2927402"/>
              <a:chExt cx="2311887" cy="2880512"/>
            </a:xfrm>
          </p:grpSpPr>
          <p:sp>
            <p:nvSpPr>
              <p:cNvPr id="90" name="椭圆 50">
                <a:extLst>
                  <a:ext uri="{FF2B5EF4-FFF2-40B4-BE49-F238E27FC236}">
                    <a16:creationId xmlns:a16="http://schemas.microsoft.com/office/drawing/2014/main" id="{07B80D7B-883D-1C29-8E83-2260F82832CD}"/>
                  </a:ext>
                </a:extLst>
              </p:cNvPr>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 fmla="*/ 13249 w 1687745"/>
                  <a:gd name="connsiteY0" fmla="*/ 1035368 h 2070736"/>
                  <a:gd name="connsiteX1" fmla="*/ 850497 w 1687745"/>
                  <a:gd name="connsiteY1" fmla="*/ 0 h 2070736"/>
                  <a:gd name="connsiteX2" fmla="*/ 1687745 w 1687745"/>
                  <a:gd name="connsiteY2" fmla="*/ 1035368 h 2070736"/>
                  <a:gd name="connsiteX3" fmla="*/ 850497 w 1687745"/>
                  <a:gd name="connsiteY3" fmla="*/ 2070736 h 2070736"/>
                  <a:gd name="connsiteX4" fmla="*/ 13249 w 1687745"/>
                  <a:gd name="connsiteY4" fmla="*/ 1035368 h 2070736"/>
                  <a:gd name="connsiteX0" fmla="*/ 13249 w 1696474"/>
                  <a:gd name="connsiteY0" fmla="*/ 1035368 h 2070736"/>
                  <a:gd name="connsiteX1" fmla="*/ 850497 w 1696474"/>
                  <a:gd name="connsiteY1" fmla="*/ 0 h 2070736"/>
                  <a:gd name="connsiteX2" fmla="*/ 1687745 w 1696474"/>
                  <a:gd name="connsiteY2" fmla="*/ 1035368 h 2070736"/>
                  <a:gd name="connsiteX3" fmla="*/ 850497 w 1696474"/>
                  <a:gd name="connsiteY3" fmla="*/ 2070736 h 2070736"/>
                  <a:gd name="connsiteX4" fmla="*/ 13249 w 1696474"/>
                  <a:gd name="connsiteY4" fmla="*/ 1035368 h 2070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100">
                  <a:solidFill>
                    <a:schemeClr val="tx1">
                      <a:lumMod val="65000"/>
                      <a:lumOff val="35000"/>
                    </a:schemeClr>
                  </a:solidFill>
                  <a:latin typeface="字魂35号-经典雅黑" panose="02000000000000000000" pitchFamily="2" charset="-122"/>
                  <a:ea typeface="字魂35号-经典雅黑" panose="02000000000000000000" pitchFamily="2" charset="-122"/>
                </a:endParaRPr>
              </a:p>
            </p:txBody>
          </p:sp>
          <p:sp>
            <p:nvSpPr>
              <p:cNvPr id="91" name="椭圆 90">
                <a:extLst>
                  <a:ext uri="{FF2B5EF4-FFF2-40B4-BE49-F238E27FC236}">
                    <a16:creationId xmlns:a16="http://schemas.microsoft.com/office/drawing/2014/main" id="{36665D2C-B66C-537B-6643-EDB2C9D1EC3C}"/>
                  </a:ext>
                </a:extLst>
              </p:cNvPr>
              <p:cNvSpPr/>
              <p:nvPr/>
            </p:nvSpPr>
            <p:spPr>
              <a:xfrm>
                <a:off x="7567176" y="3244258"/>
                <a:ext cx="1344053" cy="1342319"/>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88900" dir="2700000" algn="tl" rotWithShape="0">
                  <a:srgbClr val="494949">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100">
                  <a:solidFill>
                    <a:schemeClr val="tx1">
                      <a:lumMod val="65000"/>
                      <a:lumOff val="35000"/>
                    </a:schemeClr>
                  </a:solidFill>
                  <a:latin typeface="字魂35号-经典雅黑" panose="02000000000000000000" pitchFamily="2" charset="-122"/>
                  <a:ea typeface="字魂35号-经典雅黑" panose="02000000000000000000" pitchFamily="2" charset="-122"/>
                </a:endParaRPr>
              </a:p>
            </p:txBody>
          </p:sp>
          <p:sp>
            <p:nvSpPr>
              <p:cNvPr id="92" name="椭圆 91">
                <a:extLst>
                  <a:ext uri="{FF2B5EF4-FFF2-40B4-BE49-F238E27FC236}">
                    <a16:creationId xmlns:a16="http://schemas.microsoft.com/office/drawing/2014/main" id="{24C7C1BE-7EB3-7A98-2614-711E7674BA16}"/>
                  </a:ext>
                </a:extLst>
              </p:cNvPr>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100">
                  <a:solidFill>
                    <a:schemeClr val="tx1">
                      <a:lumMod val="65000"/>
                      <a:lumOff val="35000"/>
                    </a:schemeClr>
                  </a:solidFill>
                  <a:latin typeface="字魂35号-经典雅黑" panose="02000000000000000000" pitchFamily="2" charset="-122"/>
                  <a:ea typeface="字魂35号-经典雅黑" panose="02000000000000000000" pitchFamily="2" charset="-122"/>
                </a:endParaRPr>
              </a:p>
            </p:txBody>
          </p:sp>
        </p:grpSp>
        <p:sp>
          <p:nvSpPr>
            <p:cNvPr id="89" name="文本框 115">
              <a:extLst>
                <a:ext uri="{FF2B5EF4-FFF2-40B4-BE49-F238E27FC236}">
                  <a16:creationId xmlns:a16="http://schemas.microsoft.com/office/drawing/2014/main" id="{85E14D81-B7B0-EDED-4C86-C818464FE0C1}"/>
                </a:ext>
              </a:extLst>
            </p:cNvPr>
            <p:cNvSpPr txBox="1"/>
            <p:nvPr/>
          </p:nvSpPr>
          <p:spPr>
            <a:xfrm>
              <a:off x="4351617" y="2530784"/>
              <a:ext cx="716742" cy="558337"/>
            </a:xfrm>
            <a:prstGeom prst="rect">
              <a:avLst/>
            </a:prstGeom>
            <a:noFill/>
          </p:spPr>
          <p:txBody>
            <a:bodyPr>
              <a:spAutoFit/>
            </a:bodyPr>
            <a:lstStyle/>
            <a:p>
              <a:pPr algn="ctr" eaLnBrk="1" hangingPunct="1">
                <a:defRPr/>
              </a:pPr>
              <a:r>
                <a:rPr lang="en-US" altLang="zh-CN" b="1" dirty="0">
                  <a:solidFill>
                    <a:schemeClr val="tx1">
                      <a:lumMod val="65000"/>
                      <a:lumOff val="35000"/>
                    </a:schemeClr>
                  </a:solidFill>
                  <a:effectLst>
                    <a:outerShdw blurRad="38100" dist="38100" dir="2700000" algn="tl">
                      <a:srgbClr val="000000">
                        <a:alpha val="43137"/>
                      </a:srgbClr>
                    </a:outerShdw>
                  </a:effectLst>
                  <a:latin typeface="Arial" charset="0"/>
                  <a:ea typeface="字魂35号-经典雅黑" panose="02000000000000000000" pitchFamily="2" charset="-122"/>
                  <a:cs typeface="Arial" pitchFamily="34" charset="0"/>
                </a:rPr>
                <a:t>03</a:t>
              </a:r>
              <a:endParaRPr lang="zh-CN" altLang="en-US" b="1" dirty="0">
                <a:solidFill>
                  <a:schemeClr val="tx1">
                    <a:lumMod val="65000"/>
                    <a:lumOff val="35000"/>
                  </a:schemeClr>
                </a:solidFill>
                <a:effectLst>
                  <a:outerShdw blurRad="38100" dist="38100" dir="2700000" algn="tl">
                    <a:srgbClr val="000000">
                      <a:alpha val="43137"/>
                    </a:srgbClr>
                  </a:outerShdw>
                </a:effectLst>
                <a:latin typeface="Arial" charset="0"/>
                <a:ea typeface="字魂35号-经典雅黑" panose="02000000000000000000" pitchFamily="2" charset="-122"/>
                <a:cs typeface="Arial" pitchFamily="34" charset="0"/>
              </a:endParaRPr>
            </a:p>
          </p:txBody>
        </p:sp>
      </p:grpSp>
      <p:grpSp>
        <p:nvGrpSpPr>
          <p:cNvPr id="10" name="Group 11">
            <a:extLst>
              <a:ext uri="{FF2B5EF4-FFF2-40B4-BE49-F238E27FC236}">
                <a16:creationId xmlns:a16="http://schemas.microsoft.com/office/drawing/2014/main" id="{DF308762-F54C-22EA-8750-6CCB8B80F41E}"/>
              </a:ext>
            </a:extLst>
          </p:cNvPr>
          <p:cNvGrpSpPr/>
          <p:nvPr/>
        </p:nvGrpSpPr>
        <p:grpSpPr>
          <a:xfrm>
            <a:off x="2288578" y="4861538"/>
            <a:ext cx="1112952" cy="1253512"/>
            <a:chOff x="1743076" y="2991066"/>
            <a:chExt cx="1414666" cy="1619124"/>
          </a:xfrm>
          <a:solidFill>
            <a:schemeClr val="accent1"/>
          </a:solidFill>
        </p:grpSpPr>
        <p:sp>
          <p:nvSpPr>
            <p:cNvPr id="94" name="Shape 1721">
              <a:extLst>
                <a:ext uri="{FF2B5EF4-FFF2-40B4-BE49-F238E27FC236}">
                  <a16:creationId xmlns:a16="http://schemas.microsoft.com/office/drawing/2014/main" id="{710E8DCF-76BE-1667-617A-ECCCEC839FEC}"/>
                </a:ext>
              </a:extLst>
            </p:cNvPr>
            <p:cNvSpPr/>
            <p:nvPr/>
          </p:nvSpPr>
          <p:spPr>
            <a:xfrm rot="18900000">
              <a:off x="1743076" y="2991066"/>
              <a:ext cx="1414666" cy="1414666"/>
            </a:xfrm>
            <a:prstGeom prst="roundRect">
              <a:avLst>
                <a:gd name="adj" fmla="val 15000"/>
              </a:avLst>
            </a:prstGeom>
            <a:solidFill>
              <a:schemeClr val="bg1">
                <a:lumMod val="85000"/>
              </a:schemeClr>
            </a:solidFill>
            <a:ln w="12700">
              <a:miter lim="400000"/>
            </a:ln>
          </p:spPr>
          <p:txBody>
            <a:bodyPr lIns="67733" tIns="67733" rIns="67733" bIns="67733" anchor="ctr"/>
            <a:lstStyle/>
            <a:p>
              <a:pPr eaLnBrk="1" hangingPunct="1">
                <a:spcBef>
                  <a:spcPts val="4500"/>
                </a:spcBef>
                <a:defRPr sz="2500">
                  <a:latin typeface="Aller Light"/>
                  <a:ea typeface="Aller Light"/>
                  <a:cs typeface="Aller Light"/>
                  <a:sym typeface="Aller Light"/>
                </a:defRPr>
              </a:pPr>
              <a:endParaRPr sz="3335">
                <a:solidFill>
                  <a:schemeClr val="bg1"/>
                </a:solidFill>
                <a:latin typeface="字魂36号-正文宋楷" panose="02000000000000000000" pitchFamily="2" charset="-122"/>
                <a:ea typeface="字魂36号-正文宋楷" panose="02000000000000000000" pitchFamily="2" charset="-122"/>
                <a:cs typeface="Aller Light"/>
                <a:sym typeface="字魂36号-正文宋楷" panose="02000000000000000000" pitchFamily="2" charset="-122"/>
              </a:endParaRPr>
            </a:p>
          </p:txBody>
        </p:sp>
        <p:sp>
          <p:nvSpPr>
            <p:cNvPr id="95" name="Shape 1732">
              <a:extLst>
                <a:ext uri="{FF2B5EF4-FFF2-40B4-BE49-F238E27FC236}">
                  <a16:creationId xmlns:a16="http://schemas.microsoft.com/office/drawing/2014/main" id="{D419CC67-7CE1-7C76-C812-E5467273606E}"/>
                </a:ext>
              </a:extLst>
            </p:cNvPr>
            <p:cNvSpPr/>
            <p:nvPr/>
          </p:nvSpPr>
          <p:spPr>
            <a:xfrm rot="18900000">
              <a:off x="1743076" y="3195523"/>
              <a:ext cx="1414666" cy="1414667"/>
            </a:xfrm>
            <a:prstGeom prst="roundRect">
              <a:avLst>
                <a:gd name="adj" fmla="val 15000"/>
              </a:avLst>
            </a:prstGeom>
            <a:solidFill>
              <a:schemeClr val="accent1">
                <a:lumMod val="50000"/>
              </a:schemeClr>
            </a:solidFill>
            <a:ln w="50800" cap="flat">
              <a:noFill/>
              <a:miter lim="400000"/>
            </a:ln>
            <a:effectLst/>
          </p:spPr>
          <p:txBody>
            <a:bodyPr lIns="67733" tIns="67733" rIns="67733" bIns="67733" anchor="ctr"/>
            <a:lstStyle/>
            <a:p>
              <a:pPr eaLnBrk="1" hangingPunct="1">
                <a:spcBef>
                  <a:spcPts val="4500"/>
                </a:spcBef>
                <a:defRPr sz="2500">
                  <a:latin typeface="Aller Light"/>
                  <a:ea typeface="Aller Light"/>
                  <a:cs typeface="Aller Light"/>
                  <a:sym typeface="Aller Light"/>
                </a:defRPr>
              </a:pPr>
              <a:endParaRPr sz="3335">
                <a:solidFill>
                  <a:schemeClr val="bg1"/>
                </a:solidFill>
                <a:latin typeface="字魂36号-正文宋楷" panose="02000000000000000000" pitchFamily="2" charset="-122"/>
                <a:ea typeface="字魂36号-正文宋楷" panose="02000000000000000000" pitchFamily="2" charset="-122"/>
                <a:cs typeface="Aller Light"/>
                <a:sym typeface="字魂36号-正文宋楷" panose="02000000000000000000" pitchFamily="2" charset="-122"/>
              </a:endParaRPr>
            </a:p>
          </p:txBody>
        </p:sp>
      </p:grpSp>
      <p:sp>
        <p:nvSpPr>
          <p:cNvPr id="96" name="Text Placeholder 4">
            <a:extLst>
              <a:ext uri="{FF2B5EF4-FFF2-40B4-BE49-F238E27FC236}">
                <a16:creationId xmlns:a16="http://schemas.microsoft.com/office/drawing/2014/main" id="{94D72889-B5B0-D97D-D008-40912B7D4734}"/>
              </a:ext>
            </a:extLst>
          </p:cNvPr>
          <p:cNvSpPr txBox="1"/>
          <p:nvPr/>
        </p:nvSpPr>
        <p:spPr>
          <a:xfrm>
            <a:off x="2255838" y="5405438"/>
            <a:ext cx="1211262" cy="309562"/>
          </a:xfrm>
          <a:prstGeom prst="rect">
            <a:avLst/>
          </a:prstGeom>
        </p:spPr>
        <p:txBody>
          <a:bodyPr lIns="121917" tIns="60959" rIns="121917" bIns="60959"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defRPr/>
            </a:pPr>
            <a:r>
              <a:rPr lang="zh-CN" altLang="zh-CN" sz="1800" dirty="0">
                <a:solidFill>
                  <a:schemeClr val="bg1"/>
                </a:solidFill>
              </a:rPr>
              <a:t>开展零碳工厂试点</a:t>
            </a:r>
            <a:endParaRPr lang="en-US" altLang="zh-CN" sz="1800" b="1" dirty="0">
              <a:solidFill>
                <a:schemeClr val="bg1"/>
              </a:solidFill>
              <a:effectLst>
                <a:outerShdw blurRad="38100" dist="38100" dir="2700000" algn="tl">
                  <a:srgbClr val="C0C0C0"/>
                </a:outerShdw>
              </a:effectLst>
              <a:latin typeface="华文新魏" panose="02010800040101010101" pitchFamily="2" charset="-122"/>
              <a:ea typeface="华文新魏" panose="02010800040101010101" pitchFamily="2" charset="-122"/>
              <a:sym typeface="字魂36号-正文宋楷"/>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矩形 21">
            <a:extLst>
              <a:ext uri="{FF2B5EF4-FFF2-40B4-BE49-F238E27FC236}">
                <a16:creationId xmlns:a16="http://schemas.microsoft.com/office/drawing/2014/main" id="{B7142F72-EBCB-8E29-46F7-2B84AC64CEF4}"/>
              </a:ext>
            </a:extLst>
          </p:cNvPr>
          <p:cNvSpPr>
            <a:spLocks noChangeArrowheads="1"/>
          </p:cNvSpPr>
          <p:nvPr/>
        </p:nvSpPr>
        <p:spPr bwMode="auto">
          <a:xfrm>
            <a:off x="1000125" y="1363663"/>
            <a:ext cx="7064375" cy="3862387"/>
          </a:xfrm>
          <a:prstGeom prst="rect">
            <a:avLst/>
          </a:prstGeom>
          <a:noFill/>
          <a:ln w="9525">
            <a:noFill/>
            <a:miter lim="800000"/>
            <a:headEnd/>
            <a:tailEnd/>
          </a:ln>
        </p:spPr>
        <p:txBody>
          <a:bodyPr>
            <a:spAutoFit/>
          </a:bodyPr>
          <a:lstStyle/>
          <a:p>
            <a:pPr indent="508000">
              <a:lnSpc>
                <a:spcPts val="3000"/>
              </a:lnSpc>
              <a:spcAft>
                <a:spcPts val="600"/>
              </a:spcAft>
              <a:buFont typeface="Wingdings" panose="05000000000000000000" pitchFamily="2" charset="2"/>
              <a:buChar char="Ø"/>
              <a:defRPr/>
            </a:pPr>
            <a:r>
              <a:rPr lang="zh-CN" altLang="en-US" sz="1600" b="1" dirty="0">
                <a:solidFill>
                  <a:srgbClr val="FF0000"/>
                </a:solidFill>
                <a:latin typeface="微软雅黑" panose="020B0503020204020204" pitchFamily="34" charset="-122"/>
                <a:ea typeface="微软雅黑" panose="020B0503020204020204" pitchFamily="34" charset="-122"/>
              </a:rPr>
              <a:t>工信部</a:t>
            </a:r>
            <a:r>
              <a:rPr lang="en-US" altLang="zh-CN" sz="1600" b="1" dirty="0">
                <a:solidFill>
                  <a:srgbClr val="FF0000"/>
                </a:solidFill>
                <a:latin typeface="微软雅黑" panose="020B0503020204020204" pitchFamily="34" charset="-122"/>
                <a:ea typeface="微软雅黑" panose="020B0503020204020204" pitchFamily="34" charset="-122"/>
              </a:rPr>
              <a:t>2017</a:t>
            </a:r>
            <a:r>
              <a:rPr lang="zh-CN" altLang="en-US" sz="1600" b="1" dirty="0">
                <a:solidFill>
                  <a:srgbClr val="FF0000"/>
                </a:solidFill>
                <a:latin typeface="微软雅黑" panose="020B0503020204020204" pitchFamily="34" charset="-122"/>
                <a:ea typeface="微软雅黑" panose="020B0503020204020204" pitchFamily="34" charset="-122"/>
              </a:rPr>
              <a:t>年</a:t>
            </a:r>
            <a:r>
              <a:rPr lang="en-US" altLang="zh-CN" sz="1600" b="1" dirty="0">
                <a:solidFill>
                  <a:srgbClr val="FF0000"/>
                </a:solidFill>
                <a:latin typeface="微软雅黑" panose="020B0503020204020204" pitchFamily="34" charset="-122"/>
                <a:ea typeface="微软雅黑" panose="020B0503020204020204" pitchFamily="34" charset="-122"/>
              </a:rPr>
              <a:t>9</a:t>
            </a:r>
            <a:r>
              <a:rPr lang="zh-CN" altLang="en-US" sz="1600" b="1" dirty="0">
                <a:solidFill>
                  <a:srgbClr val="FF0000"/>
                </a:solidFill>
                <a:latin typeface="微软雅黑" panose="020B0503020204020204" pitchFamily="34" charset="-122"/>
                <a:ea typeface="微软雅黑" panose="020B0503020204020204" pitchFamily="34" charset="-122"/>
              </a:rPr>
              <a:t>月、</a:t>
            </a:r>
            <a:r>
              <a:rPr lang="en-US" altLang="zh-CN" sz="1600" b="1" dirty="0">
                <a:solidFill>
                  <a:srgbClr val="FF0000"/>
                </a:solidFill>
                <a:latin typeface="微软雅黑" panose="020B0503020204020204" pitchFamily="34" charset="-122"/>
                <a:ea typeface="微软雅黑" panose="020B0503020204020204" pitchFamily="34" charset="-122"/>
              </a:rPr>
              <a:t>2018</a:t>
            </a:r>
            <a:r>
              <a:rPr lang="zh-CN" altLang="en-US" sz="1600" b="1" dirty="0">
                <a:solidFill>
                  <a:srgbClr val="FF0000"/>
                </a:solidFill>
                <a:latin typeface="微软雅黑" panose="020B0503020204020204" pitchFamily="34" charset="-122"/>
                <a:ea typeface="微软雅黑" panose="020B0503020204020204" pitchFamily="34" charset="-122"/>
              </a:rPr>
              <a:t>年</a:t>
            </a:r>
            <a:r>
              <a:rPr lang="en-US" altLang="zh-CN" sz="1600" b="1" dirty="0">
                <a:solidFill>
                  <a:srgbClr val="FF0000"/>
                </a:solidFill>
                <a:latin typeface="微软雅黑" panose="020B0503020204020204" pitchFamily="34" charset="-122"/>
                <a:ea typeface="微软雅黑" panose="020B0503020204020204" pitchFamily="34" charset="-122"/>
              </a:rPr>
              <a:t>2</a:t>
            </a:r>
            <a:r>
              <a:rPr lang="zh-CN" altLang="en-US" sz="1600" b="1" dirty="0">
                <a:solidFill>
                  <a:srgbClr val="FF0000"/>
                </a:solidFill>
                <a:latin typeface="微软雅黑" panose="020B0503020204020204" pitchFamily="34" charset="-122"/>
                <a:ea typeface="微软雅黑" panose="020B0503020204020204" pitchFamily="34" charset="-122"/>
              </a:rPr>
              <a:t>月、</a:t>
            </a:r>
            <a:r>
              <a:rPr lang="en-US" altLang="zh-CN" sz="1600" b="1" dirty="0">
                <a:solidFill>
                  <a:srgbClr val="FF0000"/>
                </a:solidFill>
                <a:latin typeface="微软雅黑" panose="020B0503020204020204" pitchFamily="34" charset="-122"/>
                <a:ea typeface="微软雅黑" panose="020B0503020204020204" pitchFamily="34" charset="-122"/>
              </a:rPr>
              <a:t>2018</a:t>
            </a:r>
            <a:r>
              <a:rPr lang="zh-CN" altLang="en-US" sz="1600" b="1" dirty="0">
                <a:solidFill>
                  <a:srgbClr val="FF0000"/>
                </a:solidFill>
                <a:latin typeface="微软雅黑" panose="020B0503020204020204" pitchFamily="34" charset="-122"/>
                <a:ea typeface="微软雅黑" panose="020B0503020204020204" pitchFamily="34" charset="-122"/>
              </a:rPr>
              <a:t>年</a:t>
            </a:r>
            <a:r>
              <a:rPr lang="en-US" altLang="zh-CN" sz="1600" b="1" dirty="0">
                <a:solidFill>
                  <a:srgbClr val="FF0000"/>
                </a:solidFill>
                <a:latin typeface="微软雅黑" panose="020B0503020204020204" pitchFamily="34" charset="-122"/>
                <a:ea typeface="微软雅黑" panose="020B0503020204020204" pitchFamily="34" charset="-122"/>
              </a:rPr>
              <a:t>10</a:t>
            </a:r>
            <a:r>
              <a:rPr lang="zh-CN" altLang="en-US" sz="1600" b="1" dirty="0">
                <a:solidFill>
                  <a:srgbClr val="FF0000"/>
                </a:solidFill>
                <a:latin typeface="微软雅黑" panose="020B0503020204020204" pitchFamily="34" charset="-122"/>
                <a:ea typeface="微软雅黑" panose="020B0503020204020204" pitchFamily="34" charset="-122"/>
              </a:rPr>
              <a:t>月、</a:t>
            </a:r>
            <a:r>
              <a:rPr lang="en-US" altLang="zh-CN" sz="1600" b="1" dirty="0">
                <a:solidFill>
                  <a:srgbClr val="FF0000"/>
                </a:solidFill>
                <a:latin typeface="微软雅黑" panose="020B0503020204020204" pitchFamily="34" charset="-122"/>
                <a:ea typeface="微软雅黑" panose="020B0503020204020204" pitchFamily="34" charset="-122"/>
              </a:rPr>
              <a:t>2019</a:t>
            </a:r>
            <a:r>
              <a:rPr lang="zh-CN" altLang="en-US" sz="1600" b="1" dirty="0">
                <a:solidFill>
                  <a:srgbClr val="FF0000"/>
                </a:solidFill>
                <a:latin typeface="微软雅黑" panose="020B0503020204020204" pitchFamily="34" charset="-122"/>
                <a:ea typeface="微软雅黑" panose="020B0503020204020204" pitchFamily="34" charset="-122"/>
              </a:rPr>
              <a:t>年</a:t>
            </a:r>
            <a:r>
              <a:rPr lang="en-US" altLang="zh-CN" sz="1600" b="1" dirty="0">
                <a:solidFill>
                  <a:srgbClr val="FF0000"/>
                </a:solidFill>
                <a:latin typeface="微软雅黑" panose="020B0503020204020204" pitchFamily="34" charset="-122"/>
                <a:ea typeface="微软雅黑" panose="020B0503020204020204" pitchFamily="34" charset="-122"/>
              </a:rPr>
              <a:t>9</a:t>
            </a:r>
            <a:r>
              <a:rPr lang="zh-CN" altLang="en-US" sz="1600" b="1" dirty="0">
                <a:solidFill>
                  <a:srgbClr val="FF0000"/>
                </a:solidFill>
                <a:latin typeface="微软雅黑" panose="020B0503020204020204" pitchFamily="34" charset="-122"/>
                <a:ea typeface="微软雅黑" panose="020B0503020204020204" pitchFamily="34" charset="-122"/>
              </a:rPr>
              <a:t>月、</a:t>
            </a:r>
            <a:r>
              <a:rPr lang="en-US" altLang="zh-CN" sz="1600" b="1" dirty="0">
                <a:solidFill>
                  <a:srgbClr val="FF0000"/>
                </a:solidFill>
                <a:latin typeface="微软雅黑" panose="020B0503020204020204" pitchFamily="34" charset="-122"/>
                <a:ea typeface="微软雅黑" panose="020B0503020204020204" pitchFamily="34" charset="-122"/>
              </a:rPr>
              <a:t>2020</a:t>
            </a:r>
            <a:r>
              <a:rPr lang="zh-CN" altLang="en-US" sz="1600" b="1" dirty="0">
                <a:solidFill>
                  <a:srgbClr val="FF0000"/>
                </a:solidFill>
                <a:latin typeface="微软雅黑" panose="020B0503020204020204" pitchFamily="34" charset="-122"/>
                <a:ea typeface="微软雅黑" panose="020B0503020204020204" pitchFamily="34" charset="-122"/>
              </a:rPr>
              <a:t>年</a:t>
            </a:r>
            <a:r>
              <a:rPr lang="en-US" altLang="zh-CN" sz="1600" b="1" dirty="0">
                <a:solidFill>
                  <a:srgbClr val="FF0000"/>
                </a:solidFill>
                <a:latin typeface="微软雅黑" panose="020B0503020204020204" pitchFamily="34" charset="-122"/>
                <a:ea typeface="微软雅黑" panose="020B0503020204020204" pitchFamily="34" charset="-122"/>
              </a:rPr>
              <a:t>10</a:t>
            </a:r>
            <a:r>
              <a:rPr lang="zh-CN" altLang="en-US" sz="1600" b="1" dirty="0">
                <a:solidFill>
                  <a:srgbClr val="FF0000"/>
                </a:solidFill>
                <a:latin typeface="微软雅黑" panose="020B0503020204020204" pitchFamily="34" charset="-122"/>
                <a:ea typeface="微软雅黑" panose="020B0503020204020204" pitchFamily="34" charset="-122"/>
              </a:rPr>
              <a:t>月、</a:t>
            </a:r>
            <a:r>
              <a:rPr lang="en-US" altLang="zh-CN" sz="1600" b="1" dirty="0">
                <a:solidFill>
                  <a:srgbClr val="FF0000"/>
                </a:solidFill>
                <a:latin typeface="微软雅黑" panose="020B0503020204020204" pitchFamily="34" charset="-122"/>
                <a:ea typeface="微软雅黑" panose="020B0503020204020204" pitchFamily="34" charset="-122"/>
              </a:rPr>
              <a:t>2022</a:t>
            </a:r>
            <a:r>
              <a:rPr lang="zh-CN" altLang="en-US" sz="1600" b="1" dirty="0">
                <a:solidFill>
                  <a:srgbClr val="FF0000"/>
                </a:solidFill>
                <a:latin typeface="微软雅黑" panose="020B0503020204020204" pitchFamily="34" charset="-122"/>
                <a:ea typeface="微软雅黑" panose="020B0503020204020204" pitchFamily="34" charset="-122"/>
              </a:rPr>
              <a:t>年</a:t>
            </a:r>
            <a:r>
              <a:rPr lang="en-US" altLang="zh-CN" sz="1600" b="1" dirty="0">
                <a:solidFill>
                  <a:srgbClr val="FF0000"/>
                </a:solidFill>
                <a:latin typeface="微软雅黑" panose="020B0503020204020204" pitchFamily="34" charset="-122"/>
                <a:ea typeface="微软雅黑" panose="020B0503020204020204" pitchFamily="34" charset="-122"/>
              </a:rPr>
              <a:t>1</a:t>
            </a:r>
            <a:r>
              <a:rPr lang="zh-CN" altLang="en-US" sz="1600" b="1" dirty="0">
                <a:solidFill>
                  <a:srgbClr val="FF0000"/>
                </a:solidFill>
                <a:latin typeface="微软雅黑" panose="020B0503020204020204" pitchFamily="34" charset="-122"/>
                <a:ea typeface="微软雅黑" panose="020B0503020204020204" pitchFamily="34" charset="-122"/>
              </a:rPr>
              <a:t>月发布六批：</a:t>
            </a:r>
            <a:endParaRPr lang="en-US" altLang="zh-CN" sz="1600" b="1" dirty="0">
              <a:solidFill>
                <a:srgbClr val="FF0000"/>
              </a:solidFill>
              <a:latin typeface="微软雅黑" panose="020B0503020204020204" pitchFamily="34" charset="-122"/>
              <a:ea typeface="微软雅黑" panose="020B0503020204020204" pitchFamily="34" charset="-122"/>
            </a:endParaRPr>
          </a:p>
          <a:p>
            <a:pPr indent="508000">
              <a:lnSpc>
                <a:spcPts val="3000"/>
              </a:lnSpc>
              <a:spcAft>
                <a:spcPts val="600"/>
              </a:spcAft>
              <a:defRPr/>
            </a:pPr>
            <a:r>
              <a:rPr lang="en-US" altLang="zh-CN" sz="1600" dirty="0">
                <a:solidFill>
                  <a:schemeClr val="bg2">
                    <a:lumMod val="50000"/>
                  </a:schemeClr>
                </a:solidFill>
                <a:latin typeface="微软雅黑" panose="020B0503020204020204" pitchFamily="34" charset="-122"/>
                <a:ea typeface="微软雅黑" panose="020B0503020204020204" pitchFamily="34" charset="-122"/>
              </a:rPr>
              <a:t>1</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、绿色工厂</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201</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家，绿色设计产品</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193</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种，绿色园区</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24</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家，绿色供应链管理示范企业</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15</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上海</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2</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家绿色工厂（能效中心</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1</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a:p>
            <a:pPr indent="508000">
              <a:lnSpc>
                <a:spcPts val="3000"/>
              </a:lnSpc>
              <a:spcAft>
                <a:spcPts val="600"/>
              </a:spcAft>
              <a:defRPr/>
            </a:pPr>
            <a:r>
              <a:rPr lang="en-US" altLang="zh-CN" sz="1600" dirty="0">
                <a:solidFill>
                  <a:schemeClr val="bg2">
                    <a:lumMod val="50000"/>
                  </a:schemeClr>
                </a:solidFill>
                <a:latin typeface="微软雅黑" panose="020B0503020204020204" pitchFamily="34" charset="-122"/>
                <a:ea typeface="微软雅黑" panose="020B0503020204020204" pitchFamily="34" charset="-122"/>
              </a:rPr>
              <a:t>2</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、绿色工厂</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208</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家、绿色设计产品</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53</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种、绿色园区</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22</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家、绿色供应链管理示范企业</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4</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上海</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2</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家绿色工厂（能效中心</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1</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a:p>
            <a:pPr indent="508000">
              <a:lnSpc>
                <a:spcPts val="3000"/>
              </a:lnSpc>
              <a:spcAft>
                <a:spcPts val="600"/>
              </a:spcAft>
              <a:defRPr/>
            </a:pPr>
            <a:r>
              <a:rPr lang="en-US" altLang="zh-CN" sz="1600" dirty="0">
                <a:solidFill>
                  <a:schemeClr val="bg2">
                    <a:lumMod val="50000"/>
                  </a:schemeClr>
                </a:solidFill>
                <a:latin typeface="微软雅黑" panose="020B0503020204020204" pitchFamily="34" charset="-122"/>
                <a:ea typeface="微软雅黑" panose="020B0503020204020204" pitchFamily="34" charset="-122"/>
              </a:rPr>
              <a:t>3</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、绿色工厂</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391</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家、绿色设计产品</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480</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种、绿色园区</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34</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家、绿色供应链管理示范企业</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21</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上海</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8</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家绿色工厂（能效中心</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1</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a:p>
            <a:pPr indent="508000">
              <a:lnSpc>
                <a:spcPts val="3000"/>
              </a:lnSpc>
              <a:spcAft>
                <a:spcPts val="600"/>
              </a:spcAft>
              <a:defRPr/>
            </a:pPr>
            <a:r>
              <a:rPr lang="zh-CN" altLang="en-US" sz="1600" dirty="0">
                <a:solidFill>
                  <a:srgbClr val="FF0000"/>
                </a:solidFill>
                <a:latin typeface="微软雅黑" panose="020B0503020204020204" pitchFamily="34" charset="-122"/>
                <a:ea typeface="微软雅黑" panose="020B0503020204020204" pitchFamily="34" charset="-122"/>
              </a:rPr>
              <a:t>其中化工区：</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科思创聚合物（中国）有限公司</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3555" name="标题 3">
            <a:extLst>
              <a:ext uri="{FF2B5EF4-FFF2-40B4-BE49-F238E27FC236}">
                <a16:creationId xmlns:a16="http://schemas.microsoft.com/office/drawing/2014/main" id="{E2A6E35E-B061-4238-3BEF-C46CBEDB53C4}"/>
              </a:ext>
            </a:extLst>
          </p:cNvPr>
          <p:cNvSpPr txBox="1">
            <a:spLocks/>
          </p:cNvSpPr>
          <p:nvPr/>
        </p:nvSpPr>
        <p:spPr bwMode="auto">
          <a:xfrm>
            <a:off x="1200150" y="0"/>
            <a:ext cx="82296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FF0000"/>
                </a:solidFill>
                <a:latin typeface="微软雅黑" panose="020B0503020204020204" pitchFamily="34" charset="-122"/>
                <a:ea typeface="微软雅黑" panose="020B0503020204020204" pitchFamily="34" charset="-122"/>
              </a:rPr>
              <a:t>三、本市工业节能相关政策</a:t>
            </a:r>
            <a:r>
              <a:rPr lang="en-US" altLang="zh-CN" sz="2400">
                <a:solidFill>
                  <a:srgbClr val="FF0000"/>
                </a:solidFill>
                <a:latin typeface="微软雅黑" panose="020B0503020204020204" pitchFamily="34" charset="-122"/>
                <a:ea typeface="微软雅黑" panose="020B0503020204020204" pitchFamily="34" charset="-122"/>
              </a:rPr>
              <a:t>-</a:t>
            </a:r>
            <a:r>
              <a:rPr lang="zh-CN" altLang="en-US" sz="2400">
                <a:solidFill>
                  <a:srgbClr val="FF0000"/>
                </a:solidFill>
                <a:latin typeface="微软雅黑" panose="020B0503020204020204" pitchFamily="34" charset="-122"/>
                <a:ea typeface="微软雅黑" panose="020B0503020204020204" pitchFamily="34" charset="-122"/>
              </a:rPr>
              <a:t>绿色制造体系建设</a:t>
            </a:r>
          </a:p>
        </p:txBody>
      </p:sp>
      <p:sp>
        <p:nvSpPr>
          <p:cNvPr id="23556" name="灯片编号占位符 4">
            <a:extLst>
              <a:ext uri="{FF2B5EF4-FFF2-40B4-BE49-F238E27FC236}">
                <a16:creationId xmlns:a16="http://schemas.microsoft.com/office/drawing/2014/main" id="{0E597E02-7053-2F7E-2DE1-2F74E2EF872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5A4E96F-B44C-44AC-A26F-6971D7C66562}" type="slidenum">
              <a:rPr lang="zh-CN" altLang="en-US"/>
              <a:pPr/>
              <a:t>21</a:t>
            </a:fld>
            <a:endParaRPr lang="zh-CN" alt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矩形 21">
            <a:extLst>
              <a:ext uri="{FF2B5EF4-FFF2-40B4-BE49-F238E27FC236}">
                <a16:creationId xmlns:a16="http://schemas.microsoft.com/office/drawing/2014/main" id="{F5112764-6D75-D231-E16D-7D2CB2E8CDCF}"/>
              </a:ext>
            </a:extLst>
          </p:cNvPr>
          <p:cNvSpPr>
            <a:spLocks noChangeArrowheads="1"/>
          </p:cNvSpPr>
          <p:nvPr/>
        </p:nvSpPr>
        <p:spPr bwMode="auto">
          <a:xfrm>
            <a:off x="1000125" y="1390650"/>
            <a:ext cx="7064375" cy="4324350"/>
          </a:xfrm>
          <a:prstGeom prst="rect">
            <a:avLst/>
          </a:prstGeom>
          <a:noFill/>
          <a:ln w="9525">
            <a:noFill/>
            <a:miter lim="800000"/>
            <a:headEnd/>
            <a:tailEnd/>
          </a:ln>
        </p:spPr>
        <p:txBody>
          <a:bodyPr>
            <a:spAutoFit/>
          </a:bodyPr>
          <a:lstStyle/>
          <a:p>
            <a:pPr indent="508000">
              <a:lnSpc>
                <a:spcPts val="3000"/>
              </a:lnSpc>
              <a:spcAft>
                <a:spcPts val="600"/>
              </a:spcAft>
              <a:buFont typeface="Wingdings" panose="05000000000000000000" pitchFamily="2" charset="2"/>
              <a:buChar char="Ø"/>
              <a:defRPr/>
            </a:pPr>
            <a:r>
              <a:rPr lang="zh-CN" altLang="en-US" sz="1600" b="1" dirty="0">
                <a:solidFill>
                  <a:srgbClr val="FF0000"/>
                </a:solidFill>
                <a:latin typeface="微软雅黑" panose="020B0503020204020204" pitchFamily="34" charset="-122"/>
                <a:ea typeface="微软雅黑" panose="020B0503020204020204" pitchFamily="34" charset="-122"/>
              </a:rPr>
              <a:t>工信部</a:t>
            </a:r>
            <a:r>
              <a:rPr lang="en-US" altLang="zh-CN" sz="1600" b="1" dirty="0">
                <a:solidFill>
                  <a:srgbClr val="FF0000"/>
                </a:solidFill>
                <a:latin typeface="微软雅黑" panose="020B0503020204020204" pitchFamily="34" charset="-122"/>
                <a:ea typeface="微软雅黑" panose="020B0503020204020204" pitchFamily="34" charset="-122"/>
              </a:rPr>
              <a:t>2017</a:t>
            </a:r>
            <a:r>
              <a:rPr lang="zh-CN" altLang="en-US" sz="1600" b="1" dirty="0">
                <a:solidFill>
                  <a:srgbClr val="FF0000"/>
                </a:solidFill>
                <a:latin typeface="微软雅黑" panose="020B0503020204020204" pitchFamily="34" charset="-122"/>
                <a:ea typeface="微软雅黑" panose="020B0503020204020204" pitchFamily="34" charset="-122"/>
              </a:rPr>
              <a:t>年</a:t>
            </a:r>
            <a:r>
              <a:rPr lang="en-US" altLang="zh-CN" sz="1600" b="1" dirty="0">
                <a:solidFill>
                  <a:srgbClr val="FF0000"/>
                </a:solidFill>
                <a:latin typeface="微软雅黑" panose="020B0503020204020204" pitchFamily="34" charset="-122"/>
                <a:ea typeface="微软雅黑" panose="020B0503020204020204" pitchFamily="34" charset="-122"/>
              </a:rPr>
              <a:t>9</a:t>
            </a:r>
            <a:r>
              <a:rPr lang="zh-CN" altLang="en-US" sz="1600" b="1" dirty="0">
                <a:solidFill>
                  <a:srgbClr val="FF0000"/>
                </a:solidFill>
                <a:latin typeface="微软雅黑" panose="020B0503020204020204" pitchFamily="34" charset="-122"/>
                <a:ea typeface="微软雅黑" panose="020B0503020204020204" pitchFamily="34" charset="-122"/>
              </a:rPr>
              <a:t>月、</a:t>
            </a:r>
            <a:r>
              <a:rPr lang="en-US" altLang="zh-CN" sz="1600" b="1" dirty="0">
                <a:solidFill>
                  <a:srgbClr val="FF0000"/>
                </a:solidFill>
                <a:latin typeface="微软雅黑" panose="020B0503020204020204" pitchFamily="34" charset="-122"/>
                <a:ea typeface="微软雅黑" panose="020B0503020204020204" pitchFamily="34" charset="-122"/>
              </a:rPr>
              <a:t>2018</a:t>
            </a:r>
            <a:r>
              <a:rPr lang="zh-CN" altLang="en-US" sz="1600" b="1" dirty="0">
                <a:solidFill>
                  <a:srgbClr val="FF0000"/>
                </a:solidFill>
                <a:latin typeface="微软雅黑" panose="020B0503020204020204" pitchFamily="34" charset="-122"/>
                <a:ea typeface="微软雅黑" panose="020B0503020204020204" pitchFamily="34" charset="-122"/>
              </a:rPr>
              <a:t>年</a:t>
            </a:r>
            <a:r>
              <a:rPr lang="en-US" altLang="zh-CN" sz="1600" b="1" dirty="0">
                <a:solidFill>
                  <a:srgbClr val="FF0000"/>
                </a:solidFill>
                <a:latin typeface="微软雅黑" panose="020B0503020204020204" pitchFamily="34" charset="-122"/>
                <a:ea typeface="微软雅黑" panose="020B0503020204020204" pitchFamily="34" charset="-122"/>
              </a:rPr>
              <a:t>2</a:t>
            </a:r>
            <a:r>
              <a:rPr lang="zh-CN" altLang="en-US" sz="1600" b="1" dirty="0">
                <a:solidFill>
                  <a:srgbClr val="FF0000"/>
                </a:solidFill>
                <a:latin typeface="微软雅黑" panose="020B0503020204020204" pitchFamily="34" charset="-122"/>
                <a:ea typeface="微软雅黑" panose="020B0503020204020204" pitchFamily="34" charset="-122"/>
              </a:rPr>
              <a:t>月、</a:t>
            </a:r>
            <a:r>
              <a:rPr lang="en-US" altLang="zh-CN" sz="1600" b="1" dirty="0">
                <a:solidFill>
                  <a:srgbClr val="FF0000"/>
                </a:solidFill>
                <a:latin typeface="微软雅黑" panose="020B0503020204020204" pitchFamily="34" charset="-122"/>
                <a:ea typeface="微软雅黑" panose="020B0503020204020204" pitchFamily="34" charset="-122"/>
              </a:rPr>
              <a:t>2018</a:t>
            </a:r>
            <a:r>
              <a:rPr lang="zh-CN" altLang="en-US" sz="1600" b="1" dirty="0">
                <a:solidFill>
                  <a:srgbClr val="FF0000"/>
                </a:solidFill>
                <a:latin typeface="微软雅黑" panose="020B0503020204020204" pitchFamily="34" charset="-122"/>
                <a:ea typeface="微软雅黑" panose="020B0503020204020204" pitchFamily="34" charset="-122"/>
              </a:rPr>
              <a:t>年</a:t>
            </a:r>
            <a:r>
              <a:rPr lang="en-US" altLang="zh-CN" sz="1600" b="1" dirty="0">
                <a:solidFill>
                  <a:srgbClr val="FF0000"/>
                </a:solidFill>
                <a:latin typeface="微软雅黑" panose="020B0503020204020204" pitchFamily="34" charset="-122"/>
                <a:ea typeface="微软雅黑" panose="020B0503020204020204" pitchFamily="34" charset="-122"/>
              </a:rPr>
              <a:t>10</a:t>
            </a:r>
            <a:r>
              <a:rPr lang="zh-CN" altLang="en-US" sz="1600" b="1" dirty="0">
                <a:solidFill>
                  <a:srgbClr val="FF0000"/>
                </a:solidFill>
                <a:latin typeface="微软雅黑" panose="020B0503020204020204" pitchFamily="34" charset="-122"/>
                <a:ea typeface="微软雅黑" panose="020B0503020204020204" pitchFamily="34" charset="-122"/>
              </a:rPr>
              <a:t>月、</a:t>
            </a:r>
            <a:r>
              <a:rPr lang="en-US" altLang="zh-CN" sz="1600" b="1" dirty="0">
                <a:solidFill>
                  <a:srgbClr val="FF0000"/>
                </a:solidFill>
                <a:latin typeface="微软雅黑" panose="020B0503020204020204" pitchFamily="34" charset="-122"/>
                <a:ea typeface="微软雅黑" panose="020B0503020204020204" pitchFamily="34" charset="-122"/>
              </a:rPr>
              <a:t>2019</a:t>
            </a:r>
            <a:r>
              <a:rPr lang="zh-CN" altLang="en-US" sz="1600" b="1" dirty="0">
                <a:solidFill>
                  <a:srgbClr val="FF0000"/>
                </a:solidFill>
                <a:latin typeface="微软雅黑" panose="020B0503020204020204" pitchFamily="34" charset="-122"/>
                <a:ea typeface="微软雅黑" panose="020B0503020204020204" pitchFamily="34" charset="-122"/>
              </a:rPr>
              <a:t>年</a:t>
            </a:r>
            <a:r>
              <a:rPr lang="en-US" altLang="zh-CN" sz="1600" b="1" dirty="0">
                <a:solidFill>
                  <a:srgbClr val="FF0000"/>
                </a:solidFill>
                <a:latin typeface="微软雅黑" panose="020B0503020204020204" pitchFamily="34" charset="-122"/>
                <a:ea typeface="微软雅黑" panose="020B0503020204020204" pitchFamily="34" charset="-122"/>
              </a:rPr>
              <a:t>9</a:t>
            </a:r>
            <a:r>
              <a:rPr lang="zh-CN" altLang="en-US" sz="1600" b="1" dirty="0">
                <a:solidFill>
                  <a:srgbClr val="FF0000"/>
                </a:solidFill>
                <a:latin typeface="微软雅黑" panose="020B0503020204020204" pitchFamily="34" charset="-122"/>
                <a:ea typeface="微软雅黑" panose="020B0503020204020204" pitchFamily="34" charset="-122"/>
              </a:rPr>
              <a:t>月、</a:t>
            </a:r>
            <a:r>
              <a:rPr lang="en-US" altLang="zh-CN" sz="1600" b="1" dirty="0">
                <a:solidFill>
                  <a:srgbClr val="FF0000"/>
                </a:solidFill>
                <a:latin typeface="微软雅黑" panose="020B0503020204020204" pitchFamily="34" charset="-122"/>
                <a:ea typeface="微软雅黑" panose="020B0503020204020204" pitchFamily="34" charset="-122"/>
              </a:rPr>
              <a:t>2020</a:t>
            </a:r>
            <a:r>
              <a:rPr lang="zh-CN" altLang="en-US" sz="1600" b="1" dirty="0">
                <a:solidFill>
                  <a:srgbClr val="FF0000"/>
                </a:solidFill>
                <a:latin typeface="微软雅黑" panose="020B0503020204020204" pitchFamily="34" charset="-122"/>
                <a:ea typeface="微软雅黑" panose="020B0503020204020204" pitchFamily="34" charset="-122"/>
              </a:rPr>
              <a:t>年</a:t>
            </a:r>
            <a:r>
              <a:rPr lang="en-US" altLang="zh-CN" sz="1600" b="1" dirty="0">
                <a:solidFill>
                  <a:srgbClr val="FF0000"/>
                </a:solidFill>
                <a:latin typeface="微软雅黑" panose="020B0503020204020204" pitchFamily="34" charset="-122"/>
                <a:ea typeface="微软雅黑" panose="020B0503020204020204" pitchFamily="34" charset="-122"/>
              </a:rPr>
              <a:t>10</a:t>
            </a:r>
            <a:r>
              <a:rPr lang="zh-CN" altLang="en-US" sz="1600" b="1" dirty="0">
                <a:solidFill>
                  <a:srgbClr val="FF0000"/>
                </a:solidFill>
                <a:latin typeface="微软雅黑" panose="020B0503020204020204" pitchFamily="34" charset="-122"/>
                <a:ea typeface="微软雅黑" panose="020B0503020204020204" pitchFamily="34" charset="-122"/>
              </a:rPr>
              <a:t>月、</a:t>
            </a:r>
            <a:r>
              <a:rPr lang="en-US" altLang="zh-CN" sz="1600" b="1" dirty="0">
                <a:solidFill>
                  <a:srgbClr val="FF0000"/>
                </a:solidFill>
                <a:latin typeface="微软雅黑" panose="020B0503020204020204" pitchFamily="34" charset="-122"/>
                <a:ea typeface="微软雅黑" panose="020B0503020204020204" pitchFamily="34" charset="-122"/>
              </a:rPr>
              <a:t>2022</a:t>
            </a:r>
            <a:r>
              <a:rPr lang="zh-CN" altLang="en-US" sz="1600" b="1" dirty="0">
                <a:solidFill>
                  <a:srgbClr val="FF0000"/>
                </a:solidFill>
                <a:latin typeface="微软雅黑" panose="020B0503020204020204" pitchFamily="34" charset="-122"/>
                <a:ea typeface="微软雅黑" panose="020B0503020204020204" pitchFamily="34" charset="-122"/>
              </a:rPr>
              <a:t>年</a:t>
            </a:r>
            <a:r>
              <a:rPr lang="en-US" altLang="zh-CN" sz="1600" b="1" dirty="0">
                <a:solidFill>
                  <a:srgbClr val="FF0000"/>
                </a:solidFill>
                <a:latin typeface="微软雅黑" panose="020B0503020204020204" pitchFamily="34" charset="-122"/>
                <a:ea typeface="微软雅黑" panose="020B0503020204020204" pitchFamily="34" charset="-122"/>
              </a:rPr>
              <a:t>1</a:t>
            </a:r>
            <a:r>
              <a:rPr lang="zh-CN" altLang="en-US" sz="1600" b="1" dirty="0">
                <a:solidFill>
                  <a:srgbClr val="FF0000"/>
                </a:solidFill>
                <a:latin typeface="微软雅黑" panose="020B0503020204020204" pitchFamily="34" charset="-122"/>
                <a:ea typeface="微软雅黑" panose="020B0503020204020204" pitchFamily="34" charset="-122"/>
              </a:rPr>
              <a:t>月发布六批：</a:t>
            </a:r>
            <a:endParaRPr lang="en-US" altLang="zh-CN" sz="1600" b="1" dirty="0">
              <a:solidFill>
                <a:srgbClr val="FF0000"/>
              </a:solidFill>
              <a:latin typeface="微软雅黑" panose="020B0503020204020204" pitchFamily="34" charset="-122"/>
              <a:ea typeface="微软雅黑" panose="020B0503020204020204" pitchFamily="34" charset="-122"/>
            </a:endParaRPr>
          </a:p>
          <a:p>
            <a:pPr indent="508000">
              <a:lnSpc>
                <a:spcPts val="3000"/>
              </a:lnSpc>
              <a:spcAft>
                <a:spcPts val="600"/>
              </a:spcAft>
              <a:defRPr/>
            </a:pPr>
            <a:r>
              <a:rPr lang="en-US" altLang="zh-CN" sz="1600" dirty="0">
                <a:solidFill>
                  <a:schemeClr val="bg2">
                    <a:lumMod val="50000"/>
                  </a:schemeClr>
                </a:solidFill>
                <a:latin typeface="微软雅黑" panose="020B0503020204020204" pitchFamily="34" charset="-122"/>
                <a:ea typeface="微软雅黑" panose="020B0503020204020204" pitchFamily="34" charset="-122"/>
              </a:rPr>
              <a:t>4</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、绿色工厂</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602</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家、绿色设计产品</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371</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种、绿色园区</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39</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家、绿色供应链管理示范企业</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50</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上海</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16</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家绿色工厂（能效中心</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6</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a:p>
            <a:pPr indent="508000">
              <a:lnSpc>
                <a:spcPts val="3000"/>
              </a:lnSpc>
              <a:spcAft>
                <a:spcPts val="600"/>
              </a:spcAft>
              <a:defRPr/>
            </a:pPr>
            <a:r>
              <a:rPr lang="en-US" altLang="zh-CN" sz="1600" dirty="0">
                <a:solidFill>
                  <a:schemeClr val="bg2">
                    <a:lumMod val="50000"/>
                  </a:schemeClr>
                </a:solidFill>
                <a:latin typeface="微软雅黑" panose="020B0503020204020204" pitchFamily="34" charset="-122"/>
                <a:ea typeface="微软雅黑" panose="020B0503020204020204" pitchFamily="34" charset="-122"/>
              </a:rPr>
              <a:t>5</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、绿色工厂</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719</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家、绿色设计产品</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1073</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种、绿色工业园区</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53</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家、绿色供应链管理企业</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99</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上海</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28</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家绿色工厂（能效中心</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8</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a:p>
            <a:pPr indent="508000">
              <a:lnSpc>
                <a:spcPts val="3000"/>
              </a:lnSpc>
              <a:spcAft>
                <a:spcPts val="600"/>
              </a:spcAft>
              <a:defRPr/>
            </a:pPr>
            <a:r>
              <a:rPr lang="zh-CN" altLang="en-US" sz="1600" dirty="0">
                <a:solidFill>
                  <a:srgbClr val="FF0000"/>
                </a:solidFill>
                <a:latin typeface="微软雅黑" panose="020B0503020204020204" pitchFamily="34" charset="-122"/>
                <a:ea typeface="微软雅黑" panose="020B0503020204020204" pitchFamily="34" charset="-122"/>
              </a:rPr>
              <a:t>其中化工区：</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舒驰容器（上海）有限公司（第五批）</a:t>
            </a:r>
            <a:endParaRPr lang="zh-CN" altLang="en-US" sz="1400" b="1" dirty="0"/>
          </a:p>
          <a:p>
            <a:pPr indent="508000">
              <a:lnSpc>
                <a:spcPts val="3000"/>
              </a:lnSpc>
              <a:spcAft>
                <a:spcPts val="600"/>
              </a:spcAft>
              <a:defRPr/>
            </a:pPr>
            <a:r>
              <a:rPr lang="en-US" altLang="zh-CN" sz="1600" dirty="0">
                <a:solidFill>
                  <a:schemeClr val="bg2">
                    <a:lumMod val="50000"/>
                  </a:schemeClr>
                </a:solidFill>
                <a:latin typeface="微软雅黑" panose="020B0503020204020204" pitchFamily="34" charset="-122"/>
                <a:ea typeface="微软雅黑" panose="020B0503020204020204" pitchFamily="34" charset="-122"/>
              </a:rPr>
              <a:t>6</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、绿色工厂</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662</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家、绿色设计产品</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989</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种、绿色工业园区</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52</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家、绿色供应链管理企业</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107</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上海</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23</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家绿色工厂（能效中心</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3</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家）</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a:p>
            <a:pPr indent="508000">
              <a:lnSpc>
                <a:spcPts val="3000"/>
              </a:lnSpc>
              <a:spcAft>
                <a:spcPts val="600"/>
              </a:spcAft>
              <a:defRPr/>
            </a:pPr>
            <a:r>
              <a:rPr lang="zh-CN" altLang="en-US" sz="1600" dirty="0">
                <a:solidFill>
                  <a:srgbClr val="FF0000"/>
                </a:solidFill>
                <a:latin typeface="微软雅黑" panose="020B0503020204020204" pitchFamily="34" charset="-122"/>
                <a:ea typeface="微软雅黑" panose="020B0503020204020204" pitchFamily="34" charset="-122"/>
              </a:rPr>
              <a:t>其中化工区：</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上海巴斯夫聚氨酯有限公司</a:t>
            </a:r>
            <a:endParaRPr lang="zh-CN" altLang="en-US" sz="1400" b="1" dirty="0"/>
          </a:p>
        </p:txBody>
      </p:sp>
      <p:sp>
        <p:nvSpPr>
          <p:cNvPr id="24579" name="标题 3">
            <a:extLst>
              <a:ext uri="{FF2B5EF4-FFF2-40B4-BE49-F238E27FC236}">
                <a16:creationId xmlns:a16="http://schemas.microsoft.com/office/drawing/2014/main" id="{C451801F-6515-E309-DDC1-B8B8033D43DD}"/>
              </a:ext>
            </a:extLst>
          </p:cNvPr>
          <p:cNvSpPr txBox="1">
            <a:spLocks/>
          </p:cNvSpPr>
          <p:nvPr/>
        </p:nvSpPr>
        <p:spPr bwMode="auto">
          <a:xfrm>
            <a:off x="1200150" y="0"/>
            <a:ext cx="82296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FF0000"/>
                </a:solidFill>
                <a:latin typeface="微软雅黑" panose="020B0503020204020204" pitchFamily="34" charset="-122"/>
                <a:ea typeface="微软雅黑" panose="020B0503020204020204" pitchFamily="34" charset="-122"/>
              </a:rPr>
              <a:t>三、本市工业节能相关政策</a:t>
            </a:r>
            <a:r>
              <a:rPr lang="en-US" altLang="zh-CN" sz="2400">
                <a:solidFill>
                  <a:srgbClr val="FF0000"/>
                </a:solidFill>
                <a:latin typeface="微软雅黑" panose="020B0503020204020204" pitchFamily="34" charset="-122"/>
                <a:ea typeface="微软雅黑" panose="020B0503020204020204" pitchFamily="34" charset="-122"/>
              </a:rPr>
              <a:t>-</a:t>
            </a:r>
            <a:r>
              <a:rPr lang="zh-CN" altLang="en-US" sz="2400">
                <a:solidFill>
                  <a:srgbClr val="FF0000"/>
                </a:solidFill>
                <a:latin typeface="微软雅黑" panose="020B0503020204020204" pitchFamily="34" charset="-122"/>
                <a:ea typeface="微软雅黑" panose="020B0503020204020204" pitchFamily="34" charset="-122"/>
              </a:rPr>
              <a:t>绿色制造体系建设</a:t>
            </a:r>
          </a:p>
        </p:txBody>
      </p:sp>
      <p:sp>
        <p:nvSpPr>
          <p:cNvPr id="24580" name="灯片编号占位符 4">
            <a:extLst>
              <a:ext uri="{FF2B5EF4-FFF2-40B4-BE49-F238E27FC236}">
                <a16:creationId xmlns:a16="http://schemas.microsoft.com/office/drawing/2014/main" id="{747847E7-F7BD-9837-B13B-8FBFE7D0EF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EBA359B-C200-4615-A3ED-9B6248D44935}" type="slidenum">
              <a:rPr lang="zh-CN" altLang="en-US"/>
              <a:pPr/>
              <a:t>22</a:t>
            </a:fld>
            <a:endParaRPr lang="zh-CN" alt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3">
            <a:extLst>
              <a:ext uri="{FF2B5EF4-FFF2-40B4-BE49-F238E27FC236}">
                <a16:creationId xmlns:a16="http://schemas.microsoft.com/office/drawing/2014/main" id="{8705D820-A8AC-AE1D-6A83-975A6E6F1561}"/>
              </a:ext>
            </a:extLst>
          </p:cNvPr>
          <p:cNvSpPr txBox="1">
            <a:spLocks/>
          </p:cNvSpPr>
          <p:nvPr/>
        </p:nvSpPr>
        <p:spPr bwMode="auto">
          <a:xfrm>
            <a:off x="1200150" y="0"/>
            <a:ext cx="82296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FF0000"/>
                </a:solidFill>
                <a:latin typeface="微软雅黑" panose="020B0503020204020204" pitchFamily="34" charset="-122"/>
                <a:ea typeface="微软雅黑" panose="020B0503020204020204" pitchFamily="34" charset="-122"/>
              </a:rPr>
              <a:t>三、本市工业节能相关政策</a:t>
            </a:r>
            <a:r>
              <a:rPr lang="en-US" altLang="zh-CN" sz="2400">
                <a:solidFill>
                  <a:srgbClr val="FF0000"/>
                </a:solidFill>
                <a:latin typeface="微软雅黑" panose="020B0503020204020204" pitchFamily="34" charset="-122"/>
                <a:ea typeface="微软雅黑" panose="020B0503020204020204" pitchFamily="34" charset="-122"/>
              </a:rPr>
              <a:t>-</a:t>
            </a:r>
            <a:r>
              <a:rPr lang="zh-CN" altLang="en-US" sz="2400">
                <a:solidFill>
                  <a:srgbClr val="FF0000"/>
                </a:solidFill>
                <a:latin typeface="微软雅黑" panose="020B0503020204020204" pitchFamily="34" charset="-122"/>
                <a:ea typeface="微软雅黑" panose="020B0503020204020204" pitchFamily="34" charset="-122"/>
              </a:rPr>
              <a:t>专用设备退税政策</a:t>
            </a:r>
          </a:p>
        </p:txBody>
      </p:sp>
      <p:grpSp>
        <p:nvGrpSpPr>
          <p:cNvPr id="27651" name="组合 7">
            <a:extLst>
              <a:ext uri="{FF2B5EF4-FFF2-40B4-BE49-F238E27FC236}">
                <a16:creationId xmlns:a16="http://schemas.microsoft.com/office/drawing/2014/main" id="{D2E40610-5329-F271-AEEC-0F672F799B27}"/>
              </a:ext>
            </a:extLst>
          </p:cNvPr>
          <p:cNvGrpSpPr>
            <a:grpSpLocks/>
          </p:cNvGrpSpPr>
          <p:nvPr/>
        </p:nvGrpSpPr>
        <p:grpSpPr bwMode="auto">
          <a:xfrm>
            <a:off x="1071563" y="1643063"/>
            <a:ext cx="3060700" cy="4679950"/>
            <a:chOff x="-8289832" y="1523887"/>
            <a:chExt cx="6714974" cy="3124264"/>
          </a:xfrm>
        </p:grpSpPr>
        <p:grpSp>
          <p:nvGrpSpPr>
            <p:cNvPr id="27657" name="Group 3">
              <a:extLst>
                <a:ext uri="{FF2B5EF4-FFF2-40B4-BE49-F238E27FC236}">
                  <a16:creationId xmlns:a16="http://schemas.microsoft.com/office/drawing/2014/main" id="{8564D657-DEE5-9EE8-7F2A-08AADE27FB29}"/>
                </a:ext>
              </a:extLst>
            </p:cNvPr>
            <p:cNvGrpSpPr>
              <a:grpSpLocks/>
            </p:cNvGrpSpPr>
            <p:nvPr/>
          </p:nvGrpSpPr>
          <p:grpSpPr bwMode="auto">
            <a:xfrm>
              <a:off x="-8289832" y="1523887"/>
              <a:ext cx="6714974" cy="3124264"/>
              <a:chOff x="-6723868" y="-39"/>
              <a:chExt cx="4786537" cy="1071603"/>
            </a:xfrm>
          </p:grpSpPr>
          <p:sp>
            <p:nvSpPr>
              <p:cNvPr id="27659" name="圆角矩形 19">
                <a:extLst>
                  <a:ext uri="{FF2B5EF4-FFF2-40B4-BE49-F238E27FC236}">
                    <a16:creationId xmlns:a16="http://schemas.microsoft.com/office/drawing/2014/main" id="{DCC215A6-2433-E084-94AD-4E3C8DC430B1}"/>
                  </a:ext>
                </a:extLst>
              </p:cNvPr>
              <p:cNvSpPr>
                <a:spLocks noChangeArrowheads="1"/>
              </p:cNvSpPr>
              <p:nvPr/>
            </p:nvSpPr>
            <p:spPr bwMode="auto">
              <a:xfrm>
                <a:off x="-6723868" y="-39"/>
                <a:ext cx="4786537" cy="1071603"/>
              </a:xfrm>
              <a:prstGeom prst="roundRect">
                <a:avLst>
                  <a:gd name="adj" fmla="val 16667"/>
                </a:avLst>
              </a:prstGeom>
              <a:solidFill>
                <a:srgbClr val="D9E89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7660" name="圆角矩形 20">
                <a:extLst>
                  <a:ext uri="{FF2B5EF4-FFF2-40B4-BE49-F238E27FC236}">
                    <a16:creationId xmlns:a16="http://schemas.microsoft.com/office/drawing/2014/main" id="{B07CDE7D-37B6-EF7C-0FC2-65D219911DA3}"/>
                  </a:ext>
                </a:extLst>
              </p:cNvPr>
              <p:cNvSpPr>
                <a:spLocks noChangeArrowheads="1"/>
              </p:cNvSpPr>
              <p:nvPr/>
            </p:nvSpPr>
            <p:spPr bwMode="auto">
              <a:xfrm>
                <a:off x="-6609902" y="47589"/>
                <a:ext cx="4501383" cy="960748"/>
              </a:xfrm>
              <a:prstGeom prst="roundRect">
                <a:avLst>
                  <a:gd name="adj" fmla="val 16667"/>
                </a:avLst>
              </a:prstGeom>
              <a:noFill/>
              <a:ln w="12700">
                <a:solidFill>
                  <a:srgbClr val="0F5922"/>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grpSp>
        <p:sp>
          <p:nvSpPr>
            <p:cNvPr id="27658" name="矩形 30">
              <a:extLst>
                <a:ext uri="{FF2B5EF4-FFF2-40B4-BE49-F238E27FC236}">
                  <a16:creationId xmlns:a16="http://schemas.microsoft.com/office/drawing/2014/main" id="{BDEB905C-7A83-56B0-1371-5B2DD3344CAB}"/>
                </a:ext>
              </a:extLst>
            </p:cNvPr>
            <p:cNvSpPr>
              <a:spLocks noChangeArrowheads="1"/>
            </p:cNvSpPr>
            <p:nvPr/>
          </p:nvSpPr>
          <p:spPr bwMode="auto">
            <a:xfrm>
              <a:off x="-7650305" y="1871032"/>
              <a:ext cx="5616574" cy="211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latin typeface="Times New Roman" panose="02020603050405020304" pitchFamily="18" charset="0"/>
                  <a:cs typeface="Times New Roman" panose="02020603050405020304" pitchFamily="18" charset="0"/>
                </a:rPr>
                <a:t> </a:t>
              </a:r>
              <a:r>
                <a:rPr lang="zh-CN" altLang="en-US" sz="2000" b="1" dirty="0">
                  <a:latin typeface="Times New Roman" panose="02020603050405020304" pitchFamily="18" charset="0"/>
                  <a:cs typeface="Times New Roman" panose="02020603050405020304" pitchFamily="18" charset="0"/>
                </a:rPr>
                <a:t>国家文件</a:t>
              </a:r>
              <a:endParaRPr lang="en-US" altLang="zh-CN" sz="2000" b="1" dirty="0">
                <a:latin typeface="Times New Roman" panose="02020603050405020304" pitchFamily="18" charset="0"/>
                <a:cs typeface="Times New Roman" panose="02020603050405020304" pitchFamily="18" charset="0"/>
              </a:endParaRPr>
            </a:p>
            <a:p>
              <a:pPr eaLnBrk="1" hangingPunct="1"/>
              <a:endParaRPr lang="en-US" altLang="zh-CN" dirty="0">
                <a:solidFill>
                  <a:srgbClr val="000000"/>
                </a:solidFill>
                <a:latin typeface="楷体_GB2312" pitchFamily="49" charset="-122"/>
                <a:ea typeface="楷体_GB2312" pitchFamily="49" charset="-122"/>
              </a:endParaRPr>
            </a:p>
            <a:p>
              <a:pPr marL="285750" indent="-285750" eaLnBrk="1" hangingPunct="1">
                <a:buFont typeface="Arial" panose="020B0604020202020204" pitchFamily="34" charset="0"/>
                <a:buChar char="•"/>
              </a:pPr>
              <a:r>
                <a:rPr lang="en-US" altLang="zh-CN" dirty="0">
                  <a:solidFill>
                    <a:srgbClr val="000000"/>
                  </a:solidFill>
                  <a:latin typeface="宋体" panose="02010600030101010101" pitchFamily="2" charset="-122"/>
                </a:rPr>
                <a:t>《</a:t>
              </a:r>
              <a:r>
                <a:rPr lang="zh-CN" altLang="en-US" dirty="0">
                  <a:solidFill>
                    <a:srgbClr val="000000"/>
                  </a:solidFill>
                  <a:latin typeface="宋体" panose="02010600030101010101" pitchFamily="2" charset="-122"/>
                </a:rPr>
                <a:t>关于执行环境保护专用设备等企业所得税优惠目录的通知</a:t>
              </a:r>
              <a:r>
                <a:rPr lang="en-US" altLang="zh-CN" dirty="0">
                  <a:solidFill>
                    <a:srgbClr val="000000"/>
                  </a:solidFill>
                  <a:latin typeface="宋体" panose="02010600030101010101" pitchFamily="2" charset="-122"/>
                </a:rPr>
                <a:t>》</a:t>
              </a:r>
            </a:p>
            <a:p>
              <a:pPr marL="285750" indent="-285750" eaLnBrk="1" hangingPunct="1">
                <a:buFont typeface="Arial" panose="020B0604020202020204" pitchFamily="34" charset="0"/>
                <a:buChar char="•"/>
              </a:pPr>
              <a:r>
                <a:rPr lang="en-US" altLang="zh-CN" dirty="0">
                  <a:solidFill>
                    <a:srgbClr val="000000"/>
                  </a:solidFill>
                  <a:latin typeface="宋体" panose="02010600030101010101" pitchFamily="2" charset="-122"/>
                </a:rPr>
                <a:t>《</a:t>
              </a:r>
              <a:r>
                <a:rPr lang="zh-CN" altLang="en-US" dirty="0">
                  <a:solidFill>
                    <a:srgbClr val="000000"/>
                  </a:solidFill>
                  <a:latin typeface="宋体" panose="02010600030101010101" pitchFamily="2" charset="-122"/>
                </a:rPr>
                <a:t>关于环境保护 节能节水 安全生产等专用设备投资抵免企业所得税有关问题的通知</a:t>
              </a:r>
              <a:r>
                <a:rPr lang="en-US" altLang="zh-CN" dirty="0">
                  <a:solidFill>
                    <a:srgbClr val="000000"/>
                  </a:solidFill>
                  <a:latin typeface="宋体" panose="02010600030101010101" pitchFamily="2" charset="-122"/>
                </a:rPr>
                <a:t>》</a:t>
              </a:r>
              <a:r>
                <a:rPr lang="zh-CN" altLang="en-US" dirty="0">
                  <a:solidFill>
                    <a:srgbClr val="000000"/>
                  </a:solidFill>
                  <a:latin typeface="宋体" panose="02010600030101010101" pitchFamily="2" charset="-122"/>
                </a:rPr>
                <a:t>（国税函</a:t>
              </a:r>
              <a:r>
                <a:rPr lang="en-US" altLang="zh-CN" dirty="0">
                  <a:solidFill>
                    <a:srgbClr val="000000"/>
                  </a:solidFill>
                  <a:latin typeface="宋体" panose="02010600030101010101" pitchFamily="2" charset="-122"/>
                </a:rPr>
                <a:t>〔2010〕256</a:t>
              </a:r>
              <a:r>
                <a:rPr lang="zh-CN" altLang="en-US" dirty="0">
                  <a:solidFill>
                    <a:srgbClr val="000000"/>
                  </a:solidFill>
                  <a:latin typeface="宋体" panose="02010600030101010101" pitchFamily="2" charset="-122"/>
                </a:rPr>
                <a:t>号）</a:t>
              </a:r>
              <a:endParaRPr lang="zh-CN" altLang="en-US" dirty="0">
                <a:latin typeface="宋体" panose="02010600030101010101" pitchFamily="2" charset="-122"/>
                <a:cs typeface="Times New Roman" panose="02020603050405020304" pitchFamily="18" charset="0"/>
              </a:endParaRPr>
            </a:p>
          </p:txBody>
        </p:sp>
      </p:grpSp>
      <p:grpSp>
        <p:nvGrpSpPr>
          <p:cNvPr id="27652" name="组合 7">
            <a:extLst>
              <a:ext uri="{FF2B5EF4-FFF2-40B4-BE49-F238E27FC236}">
                <a16:creationId xmlns:a16="http://schemas.microsoft.com/office/drawing/2014/main" id="{8F9C5698-CE13-3946-C5EE-4BA6B9C2F5BF}"/>
              </a:ext>
            </a:extLst>
          </p:cNvPr>
          <p:cNvGrpSpPr>
            <a:grpSpLocks/>
          </p:cNvGrpSpPr>
          <p:nvPr/>
        </p:nvGrpSpPr>
        <p:grpSpPr bwMode="auto">
          <a:xfrm>
            <a:off x="5000625" y="1643063"/>
            <a:ext cx="3060700" cy="4673600"/>
            <a:chOff x="-8289832" y="1523887"/>
            <a:chExt cx="6714974" cy="3124264"/>
          </a:xfrm>
        </p:grpSpPr>
        <p:grpSp>
          <p:nvGrpSpPr>
            <p:cNvPr id="27653" name="Group 3">
              <a:extLst>
                <a:ext uri="{FF2B5EF4-FFF2-40B4-BE49-F238E27FC236}">
                  <a16:creationId xmlns:a16="http://schemas.microsoft.com/office/drawing/2014/main" id="{6582304F-3697-6158-B41B-EFD09497C8A1}"/>
                </a:ext>
              </a:extLst>
            </p:cNvPr>
            <p:cNvGrpSpPr>
              <a:grpSpLocks/>
            </p:cNvGrpSpPr>
            <p:nvPr/>
          </p:nvGrpSpPr>
          <p:grpSpPr bwMode="auto">
            <a:xfrm>
              <a:off x="-8289832" y="1523887"/>
              <a:ext cx="6714974" cy="3124264"/>
              <a:chOff x="-6723868" y="-39"/>
              <a:chExt cx="4786537" cy="1071603"/>
            </a:xfrm>
          </p:grpSpPr>
          <p:sp>
            <p:nvSpPr>
              <p:cNvPr id="27655" name="圆角矩形 19">
                <a:extLst>
                  <a:ext uri="{FF2B5EF4-FFF2-40B4-BE49-F238E27FC236}">
                    <a16:creationId xmlns:a16="http://schemas.microsoft.com/office/drawing/2014/main" id="{B8C54140-D153-3DBB-8CBE-B2EBA661950E}"/>
                  </a:ext>
                </a:extLst>
              </p:cNvPr>
              <p:cNvSpPr>
                <a:spLocks noChangeArrowheads="1"/>
              </p:cNvSpPr>
              <p:nvPr/>
            </p:nvSpPr>
            <p:spPr bwMode="auto">
              <a:xfrm>
                <a:off x="-6723868" y="-39"/>
                <a:ext cx="4786537" cy="1071603"/>
              </a:xfrm>
              <a:prstGeom prst="roundRect">
                <a:avLst>
                  <a:gd name="adj" fmla="val 16667"/>
                </a:avLst>
              </a:prstGeom>
              <a:solidFill>
                <a:srgbClr val="D9E89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7656" name="圆角矩形 20">
                <a:extLst>
                  <a:ext uri="{FF2B5EF4-FFF2-40B4-BE49-F238E27FC236}">
                    <a16:creationId xmlns:a16="http://schemas.microsoft.com/office/drawing/2014/main" id="{BAE7CEB9-D408-99AB-1C6C-388D1F08C7C6}"/>
                  </a:ext>
                </a:extLst>
              </p:cNvPr>
              <p:cNvSpPr>
                <a:spLocks noChangeArrowheads="1"/>
              </p:cNvSpPr>
              <p:nvPr/>
            </p:nvSpPr>
            <p:spPr bwMode="auto">
              <a:xfrm>
                <a:off x="-6609902" y="47589"/>
                <a:ext cx="4501383" cy="960748"/>
              </a:xfrm>
              <a:prstGeom prst="roundRect">
                <a:avLst>
                  <a:gd name="adj" fmla="val 16667"/>
                </a:avLst>
              </a:prstGeom>
              <a:noFill/>
              <a:ln w="12700">
                <a:solidFill>
                  <a:srgbClr val="0F5922"/>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grpSp>
        <p:sp>
          <p:nvSpPr>
            <p:cNvPr id="27654" name="矩形 30">
              <a:extLst>
                <a:ext uri="{FF2B5EF4-FFF2-40B4-BE49-F238E27FC236}">
                  <a16:creationId xmlns:a16="http://schemas.microsoft.com/office/drawing/2014/main" id="{47C3997E-8E01-D149-1A11-BE89E40A813C}"/>
                </a:ext>
              </a:extLst>
            </p:cNvPr>
            <p:cNvSpPr>
              <a:spLocks noChangeArrowheads="1"/>
            </p:cNvSpPr>
            <p:nvPr/>
          </p:nvSpPr>
          <p:spPr bwMode="auto">
            <a:xfrm>
              <a:off x="-7650305" y="1871032"/>
              <a:ext cx="5616574" cy="211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000000"/>
                  </a:solidFill>
                  <a:latin typeface="宋体" panose="02010600030101010101" pitchFamily="2" charset="-122"/>
                </a:rPr>
                <a:t>设备认定范围文件</a:t>
              </a:r>
              <a:endParaRPr lang="en-US" altLang="zh-CN" sz="2000" b="1" dirty="0">
                <a:solidFill>
                  <a:srgbClr val="000000"/>
                </a:solidFill>
                <a:latin typeface="宋体" panose="02010600030101010101" pitchFamily="2" charset="-122"/>
              </a:endParaRPr>
            </a:p>
            <a:p>
              <a:pPr algn="ctr" eaLnBrk="1" hangingPunct="1"/>
              <a:endParaRPr lang="en-US" altLang="zh-CN" dirty="0"/>
            </a:p>
            <a:p>
              <a:pPr marL="285750" indent="-285750" algn="ctr" eaLnBrk="1" hangingPunct="1">
                <a:buFont typeface="Arial" panose="020B0604020202020204" pitchFamily="34" charset="0"/>
                <a:buChar char="•"/>
              </a:pPr>
              <a:r>
                <a:rPr lang="en-US" altLang="zh-CN" dirty="0"/>
                <a:t>《</a:t>
              </a:r>
              <a:r>
                <a:rPr lang="zh-CN" altLang="en-US" dirty="0"/>
                <a:t>节能节水专用设备企业所得税优惠目录</a:t>
              </a:r>
              <a:r>
                <a:rPr lang="en-US" altLang="zh-CN" dirty="0"/>
                <a:t>》</a:t>
              </a:r>
              <a:r>
                <a:rPr lang="zh-CN" altLang="en-US" dirty="0"/>
                <a:t>（</a:t>
              </a:r>
              <a:r>
                <a:rPr lang="en-US" altLang="zh-CN" dirty="0"/>
                <a:t>2017</a:t>
              </a:r>
              <a:r>
                <a:rPr lang="zh-CN" altLang="en-US" dirty="0"/>
                <a:t>年版）</a:t>
              </a:r>
              <a:endParaRPr lang="en-US" altLang="zh-CN" dirty="0"/>
            </a:p>
            <a:p>
              <a:pPr marL="285750" indent="-285750" algn="ctr" eaLnBrk="1" hangingPunct="1">
                <a:buFont typeface="Arial" panose="020B0604020202020204" pitchFamily="34" charset="0"/>
                <a:buChar char="•"/>
              </a:pPr>
              <a:r>
                <a:rPr lang="zh-CN" altLang="en-US" dirty="0"/>
                <a:t>环境保护专用设备企业所得税优惠目录</a:t>
              </a:r>
              <a:r>
                <a:rPr lang="en-US" altLang="zh-CN" dirty="0"/>
                <a:t>》</a:t>
              </a:r>
              <a:r>
                <a:rPr lang="zh-CN" altLang="en-US" dirty="0"/>
                <a:t>（</a:t>
              </a:r>
              <a:r>
                <a:rPr lang="en-US" altLang="zh-CN" dirty="0"/>
                <a:t>2017</a:t>
              </a:r>
              <a:r>
                <a:rPr lang="zh-CN" altLang="en-US" dirty="0"/>
                <a:t>年版）</a:t>
              </a:r>
              <a:endParaRPr lang="en-US" altLang="zh-CN" dirty="0"/>
            </a:p>
            <a:p>
              <a:pPr marL="285750" indent="-285750" algn="ctr" eaLnBrk="1" hangingPunct="1">
                <a:buFont typeface="Arial" panose="020B0604020202020204" pitchFamily="34" charset="0"/>
                <a:buChar char="•"/>
              </a:pPr>
              <a:r>
                <a:rPr lang="en-US" altLang="zh-CN" dirty="0"/>
                <a:t>《</a:t>
              </a:r>
              <a:r>
                <a:rPr lang="zh-CN" altLang="en-US" dirty="0"/>
                <a:t>安全生产专用设备企业所得税优惠目录</a:t>
              </a:r>
              <a:r>
                <a:rPr lang="en-US" altLang="zh-CN" dirty="0"/>
                <a:t>》</a:t>
              </a:r>
              <a:r>
                <a:rPr lang="zh-CN" altLang="en-US" dirty="0"/>
                <a:t>（</a:t>
              </a:r>
              <a:r>
                <a:rPr lang="en-US" altLang="zh-CN" dirty="0"/>
                <a:t>2018</a:t>
              </a:r>
              <a:r>
                <a:rPr lang="zh-CN" altLang="en-US" dirty="0"/>
                <a:t>年版）</a:t>
              </a:r>
              <a:endParaRPr lang="zh-CN" altLang="en-US" dirty="0">
                <a:latin typeface="Times New Roman" panose="02020603050405020304" pitchFamily="18" charset="0"/>
                <a:cs typeface="Times New Roman" panose="02020603050405020304" pitchFamily="18" charset="0"/>
              </a:endParaRPr>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37BB175-0213-94DA-1ACD-2E0B7FB30CFB}"/>
              </a:ext>
            </a:extLst>
          </p:cNvPr>
          <p:cNvPicPr>
            <a:picLocks noChangeAspect="1" noChangeArrowheads="1"/>
          </p:cNvPicPr>
          <p:nvPr/>
        </p:nvPicPr>
        <p:blipFill>
          <a:blip r:embed="rId2"/>
          <a:srcRect l="10946" t="19400" r="9690" b="13360"/>
          <a:stretch>
            <a:fillRect/>
          </a:stretch>
        </p:blipFill>
        <p:spPr bwMode="auto">
          <a:xfrm>
            <a:off x="609600" y="1295400"/>
            <a:ext cx="7794625" cy="502920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28675" name="标题 3">
            <a:extLst>
              <a:ext uri="{FF2B5EF4-FFF2-40B4-BE49-F238E27FC236}">
                <a16:creationId xmlns:a16="http://schemas.microsoft.com/office/drawing/2014/main" id="{0652E24D-089E-A148-7EC2-4B96EEA90C9C}"/>
              </a:ext>
            </a:extLst>
          </p:cNvPr>
          <p:cNvSpPr txBox="1">
            <a:spLocks/>
          </p:cNvSpPr>
          <p:nvPr/>
        </p:nvSpPr>
        <p:spPr bwMode="auto">
          <a:xfrm>
            <a:off x="1200150" y="0"/>
            <a:ext cx="82296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FF0000"/>
                </a:solidFill>
                <a:latin typeface="微软雅黑" panose="020B0503020204020204" pitchFamily="34" charset="-122"/>
                <a:ea typeface="微软雅黑" panose="020B0503020204020204" pitchFamily="34" charset="-122"/>
              </a:rPr>
              <a:t>三、本市工业节能相关政策</a:t>
            </a:r>
            <a:r>
              <a:rPr lang="en-US" altLang="zh-CN" sz="2400">
                <a:solidFill>
                  <a:srgbClr val="FF0000"/>
                </a:solidFill>
                <a:latin typeface="微软雅黑" panose="020B0503020204020204" pitchFamily="34" charset="-122"/>
                <a:ea typeface="微软雅黑" panose="020B0503020204020204" pitchFamily="34" charset="-122"/>
              </a:rPr>
              <a:t>-</a:t>
            </a:r>
            <a:r>
              <a:rPr lang="zh-CN" altLang="en-US" sz="2400">
                <a:solidFill>
                  <a:srgbClr val="FF0000"/>
                </a:solidFill>
                <a:latin typeface="微软雅黑" panose="020B0503020204020204" pitchFamily="34" charset="-122"/>
                <a:ea typeface="微软雅黑" panose="020B0503020204020204" pitchFamily="34" charset="-122"/>
              </a:rPr>
              <a:t>专用设备退税政策</a:t>
            </a:r>
          </a:p>
        </p:txBody>
      </p:sp>
      <p:sp>
        <p:nvSpPr>
          <p:cNvPr id="28676" name="灯片编号占位符 4">
            <a:extLst>
              <a:ext uri="{FF2B5EF4-FFF2-40B4-BE49-F238E27FC236}">
                <a16:creationId xmlns:a16="http://schemas.microsoft.com/office/drawing/2014/main" id="{0154FB0C-DEE4-86F8-B08E-C3EE7549DB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9A4CA15-F6F9-4D7A-B94D-1B26B57AEF15}" type="slidenum">
              <a:rPr lang="zh-CN" altLang="en-US"/>
              <a:pPr/>
              <a:t>24</a:t>
            </a:fld>
            <a:endParaRPr lang="zh-CN" alt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a:extLst>
              <a:ext uri="{FF2B5EF4-FFF2-40B4-BE49-F238E27FC236}">
                <a16:creationId xmlns:a16="http://schemas.microsoft.com/office/drawing/2014/main" id="{F80CDA26-4D52-81BA-6EBF-05BE7608A719}"/>
              </a:ext>
            </a:extLst>
          </p:cNvPr>
          <p:cNvPicPr>
            <a:picLocks noChangeAspect="1" noChangeArrowheads="1"/>
          </p:cNvPicPr>
          <p:nvPr/>
        </p:nvPicPr>
        <p:blipFill>
          <a:blip r:embed="rId2"/>
          <a:srcRect l="11111" t="22222" r="12500" b="14815"/>
          <a:stretch>
            <a:fillRect/>
          </a:stretch>
        </p:blipFill>
        <p:spPr bwMode="auto">
          <a:xfrm>
            <a:off x="228600" y="1219200"/>
            <a:ext cx="8382000" cy="518160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29699" name="标题 3">
            <a:extLst>
              <a:ext uri="{FF2B5EF4-FFF2-40B4-BE49-F238E27FC236}">
                <a16:creationId xmlns:a16="http://schemas.microsoft.com/office/drawing/2014/main" id="{7F81E34C-D20A-F520-CC3C-41595A2B69E4}"/>
              </a:ext>
            </a:extLst>
          </p:cNvPr>
          <p:cNvSpPr txBox="1">
            <a:spLocks/>
          </p:cNvSpPr>
          <p:nvPr/>
        </p:nvSpPr>
        <p:spPr bwMode="auto">
          <a:xfrm>
            <a:off x="1200150" y="0"/>
            <a:ext cx="82296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FF0000"/>
                </a:solidFill>
                <a:latin typeface="微软雅黑" panose="020B0503020204020204" pitchFamily="34" charset="-122"/>
                <a:ea typeface="微软雅黑" panose="020B0503020204020204" pitchFamily="34" charset="-122"/>
              </a:rPr>
              <a:t>三、本市工业节能相关政策</a:t>
            </a:r>
            <a:r>
              <a:rPr lang="en-US" altLang="zh-CN" sz="2400">
                <a:solidFill>
                  <a:srgbClr val="FF0000"/>
                </a:solidFill>
                <a:latin typeface="微软雅黑" panose="020B0503020204020204" pitchFamily="34" charset="-122"/>
                <a:ea typeface="微软雅黑" panose="020B0503020204020204" pitchFamily="34" charset="-122"/>
              </a:rPr>
              <a:t>-</a:t>
            </a:r>
            <a:r>
              <a:rPr lang="zh-CN" altLang="en-US" sz="2400">
                <a:solidFill>
                  <a:srgbClr val="FF0000"/>
                </a:solidFill>
                <a:latin typeface="微软雅黑" panose="020B0503020204020204" pitchFamily="34" charset="-122"/>
                <a:ea typeface="微软雅黑" panose="020B0503020204020204" pitchFamily="34" charset="-122"/>
              </a:rPr>
              <a:t>专用设备退税政策</a:t>
            </a:r>
          </a:p>
        </p:txBody>
      </p:sp>
      <p:sp>
        <p:nvSpPr>
          <p:cNvPr id="29700" name="灯片编号占位符 4">
            <a:extLst>
              <a:ext uri="{FF2B5EF4-FFF2-40B4-BE49-F238E27FC236}">
                <a16:creationId xmlns:a16="http://schemas.microsoft.com/office/drawing/2014/main" id="{ECA32BDA-F7A2-4158-8B3D-AFAD792378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8DC3FAE-A467-4A89-A416-BFBEACD59FF7}" type="slidenum">
              <a:rPr lang="zh-CN" altLang="en-US"/>
              <a:pPr/>
              <a:t>25</a:t>
            </a:fld>
            <a:endParaRPr lang="zh-CN" alt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3">
            <a:extLst>
              <a:ext uri="{FF2B5EF4-FFF2-40B4-BE49-F238E27FC236}">
                <a16:creationId xmlns:a16="http://schemas.microsoft.com/office/drawing/2014/main" id="{CADA5105-6203-EBCC-8C72-86CF40CE0440}"/>
              </a:ext>
            </a:extLst>
          </p:cNvPr>
          <p:cNvSpPr txBox="1">
            <a:spLocks/>
          </p:cNvSpPr>
          <p:nvPr/>
        </p:nvSpPr>
        <p:spPr bwMode="auto">
          <a:xfrm>
            <a:off x="1200150" y="0"/>
            <a:ext cx="82296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FF0000"/>
                </a:solidFill>
                <a:latin typeface="微软雅黑" panose="020B0503020204020204" pitchFamily="34" charset="-122"/>
                <a:ea typeface="微软雅黑" panose="020B0503020204020204" pitchFamily="34" charset="-122"/>
              </a:rPr>
              <a:t>三、本市工业节能相关政策</a:t>
            </a:r>
            <a:r>
              <a:rPr lang="en-US" altLang="zh-CN" sz="2400">
                <a:solidFill>
                  <a:srgbClr val="FF0000"/>
                </a:solidFill>
                <a:latin typeface="微软雅黑" panose="020B0503020204020204" pitchFamily="34" charset="-122"/>
                <a:ea typeface="微软雅黑" panose="020B0503020204020204" pitchFamily="34" charset="-122"/>
              </a:rPr>
              <a:t>-</a:t>
            </a:r>
            <a:r>
              <a:rPr lang="zh-CN" altLang="en-US" sz="2400">
                <a:solidFill>
                  <a:srgbClr val="FF0000"/>
                </a:solidFill>
                <a:latin typeface="微软雅黑" panose="020B0503020204020204" pitchFamily="34" charset="-122"/>
                <a:ea typeface="微软雅黑" panose="020B0503020204020204" pitchFamily="34" charset="-122"/>
              </a:rPr>
              <a:t>专用设备退税政策</a:t>
            </a:r>
          </a:p>
        </p:txBody>
      </p:sp>
      <p:pic>
        <p:nvPicPr>
          <p:cNvPr id="88066" name="Picture 2">
            <a:extLst>
              <a:ext uri="{FF2B5EF4-FFF2-40B4-BE49-F238E27FC236}">
                <a16:creationId xmlns:a16="http://schemas.microsoft.com/office/drawing/2014/main" id="{B791DA48-CAAE-0BA5-748D-BEA18E32A5BD}"/>
              </a:ext>
            </a:extLst>
          </p:cNvPr>
          <p:cNvPicPr>
            <a:picLocks noChangeAspect="1" noChangeArrowheads="1"/>
          </p:cNvPicPr>
          <p:nvPr/>
        </p:nvPicPr>
        <p:blipFill>
          <a:blip r:embed="rId2"/>
          <a:srcRect/>
          <a:stretch>
            <a:fillRect/>
          </a:stretch>
        </p:blipFill>
        <p:spPr bwMode="auto">
          <a:xfrm>
            <a:off x="214313" y="1238250"/>
            <a:ext cx="8685212" cy="561975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30724" name="灯片编号占位符 4">
            <a:extLst>
              <a:ext uri="{FF2B5EF4-FFF2-40B4-BE49-F238E27FC236}">
                <a16:creationId xmlns:a16="http://schemas.microsoft.com/office/drawing/2014/main" id="{AF1E7EFA-15FA-8D57-1346-7829313C04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18D9B7A-089A-4DAD-8F99-DEC4A8291FD0}" type="slidenum">
              <a:rPr lang="zh-CN" altLang="en-US"/>
              <a:pPr/>
              <a:t>26</a:t>
            </a:fld>
            <a:endParaRPr lang="zh-CN" alt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a:extLst>
              <a:ext uri="{FF2B5EF4-FFF2-40B4-BE49-F238E27FC236}">
                <a16:creationId xmlns:a16="http://schemas.microsoft.com/office/drawing/2014/main" id="{FA33329A-06BA-BAD7-DB06-061DDA276C29}"/>
              </a:ext>
            </a:extLst>
          </p:cNvPr>
          <p:cNvSpPr>
            <a:spLocks noGrp="1" noChangeArrowheads="1"/>
          </p:cNvSpPr>
          <p:nvPr>
            <p:ph type="title" idx="4294967295"/>
          </p:nvPr>
        </p:nvSpPr>
        <p:spPr>
          <a:xfrm>
            <a:off x="1524000" y="0"/>
            <a:ext cx="7138988" cy="1157288"/>
          </a:xfrm>
        </p:spPr>
        <p:txBody>
          <a:bodyPr/>
          <a:lstStyle/>
          <a:p>
            <a:pPr algn="l">
              <a:defRPr/>
            </a:pPr>
            <a:r>
              <a:rPr lang="zh-CN" altLang="en-US" sz="3200" b="1" kern="1200" dirty="0">
                <a:solidFill>
                  <a:srgbClr val="993300"/>
                </a:solidFill>
                <a:latin typeface="黑体" pitchFamily="49" charset="-122"/>
                <a:ea typeface="黑体" pitchFamily="49" charset="-122"/>
                <a:cs typeface="+mn-cs"/>
              </a:rPr>
              <a:t>退税办理</a:t>
            </a:r>
          </a:p>
        </p:txBody>
      </p:sp>
      <p:sp>
        <p:nvSpPr>
          <p:cNvPr id="31747" name="AutoShape 7">
            <a:extLst>
              <a:ext uri="{FF2B5EF4-FFF2-40B4-BE49-F238E27FC236}">
                <a16:creationId xmlns:a16="http://schemas.microsoft.com/office/drawing/2014/main" id="{B0E95864-D394-4F08-394A-F0B636849C36}"/>
              </a:ext>
            </a:extLst>
          </p:cNvPr>
          <p:cNvSpPr>
            <a:spLocks noChangeArrowheads="1"/>
          </p:cNvSpPr>
          <p:nvPr/>
        </p:nvSpPr>
        <p:spPr bwMode="gray">
          <a:xfrm>
            <a:off x="4572000" y="2590800"/>
            <a:ext cx="4178300" cy="1223963"/>
          </a:xfrm>
          <a:prstGeom prst="roundRect">
            <a:avLst>
              <a:gd name="adj" fmla="val 16667"/>
            </a:avLst>
          </a:prstGeom>
          <a:noFill/>
          <a:ln w="12700" algn="ctr">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1748" name="Rectangle 8">
            <a:extLst>
              <a:ext uri="{FF2B5EF4-FFF2-40B4-BE49-F238E27FC236}">
                <a16:creationId xmlns:a16="http://schemas.microsoft.com/office/drawing/2014/main" id="{C685B188-1D91-1193-A7A3-2243C0A449E6}"/>
              </a:ext>
            </a:extLst>
          </p:cNvPr>
          <p:cNvSpPr>
            <a:spLocks noGrp="1" noChangeArrowheads="1"/>
          </p:cNvSpPr>
          <p:nvPr>
            <p:ph type="body" idx="4294967295"/>
          </p:nvPr>
        </p:nvSpPr>
        <p:spPr>
          <a:xfrm>
            <a:off x="4419600" y="2590800"/>
            <a:ext cx="4248150" cy="1944688"/>
          </a:xfrm>
          <a:noFill/>
        </p:spPr>
        <p:txBody>
          <a:bodyPr/>
          <a:lstStyle/>
          <a:p>
            <a:pPr>
              <a:buFontTx/>
              <a:buNone/>
            </a:pPr>
            <a:r>
              <a:rPr lang="zh-CN" altLang="en-US" sz="1800" b="1">
                <a:latin typeface="楷体_GB2312" pitchFamily="49" charset="-122"/>
                <a:ea typeface="楷体_GB2312" pitchFamily="49" charset="-122"/>
              </a:rPr>
              <a:t>   通过审核认定的企业，凭市上海市能效中心的</a:t>
            </a:r>
            <a:r>
              <a:rPr lang="en-US" altLang="zh-CN" sz="1800" b="1">
                <a:solidFill>
                  <a:srgbClr val="FF0701"/>
                </a:solidFill>
                <a:latin typeface="楷体_GB2312" pitchFamily="49" charset="-122"/>
                <a:ea typeface="楷体_GB2312" pitchFamily="49" charset="-122"/>
              </a:rPr>
              <a:t>《</a:t>
            </a:r>
            <a:r>
              <a:rPr lang="zh-CN" altLang="en-US" sz="1800" b="1">
                <a:solidFill>
                  <a:srgbClr val="FF0701"/>
                </a:solidFill>
                <a:latin typeface="楷体_GB2312" pitchFamily="49" charset="-122"/>
                <a:ea typeface="楷体_GB2312" pitchFamily="49" charset="-122"/>
              </a:rPr>
              <a:t>专用设备评估证明</a:t>
            </a:r>
            <a:r>
              <a:rPr lang="en-US" altLang="zh-CN" sz="1800" b="1">
                <a:solidFill>
                  <a:srgbClr val="FF0701"/>
                </a:solidFill>
                <a:latin typeface="楷体_GB2312" pitchFamily="49" charset="-122"/>
                <a:ea typeface="楷体_GB2312" pitchFamily="49" charset="-122"/>
              </a:rPr>
              <a:t>》</a:t>
            </a:r>
            <a:r>
              <a:rPr lang="zh-CN" altLang="en-US" sz="1800" b="1">
                <a:latin typeface="楷体_GB2312" pitchFamily="49" charset="-122"/>
                <a:ea typeface="楷体_GB2312" pitchFamily="49" charset="-122"/>
              </a:rPr>
              <a:t>，到主管税务机关办理企业所得税抵免优惠手续。</a:t>
            </a:r>
          </a:p>
          <a:p>
            <a:pPr>
              <a:buFontTx/>
              <a:buNone/>
            </a:pPr>
            <a:endParaRPr lang="zh-CN" altLang="en-US" sz="1800">
              <a:latin typeface="楷体_GB2312" pitchFamily="49" charset="-122"/>
              <a:ea typeface="楷体_GB2312" pitchFamily="49" charset="-122"/>
            </a:endParaRPr>
          </a:p>
        </p:txBody>
      </p:sp>
      <p:pic>
        <p:nvPicPr>
          <p:cNvPr id="31749" name="Picture 6">
            <a:extLst>
              <a:ext uri="{FF2B5EF4-FFF2-40B4-BE49-F238E27FC236}">
                <a16:creationId xmlns:a16="http://schemas.microsoft.com/office/drawing/2014/main" id="{F9F639CF-5D0B-037E-9E0E-414C132CF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250" t="12502" r="31876" b="23856"/>
          <a:stretch>
            <a:fillRect/>
          </a:stretch>
        </p:blipFill>
        <p:spPr bwMode="auto">
          <a:xfrm>
            <a:off x="762000" y="1295400"/>
            <a:ext cx="3581400" cy="494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灯片编号占位符 4">
            <a:extLst>
              <a:ext uri="{FF2B5EF4-FFF2-40B4-BE49-F238E27FC236}">
                <a16:creationId xmlns:a16="http://schemas.microsoft.com/office/drawing/2014/main" id="{23A4E22B-D946-54E1-8F26-5C0F8DCC0FB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AC92998-A11B-4FF2-ABCE-71A9AE662550}" type="slidenum">
              <a:rPr lang="zh-CN" altLang="en-US"/>
              <a:pPr/>
              <a:t>27</a:t>
            </a:fld>
            <a:endParaRPr lang="zh-CN" alt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0CDFDE1-9EAD-2BC8-7E33-710DB3782133}"/>
              </a:ext>
            </a:extLst>
          </p:cNvPr>
          <p:cNvSpPr/>
          <p:nvPr/>
        </p:nvSpPr>
        <p:spPr>
          <a:xfrm>
            <a:off x="-4763" y="2844800"/>
            <a:ext cx="9144001" cy="2703513"/>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标题 1">
            <a:extLst>
              <a:ext uri="{FF2B5EF4-FFF2-40B4-BE49-F238E27FC236}">
                <a16:creationId xmlns:a16="http://schemas.microsoft.com/office/drawing/2014/main" id="{5906DB60-D072-9A3D-50C3-48025F79F78D}"/>
              </a:ext>
            </a:extLst>
          </p:cNvPr>
          <p:cNvSpPr>
            <a:spLocks/>
          </p:cNvSpPr>
          <p:nvPr/>
        </p:nvSpPr>
        <p:spPr bwMode="auto">
          <a:xfrm>
            <a:off x="944563" y="3621088"/>
            <a:ext cx="7246937" cy="1152525"/>
          </a:xfrm>
          <a:prstGeom prst="rect">
            <a:avLst/>
          </a:prstGeom>
          <a:no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谢谢聆听！</a:t>
            </a:r>
            <a:endParaRPr lang="en-US" altLang="zh-CN"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7" name="Picture 3" descr="C:\Users\user\AppData\Local\Microsoft\Windows\Temporary Internet Files\Content.Outlook\WJ0WY2EE\2 copy.jpg">
            <a:extLst>
              <a:ext uri="{FF2B5EF4-FFF2-40B4-BE49-F238E27FC236}">
                <a16:creationId xmlns:a16="http://schemas.microsoft.com/office/drawing/2014/main" id="{F673ED7F-B6AB-E7B5-95E1-82B85D79A651}"/>
              </a:ext>
            </a:extLst>
          </p:cNvPr>
          <p:cNvPicPr>
            <a:picLocks noChangeAspect="1" noChangeArrowheads="1"/>
          </p:cNvPicPr>
          <p:nvPr/>
        </p:nvPicPr>
        <p:blipFill rotWithShape="1">
          <a:blip r:embed="rId2" cstate="print">
            <a:lum bright="2000" contrast="-10000"/>
          </a:blip>
          <a:srcRect r="74999"/>
          <a:stretch/>
        </p:blipFill>
        <p:spPr bwMode="auto">
          <a:xfrm>
            <a:off x="429751" y="2017642"/>
            <a:ext cx="1922400" cy="1284713"/>
          </a:xfrm>
          <a:prstGeom prst="rect">
            <a:avLst/>
          </a:prstGeom>
          <a:solidFill>
            <a:srgbClr val="FFFFFF">
              <a:shade val="85000"/>
            </a:srgbClr>
          </a:solidFill>
          <a:ln w="508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3" descr="C:\Users\user\AppData\Local\Microsoft\Windows\Temporary Internet Files\Content.Outlook\WJ0WY2EE\2 copy.jpg">
            <a:extLst>
              <a:ext uri="{FF2B5EF4-FFF2-40B4-BE49-F238E27FC236}">
                <a16:creationId xmlns:a16="http://schemas.microsoft.com/office/drawing/2014/main" id="{2C5D3D27-0B82-5C7C-3C5D-D2AAFBCDC738}"/>
              </a:ext>
            </a:extLst>
          </p:cNvPr>
          <p:cNvPicPr>
            <a:picLocks noChangeAspect="1" noChangeArrowheads="1"/>
          </p:cNvPicPr>
          <p:nvPr/>
        </p:nvPicPr>
        <p:blipFill rotWithShape="1">
          <a:blip r:embed="rId2" cstate="print">
            <a:lum bright="2000" contrast="-10000"/>
          </a:blip>
          <a:srcRect l="23695" r="49998"/>
          <a:stretch/>
        </p:blipFill>
        <p:spPr bwMode="auto">
          <a:xfrm>
            <a:off x="2510916" y="2026203"/>
            <a:ext cx="1957804" cy="1284713"/>
          </a:xfrm>
          <a:prstGeom prst="rect">
            <a:avLst/>
          </a:prstGeom>
          <a:solidFill>
            <a:srgbClr val="FFFFFF">
              <a:shade val="85000"/>
            </a:srgbClr>
          </a:solidFill>
          <a:ln w="508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3" descr="C:\Users\user\AppData\Local\Microsoft\Windows\Temporary Internet Files\Content.Outlook\WJ0WY2EE\2 copy.jpg">
            <a:extLst>
              <a:ext uri="{FF2B5EF4-FFF2-40B4-BE49-F238E27FC236}">
                <a16:creationId xmlns:a16="http://schemas.microsoft.com/office/drawing/2014/main" id="{2B696D07-5256-0A69-0CCC-919CAC41F481}"/>
              </a:ext>
            </a:extLst>
          </p:cNvPr>
          <p:cNvPicPr>
            <a:picLocks noChangeAspect="1" noChangeArrowheads="1"/>
          </p:cNvPicPr>
          <p:nvPr/>
        </p:nvPicPr>
        <p:blipFill rotWithShape="1">
          <a:blip r:embed="rId2" cstate="print">
            <a:lum bright="2000" contrast="-10000"/>
          </a:blip>
          <a:srcRect l="49479" r="24996"/>
          <a:stretch/>
        </p:blipFill>
        <p:spPr bwMode="auto">
          <a:xfrm>
            <a:off x="4627485" y="2029508"/>
            <a:ext cx="2022858" cy="1284713"/>
          </a:xfrm>
          <a:prstGeom prst="rect">
            <a:avLst/>
          </a:prstGeom>
          <a:solidFill>
            <a:srgbClr val="FFFFFF">
              <a:shade val="85000"/>
            </a:srgbClr>
          </a:solidFill>
          <a:ln w="508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3" descr="C:\Users\user\AppData\Local\Microsoft\Windows\Temporary Internet Files\Content.Outlook\WJ0WY2EE\2 copy.jpg">
            <a:extLst>
              <a:ext uri="{FF2B5EF4-FFF2-40B4-BE49-F238E27FC236}">
                <a16:creationId xmlns:a16="http://schemas.microsoft.com/office/drawing/2014/main" id="{BCAC9F0C-7BA1-1262-AA3E-2AE47BB10084}"/>
              </a:ext>
            </a:extLst>
          </p:cNvPr>
          <p:cNvPicPr>
            <a:picLocks noChangeAspect="1" noChangeArrowheads="1"/>
          </p:cNvPicPr>
          <p:nvPr/>
        </p:nvPicPr>
        <p:blipFill rotWithShape="1">
          <a:blip r:embed="rId2" cstate="print">
            <a:lum bright="2000" contrast="-10000"/>
          </a:blip>
          <a:srcRect l="74947"/>
          <a:stretch/>
        </p:blipFill>
        <p:spPr bwMode="auto">
          <a:xfrm>
            <a:off x="6809108" y="2026203"/>
            <a:ext cx="1985283" cy="1284713"/>
          </a:xfrm>
          <a:prstGeom prst="rect">
            <a:avLst/>
          </a:prstGeom>
          <a:solidFill>
            <a:srgbClr val="FFFFFF">
              <a:shade val="85000"/>
            </a:srgbClr>
          </a:solidFill>
          <a:ln w="508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文本框 10">
            <a:extLst>
              <a:ext uri="{FF2B5EF4-FFF2-40B4-BE49-F238E27FC236}">
                <a16:creationId xmlns:a16="http://schemas.microsoft.com/office/drawing/2014/main" id="{55757F06-5C21-3D30-6D38-2F570884A528}"/>
              </a:ext>
            </a:extLst>
          </p:cNvPr>
          <p:cNvSpPr txBox="1"/>
          <p:nvPr/>
        </p:nvSpPr>
        <p:spPr>
          <a:xfrm>
            <a:off x="6650038" y="6096000"/>
            <a:ext cx="1731962" cy="369888"/>
          </a:xfrm>
          <a:prstGeom prst="rect">
            <a:avLst/>
          </a:prstGeom>
          <a:noFill/>
        </p:spPr>
        <p:txBody>
          <a:bodyPr>
            <a:spAutoFit/>
          </a:bodyPr>
          <a:lstStyle/>
          <a:p>
            <a:pPr eaLnBrk="1" hangingPunct="1">
              <a:defRPr/>
            </a:pPr>
            <a:r>
              <a:rPr lang="zh-CN" altLang="en-US" dirty="0">
                <a:solidFill>
                  <a:schemeClr val="bg2">
                    <a:lumMod val="75000"/>
                  </a:schemeClr>
                </a:solidFill>
                <a:latin typeface="微软雅黑" panose="020B0503020204020204" pitchFamily="34" charset="-122"/>
                <a:ea typeface="微软雅黑" panose="020B0503020204020204" pitchFamily="34" charset="-122"/>
              </a:rPr>
              <a:t>能效创造</a:t>
            </a:r>
            <a:r>
              <a:rPr lang="zh-CN" altLang="en-US" dirty="0">
                <a:solidFill>
                  <a:srgbClr val="A47900"/>
                </a:solidFill>
                <a:latin typeface="微软雅黑" panose="020B0503020204020204" pitchFamily="34" charset="-122"/>
                <a:ea typeface="微软雅黑" panose="020B0503020204020204" pitchFamily="34" charset="-122"/>
              </a:rPr>
              <a:t>价值</a:t>
            </a:r>
          </a:p>
        </p:txBody>
      </p:sp>
      <p:sp>
        <p:nvSpPr>
          <p:cNvPr id="12" name="文本框 11">
            <a:extLst>
              <a:ext uri="{FF2B5EF4-FFF2-40B4-BE49-F238E27FC236}">
                <a16:creationId xmlns:a16="http://schemas.microsoft.com/office/drawing/2014/main" id="{8A4F3D01-2BFB-72C2-3B06-98FB1DD6AE1A}"/>
              </a:ext>
            </a:extLst>
          </p:cNvPr>
          <p:cNvSpPr txBox="1"/>
          <p:nvPr/>
        </p:nvSpPr>
        <p:spPr>
          <a:xfrm>
            <a:off x="7570788" y="6384925"/>
            <a:ext cx="1731962" cy="368300"/>
          </a:xfrm>
          <a:prstGeom prst="rect">
            <a:avLst/>
          </a:prstGeom>
          <a:noFill/>
        </p:spPr>
        <p:txBody>
          <a:bodyPr>
            <a:spAutoFit/>
          </a:bodyPr>
          <a:lstStyle/>
          <a:p>
            <a:pPr eaLnBrk="1" hangingPunct="1">
              <a:defRPr/>
            </a:pPr>
            <a:r>
              <a:rPr lang="zh-CN" altLang="en-US" dirty="0">
                <a:solidFill>
                  <a:schemeClr val="bg2">
                    <a:lumMod val="75000"/>
                  </a:schemeClr>
                </a:solidFill>
                <a:latin typeface="微软雅黑" panose="020B0503020204020204" pitchFamily="34" charset="-122"/>
                <a:ea typeface="微软雅黑" panose="020B0503020204020204" pitchFamily="34" charset="-122"/>
              </a:rPr>
              <a:t>低碳创新</a:t>
            </a:r>
            <a:r>
              <a:rPr lang="zh-CN" altLang="en-US" dirty="0">
                <a:solidFill>
                  <a:srgbClr val="A47900"/>
                </a:solidFill>
                <a:latin typeface="微软雅黑" panose="020B0503020204020204" pitchFamily="34" charset="-122"/>
                <a:ea typeface="微软雅黑" panose="020B0503020204020204" pitchFamily="34" charset="-122"/>
              </a:rPr>
              <a:t>生活</a:t>
            </a:r>
          </a:p>
        </p:txBody>
      </p:sp>
      <p:sp>
        <p:nvSpPr>
          <p:cNvPr id="32778" name="矩形 23">
            <a:extLst>
              <a:ext uri="{FF2B5EF4-FFF2-40B4-BE49-F238E27FC236}">
                <a16:creationId xmlns:a16="http://schemas.microsoft.com/office/drawing/2014/main" id="{DFD741EE-0183-E81E-8856-61B39A7BCB3D}"/>
              </a:ext>
            </a:extLst>
          </p:cNvPr>
          <p:cNvSpPr>
            <a:spLocks noChangeArrowheads="1"/>
          </p:cNvSpPr>
          <p:nvPr/>
        </p:nvSpPr>
        <p:spPr bwMode="auto">
          <a:xfrm>
            <a:off x="0" y="5527675"/>
            <a:ext cx="5364163"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None/>
            </a:pPr>
            <a:r>
              <a:rPr lang="zh-CN" altLang="en-US" sz="1600" dirty="0">
                <a:solidFill>
                  <a:srgbClr val="404040"/>
                </a:solidFill>
                <a:latin typeface="Times New Roman" panose="02020603050405020304" pitchFamily="18" charset="0"/>
                <a:ea typeface="微软雅黑" panose="020B0503020204020204" pitchFamily="34" charset="-122"/>
                <a:sym typeface="Calibri" panose="020F0502020204030204" pitchFamily="34" charset="0"/>
              </a:rPr>
              <a:t>         </a:t>
            </a:r>
            <a:r>
              <a:rPr lang="zh-CN" altLang="en-US" b="1" dirty="0">
                <a:solidFill>
                  <a:srgbClr val="404040"/>
                </a:solidFill>
                <a:latin typeface="Times New Roman" panose="02020603050405020304" pitchFamily="18" charset="0"/>
                <a:ea typeface="微软雅黑" panose="020B0503020204020204" pitchFamily="34" charset="-122"/>
                <a:sym typeface="Calibri" panose="020F0502020204030204" pitchFamily="34" charset="0"/>
              </a:rPr>
              <a:t>市能效中心审核工作负责人：</a:t>
            </a:r>
          </a:p>
          <a:p>
            <a:pPr eaLnBrk="1" hangingPunct="1">
              <a:lnSpc>
                <a:spcPct val="150000"/>
              </a:lnSpc>
              <a:buFont typeface="Wingdings" panose="05000000000000000000" pitchFamily="2" charset="2"/>
              <a:buNone/>
            </a:pPr>
            <a:r>
              <a:rPr lang="zh-CN" altLang="en-US" b="1" dirty="0">
                <a:solidFill>
                  <a:srgbClr val="404040"/>
                </a:solidFill>
                <a:latin typeface="Times New Roman" panose="02020603050405020304" pitchFamily="18" charset="0"/>
                <a:ea typeface="微软雅黑" panose="020B0503020204020204" pitchFamily="34" charset="-122"/>
                <a:sym typeface="Calibri" panose="020F0502020204030204" pitchFamily="34" charset="0"/>
              </a:rPr>
              <a:t>        张    禕  </a:t>
            </a:r>
            <a:r>
              <a:rPr lang="en-US" altLang="zh-CN" b="1" dirty="0">
                <a:solidFill>
                  <a:srgbClr val="404040"/>
                </a:solidFill>
                <a:latin typeface="Times New Roman" panose="02020603050405020304" pitchFamily="18" charset="0"/>
                <a:ea typeface="微软雅黑" panose="020B0503020204020204" pitchFamily="34" charset="-122"/>
                <a:sym typeface="Calibri" panose="020F0502020204030204" pitchFamily="34" charset="0"/>
              </a:rPr>
              <a:t>18918883527</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BBAD0946-EE6C-9848-86C6-105F511457C0}"/>
              </a:ext>
            </a:extLst>
          </p:cNvPr>
          <p:cNvSpPr>
            <a:spLocks noGrp="1"/>
          </p:cNvSpPr>
          <p:nvPr>
            <p:ph type="title"/>
          </p:nvPr>
        </p:nvSpPr>
        <p:spPr>
          <a:xfrm>
            <a:off x="1200150" y="0"/>
            <a:ext cx="8229600" cy="1114425"/>
          </a:xfrm>
        </p:spPr>
        <p:txBody>
          <a:bodyPr/>
          <a:lstStyle/>
          <a:p>
            <a:pPr algn="l" eaLnBrk="1" hangingPunct="1">
              <a:defRPr/>
            </a:pPr>
            <a:r>
              <a:rPr lang="zh-CN" altLang="en-US" sz="2400" kern="1200" dirty="0">
                <a:solidFill>
                  <a:srgbClr val="FF0000"/>
                </a:solidFill>
                <a:latin typeface="微软雅黑" panose="020B0503020204020204" pitchFamily="34" charset="-122"/>
                <a:ea typeface="微软雅黑" panose="020B0503020204020204" pitchFamily="34" charset="-122"/>
                <a:cs typeface="+mn-cs"/>
              </a:rPr>
              <a:t>一、政策解读</a:t>
            </a:r>
            <a:r>
              <a:rPr lang="en-US" altLang="zh-CN" sz="2400" kern="1200" dirty="0">
                <a:solidFill>
                  <a:srgbClr val="FF0000"/>
                </a:solidFill>
                <a:latin typeface="微软雅黑" panose="020B0503020204020204" pitchFamily="34" charset="-122"/>
                <a:ea typeface="微软雅黑" panose="020B0503020204020204" pitchFamily="34" charset="-122"/>
                <a:cs typeface="+mn-cs"/>
              </a:rPr>
              <a:t>-</a:t>
            </a:r>
            <a:r>
              <a:rPr lang="zh-CN" altLang="en-US" sz="2400" kern="1200" dirty="0">
                <a:solidFill>
                  <a:srgbClr val="FF0000"/>
                </a:solidFill>
                <a:latin typeface="微软雅黑" panose="020B0503020204020204" pitchFamily="34" charset="-122"/>
                <a:ea typeface="微软雅黑" panose="020B0503020204020204" pitchFamily="34" charset="-122"/>
                <a:cs typeface="+mn-cs"/>
              </a:rPr>
              <a:t>支持方向</a:t>
            </a:r>
          </a:p>
        </p:txBody>
      </p:sp>
      <p:sp>
        <p:nvSpPr>
          <p:cNvPr id="9219" name="灯片编号占位符 4">
            <a:extLst>
              <a:ext uri="{FF2B5EF4-FFF2-40B4-BE49-F238E27FC236}">
                <a16:creationId xmlns:a16="http://schemas.microsoft.com/office/drawing/2014/main" id="{1E0CA3F7-79E8-851C-31CA-790D160F22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AB118F7-E1A7-4778-A19E-CA3DB2FC9D2D}" type="slidenum">
              <a:rPr lang="zh-CN" altLang="en-US"/>
              <a:pPr/>
              <a:t>3</a:t>
            </a:fld>
            <a:endParaRPr lang="zh-CN" altLang="en-US"/>
          </a:p>
        </p:txBody>
      </p:sp>
      <p:sp>
        <p:nvSpPr>
          <p:cNvPr id="30" name="TextBox 29">
            <a:extLst>
              <a:ext uri="{FF2B5EF4-FFF2-40B4-BE49-F238E27FC236}">
                <a16:creationId xmlns:a16="http://schemas.microsoft.com/office/drawing/2014/main" id="{C3EAB2A5-79E9-5FC0-2355-149D7CFE7703}"/>
              </a:ext>
            </a:extLst>
          </p:cNvPr>
          <p:cNvSpPr txBox="1"/>
          <p:nvPr/>
        </p:nvSpPr>
        <p:spPr>
          <a:xfrm>
            <a:off x="571500" y="1622425"/>
            <a:ext cx="8001000" cy="3738331"/>
          </a:xfrm>
          <a:prstGeom prst="rect">
            <a:avLst/>
          </a:prstGeom>
          <a:noFill/>
        </p:spPr>
        <p:txBody>
          <a:bodyPr>
            <a:spAutoFit/>
          </a:bodyPr>
          <a:lstStyle/>
          <a:p>
            <a:pPr indent="508000" eaLnBrk="1" hangingPunct="1">
              <a:lnSpc>
                <a:spcPct val="150000"/>
              </a:lnSpc>
              <a:spcAft>
                <a:spcPts val="600"/>
              </a:spcAft>
              <a:buFont typeface="Wingdings" panose="05000000000000000000" pitchFamily="2" charset="2"/>
              <a:buChar char="Ø"/>
              <a:defRPr/>
            </a:pP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上海化学工业区产业绿色发展专项扶持实施办法</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（沪化管</a:t>
            </a:r>
            <a:r>
              <a:rPr lang="en-US" altLang="zh-CN" sz="2000" b="1" dirty="0">
                <a:solidFill>
                  <a:srgbClr val="FF0000"/>
                </a:solidFill>
                <a:latin typeface="微软雅黑" panose="020B0503020204020204" pitchFamily="34" charset="-122"/>
                <a:ea typeface="微软雅黑" panose="020B0503020204020204" pitchFamily="34" charset="-122"/>
              </a:rPr>
              <a:t>〔 2021〕25</a:t>
            </a:r>
            <a:r>
              <a:rPr lang="zh-CN" altLang="en-US" sz="2000" b="1" dirty="0">
                <a:solidFill>
                  <a:srgbClr val="FF0000"/>
                </a:solidFill>
                <a:latin typeface="微软雅黑" panose="020B0503020204020204" pitchFamily="34" charset="-122"/>
                <a:ea typeface="微软雅黑" panose="020B0503020204020204" pitchFamily="34" charset="-122"/>
              </a:rPr>
              <a:t>号）</a:t>
            </a:r>
            <a:endParaRPr lang="en-US" altLang="zh-CN" sz="2000" b="1" dirty="0">
              <a:solidFill>
                <a:srgbClr val="FF0000"/>
              </a:solidFill>
              <a:latin typeface="微软雅黑" panose="020B0503020204020204" pitchFamily="34" charset="-122"/>
              <a:ea typeface="微软雅黑" panose="020B0503020204020204" pitchFamily="34" charset="-122"/>
            </a:endParaRPr>
          </a:p>
          <a:p>
            <a:pPr indent="508000" eaLnBrk="1" hangingPunct="1">
              <a:lnSpc>
                <a:spcPct val="150000"/>
              </a:lnSpc>
              <a:spcAft>
                <a:spcPts val="600"/>
              </a:spcAft>
              <a:buFont typeface="Wingdings" panose="05000000000000000000" pitchFamily="2" charset="2"/>
              <a:buChar char="Ø"/>
              <a:defRPr/>
            </a:pP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关于开展</a:t>
            </a:r>
            <a:r>
              <a:rPr lang="en-US" altLang="zh-CN" sz="2000" b="1" dirty="0">
                <a:solidFill>
                  <a:srgbClr val="FF0000"/>
                </a:solidFill>
                <a:latin typeface="微软雅黑" panose="020B0503020204020204" pitchFamily="34" charset="-122"/>
                <a:ea typeface="微软雅黑" panose="020B0503020204020204" pitchFamily="34" charset="-122"/>
              </a:rPr>
              <a:t>2022</a:t>
            </a:r>
            <a:r>
              <a:rPr lang="zh-CN" altLang="en-US" sz="2000" b="1" dirty="0">
                <a:solidFill>
                  <a:srgbClr val="FF0000"/>
                </a:solidFill>
                <a:latin typeface="微软雅黑" panose="020B0503020204020204" pitchFamily="34" charset="-122"/>
                <a:ea typeface="微软雅黑" panose="020B0503020204020204" pitchFamily="34" charset="-122"/>
              </a:rPr>
              <a:t>年度上海化学工业区产业绿色发展专项扶持项目申报工作的通知</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沪化管</a:t>
            </a:r>
            <a:r>
              <a:rPr lang="en-US" altLang="zh-CN" sz="2000" b="1" dirty="0">
                <a:solidFill>
                  <a:srgbClr val="FF0000"/>
                </a:solidFill>
                <a:latin typeface="微软雅黑" panose="020B0503020204020204" pitchFamily="34" charset="-122"/>
                <a:ea typeface="微软雅黑" panose="020B0503020204020204" pitchFamily="34" charset="-122"/>
              </a:rPr>
              <a:t>〔2022〕15</a:t>
            </a:r>
            <a:r>
              <a:rPr lang="zh-CN" altLang="en-US" sz="2000" b="1" dirty="0">
                <a:solidFill>
                  <a:srgbClr val="FF0000"/>
                </a:solidFill>
                <a:latin typeface="微软雅黑" panose="020B0503020204020204" pitchFamily="34" charset="-122"/>
                <a:ea typeface="微软雅黑" panose="020B0503020204020204" pitchFamily="34" charset="-122"/>
              </a:rPr>
              <a:t>号</a:t>
            </a:r>
            <a:r>
              <a:rPr lang="en-US" altLang="zh-CN" sz="2000" b="1" dirty="0">
                <a:solidFill>
                  <a:srgbClr val="FF0000"/>
                </a:solidFill>
                <a:latin typeface="微软雅黑" panose="020B0503020204020204" pitchFamily="34" charset="-122"/>
                <a:ea typeface="微软雅黑" panose="020B0503020204020204" pitchFamily="34" charset="-122"/>
              </a:rPr>
              <a:t>)</a:t>
            </a:r>
          </a:p>
          <a:p>
            <a:pPr indent="508000" eaLnBrk="1" hangingPunct="1">
              <a:lnSpc>
                <a:spcPts val="3000"/>
              </a:lnSpc>
              <a:spcAft>
                <a:spcPts val="600"/>
              </a:spcAft>
              <a:buFont typeface="Wingdings" panose="05000000000000000000" pitchFamily="2" charset="2"/>
              <a:buChar char="Ø"/>
              <a:defRPr/>
            </a:pPr>
            <a:endParaRPr lang="en-US" altLang="zh-CN" sz="1600" b="1" dirty="0">
              <a:solidFill>
                <a:schemeClr val="bg2">
                  <a:lumMod val="50000"/>
                </a:schemeClr>
              </a:solidFill>
              <a:latin typeface="微软雅黑" panose="020B0503020204020204" pitchFamily="34" charset="-122"/>
              <a:ea typeface="微软雅黑" panose="020B0503020204020204" pitchFamily="34" charset="-122"/>
            </a:endParaRPr>
          </a:p>
          <a:p>
            <a:pPr marL="742950" lvl="1" indent="-285750" eaLnBrk="1" hangingPunct="1">
              <a:lnSpc>
                <a:spcPts val="3000"/>
              </a:lnSpc>
              <a:spcAft>
                <a:spcPts val="600"/>
              </a:spcAft>
              <a:buFont typeface="Wingdings" panose="05000000000000000000" pitchFamily="2" charset="2"/>
              <a:buChar char="ü"/>
              <a:defRPr/>
            </a:pPr>
            <a:r>
              <a:rPr lang="zh-CN" altLang="zh-CN" sz="1600" dirty="0">
                <a:solidFill>
                  <a:schemeClr val="bg2">
                    <a:lumMod val="50000"/>
                  </a:schemeClr>
                </a:solidFill>
                <a:latin typeface="微软雅黑" panose="020B0503020204020204" pitchFamily="34" charset="-122"/>
                <a:ea typeface="微软雅黑" panose="020B0503020204020204" pitchFamily="34" charset="-122"/>
              </a:rPr>
              <a:t>方向</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2</a:t>
            </a:r>
            <a:r>
              <a:rPr lang="zh-CN" altLang="zh-CN" sz="1600" dirty="0">
                <a:solidFill>
                  <a:schemeClr val="bg2">
                    <a:lumMod val="50000"/>
                  </a:schemeClr>
                </a:solidFill>
                <a:latin typeface="微软雅黑" panose="020B0503020204020204" pitchFamily="34" charset="-122"/>
                <a:ea typeface="微软雅黑" panose="020B0503020204020204" pitchFamily="34" charset="-122"/>
              </a:rPr>
              <a:t>：企业实施的节能、节水和基础工艺绿色化改造项目。</a:t>
            </a:r>
          </a:p>
          <a:p>
            <a:pPr marL="742950" lvl="1" indent="-285750" eaLnBrk="1" hangingPunct="1">
              <a:lnSpc>
                <a:spcPts val="3000"/>
              </a:lnSpc>
              <a:spcAft>
                <a:spcPts val="600"/>
              </a:spcAft>
              <a:buFont typeface="Wingdings" panose="05000000000000000000" pitchFamily="2" charset="2"/>
              <a:buChar char="ü"/>
              <a:defRPr/>
            </a:pPr>
            <a:r>
              <a:rPr lang="zh-CN" altLang="zh-CN" sz="1600" dirty="0">
                <a:solidFill>
                  <a:schemeClr val="bg2">
                    <a:lumMod val="50000"/>
                  </a:schemeClr>
                </a:solidFill>
                <a:latin typeface="微软雅黑" panose="020B0503020204020204" pitchFamily="34" charset="-122"/>
                <a:ea typeface="微软雅黑" panose="020B0503020204020204" pitchFamily="34" charset="-122"/>
              </a:rPr>
              <a:t>方向</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3</a:t>
            </a:r>
            <a:r>
              <a:rPr lang="zh-CN" altLang="zh-CN" sz="1600" dirty="0">
                <a:solidFill>
                  <a:schemeClr val="bg2">
                    <a:lumMod val="50000"/>
                  </a:schemeClr>
                </a:solidFill>
                <a:latin typeface="微软雅黑" panose="020B0503020204020204" pitchFamily="34" charset="-122"/>
                <a:ea typeface="微软雅黑" panose="020B0503020204020204" pitchFamily="34" charset="-122"/>
              </a:rPr>
              <a:t>：企业创建绿色制造体系，包括：绿色工厂、绿色产品、绿色供应链管理示范企业等。</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4">
            <a:extLst>
              <a:ext uri="{FF2B5EF4-FFF2-40B4-BE49-F238E27FC236}">
                <a16:creationId xmlns:a16="http://schemas.microsoft.com/office/drawing/2014/main" id="{26F03217-34F6-06C3-1799-C3671A7CDB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6A5E0E0-A955-437F-90C2-378B69314C58}" type="slidenum">
              <a:rPr lang="zh-CN" altLang="en-US"/>
              <a:pPr/>
              <a:t>4</a:t>
            </a:fld>
            <a:endParaRPr lang="zh-CN" altLang="en-US"/>
          </a:p>
        </p:txBody>
      </p:sp>
      <p:sp>
        <p:nvSpPr>
          <p:cNvPr id="30" name="TextBox 29">
            <a:extLst>
              <a:ext uri="{FF2B5EF4-FFF2-40B4-BE49-F238E27FC236}">
                <a16:creationId xmlns:a16="http://schemas.microsoft.com/office/drawing/2014/main" id="{1812E2FA-592C-002E-67F0-34D8678A7C15}"/>
              </a:ext>
            </a:extLst>
          </p:cNvPr>
          <p:cNvSpPr txBox="1"/>
          <p:nvPr/>
        </p:nvSpPr>
        <p:spPr>
          <a:xfrm>
            <a:off x="755650" y="1285875"/>
            <a:ext cx="7848600" cy="3200400"/>
          </a:xfrm>
          <a:prstGeom prst="rect">
            <a:avLst/>
          </a:prstGeom>
          <a:noFill/>
        </p:spPr>
        <p:txBody>
          <a:bodyPr>
            <a:spAutoFit/>
          </a:bodyPr>
          <a:lstStyle/>
          <a:p>
            <a:pPr eaLnBrk="1" hangingPunct="1">
              <a:lnSpc>
                <a:spcPts val="3000"/>
              </a:lnSpc>
              <a:spcAft>
                <a:spcPts val="600"/>
              </a:spcAft>
              <a:defRPr/>
            </a:pPr>
            <a:r>
              <a:rPr lang="zh-CN" altLang="zh-CN" sz="2000" b="1" dirty="0">
                <a:solidFill>
                  <a:srgbClr val="FF0000"/>
                </a:solidFill>
                <a:latin typeface="微软雅黑" panose="020B0503020204020204" pitchFamily="34" charset="-122"/>
                <a:ea typeface="微软雅黑" panose="020B0503020204020204" pitchFamily="34" charset="-122"/>
              </a:rPr>
              <a:t>支持标准</a:t>
            </a:r>
            <a:r>
              <a:rPr lang="zh-CN" altLang="en-US" sz="2000" b="1" dirty="0">
                <a:solidFill>
                  <a:srgbClr val="FF0000"/>
                </a:solidFill>
                <a:latin typeface="微软雅黑" panose="020B0503020204020204" pitchFamily="34" charset="-122"/>
                <a:ea typeface="微软雅黑" panose="020B0503020204020204" pitchFamily="34" charset="-122"/>
              </a:rPr>
              <a:t>：</a:t>
            </a:r>
            <a:endParaRPr lang="zh-CN" altLang="zh-CN" sz="2000" b="1" dirty="0">
              <a:solidFill>
                <a:srgbClr val="FF0000"/>
              </a:solidFill>
              <a:latin typeface="微软雅黑" panose="020B0503020204020204" pitchFamily="34" charset="-122"/>
              <a:ea typeface="微软雅黑" panose="020B0503020204020204" pitchFamily="34" charset="-122"/>
            </a:endParaRPr>
          </a:p>
          <a:p>
            <a:pPr indent="508000" eaLnBrk="1" hangingPunct="1">
              <a:lnSpc>
                <a:spcPts val="3000"/>
              </a:lnSpc>
              <a:spcAft>
                <a:spcPts val="600"/>
              </a:spcAft>
              <a:buFont typeface="Wingdings" panose="05000000000000000000" pitchFamily="2" charset="2"/>
              <a:buChar char="Ø"/>
              <a:defRPr/>
            </a:pPr>
            <a:r>
              <a:rPr lang="zh-CN" altLang="en-US" sz="1600" dirty="0">
                <a:solidFill>
                  <a:schemeClr val="bg2">
                    <a:lumMod val="50000"/>
                  </a:schemeClr>
                </a:solidFill>
                <a:latin typeface="微软雅黑" panose="020B0503020204020204" pitchFamily="34" charset="-122"/>
                <a:ea typeface="微软雅黑" panose="020B0503020204020204" pitchFamily="34" charset="-122"/>
              </a:rPr>
              <a:t>方向</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2</a:t>
            </a:r>
          </a:p>
          <a:p>
            <a:pPr indent="508000" eaLnBrk="1" hangingPunct="1">
              <a:lnSpc>
                <a:spcPts val="3000"/>
              </a:lnSpc>
              <a:spcAft>
                <a:spcPts val="600"/>
              </a:spcAft>
              <a:buFont typeface="Wingdings" panose="05000000000000000000" pitchFamily="2" charset="2"/>
              <a:buChar char="Ø"/>
              <a:defRPr/>
            </a:pP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a:p>
            <a:pPr indent="508000" eaLnBrk="1" hangingPunct="1">
              <a:lnSpc>
                <a:spcPts val="3000"/>
              </a:lnSpc>
              <a:spcAft>
                <a:spcPts val="600"/>
              </a:spcAft>
              <a:buFont typeface="Wingdings" panose="05000000000000000000" pitchFamily="2" charset="2"/>
              <a:buChar char="Ø"/>
              <a:defRPr/>
            </a:pP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a:p>
            <a:pPr indent="508000" eaLnBrk="1" hangingPunct="1">
              <a:lnSpc>
                <a:spcPts val="3000"/>
              </a:lnSpc>
              <a:spcAft>
                <a:spcPts val="600"/>
              </a:spcAft>
              <a:buFont typeface="Wingdings" panose="05000000000000000000" pitchFamily="2" charset="2"/>
              <a:buChar char="Ø"/>
              <a:defRPr/>
            </a:pP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a:p>
            <a:pPr indent="508000" eaLnBrk="1" hangingPunct="1">
              <a:lnSpc>
                <a:spcPts val="3000"/>
              </a:lnSpc>
              <a:spcAft>
                <a:spcPts val="600"/>
              </a:spcAft>
              <a:buFont typeface="Wingdings" panose="05000000000000000000" pitchFamily="2" charset="2"/>
              <a:buChar char="Ø"/>
              <a:defRPr/>
            </a:pP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a:p>
            <a:pPr indent="508000" eaLnBrk="1" hangingPunct="1">
              <a:lnSpc>
                <a:spcPts val="3000"/>
              </a:lnSpc>
              <a:spcAft>
                <a:spcPts val="600"/>
              </a:spcAft>
              <a:buFont typeface="Wingdings" panose="05000000000000000000" pitchFamily="2" charset="2"/>
              <a:buChar char="Ø"/>
              <a:defRPr/>
            </a:pPr>
            <a:r>
              <a:rPr lang="zh-CN" altLang="en-US" sz="1600" dirty="0">
                <a:solidFill>
                  <a:schemeClr val="bg2">
                    <a:lumMod val="50000"/>
                  </a:schemeClr>
                </a:solidFill>
                <a:latin typeface="微软雅黑" panose="020B0503020204020204" pitchFamily="34" charset="-122"/>
                <a:ea typeface="微软雅黑" panose="020B0503020204020204" pitchFamily="34" charset="-122"/>
              </a:rPr>
              <a:t>方向</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3</a:t>
            </a:r>
          </a:p>
        </p:txBody>
      </p:sp>
      <p:sp>
        <p:nvSpPr>
          <p:cNvPr id="10244" name="标题 3">
            <a:extLst>
              <a:ext uri="{FF2B5EF4-FFF2-40B4-BE49-F238E27FC236}">
                <a16:creationId xmlns:a16="http://schemas.microsoft.com/office/drawing/2014/main" id="{1F19996E-E68B-F646-8FA8-922B06DC4984}"/>
              </a:ext>
            </a:extLst>
          </p:cNvPr>
          <p:cNvSpPr txBox="1">
            <a:spLocks/>
          </p:cNvSpPr>
          <p:nvPr/>
        </p:nvSpPr>
        <p:spPr bwMode="auto">
          <a:xfrm>
            <a:off x="1200150" y="0"/>
            <a:ext cx="82296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FF0000"/>
                </a:solidFill>
                <a:latin typeface="微软雅黑" panose="020B0503020204020204" pitchFamily="34" charset="-122"/>
                <a:ea typeface="微软雅黑" panose="020B0503020204020204" pitchFamily="34" charset="-122"/>
              </a:rPr>
              <a:t>一、政策解读</a:t>
            </a:r>
            <a:r>
              <a:rPr lang="en-US" altLang="zh-CN" sz="2400">
                <a:solidFill>
                  <a:srgbClr val="FF0000"/>
                </a:solidFill>
                <a:latin typeface="微软雅黑" panose="020B0503020204020204" pitchFamily="34" charset="-122"/>
                <a:ea typeface="微软雅黑" panose="020B0503020204020204" pitchFamily="34" charset="-122"/>
              </a:rPr>
              <a:t>-</a:t>
            </a:r>
            <a:r>
              <a:rPr lang="zh-CN" altLang="en-US" sz="2400">
                <a:solidFill>
                  <a:srgbClr val="FF0000"/>
                </a:solidFill>
                <a:latin typeface="微软雅黑" panose="020B0503020204020204" pitchFamily="34" charset="-122"/>
                <a:ea typeface="微软雅黑" panose="020B0503020204020204" pitchFamily="34" charset="-122"/>
              </a:rPr>
              <a:t>支持标准</a:t>
            </a:r>
          </a:p>
        </p:txBody>
      </p:sp>
      <p:graphicFrame>
        <p:nvGraphicFramePr>
          <p:cNvPr id="2" name="表格 2">
            <a:extLst>
              <a:ext uri="{FF2B5EF4-FFF2-40B4-BE49-F238E27FC236}">
                <a16:creationId xmlns:a16="http://schemas.microsoft.com/office/drawing/2014/main" id="{C60ACCDC-49FA-01F0-F73E-735FBC71AD69}"/>
              </a:ext>
            </a:extLst>
          </p:cNvPr>
          <p:cNvGraphicFramePr>
            <a:graphicFrameLocks noGrp="1"/>
          </p:cNvGraphicFramePr>
          <p:nvPr>
            <p:extLst>
              <p:ext uri="{D42A27DB-BD31-4B8C-83A1-F6EECF244321}">
                <p14:modId xmlns:p14="http://schemas.microsoft.com/office/powerpoint/2010/main" val="2024797328"/>
              </p:ext>
            </p:extLst>
          </p:nvPr>
        </p:nvGraphicFramePr>
        <p:xfrm>
          <a:off x="1116013" y="2332038"/>
          <a:ext cx="7127876" cy="1645890"/>
        </p:xfrm>
        <a:graphic>
          <a:graphicData uri="http://schemas.openxmlformats.org/drawingml/2006/table">
            <a:tbl>
              <a:tblPr firstRow="1" bandRow="1">
                <a:tableStyleId>{5C22544A-7EE6-4342-B048-85BDC9FD1C3A}</a:tableStyleId>
              </a:tblPr>
              <a:tblGrid>
                <a:gridCol w="1347150">
                  <a:extLst>
                    <a:ext uri="{9D8B030D-6E8A-4147-A177-3AD203B41FA5}">
                      <a16:colId xmlns:a16="http://schemas.microsoft.com/office/drawing/2014/main" val="20000"/>
                    </a:ext>
                  </a:extLst>
                </a:gridCol>
                <a:gridCol w="2108837">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2087713">
                  <a:extLst>
                    <a:ext uri="{9D8B030D-6E8A-4147-A177-3AD203B41FA5}">
                      <a16:colId xmlns:a16="http://schemas.microsoft.com/office/drawing/2014/main" val="20003"/>
                    </a:ext>
                  </a:extLst>
                </a:gridCol>
              </a:tblGrid>
              <a:tr h="365755">
                <a:tc rowSpan="2">
                  <a:txBody>
                    <a:bodyPr/>
                    <a:lstStyle/>
                    <a:p>
                      <a:pPr algn="ctr"/>
                      <a:r>
                        <a:rPr lang="zh-CN" altLang="en-US" sz="1800" b="0" cap="none" spc="0" dirty="0">
                          <a:ln>
                            <a:noFill/>
                          </a:ln>
                          <a:solidFill>
                            <a:schemeClr val="tx1"/>
                          </a:solidFill>
                          <a:effectLst/>
                          <a:latin typeface="+mn-ea"/>
                          <a:ea typeface="+mn-ea"/>
                        </a:rPr>
                        <a:t>类型</a:t>
                      </a:r>
                    </a:p>
                  </a:txBody>
                  <a:tcPr marL="91428" marR="91428"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2">
                  <a:txBody>
                    <a:bodyPr/>
                    <a:lstStyle/>
                    <a:p>
                      <a:pPr algn="ctr"/>
                      <a:r>
                        <a:rPr lang="zh-CN" altLang="en-US" sz="1800" b="0" cap="none" spc="0" dirty="0">
                          <a:ln>
                            <a:noFill/>
                          </a:ln>
                          <a:solidFill>
                            <a:schemeClr val="tx1"/>
                          </a:solidFill>
                          <a:effectLst/>
                          <a:latin typeface="+mn-ea"/>
                          <a:ea typeface="+mn-ea"/>
                        </a:rPr>
                        <a:t>固定资产投资</a:t>
                      </a:r>
                    </a:p>
                  </a:txBody>
                  <a:tcPr marL="91428" marR="91428"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0" cap="none" spc="0" dirty="0">
                          <a:ln>
                            <a:noFill/>
                          </a:ln>
                          <a:solidFill>
                            <a:schemeClr val="tx1"/>
                          </a:solidFill>
                          <a:effectLst/>
                          <a:latin typeface="+mn-ea"/>
                          <a:ea typeface="+mn-ea"/>
                        </a:rPr>
                        <a:t>非固定资产投资</a:t>
                      </a:r>
                    </a:p>
                  </a:txBody>
                  <a:tcPr marL="91428" marR="91428"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extLst>
                  <a:ext uri="{0D108BD9-81ED-4DB2-BD59-A6C34878D82A}">
                    <a16:rowId xmlns:a16="http://schemas.microsoft.com/office/drawing/2014/main" val="10000"/>
                  </a:ext>
                </a:extLst>
              </a:tr>
              <a:tr h="365755">
                <a:tc vMerge="1">
                  <a:txBody>
                    <a:bodyPr/>
                    <a:lstStyle/>
                    <a:p>
                      <a:endParaRPr lang="zh-CN" altLang="en-US"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0" cap="none" spc="0" dirty="0">
                          <a:ln>
                            <a:noFill/>
                          </a:ln>
                          <a:solidFill>
                            <a:schemeClr val="tx1"/>
                          </a:solidFill>
                          <a:effectLst/>
                          <a:latin typeface="+mn-ea"/>
                          <a:ea typeface="+mn-ea"/>
                        </a:rPr>
                        <a:t>投资</a:t>
                      </a:r>
                      <a:r>
                        <a:rPr lang="en-US" altLang="zh-CN" sz="1800" b="0" cap="none" spc="0" dirty="0">
                          <a:ln>
                            <a:noFill/>
                          </a:ln>
                          <a:solidFill>
                            <a:schemeClr val="tx1"/>
                          </a:solidFill>
                          <a:effectLst/>
                          <a:latin typeface="+mn-ea"/>
                          <a:ea typeface="+mn-ea"/>
                          <a:cs typeface="Times New Roman" panose="02020603050405020304" pitchFamily="18" charset="0"/>
                        </a:rPr>
                        <a:t>≤50</a:t>
                      </a:r>
                      <a:r>
                        <a:rPr lang="zh-CN" altLang="en-US" sz="1800" b="0" cap="none" spc="0" dirty="0">
                          <a:ln>
                            <a:noFill/>
                          </a:ln>
                          <a:solidFill>
                            <a:schemeClr val="tx1"/>
                          </a:solidFill>
                          <a:effectLst/>
                          <a:latin typeface="+mn-ea"/>
                          <a:ea typeface="+mn-ea"/>
                          <a:cs typeface="Times New Roman" panose="02020603050405020304" pitchFamily="18" charset="0"/>
                        </a:rPr>
                        <a:t>万元</a:t>
                      </a:r>
                      <a:endParaRPr lang="zh-CN" altLang="en-US" sz="1800" b="0" cap="none" spc="0" dirty="0">
                        <a:ln>
                          <a:noFill/>
                        </a:ln>
                        <a:solidFill>
                          <a:schemeClr val="tx1"/>
                        </a:solidFill>
                        <a:effectLst/>
                        <a:latin typeface="+mn-ea"/>
                        <a:ea typeface="+mn-ea"/>
                      </a:endParaRPr>
                    </a:p>
                  </a:txBody>
                  <a:tcPr marL="91428" marR="91428"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0" cap="none" spc="0" dirty="0">
                          <a:ln>
                            <a:noFill/>
                          </a:ln>
                          <a:solidFill>
                            <a:schemeClr val="tx1"/>
                          </a:solidFill>
                          <a:effectLst/>
                          <a:latin typeface="+mn-ea"/>
                          <a:ea typeface="+mn-ea"/>
                        </a:rPr>
                        <a:t>投资</a:t>
                      </a:r>
                      <a:r>
                        <a:rPr lang="en-US" altLang="zh-CN" sz="1800" b="0" cap="none" spc="0" dirty="0">
                          <a:ln>
                            <a:noFill/>
                          </a:ln>
                          <a:solidFill>
                            <a:schemeClr val="tx1"/>
                          </a:solidFill>
                          <a:effectLst/>
                          <a:latin typeface="+mn-ea"/>
                          <a:ea typeface="+mn-ea"/>
                        </a:rPr>
                        <a:t>&gt;50</a:t>
                      </a:r>
                      <a:r>
                        <a:rPr lang="zh-CN" altLang="en-US" sz="1800" b="0" cap="none" spc="0" dirty="0">
                          <a:ln>
                            <a:noFill/>
                          </a:ln>
                          <a:solidFill>
                            <a:schemeClr val="tx1"/>
                          </a:solidFill>
                          <a:effectLst/>
                          <a:latin typeface="+mn-ea"/>
                          <a:ea typeface="+mn-ea"/>
                        </a:rPr>
                        <a:t>万元</a:t>
                      </a:r>
                    </a:p>
                  </a:txBody>
                  <a:tcPr marL="91428" marR="91428"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640090">
                <a:tc>
                  <a:txBody>
                    <a:bodyPr/>
                    <a:lstStyle/>
                    <a:p>
                      <a:pPr algn="ctr"/>
                      <a:r>
                        <a:rPr lang="zh-CN" altLang="en-US" sz="1800" b="0" cap="none" spc="0" dirty="0">
                          <a:ln>
                            <a:noFill/>
                          </a:ln>
                          <a:solidFill>
                            <a:schemeClr val="tx1"/>
                          </a:solidFill>
                          <a:effectLst/>
                          <a:latin typeface="+mn-ea"/>
                          <a:ea typeface="+mn-ea"/>
                        </a:rPr>
                        <a:t>支持标准</a:t>
                      </a:r>
                    </a:p>
                  </a:txBody>
                  <a:tcPr marL="91428" marR="91428"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cap="none" spc="0" dirty="0">
                          <a:ln>
                            <a:noFill/>
                          </a:ln>
                          <a:solidFill>
                            <a:schemeClr val="tx1"/>
                          </a:solidFill>
                          <a:effectLst/>
                          <a:latin typeface="+mn-ea"/>
                          <a:ea typeface="+mn-ea"/>
                          <a:cs typeface="Times New Roman" panose="02020603050405020304" pitchFamily="18" charset="0"/>
                        </a:rPr>
                        <a:t>≤30%</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0" cap="none" spc="0" dirty="0">
                          <a:ln>
                            <a:noFill/>
                          </a:ln>
                          <a:solidFill>
                            <a:schemeClr val="tx1"/>
                          </a:solidFill>
                          <a:effectLst/>
                          <a:latin typeface="+mn-ea"/>
                          <a:ea typeface="+mn-ea"/>
                          <a:cs typeface="Times New Roman" panose="02020603050405020304" pitchFamily="18" charset="0"/>
                        </a:rPr>
                        <a:t>且</a:t>
                      </a:r>
                      <a:endParaRPr lang="en-US" altLang="zh-CN" sz="1800" b="0" cap="none" spc="0" dirty="0">
                        <a:ln>
                          <a:noFill/>
                        </a:ln>
                        <a:solidFill>
                          <a:schemeClr val="tx1"/>
                        </a:solidFill>
                        <a:effectLst/>
                        <a:latin typeface="+mn-ea"/>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0" cap="none" spc="0" dirty="0">
                          <a:ln>
                            <a:noFill/>
                          </a:ln>
                          <a:solidFill>
                            <a:schemeClr val="tx1"/>
                          </a:solidFill>
                          <a:effectLst/>
                          <a:latin typeface="+mn-ea"/>
                          <a:ea typeface="+mn-ea"/>
                          <a:cs typeface="Times New Roman" panose="02020603050405020304" pitchFamily="18" charset="0"/>
                        </a:rPr>
                        <a:t>≤</a:t>
                      </a:r>
                      <a:r>
                        <a:rPr lang="en-US" altLang="zh-CN" sz="1800" b="0" cap="none" spc="0" dirty="0">
                          <a:ln>
                            <a:noFill/>
                          </a:ln>
                          <a:solidFill>
                            <a:schemeClr val="tx1"/>
                          </a:solidFill>
                          <a:effectLst/>
                          <a:latin typeface="+mn-ea"/>
                          <a:ea typeface="+mn-ea"/>
                          <a:cs typeface="Times New Roman" panose="02020603050405020304" pitchFamily="18" charset="0"/>
                        </a:rPr>
                        <a:t>500</a:t>
                      </a:r>
                      <a:r>
                        <a:rPr lang="zh-CN" altLang="en-US" sz="1800" b="0" cap="none" spc="0" dirty="0">
                          <a:ln>
                            <a:noFill/>
                          </a:ln>
                          <a:solidFill>
                            <a:schemeClr val="tx1"/>
                          </a:solidFill>
                          <a:effectLst/>
                          <a:latin typeface="+mn-ea"/>
                          <a:ea typeface="+mn-ea"/>
                          <a:cs typeface="Times New Roman" panose="02020603050405020304" pitchFamily="18" charset="0"/>
                        </a:rPr>
                        <a:t>万元</a:t>
                      </a:r>
                      <a:endParaRPr lang="zh-CN" altLang="en-US" sz="1800" b="0" cap="none" spc="0" dirty="0">
                        <a:ln>
                          <a:noFill/>
                        </a:ln>
                        <a:solidFill>
                          <a:schemeClr val="tx1"/>
                        </a:solidFill>
                        <a:effectLst/>
                        <a:latin typeface="+mn-ea"/>
                        <a:ea typeface="+mn-ea"/>
                      </a:endParaRPr>
                    </a:p>
                  </a:txBody>
                  <a:tcPr marL="91428" marR="91428"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cap="none" spc="0" dirty="0">
                          <a:ln>
                            <a:noFill/>
                          </a:ln>
                          <a:solidFill>
                            <a:schemeClr val="tx1"/>
                          </a:solidFill>
                          <a:effectLst/>
                          <a:latin typeface="+mn-ea"/>
                          <a:ea typeface="+mn-ea"/>
                        </a:rPr>
                        <a:t>50%</a:t>
                      </a:r>
                      <a:endParaRPr lang="zh-CN" altLang="en-US" sz="1800" b="0" cap="none" spc="0" dirty="0">
                        <a:ln>
                          <a:noFill/>
                        </a:ln>
                        <a:solidFill>
                          <a:schemeClr val="tx1"/>
                        </a:solidFill>
                        <a:effectLst/>
                        <a:latin typeface="+mn-ea"/>
                        <a:ea typeface="+mn-ea"/>
                      </a:endParaRPr>
                    </a:p>
                  </a:txBody>
                  <a:tcPr marL="91428" marR="91428"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cap="none" spc="0" dirty="0">
                          <a:ln>
                            <a:noFill/>
                          </a:ln>
                          <a:solidFill>
                            <a:schemeClr val="tx1"/>
                          </a:solidFill>
                          <a:effectLst/>
                          <a:latin typeface="+mn-ea"/>
                          <a:ea typeface="+mn-ea"/>
                          <a:cs typeface="Times New Roman" panose="02020603050405020304" pitchFamily="18" charset="0"/>
                        </a:rPr>
                        <a:t>≤30%</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0" cap="none" spc="0" dirty="0">
                          <a:ln>
                            <a:noFill/>
                          </a:ln>
                          <a:solidFill>
                            <a:schemeClr val="tx1"/>
                          </a:solidFill>
                          <a:effectLst/>
                          <a:latin typeface="+mn-ea"/>
                          <a:ea typeface="+mn-ea"/>
                          <a:cs typeface="Times New Roman" panose="02020603050405020304" pitchFamily="18" charset="0"/>
                        </a:rPr>
                        <a:t>且</a:t>
                      </a:r>
                      <a:endParaRPr lang="en-US" altLang="zh-CN" sz="1800" b="0" cap="none" spc="0" dirty="0">
                        <a:ln>
                          <a:noFill/>
                        </a:ln>
                        <a:solidFill>
                          <a:schemeClr val="tx1"/>
                        </a:solidFill>
                        <a:effectLst/>
                        <a:latin typeface="+mn-ea"/>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0" cap="none" spc="0" dirty="0">
                          <a:ln>
                            <a:noFill/>
                          </a:ln>
                          <a:solidFill>
                            <a:schemeClr val="tx1"/>
                          </a:solidFill>
                          <a:effectLst/>
                          <a:latin typeface="+mn-ea"/>
                          <a:ea typeface="+mn-ea"/>
                          <a:cs typeface="Times New Roman" panose="02020603050405020304" pitchFamily="18" charset="0"/>
                        </a:rPr>
                        <a:t>≤</a:t>
                      </a:r>
                      <a:r>
                        <a:rPr lang="en-US" altLang="zh-CN" sz="1800" b="0" cap="none" spc="0" dirty="0">
                          <a:ln>
                            <a:noFill/>
                          </a:ln>
                          <a:solidFill>
                            <a:schemeClr val="tx1"/>
                          </a:solidFill>
                          <a:effectLst/>
                          <a:latin typeface="+mn-ea"/>
                          <a:ea typeface="+mn-ea"/>
                          <a:cs typeface="Times New Roman" panose="02020603050405020304" pitchFamily="18" charset="0"/>
                        </a:rPr>
                        <a:t>100</a:t>
                      </a:r>
                      <a:r>
                        <a:rPr lang="zh-CN" altLang="en-US" sz="1800" b="0" cap="none" spc="0" dirty="0">
                          <a:ln>
                            <a:noFill/>
                          </a:ln>
                          <a:solidFill>
                            <a:schemeClr val="tx1"/>
                          </a:solidFill>
                          <a:effectLst/>
                          <a:latin typeface="+mn-ea"/>
                          <a:ea typeface="+mn-ea"/>
                          <a:cs typeface="Times New Roman" panose="02020603050405020304" pitchFamily="18" charset="0"/>
                        </a:rPr>
                        <a:t>万元</a:t>
                      </a:r>
                      <a:endParaRPr lang="zh-CN" altLang="en-US" sz="1800" b="0" cap="none" spc="0" dirty="0">
                        <a:ln>
                          <a:noFill/>
                        </a:ln>
                        <a:solidFill>
                          <a:schemeClr val="tx1"/>
                        </a:solidFill>
                        <a:effectLst/>
                        <a:latin typeface="+mn-ea"/>
                        <a:ea typeface="+mn-ea"/>
                      </a:endParaRPr>
                    </a:p>
                  </a:txBody>
                  <a:tcPr marL="91428" marR="91428"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2"/>
                  </a:ext>
                </a:extLst>
              </a:tr>
            </a:tbl>
          </a:graphicData>
        </a:graphic>
      </p:graphicFrame>
      <p:graphicFrame>
        <p:nvGraphicFramePr>
          <p:cNvPr id="4" name="表格 4">
            <a:extLst>
              <a:ext uri="{FF2B5EF4-FFF2-40B4-BE49-F238E27FC236}">
                <a16:creationId xmlns:a16="http://schemas.microsoft.com/office/drawing/2014/main" id="{0D40020D-5464-C709-0B35-0ABFF2D90856}"/>
              </a:ext>
            </a:extLst>
          </p:cNvPr>
          <p:cNvGraphicFramePr>
            <a:graphicFrameLocks noGrp="1"/>
          </p:cNvGraphicFramePr>
          <p:nvPr>
            <p:extLst>
              <p:ext uri="{D42A27DB-BD31-4B8C-83A1-F6EECF244321}">
                <p14:modId xmlns:p14="http://schemas.microsoft.com/office/powerpoint/2010/main" val="2397475363"/>
              </p:ext>
            </p:extLst>
          </p:nvPr>
        </p:nvGraphicFramePr>
        <p:xfrm>
          <a:off x="579438" y="4653136"/>
          <a:ext cx="8201025" cy="1828708"/>
        </p:xfrm>
        <a:graphic>
          <a:graphicData uri="http://schemas.openxmlformats.org/drawingml/2006/table">
            <a:tbl>
              <a:tblPr firstRow="1" bandRow="1">
                <a:tableStyleId>{5C22544A-7EE6-4342-B048-85BDC9FD1C3A}</a:tableStyleId>
              </a:tblPr>
              <a:tblGrid>
                <a:gridCol w="1178975">
                  <a:extLst>
                    <a:ext uri="{9D8B030D-6E8A-4147-A177-3AD203B41FA5}">
                      <a16:colId xmlns:a16="http://schemas.microsoft.com/office/drawing/2014/main" val="20000"/>
                    </a:ext>
                  </a:extLst>
                </a:gridCol>
                <a:gridCol w="1229411">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gridCol w="2624287">
                  <a:extLst>
                    <a:ext uri="{9D8B030D-6E8A-4147-A177-3AD203B41FA5}">
                      <a16:colId xmlns:a16="http://schemas.microsoft.com/office/drawing/2014/main" val="20004"/>
                    </a:ext>
                  </a:extLst>
                </a:gridCol>
              </a:tblGrid>
              <a:tr h="639763">
                <a:tc>
                  <a:txBody>
                    <a:bodyPr/>
                    <a:lstStyle/>
                    <a:p>
                      <a:pPr algn="ctr"/>
                      <a:r>
                        <a:rPr lang="zh-CN" altLang="en-US" sz="1800" b="0" dirty="0">
                          <a:solidFill>
                            <a:schemeClr val="tx1"/>
                          </a:solidFill>
                          <a:latin typeface="Arial" panose="020B0604020202020204" pitchFamily="34" charset="0"/>
                          <a:ea typeface="+mn-ea"/>
                          <a:cs typeface="Arial" panose="020B0604020202020204" pitchFamily="34" charset="0"/>
                        </a:rPr>
                        <a:t>类型</a:t>
                      </a:r>
                    </a:p>
                  </a:txBody>
                  <a:tcPr marT="45697" marB="4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zh-CN" altLang="zh-CN" sz="1800" b="0" dirty="0">
                          <a:solidFill>
                            <a:schemeClr val="tx1"/>
                          </a:solidFill>
                          <a:latin typeface="Arial" panose="020B0604020202020204" pitchFamily="34" charset="0"/>
                          <a:ea typeface="+mn-ea"/>
                          <a:cs typeface="Arial" panose="020B0604020202020204" pitchFamily="34" charset="0"/>
                        </a:rPr>
                        <a:t>国家级绿色工厂</a:t>
                      </a:r>
                      <a:endParaRPr lang="zh-CN" altLang="en-US" sz="1800" b="0" dirty="0">
                        <a:solidFill>
                          <a:schemeClr val="tx1"/>
                        </a:solidFill>
                        <a:latin typeface="Arial" panose="020B0604020202020204" pitchFamily="34" charset="0"/>
                        <a:ea typeface="+mn-ea"/>
                        <a:cs typeface="Arial" panose="020B0604020202020204" pitchFamily="34" charset="0"/>
                      </a:endParaRPr>
                    </a:p>
                  </a:txBody>
                  <a:tcPr marT="45697" marB="4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zh-CN" altLang="zh-CN" sz="1800" b="0" dirty="0">
                          <a:solidFill>
                            <a:schemeClr val="tx1"/>
                          </a:solidFill>
                          <a:latin typeface="Arial" panose="020B0604020202020204" pitchFamily="34" charset="0"/>
                          <a:ea typeface="+mn-ea"/>
                          <a:cs typeface="Arial" panose="020B0604020202020204" pitchFamily="34" charset="0"/>
                        </a:rPr>
                        <a:t>国家级绿色供应链</a:t>
                      </a:r>
                      <a:endParaRPr lang="zh-CN" altLang="en-US" sz="1800" b="0" dirty="0">
                        <a:solidFill>
                          <a:schemeClr val="tx1"/>
                        </a:solidFill>
                        <a:latin typeface="Arial" panose="020B0604020202020204" pitchFamily="34" charset="0"/>
                        <a:ea typeface="+mn-ea"/>
                        <a:cs typeface="Arial" panose="020B0604020202020204" pitchFamily="34" charset="0"/>
                      </a:endParaRPr>
                    </a:p>
                  </a:txBody>
                  <a:tcPr marT="45697" marB="4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zh-CN" altLang="en-US" sz="1800" b="0" dirty="0">
                          <a:solidFill>
                            <a:schemeClr val="tx1"/>
                          </a:solidFill>
                          <a:latin typeface="Arial" panose="020B0604020202020204" pitchFamily="34" charset="0"/>
                          <a:ea typeface="+mn-ea"/>
                          <a:cs typeface="Arial" panose="020B0604020202020204" pitchFamily="34" charset="0"/>
                        </a:rPr>
                        <a:t>绿色设计产品</a:t>
                      </a:r>
                    </a:p>
                  </a:txBody>
                  <a:tcPr marT="45697" marB="4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zh-CN" altLang="zh-CN" sz="1800" b="0" dirty="0">
                          <a:solidFill>
                            <a:schemeClr val="tx1"/>
                          </a:solidFill>
                          <a:latin typeface="Arial" panose="020B0604020202020204" pitchFamily="34" charset="0"/>
                          <a:ea typeface="+mn-ea"/>
                          <a:cs typeface="Arial" panose="020B0604020202020204" pitchFamily="34" charset="0"/>
                        </a:rPr>
                        <a:t>委托第三方机构开展</a:t>
                      </a:r>
                      <a:endParaRPr lang="en-US" altLang="zh-CN" sz="1800" b="0" dirty="0">
                        <a:solidFill>
                          <a:schemeClr val="tx1"/>
                        </a:solidFill>
                        <a:latin typeface="Arial" panose="020B0604020202020204" pitchFamily="34" charset="0"/>
                        <a:ea typeface="+mn-ea"/>
                        <a:cs typeface="Arial" panose="020B0604020202020204" pitchFamily="34" charset="0"/>
                      </a:endParaRPr>
                    </a:p>
                    <a:p>
                      <a:pPr algn="ctr"/>
                      <a:r>
                        <a:rPr lang="zh-CN" altLang="zh-CN" sz="1800" b="0" dirty="0">
                          <a:solidFill>
                            <a:schemeClr val="tx1"/>
                          </a:solidFill>
                          <a:latin typeface="Arial" panose="020B0604020202020204" pitchFamily="34" charset="0"/>
                          <a:ea typeface="+mn-ea"/>
                          <a:cs typeface="Arial" panose="020B0604020202020204" pitchFamily="34" charset="0"/>
                        </a:rPr>
                        <a:t>绿色制造体系创建评价</a:t>
                      </a:r>
                      <a:endParaRPr lang="zh-CN" altLang="en-US" sz="1800" b="0" dirty="0">
                        <a:solidFill>
                          <a:schemeClr val="tx1"/>
                        </a:solidFill>
                        <a:latin typeface="Arial" panose="020B0604020202020204" pitchFamily="34" charset="0"/>
                        <a:ea typeface="+mn-ea"/>
                        <a:cs typeface="Arial" panose="020B0604020202020204" pitchFamily="34" charset="0"/>
                      </a:endParaRPr>
                    </a:p>
                  </a:txBody>
                  <a:tcPr marT="45697" marB="4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639763">
                <a:tc>
                  <a:txBody>
                    <a:bodyPr/>
                    <a:lstStyle/>
                    <a:p>
                      <a:pPr algn="ctr"/>
                      <a:r>
                        <a:rPr lang="zh-CN" altLang="en-US" sz="1800" b="0" dirty="0">
                          <a:solidFill>
                            <a:schemeClr val="tx1"/>
                          </a:solidFill>
                          <a:latin typeface="Arial" panose="020B0604020202020204" pitchFamily="34" charset="0"/>
                          <a:ea typeface="+mn-ea"/>
                          <a:cs typeface="Arial" panose="020B0604020202020204" pitchFamily="34" charset="0"/>
                        </a:rPr>
                        <a:t>支持标准</a:t>
                      </a:r>
                    </a:p>
                  </a:txBody>
                  <a:tcPr marT="45697" marB="4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altLang="zh-CN" sz="1800" b="0" dirty="0">
                          <a:solidFill>
                            <a:schemeClr val="tx1"/>
                          </a:solidFill>
                          <a:latin typeface="Arial" panose="020B0604020202020204" pitchFamily="34" charset="0"/>
                          <a:ea typeface="+mn-ea"/>
                          <a:cs typeface="Arial" panose="020B0604020202020204" pitchFamily="34" charset="0"/>
                        </a:rPr>
                        <a:t>100</a:t>
                      </a:r>
                      <a:r>
                        <a:rPr lang="zh-CN" altLang="en-US" sz="1800" b="0" dirty="0">
                          <a:solidFill>
                            <a:schemeClr val="tx1"/>
                          </a:solidFill>
                          <a:latin typeface="Arial" panose="020B0604020202020204" pitchFamily="34" charset="0"/>
                          <a:ea typeface="+mn-ea"/>
                          <a:cs typeface="Arial" panose="020B0604020202020204" pitchFamily="34" charset="0"/>
                        </a:rPr>
                        <a:t>万元</a:t>
                      </a:r>
                    </a:p>
                  </a:txBody>
                  <a:tcPr marT="45697" marB="4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altLang="zh-CN" sz="1800" b="0" dirty="0">
                          <a:solidFill>
                            <a:schemeClr val="tx1"/>
                          </a:solidFill>
                          <a:latin typeface="Arial" panose="020B0604020202020204" pitchFamily="34" charset="0"/>
                          <a:ea typeface="+mn-ea"/>
                          <a:cs typeface="Arial" panose="020B0604020202020204" pitchFamily="34" charset="0"/>
                        </a:rPr>
                        <a:t>50</a:t>
                      </a:r>
                      <a:r>
                        <a:rPr lang="zh-CN" altLang="en-US" sz="1800" b="0" dirty="0">
                          <a:solidFill>
                            <a:schemeClr val="tx1"/>
                          </a:solidFill>
                          <a:latin typeface="Arial" panose="020B0604020202020204" pitchFamily="34" charset="0"/>
                          <a:ea typeface="+mn-ea"/>
                          <a:cs typeface="Arial" panose="020B0604020202020204" pitchFamily="34" charset="0"/>
                        </a:rPr>
                        <a:t>万元</a:t>
                      </a:r>
                    </a:p>
                  </a:txBody>
                  <a:tcPr marT="45697" marB="4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altLang="zh-CN" sz="1800" b="0" dirty="0">
                          <a:solidFill>
                            <a:schemeClr val="tx1"/>
                          </a:solidFill>
                          <a:latin typeface="Arial" panose="020B0604020202020204" pitchFamily="34" charset="0"/>
                          <a:ea typeface="+mn-ea"/>
                          <a:cs typeface="Arial" panose="020B0604020202020204" pitchFamily="34" charset="0"/>
                        </a:rPr>
                        <a:t>30</a:t>
                      </a:r>
                      <a:r>
                        <a:rPr lang="zh-CN" altLang="en-US" sz="1800" b="0" dirty="0">
                          <a:solidFill>
                            <a:schemeClr val="tx1"/>
                          </a:solidFill>
                          <a:latin typeface="Arial" panose="020B0604020202020204" pitchFamily="34" charset="0"/>
                          <a:ea typeface="+mn-ea"/>
                          <a:cs typeface="Arial" panose="020B0604020202020204" pitchFamily="34" charset="0"/>
                        </a:rPr>
                        <a:t>万元</a:t>
                      </a:r>
                      <a:r>
                        <a:rPr lang="en-US" altLang="zh-CN" sz="1800" b="0" dirty="0">
                          <a:solidFill>
                            <a:schemeClr val="tx1"/>
                          </a:solidFill>
                          <a:latin typeface="Arial" panose="020B0604020202020204" pitchFamily="34" charset="0"/>
                          <a:ea typeface="+mn-ea"/>
                          <a:cs typeface="Arial" panose="020B0604020202020204" pitchFamily="34" charset="0"/>
                        </a:rPr>
                        <a:t>/</a:t>
                      </a:r>
                      <a:r>
                        <a:rPr lang="zh-CN" altLang="en-US" sz="1800" b="0" dirty="0">
                          <a:solidFill>
                            <a:schemeClr val="tx1"/>
                          </a:solidFill>
                          <a:latin typeface="Arial" panose="020B0604020202020204" pitchFamily="34" charset="0"/>
                          <a:ea typeface="+mn-ea"/>
                          <a:cs typeface="Arial" panose="020B0604020202020204" pitchFamily="34" charset="0"/>
                        </a:rPr>
                        <a:t>类产品</a:t>
                      </a:r>
                      <a:endParaRPr lang="en-US" altLang="zh-CN" sz="1800" b="0" dirty="0">
                        <a:solidFill>
                          <a:schemeClr val="tx1"/>
                        </a:solidFill>
                        <a:latin typeface="Arial" panose="020B0604020202020204" pitchFamily="34" charset="0"/>
                        <a:ea typeface="+mn-ea"/>
                        <a:cs typeface="Arial" panose="020B0604020202020204" pitchFamily="34" charset="0"/>
                      </a:endParaRPr>
                    </a:p>
                    <a:p>
                      <a:pPr algn="ctr"/>
                      <a:r>
                        <a:rPr lang="zh-CN" altLang="en-US" sz="1800" b="0" dirty="0">
                          <a:solidFill>
                            <a:schemeClr val="tx1"/>
                          </a:solidFill>
                          <a:latin typeface="Arial" panose="020B0604020202020204" pitchFamily="34" charset="0"/>
                          <a:ea typeface="+mn-ea"/>
                          <a:cs typeface="Arial" panose="020B0604020202020204" pitchFamily="34" charset="0"/>
                        </a:rPr>
                        <a:t>且</a:t>
                      </a:r>
                      <a:endParaRPr lang="en-US" altLang="zh-CN" sz="1800" b="0" dirty="0">
                        <a:solidFill>
                          <a:schemeClr val="tx1"/>
                        </a:solidFill>
                        <a:latin typeface="Arial" panose="020B0604020202020204" pitchFamily="34" charset="0"/>
                        <a:ea typeface="+mn-ea"/>
                        <a:cs typeface="Arial" panose="020B0604020202020204" pitchFamily="34" charset="0"/>
                      </a:endParaRPr>
                    </a:p>
                    <a:p>
                      <a:pPr algn="ctr"/>
                      <a:r>
                        <a:rPr lang="zh-CN" altLang="en-US" sz="1800" b="0" i="0" kern="1200" dirty="0">
                          <a:solidFill>
                            <a:schemeClr val="dk1"/>
                          </a:solidFill>
                          <a:effectLst/>
                          <a:latin typeface="+mn-lt"/>
                          <a:ea typeface="+mn-ea"/>
                          <a:cs typeface="+mn-cs"/>
                        </a:rPr>
                        <a:t>累计不超过</a:t>
                      </a:r>
                      <a:r>
                        <a:rPr lang="en-US" altLang="zh-CN" sz="1800" b="0" i="0" kern="1200" dirty="0">
                          <a:solidFill>
                            <a:schemeClr val="dk1"/>
                          </a:solidFill>
                          <a:effectLst/>
                          <a:latin typeface="+mn-lt"/>
                          <a:ea typeface="+mn-ea"/>
                          <a:cs typeface="+mn-cs"/>
                        </a:rPr>
                        <a:t>50</a:t>
                      </a:r>
                      <a:r>
                        <a:rPr lang="zh-CN" altLang="en-US" sz="1800" b="0" i="0" kern="1200" dirty="0">
                          <a:solidFill>
                            <a:schemeClr val="dk1"/>
                          </a:solidFill>
                          <a:effectLst/>
                          <a:latin typeface="+mn-lt"/>
                          <a:ea typeface="+mn-ea"/>
                          <a:cs typeface="+mn-cs"/>
                        </a:rPr>
                        <a:t>万元</a:t>
                      </a:r>
                      <a:endParaRPr lang="zh-CN" altLang="en-US" sz="1800" b="0" dirty="0">
                        <a:solidFill>
                          <a:schemeClr val="tx1"/>
                        </a:solidFill>
                        <a:latin typeface="Arial" panose="020B0604020202020204" pitchFamily="34" charset="0"/>
                        <a:ea typeface="+mn-ea"/>
                        <a:cs typeface="Arial" panose="020B0604020202020204" pitchFamily="34" charset="0"/>
                      </a:endParaRPr>
                    </a:p>
                  </a:txBody>
                  <a:tcPr marT="45697" marB="4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cap="none" spc="0" dirty="0">
                          <a:ln>
                            <a:noFill/>
                          </a:ln>
                          <a:solidFill>
                            <a:schemeClr val="tx1"/>
                          </a:solidFill>
                          <a:effectLst/>
                          <a:latin typeface="Arial" panose="020B0604020202020204" pitchFamily="34" charset="0"/>
                          <a:ea typeface="+mn-ea"/>
                          <a:cs typeface="Arial" panose="020B0604020202020204" pitchFamily="34" charset="0"/>
                        </a:rPr>
                        <a:t>≤50%</a:t>
                      </a:r>
                      <a:r>
                        <a:rPr lang="zh-CN" altLang="en-US" sz="1800" b="0" cap="none" spc="0" dirty="0">
                          <a:ln>
                            <a:noFill/>
                          </a:ln>
                          <a:solidFill>
                            <a:schemeClr val="tx1"/>
                          </a:solidFill>
                          <a:effectLst/>
                          <a:latin typeface="Arial" panose="020B0604020202020204" pitchFamily="34" charset="0"/>
                          <a:ea typeface="+mn-ea"/>
                          <a:cs typeface="Arial" panose="020B0604020202020204" pitchFamily="34" charset="0"/>
                        </a:rPr>
                        <a:t>（委托额）</a:t>
                      </a:r>
                      <a:endParaRPr lang="en-US" altLang="zh-CN" sz="1800" b="0" cap="none" spc="0" dirty="0">
                        <a:ln>
                          <a:noFill/>
                        </a:ln>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0" cap="none" spc="0" dirty="0">
                          <a:ln>
                            <a:noFill/>
                          </a:ln>
                          <a:solidFill>
                            <a:schemeClr val="tx1"/>
                          </a:solidFill>
                          <a:effectLst/>
                          <a:latin typeface="Arial" panose="020B0604020202020204" pitchFamily="34" charset="0"/>
                          <a:ea typeface="+mn-ea"/>
                          <a:cs typeface="Arial" panose="020B0604020202020204" pitchFamily="34" charset="0"/>
                        </a:rPr>
                        <a:t>且</a:t>
                      </a:r>
                      <a:endParaRPr lang="en-US" altLang="zh-CN" sz="1800" b="0" cap="none" spc="0" dirty="0">
                        <a:ln>
                          <a:noFill/>
                        </a:ln>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0" cap="none" spc="0" dirty="0">
                          <a:ln>
                            <a:noFill/>
                          </a:ln>
                          <a:solidFill>
                            <a:schemeClr val="tx1"/>
                          </a:solidFill>
                          <a:effectLst/>
                          <a:latin typeface="Arial" panose="020B0604020202020204" pitchFamily="34" charset="0"/>
                          <a:ea typeface="+mn-ea"/>
                          <a:cs typeface="Arial" panose="020B0604020202020204" pitchFamily="34" charset="0"/>
                        </a:rPr>
                        <a:t>≤</a:t>
                      </a:r>
                      <a:r>
                        <a:rPr lang="en-US" altLang="zh-CN" sz="1800" b="0" cap="none" spc="0" dirty="0">
                          <a:ln>
                            <a:noFill/>
                          </a:ln>
                          <a:solidFill>
                            <a:schemeClr val="tx1"/>
                          </a:solidFill>
                          <a:effectLst/>
                          <a:latin typeface="Arial" panose="020B0604020202020204" pitchFamily="34" charset="0"/>
                          <a:ea typeface="+mn-ea"/>
                          <a:cs typeface="Arial" panose="020B0604020202020204" pitchFamily="34" charset="0"/>
                        </a:rPr>
                        <a:t>10</a:t>
                      </a:r>
                      <a:r>
                        <a:rPr lang="zh-CN" altLang="en-US" sz="1800" b="0" cap="none" spc="0" dirty="0">
                          <a:ln>
                            <a:noFill/>
                          </a:ln>
                          <a:solidFill>
                            <a:schemeClr val="tx1"/>
                          </a:solidFill>
                          <a:effectLst/>
                          <a:latin typeface="Arial" panose="020B0604020202020204" pitchFamily="34" charset="0"/>
                          <a:ea typeface="+mn-ea"/>
                          <a:cs typeface="Arial" panose="020B0604020202020204" pitchFamily="34" charset="0"/>
                        </a:rPr>
                        <a:t>万元</a:t>
                      </a:r>
                      <a:r>
                        <a:rPr lang="en-US" altLang="zh-CN" sz="1800" b="0" cap="none" spc="0" dirty="0">
                          <a:ln>
                            <a:noFill/>
                          </a:ln>
                          <a:solidFill>
                            <a:schemeClr val="tx1"/>
                          </a:solidFill>
                          <a:effectLst/>
                          <a:latin typeface="Arial" panose="020B0604020202020204" pitchFamily="34" charset="0"/>
                          <a:ea typeface="+mn-ea"/>
                          <a:cs typeface="Arial" panose="020B0604020202020204" pitchFamily="34" charset="0"/>
                        </a:rPr>
                        <a:t>/</a:t>
                      </a:r>
                      <a:r>
                        <a:rPr lang="zh-CN" altLang="en-US" sz="1800" b="0" cap="none" spc="0" dirty="0">
                          <a:ln>
                            <a:noFill/>
                          </a:ln>
                          <a:solidFill>
                            <a:schemeClr val="tx1"/>
                          </a:solidFill>
                          <a:effectLst/>
                          <a:latin typeface="Arial" panose="020B0604020202020204" pitchFamily="34" charset="0"/>
                          <a:ea typeface="+mn-ea"/>
                          <a:cs typeface="Arial" panose="020B0604020202020204" pitchFamily="34" charset="0"/>
                        </a:rPr>
                        <a:t>项 按实</a:t>
                      </a:r>
                      <a:endParaRPr lang="zh-CN" altLang="en-US" sz="1800" b="0" dirty="0">
                        <a:solidFill>
                          <a:schemeClr val="tx1"/>
                        </a:solidFill>
                        <a:latin typeface="Arial" panose="020B0604020202020204" pitchFamily="34" charset="0"/>
                        <a:ea typeface="+mn-ea"/>
                        <a:cs typeface="Arial" panose="020B0604020202020204" pitchFamily="34" charset="0"/>
                      </a:endParaRPr>
                    </a:p>
                  </a:txBody>
                  <a:tcPr marT="45697" marB="4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4">
            <a:extLst>
              <a:ext uri="{FF2B5EF4-FFF2-40B4-BE49-F238E27FC236}">
                <a16:creationId xmlns:a16="http://schemas.microsoft.com/office/drawing/2014/main" id="{0D8D8DF7-8BD3-BD94-CCD4-7998142335B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A4FAD41-A9CB-4835-9E00-99B9723C88D6}" type="slidenum">
              <a:rPr lang="zh-CN" altLang="en-US"/>
              <a:pPr/>
              <a:t>5</a:t>
            </a:fld>
            <a:endParaRPr lang="zh-CN" altLang="en-US"/>
          </a:p>
        </p:txBody>
      </p:sp>
      <p:sp>
        <p:nvSpPr>
          <p:cNvPr id="8" name="TextBox 7">
            <a:extLst>
              <a:ext uri="{FF2B5EF4-FFF2-40B4-BE49-F238E27FC236}">
                <a16:creationId xmlns:a16="http://schemas.microsoft.com/office/drawing/2014/main" id="{05502603-B415-A9DF-BB84-8E34CCE83F8C}"/>
              </a:ext>
            </a:extLst>
          </p:cNvPr>
          <p:cNvSpPr txBox="1"/>
          <p:nvPr/>
        </p:nvSpPr>
        <p:spPr>
          <a:xfrm>
            <a:off x="611560" y="1119431"/>
            <a:ext cx="7993063" cy="4757841"/>
          </a:xfrm>
          <a:prstGeom prst="rect">
            <a:avLst/>
          </a:prstGeom>
          <a:noFill/>
        </p:spPr>
        <p:txBody>
          <a:bodyPr wrap="square">
            <a:spAutoFit/>
          </a:bodyPr>
          <a:lstStyle/>
          <a:p>
            <a:pPr eaLnBrk="1" hangingPunct="1">
              <a:lnSpc>
                <a:spcPts val="3000"/>
              </a:lnSpc>
              <a:spcAft>
                <a:spcPts val="600"/>
              </a:spcAft>
              <a:defRPr/>
            </a:pPr>
            <a:r>
              <a:rPr lang="zh-CN" altLang="zh-CN" sz="2000" b="1" dirty="0">
                <a:solidFill>
                  <a:srgbClr val="FF0000"/>
                </a:solidFill>
                <a:latin typeface="微软雅黑" panose="020B0503020204020204" pitchFamily="34" charset="-122"/>
                <a:ea typeface="微软雅黑" panose="020B0503020204020204" pitchFamily="34" charset="-122"/>
              </a:rPr>
              <a:t>申报条件</a:t>
            </a:r>
            <a:r>
              <a:rPr lang="zh-CN" altLang="en-US" sz="2000" b="1" dirty="0">
                <a:solidFill>
                  <a:srgbClr val="FF0000"/>
                </a:solidFill>
                <a:latin typeface="微软雅黑" panose="020B0503020204020204" pitchFamily="34" charset="-122"/>
                <a:ea typeface="微软雅黑" panose="020B0503020204020204" pitchFamily="34" charset="-122"/>
              </a:rPr>
              <a:t>：</a:t>
            </a:r>
            <a:endParaRPr lang="zh-CN" altLang="zh-CN" sz="2000" b="1" dirty="0">
              <a:solidFill>
                <a:srgbClr val="FF0000"/>
              </a:solidFill>
              <a:latin typeface="微软雅黑" panose="020B0503020204020204" pitchFamily="34" charset="-122"/>
              <a:ea typeface="微软雅黑" panose="020B0503020204020204" pitchFamily="34" charset="-122"/>
            </a:endParaRPr>
          </a:p>
          <a:p>
            <a:pPr indent="508000" eaLnBrk="1" hangingPunct="1">
              <a:lnSpc>
                <a:spcPct val="200000"/>
              </a:lnSpc>
              <a:spcAft>
                <a:spcPts val="600"/>
              </a:spcAft>
              <a:buFont typeface="Wingdings" panose="05000000000000000000" pitchFamily="2" charset="2"/>
              <a:buChar char="Ø"/>
              <a:defRPr/>
            </a:pPr>
            <a:r>
              <a:rPr lang="zh-CN" altLang="zh-CN" sz="1600" dirty="0">
                <a:solidFill>
                  <a:schemeClr val="bg2">
                    <a:lumMod val="50000"/>
                  </a:schemeClr>
                </a:solidFill>
                <a:latin typeface="微软雅黑" panose="020B0503020204020204" pitchFamily="34" charset="-122"/>
                <a:ea typeface="微软雅黑" panose="020B0503020204020204" pitchFamily="34" charset="-122"/>
              </a:rPr>
              <a:t>（一）在化工区内生产经营的</a:t>
            </a:r>
            <a:r>
              <a:rPr lang="zh-CN" altLang="zh-CN" sz="1600" b="1" dirty="0">
                <a:solidFill>
                  <a:schemeClr val="bg2">
                    <a:lumMod val="50000"/>
                  </a:schemeClr>
                </a:solidFill>
                <a:latin typeface="微软雅黑" panose="020B0503020204020204" pitchFamily="34" charset="-122"/>
                <a:ea typeface="微软雅黑" panose="020B0503020204020204" pitchFamily="34" charset="-122"/>
              </a:rPr>
              <a:t>独立法人</a:t>
            </a:r>
            <a:r>
              <a:rPr lang="zh-CN" altLang="zh-CN" sz="1600" dirty="0">
                <a:solidFill>
                  <a:schemeClr val="bg2">
                    <a:lumMod val="50000"/>
                  </a:schemeClr>
                </a:solidFill>
                <a:latin typeface="微软雅黑" panose="020B0503020204020204" pitchFamily="34" charset="-122"/>
                <a:ea typeface="微软雅黑" panose="020B0503020204020204" pitchFamily="34" charset="-122"/>
              </a:rPr>
              <a:t>单位，注册地原则上应设在化工区，且具有健全的管理制度，财务和信用良好。</a:t>
            </a:r>
          </a:p>
          <a:p>
            <a:pPr indent="508000" eaLnBrk="1" hangingPunct="1">
              <a:lnSpc>
                <a:spcPct val="200000"/>
              </a:lnSpc>
              <a:spcAft>
                <a:spcPts val="600"/>
              </a:spcAft>
              <a:buFont typeface="Wingdings" panose="05000000000000000000" pitchFamily="2" charset="2"/>
              <a:buChar char="Ø"/>
              <a:defRPr/>
            </a:pPr>
            <a:r>
              <a:rPr lang="zh-CN" altLang="zh-CN" sz="1600" dirty="0">
                <a:solidFill>
                  <a:schemeClr val="bg2">
                    <a:lumMod val="50000"/>
                  </a:schemeClr>
                </a:solidFill>
                <a:latin typeface="微软雅黑" panose="020B0503020204020204" pitchFamily="34" charset="-122"/>
                <a:ea typeface="微软雅黑" panose="020B0503020204020204" pitchFamily="34" charset="-122"/>
              </a:rPr>
              <a:t>（二）符合支持方向</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2</a:t>
            </a:r>
            <a:r>
              <a:rPr lang="zh-CN" altLang="zh-CN" sz="1600" dirty="0">
                <a:solidFill>
                  <a:schemeClr val="bg2">
                    <a:lumMod val="50000"/>
                  </a:schemeClr>
                </a:solidFill>
                <a:latin typeface="微软雅黑" panose="020B0503020204020204" pitchFamily="34" charset="-122"/>
                <a:ea typeface="微软雅黑" panose="020B0503020204020204" pitchFamily="34" charset="-122"/>
              </a:rPr>
              <a:t>的项目，应于</a:t>
            </a:r>
            <a:r>
              <a:rPr lang="en-US" altLang="zh-CN" sz="1600" b="1" dirty="0">
                <a:solidFill>
                  <a:schemeClr val="bg2">
                    <a:lumMod val="50000"/>
                  </a:schemeClr>
                </a:solidFill>
                <a:latin typeface="微软雅黑" panose="020B0503020204020204" pitchFamily="34" charset="-122"/>
                <a:ea typeface="微软雅黑" panose="020B0503020204020204" pitchFamily="34" charset="-122"/>
              </a:rPr>
              <a:t>2021</a:t>
            </a:r>
            <a:r>
              <a:rPr lang="zh-CN" altLang="en-US" sz="1600" b="1" dirty="0">
                <a:solidFill>
                  <a:schemeClr val="bg2">
                    <a:lumMod val="50000"/>
                  </a:schemeClr>
                </a:solidFill>
                <a:latin typeface="微软雅黑" panose="020B0503020204020204" pitchFamily="34" charset="-122"/>
                <a:ea typeface="微软雅黑" panose="020B0503020204020204" pitchFamily="34" charset="-122"/>
              </a:rPr>
              <a:t>年</a:t>
            </a:r>
            <a:r>
              <a:rPr lang="en-US" altLang="zh-CN" sz="1600" b="1" dirty="0">
                <a:solidFill>
                  <a:schemeClr val="bg2">
                    <a:lumMod val="50000"/>
                  </a:schemeClr>
                </a:solidFill>
                <a:latin typeface="微软雅黑" panose="020B0503020204020204" pitchFamily="34" charset="-122"/>
                <a:ea typeface="微软雅黑" panose="020B0503020204020204" pitchFamily="34" charset="-122"/>
              </a:rPr>
              <a:t>1</a:t>
            </a:r>
            <a:r>
              <a:rPr lang="zh-CN" altLang="en-US" sz="1600" b="1" dirty="0">
                <a:solidFill>
                  <a:schemeClr val="bg2">
                    <a:lumMod val="50000"/>
                  </a:schemeClr>
                </a:solidFill>
                <a:latin typeface="微软雅黑" panose="020B0503020204020204" pitchFamily="34" charset="-122"/>
                <a:ea typeface="微软雅黑" panose="020B0503020204020204" pitchFamily="34" charset="-122"/>
              </a:rPr>
              <a:t>月</a:t>
            </a:r>
            <a:r>
              <a:rPr lang="en-US" altLang="zh-CN" sz="1600" b="1" dirty="0">
                <a:solidFill>
                  <a:schemeClr val="bg2">
                    <a:lumMod val="50000"/>
                  </a:schemeClr>
                </a:solidFill>
                <a:latin typeface="微软雅黑" panose="020B0503020204020204" pitchFamily="34" charset="-122"/>
                <a:ea typeface="微软雅黑" panose="020B0503020204020204" pitchFamily="34" charset="-122"/>
              </a:rPr>
              <a:t>1</a:t>
            </a:r>
            <a:r>
              <a:rPr lang="zh-CN" altLang="en-US" sz="1600" b="1" dirty="0">
                <a:solidFill>
                  <a:schemeClr val="bg2">
                    <a:lumMod val="50000"/>
                  </a:schemeClr>
                </a:solidFill>
                <a:latin typeface="微软雅黑" panose="020B0503020204020204" pitchFamily="34" charset="-122"/>
                <a:ea typeface="微软雅黑" panose="020B0503020204020204" pitchFamily="34" charset="-122"/>
              </a:rPr>
              <a:t>日至</a:t>
            </a:r>
            <a:r>
              <a:rPr lang="en-US" altLang="zh-CN" sz="1600" b="1" dirty="0">
                <a:solidFill>
                  <a:schemeClr val="bg2">
                    <a:lumMod val="50000"/>
                  </a:schemeClr>
                </a:solidFill>
                <a:latin typeface="微软雅黑" panose="020B0503020204020204" pitchFamily="34" charset="-122"/>
                <a:ea typeface="微软雅黑" panose="020B0503020204020204" pitchFamily="34" charset="-122"/>
              </a:rPr>
              <a:t>12</a:t>
            </a:r>
            <a:r>
              <a:rPr lang="zh-CN" altLang="en-US" sz="1600" b="1" dirty="0">
                <a:solidFill>
                  <a:schemeClr val="bg2">
                    <a:lumMod val="50000"/>
                  </a:schemeClr>
                </a:solidFill>
                <a:latin typeface="微软雅黑" panose="020B0503020204020204" pitchFamily="34" charset="-122"/>
                <a:ea typeface="微软雅黑" panose="020B0503020204020204" pitchFamily="34" charset="-122"/>
              </a:rPr>
              <a:t>月</a:t>
            </a:r>
            <a:r>
              <a:rPr lang="en-US" altLang="zh-CN" sz="1600" b="1" dirty="0">
                <a:solidFill>
                  <a:schemeClr val="bg2">
                    <a:lumMod val="50000"/>
                  </a:schemeClr>
                </a:solidFill>
                <a:latin typeface="微软雅黑" panose="020B0503020204020204" pitchFamily="34" charset="-122"/>
                <a:ea typeface="微软雅黑" panose="020B0503020204020204" pitchFamily="34" charset="-122"/>
              </a:rPr>
              <a:t>31</a:t>
            </a:r>
            <a:r>
              <a:rPr lang="zh-CN" altLang="en-US" sz="1600" b="1" dirty="0">
                <a:solidFill>
                  <a:schemeClr val="bg2">
                    <a:lumMod val="50000"/>
                  </a:schemeClr>
                </a:solidFill>
                <a:latin typeface="微软雅黑" panose="020B0503020204020204" pitchFamily="34" charset="-122"/>
                <a:ea typeface="微软雅黑" panose="020B0503020204020204" pitchFamily="34" charset="-122"/>
              </a:rPr>
              <a:t>日</a:t>
            </a:r>
            <a:r>
              <a:rPr lang="zh-CN" altLang="zh-CN" sz="1600" dirty="0">
                <a:solidFill>
                  <a:schemeClr val="bg2">
                    <a:lumMod val="50000"/>
                  </a:schemeClr>
                </a:solidFill>
                <a:latin typeface="微软雅黑" panose="020B0503020204020204" pitchFamily="34" charset="-122"/>
                <a:ea typeface="微软雅黑" panose="020B0503020204020204" pitchFamily="34" charset="-122"/>
              </a:rPr>
              <a:t>期间建成并稳定运行，项目示范作用明显，资源利用、环境或安全效益显著，并具有相关的成果和绩效报告。</a:t>
            </a:r>
          </a:p>
          <a:p>
            <a:pPr marL="720000" indent="-285750" eaLnBrk="1" hangingPunct="1">
              <a:lnSpc>
                <a:spcPct val="150000"/>
              </a:lnSpc>
              <a:spcAft>
                <a:spcPts val="600"/>
              </a:spcAft>
              <a:buFont typeface="Arial" panose="020B0604020202020204" pitchFamily="34" charset="0"/>
              <a:buChar char="•"/>
              <a:defRPr/>
            </a:pPr>
            <a:r>
              <a:rPr lang="zh-CN" altLang="zh-CN" sz="1600" b="1" dirty="0">
                <a:solidFill>
                  <a:schemeClr val="bg2">
                    <a:lumMod val="50000"/>
                  </a:schemeClr>
                </a:solidFill>
                <a:latin typeface="微软雅黑" panose="020B0503020204020204" pitchFamily="34" charset="-122"/>
                <a:ea typeface="微软雅黑" panose="020B0503020204020204" pitchFamily="34" charset="-122"/>
              </a:rPr>
              <a:t>立项的固定资产投资类</a:t>
            </a:r>
            <a:r>
              <a:rPr lang="zh-CN" altLang="zh-CN" sz="1600" dirty="0">
                <a:solidFill>
                  <a:schemeClr val="bg2">
                    <a:lumMod val="50000"/>
                  </a:schemeClr>
                </a:solidFill>
                <a:latin typeface="微软雅黑" panose="020B0503020204020204" pitchFamily="34" charset="-122"/>
                <a:ea typeface="微软雅黑" panose="020B0503020204020204" pitchFamily="34" charset="-122"/>
              </a:rPr>
              <a:t>项目投资额应在</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300</a:t>
            </a:r>
            <a:r>
              <a:rPr lang="zh-CN" altLang="zh-CN" sz="1600" dirty="0">
                <a:solidFill>
                  <a:schemeClr val="bg2">
                    <a:lumMod val="50000"/>
                  </a:schemeClr>
                </a:solidFill>
                <a:latin typeface="微软雅黑" panose="020B0503020204020204" pitchFamily="34" charset="-122"/>
                <a:ea typeface="微软雅黑" panose="020B0503020204020204" pitchFamily="34" charset="-122"/>
              </a:rPr>
              <a:t>万元以上，并按国家、本市有关要求和规定取得相关部门审批文件，已办结竣工验收。</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a:p>
            <a:pPr marL="720000" indent="-285750" eaLnBrk="1" hangingPunct="1">
              <a:lnSpc>
                <a:spcPct val="150000"/>
              </a:lnSpc>
              <a:spcAft>
                <a:spcPts val="600"/>
              </a:spcAft>
              <a:buFont typeface="Arial" panose="020B0604020202020204" pitchFamily="34" charset="0"/>
              <a:buChar char="•"/>
              <a:defRPr/>
            </a:pPr>
            <a:r>
              <a:rPr lang="zh-CN" altLang="zh-CN" sz="1600" b="1" dirty="0">
                <a:solidFill>
                  <a:schemeClr val="bg2">
                    <a:lumMod val="50000"/>
                  </a:schemeClr>
                </a:solidFill>
                <a:latin typeface="微软雅黑" panose="020B0503020204020204" pitchFamily="34" charset="-122"/>
                <a:ea typeface="微软雅黑" panose="020B0503020204020204" pitchFamily="34" charset="-122"/>
              </a:rPr>
              <a:t>非立项</a:t>
            </a:r>
            <a:r>
              <a:rPr lang="zh-CN" altLang="zh-CN" sz="1600" dirty="0">
                <a:solidFill>
                  <a:schemeClr val="bg2">
                    <a:lumMod val="50000"/>
                  </a:schemeClr>
                </a:solidFill>
                <a:latin typeface="微软雅黑" panose="020B0503020204020204" pitchFamily="34" charset="-122"/>
                <a:ea typeface="微软雅黑" panose="020B0503020204020204" pitchFamily="34" charset="-122"/>
              </a:rPr>
              <a:t>项目的</a:t>
            </a:r>
            <a:r>
              <a:rPr lang="zh-CN" altLang="zh-CN" sz="1600" b="1" dirty="0">
                <a:solidFill>
                  <a:schemeClr val="bg2">
                    <a:lumMod val="50000"/>
                  </a:schemeClr>
                </a:solidFill>
                <a:latin typeface="微软雅黑" panose="020B0503020204020204" pitchFamily="34" charset="-122"/>
                <a:ea typeface="微软雅黑" panose="020B0503020204020204" pitchFamily="34" charset="-122"/>
              </a:rPr>
              <a:t>固定资产投资</a:t>
            </a:r>
            <a:r>
              <a:rPr lang="zh-CN" altLang="zh-CN" sz="1600" dirty="0">
                <a:solidFill>
                  <a:schemeClr val="bg2">
                    <a:lumMod val="50000"/>
                  </a:schemeClr>
                </a:solidFill>
                <a:latin typeface="微软雅黑" panose="020B0503020204020204" pitchFamily="34" charset="-122"/>
                <a:ea typeface="微软雅黑" panose="020B0503020204020204" pitchFamily="34" charset="-122"/>
              </a:rPr>
              <a:t>应在</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100</a:t>
            </a:r>
            <a:r>
              <a:rPr lang="zh-CN" altLang="zh-CN" sz="1600" dirty="0">
                <a:solidFill>
                  <a:schemeClr val="bg2">
                    <a:lumMod val="50000"/>
                  </a:schemeClr>
                </a:solidFill>
                <a:latin typeface="微软雅黑" panose="020B0503020204020204" pitchFamily="34" charset="-122"/>
                <a:ea typeface="微软雅黑" panose="020B0503020204020204" pitchFamily="34" charset="-122"/>
              </a:rPr>
              <a:t>万元以上。</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a:p>
            <a:pPr marL="720000" indent="-285750" eaLnBrk="1" hangingPunct="1">
              <a:lnSpc>
                <a:spcPct val="150000"/>
              </a:lnSpc>
              <a:spcAft>
                <a:spcPts val="600"/>
              </a:spcAft>
              <a:buFont typeface="Arial" panose="020B0604020202020204" pitchFamily="34" charset="0"/>
              <a:buChar char="•"/>
              <a:defRPr/>
            </a:pPr>
            <a:r>
              <a:rPr lang="zh-CN" altLang="zh-CN" sz="1600" b="1" dirty="0">
                <a:solidFill>
                  <a:schemeClr val="bg2">
                    <a:lumMod val="50000"/>
                  </a:schemeClr>
                </a:solidFill>
                <a:latin typeface="微软雅黑" panose="020B0503020204020204" pitchFamily="34" charset="-122"/>
                <a:ea typeface="微软雅黑" panose="020B0503020204020204" pitchFamily="34" charset="-122"/>
              </a:rPr>
              <a:t>非固定资产投资类</a:t>
            </a:r>
            <a:r>
              <a:rPr lang="zh-CN" altLang="zh-CN" sz="1600" dirty="0">
                <a:solidFill>
                  <a:schemeClr val="bg2">
                    <a:lumMod val="50000"/>
                  </a:schemeClr>
                </a:solidFill>
                <a:latin typeface="微软雅黑" panose="020B0503020204020204" pitchFamily="34" charset="-122"/>
                <a:ea typeface="微软雅黑" panose="020B0503020204020204" pitchFamily="34" charset="-122"/>
              </a:rPr>
              <a:t>项目经第三方核定的投资额应在</a:t>
            </a:r>
            <a:r>
              <a:rPr lang="en-US" altLang="zh-CN" sz="1600" dirty="0">
                <a:solidFill>
                  <a:schemeClr val="bg2">
                    <a:lumMod val="50000"/>
                  </a:schemeClr>
                </a:solidFill>
                <a:latin typeface="微软雅黑" panose="020B0503020204020204" pitchFamily="34" charset="-122"/>
                <a:ea typeface="微软雅黑" panose="020B0503020204020204" pitchFamily="34" charset="-122"/>
              </a:rPr>
              <a:t>30</a:t>
            </a:r>
            <a:r>
              <a:rPr lang="zh-CN" altLang="zh-CN" sz="1600" dirty="0">
                <a:solidFill>
                  <a:schemeClr val="bg2">
                    <a:lumMod val="50000"/>
                  </a:schemeClr>
                </a:solidFill>
                <a:latin typeface="微软雅黑" panose="020B0503020204020204" pitchFamily="34" charset="-122"/>
                <a:ea typeface="微软雅黑" panose="020B0503020204020204" pitchFamily="34" charset="-122"/>
              </a:rPr>
              <a:t>万元以上。</a:t>
            </a:r>
          </a:p>
        </p:txBody>
      </p:sp>
      <p:sp>
        <p:nvSpPr>
          <p:cNvPr id="7" name="标题 3">
            <a:extLst>
              <a:ext uri="{FF2B5EF4-FFF2-40B4-BE49-F238E27FC236}">
                <a16:creationId xmlns:a16="http://schemas.microsoft.com/office/drawing/2014/main" id="{55079B67-CF6D-B2E8-5DF1-E32B86D30695}"/>
              </a:ext>
            </a:extLst>
          </p:cNvPr>
          <p:cNvSpPr>
            <a:spLocks noGrp="1"/>
          </p:cNvSpPr>
          <p:nvPr>
            <p:ph type="title"/>
          </p:nvPr>
        </p:nvSpPr>
        <p:spPr>
          <a:xfrm>
            <a:off x="1200150" y="0"/>
            <a:ext cx="8229600" cy="1114425"/>
          </a:xfrm>
        </p:spPr>
        <p:txBody>
          <a:bodyPr/>
          <a:lstStyle/>
          <a:p>
            <a:pPr algn="l" eaLnBrk="1" hangingPunct="1">
              <a:defRPr/>
            </a:pPr>
            <a:r>
              <a:rPr lang="zh-CN" altLang="en-US" sz="2400" kern="1200" dirty="0">
                <a:solidFill>
                  <a:srgbClr val="FF0000"/>
                </a:solidFill>
                <a:latin typeface="微软雅黑" panose="020B0503020204020204" pitchFamily="34" charset="-122"/>
                <a:ea typeface="微软雅黑" panose="020B0503020204020204" pitchFamily="34" charset="-122"/>
                <a:cs typeface="+mn-cs"/>
              </a:rPr>
              <a:t>一、政策解读</a:t>
            </a:r>
            <a:r>
              <a:rPr lang="en-US" altLang="zh-CN" sz="2400" kern="1200" dirty="0">
                <a:solidFill>
                  <a:srgbClr val="FF0000"/>
                </a:solidFill>
                <a:latin typeface="微软雅黑" panose="020B0503020204020204" pitchFamily="34" charset="-122"/>
                <a:ea typeface="微软雅黑" panose="020B0503020204020204" pitchFamily="34" charset="-122"/>
                <a:cs typeface="+mn-cs"/>
              </a:rPr>
              <a:t>-</a:t>
            </a:r>
            <a:r>
              <a:rPr lang="zh-CN" altLang="en-US" sz="2400" kern="1200" dirty="0">
                <a:solidFill>
                  <a:srgbClr val="FF0000"/>
                </a:solidFill>
                <a:latin typeface="微软雅黑" panose="020B0503020204020204" pitchFamily="34" charset="-122"/>
                <a:ea typeface="微软雅黑" panose="020B0503020204020204" pitchFamily="34" charset="-122"/>
                <a:cs typeface="+mn-cs"/>
              </a:rPr>
              <a:t>申报条件</a:t>
            </a:r>
          </a:p>
        </p:txBody>
      </p:sp>
      <p:grpSp>
        <p:nvGrpSpPr>
          <p:cNvPr id="10" name="组合 9">
            <a:extLst>
              <a:ext uri="{FF2B5EF4-FFF2-40B4-BE49-F238E27FC236}">
                <a16:creationId xmlns:a16="http://schemas.microsoft.com/office/drawing/2014/main" id="{62126E4A-B131-22A3-A956-DEAF439E4236}"/>
              </a:ext>
            </a:extLst>
          </p:cNvPr>
          <p:cNvGrpSpPr/>
          <p:nvPr/>
        </p:nvGrpSpPr>
        <p:grpSpPr>
          <a:xfrm>
            <a:off x="6945016" y="4653136"/>
            <a:ext cx="1349968" cy="619551"/>
            <a:chOff x="10089234" y="4432372"/>
            <a:chExt cx="1349968" cy="619551"/>
          </a:xfrm>
        </p:grpSpPr>
        <p:sp>
          <p:nvSpPr>
            <p:cNvPr id="9" name="对话气泡: 圆角矩形 8">
              <a:extLst>
                <a:ext uri="{FF2B5EF4-FFF2-40B4-BE49-F238E27FC236}">
                  <a16:creationId xmlns:a16="http://schemas.microsoft.com/office/drawing/2014/main" id="{E3ADAD08-C31F-989F-F69A-CB8C58EBD152}"/>
                </a:ext>
              </a:extLst>
            </p:cNvPr>
            <p:cNvSpPr/>
            <p:nvPr/>
          </p:nvSpPr>
          <p:spPr bwMode="auto">
            <a:xfrm>
              <a:off x="10089234" y="4439275"/>
              <a:ext cx="1321774" cy="612648"/>
            </a:xfrm>
            <a:prstGeom prst="wedgeRoundRectCallout">
              <a:avLst>
                <a:gd name="adj1" fmla="val -44893"/>
                <a:gd name="adj2" fmla="val 117328"/>
                <a:gd name="adj3" fmla="val 16667"/>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6" name="对话气泡: 圆角矩形 5">
              <a:extLst>
                <a:ext uri="{FF2B5EF4-FFF2-40B4-BE49-F238E27FC236}">
                  <a16:creationId xmlns:a16="http://schemas.microsoft.com/office/drawing/2014/main" id="{6E6BF1FE-4919-5AB7-57A5-04FD956C9972}"/>
                </a:ext>
              </a:extLst>
            </p:cNvPr>
            <p:cNvSpPr/>
            <p:nvPr/>
          </p:nvSpPr>
          <p:spPr bwMode="auto">
            <a:xfrm>
              <a:off x="10117428" y="4432372"/>
              <a:ext cx="1321774" cy="612648"/>
            </a:xfrm>
            <a:prstGeom prst="wedgeRoundRectCallout">
              <a:avLst>
                <a:gd name="adj1" fmla="val -144368"/>
                <a:gd name="adj2" fmla="val 30517"/>
                <a:gd name="adj3" fmla="val 16667"/>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4" name="对话气泡: 圆角矩形 3">
              <a:extLst>
                <a:ext uri="{FF2B5EF4-FFF2-40B4-BE49-F238E27FC236}">
                  <a16:creationId xmlns:a16="http://schemas.microsoft.com/office/drawing/2014/main" id="{5A81C362-ED03-C467-DBF6-5CA6D79E1F9F}"/>
                </a:ext>
              </a:extLst>
            </p:cNvPr>
            <p:cNvSpPr/>
            <p:nvPr/>
          </p:nvSpPr>
          <p:spPr bwMode="auto">
            <a:xfrm>
              <a:off x="10116616" y="4436515"/>
              <a:ext cx="1322586" cy="594700"/>
            </a:xfrm>
            <a:prstGeom prst="wedgeRoundRectCallout">
              <a:avLst>
                <a:gd name="adj1" fmla="val -141470"/>
                <a:gd name="adj2" fmla="val -64586"/>
                <a:gd name="adj3" fmla="val 16667"/>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zh-CN" sz="1400" dirty="0">
                  <a:solidFill>
                    <a:schemeClr val="bg2">
                      <a:lumMod val="50000"/>
                    </a:schemeClr>
                  </a:solidFill>
                  <a:latin typeface="华文中宋" panose="02010600040101010101" pitchFamily="2" charset="-122"/>
                  <a:ea typeface="华文中宋" panose="02010600040101010101" pitchFamily="2" charset="-122"/>
                </a:rPr>
                <a:t>经第三方核定</a:t>
              </a:r>
              <a:endParaRPr kumimoji="0" lang="zh-CN" altLang="en-US" sz="1400"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endParaRP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4">
            <a:extLst>
              <a:ext uri="{FF2B5EF4-FFF2-40B4-BE49-F238E27FC236}">
                <a16:creationId xmlns:a16="http://schemas.microsoft.com/office/drawing/2014/main" id="{0D8D8DF7-8BD3-BD94-CCD4-7998142335B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A4FAD41-A9CB-4835-9E00-99B9723C88D6}" type="slidenum">
              <a:rPr lang="zh-CN" altLang="en-US"/>
              <a:pPr/>
              <a:t>6</a:t>
            </a:fld>
            <a:endParaRPr lang="zh-CN" altLang="en-US"/>
          </a:p>
        </p:txBody>
      </p:sp>
      <p:sp>
        <p:nvSpPr>
          <p:cNvPr id="8" name="TextBox 7">
            <a:extLst>
              <a:ext uri="{FF2B5EF4-FFF2-40B4-BE49-F238E27FC236}">
                <a16:creationId xmlns:a16="http://schemas.microsoft.com/office/drawing/2014/main" id="{05502603-B415-A9DF-BB84-8E34CCE83F8C}"/>
              </a:ext>
            </a:extLst>
          </p:cNvPr>
          <p:cNvSpPr txBox="1"/>
          <p:nvPr/>
        </p:nvSpPr>
        <p:spPr>
          <a:xfrm>
            <a:off x="611560" y="1125241"/>
            <a:ext cx="7993063" cy="3095847"/>
          </a:xfrm>
          <a:prstGeom prst="rect">
            <a:avLst/>
          </a:prstGeom>
          <a:noFill/>
        </p:spPr>
        <p:txBody>
          <a:bodyPr>
            <a:spAutoFit/>
          </a:bodyPr>
          <a:lstStyle/>
          <a:p>
            <a:pPr eaLnBrk="1" hangingPunct="1">
              <a:lnSpc>
                <a:spcPts val="3000"/>
              </a:lnSpc>
              <a:spcAft>
                <a:spcPts val="600"/>
              </a:spcAft>
              <a:defRPr/>
            </a:pPr>
            <a:r>
              <a:rPr lang="zh-CN" altLang="zh-CN" sz="2000" b="1" dirty="0">
                <a:solidFill>
                  <a:srgbClr val="FF0000"/>
                </a:solidFill>
                <a:latin typeface="微软雅黑" panose="020B0503020204020204" pitchFamily="34" charset="-122"/>
                <a:ea typeface="微软雅黑" panose="020B0503020204020204" pitchFamily="34" charset="-122"/>
              </a:rPr>
              <a:t>申报条件</a:t>
            </a:r>
            <a:r>
              <a:rPr lang="zh-CN" altLang="en-US" sz="2000" b="1" dirty="0">
                <a:solidFill>
                  <a:srgbClr val="FF0000"/>
                </a:solidFill>
                <a:latin typeface="微软雅黑" panose="020B0503020204020204" pitchFamily="34" charset="-122"/>
                <a:ea typeface="微软雅黑" panose="020B0503020204020204" pitchFamily="34" charset="-122"/>
              </a:rPr>
              <a:t>：</a:t>
            </a:r>
            <a:endParaRPr lang="zh-CN" altLang="zh-CN" sz="2000" b="1" dirty="0">
              <a:solidFill>
                <a:srgbClr val="FF0000"/>
              </a:solidFill>
              <a:latin typeface="微软雅黑" panose="020B0503020204020204" pitchFamily="34" charset="-122"/>
              <a:ea typeface="微软雅黑" panose="020B0503020204020204" pitchFamily="34" charset="-122"/>
            </a:endParaRPr>
          </a:p>
          <a:p>
            <a:pPr indent="508000" eaLnBrk="1" hangingPunct="1">
              <a:lnSpc>
                <a:spcPct val="200000"/>
              </a:lnSpc>
              <a:spcAft>
                <a:spcPts val="600"/>
              </a:spcAft>
              <a:buFont typeface="Wingdings" panose="05000000000000000000" pitchFamily="2" charset="2"/>
              <a:buChar char="Ø"/>
              <a:defRPr/>
            </a:pPr>
            <a:r>
              <a:rPr lang="zh-CN" altLang="zh-CN" sz="1600" dirty="0">
                <a:solidFill>
                  <a:schemeClr val="bg2">
                    <a:lumMod val="50000"/>
                  </a:schemeClr>
                </a:solidFill>
                <a:latin typeface="微软雅黑" panose="020B0503020204020204" pitchFamily="34" charset="-122"/>
                <a:ea typeface="微软雅黑" panose="020B0503020204020204" pitchFamily="34" charset="-122"/>
              </a:rPr>
              <a:t>（三）</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已通过其他渠道获取</a:t>
            </a:r>
            <a:r>
              <a:rPr lang="zh-CN" altLang="en-US" sz="1600" b="1" dirty="0">
                <a:solidFill>
                  <a:schemeClr val="bg2">
                    <a:lumMod val="50000"/>
                  </a:schemeClr>
                </a:solidFill>
                <a:latin typeface="微软雅黑" panose="020B0503020204020204" pitchFamily="34" charset="-122"/>
                <a:ea typeface="微软雅黑" panose="020B0503020204020204" pitchFamily="34" charset="-122"/>
              </a:rPr>
              <a:t>市级</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财政资金和化工区发展资金支持的项目，不再予以支持。</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a:p>
            <a:pPr indent="508000" eaLnBrk="1" hangingPunct="1">
              <a:lnSpc>
                <a:spcPct val="200000"/>
              </a:lnSpc>
              <a:spcAft>
                <a:spcPts val="600"/>
              </a:spcAft>
              <a:buFont typeface="Wingdings" panose="05000000000000000000" pitchFamily="2" charset="2"/>
              <a:buChar char="Ø"/>
              <a:defRPr/>
            </a:pPr>
            <a:r>
              <a:rPr lang="zh-CN" altLang="en-US" sz="1600" dirty="0">
                <a:solidFill>
                  <a:schemeClr val="bg2">
                    <a:lumMod val="50000"/>
                  </a:schemeClr>
                </a:solidFill>
                <a:highlight>
                  <a:srgbClr val="CCECFF"/>
                </a:highlight>
                <a:latin typeface="微软雅黑" panose="020B0503020204020204" pitchFamily="34" charset="-122"/>
                <a:ea typeface="微软雅黑" panose="020B0503020204020204" pitchFamily="34" charset="-122"/>
              </a:rPr>
              <a:t>（四）对于</a:t>
            </a:r>
            <a:r>
              <a:rPr lang="zh-CN" altLang="en-US" sz="1600" b="1" dirty="0">
                <a:solidFill>
                  <a:schemeClr val="bg2">
                    <a:lumMod val="50000"/>
                  </a:schemeClr>
                </a:solidFill>
                <a:highlight>
                  <a:srgbClr val="CCECFF"/>
                </a:highlight>
                <a:latin typeface="微软雅黑" panose="020B0503020204020204" pitchFamily="34" charset="-122"/>
                <a:ea typeface="微软雅黑" panose="020B0503020204020204" pitchFamily="34" charset="-122"/>
              </a:rPr>
              <a:t>方向</a:t>
            </a:r>
            <a:r>
              <a:rPr lang="en-US" altLang="zh-CN" sz="1600" b="1" dirty="0">
                <a:solidFill>
                  <a:schemeClr val="bg2">
                    <a:lumMod val="50000"/>
                  </a:schemeClr>
                </a:solidFill>
                <a:highlight>
                  <a:srgbClr val="CCECFF"/>
                </a:highlight>
                <a:latin typeface="微软雅黑" panose="020B0503020204020204" pitchFamily="34" charset="-122"/>
                <a:ea typeface="微软雅黑" panose="020B0503020204020204" pitchFamily="34" charset="-122"/>
              </a:rPr>
              <a:t>1</a:t>
            </a:r>
            <a:r>
              <a:rPr lang="zh-CN" altLang="en-US" sz="1600" b="1" dirty="0">
                <a:solidFill>
                  <a:schemeClr val="bg2">
                    <a:lumMod val="50000"/>
                  </a:schemeClr>
                </a:solidFill>
                <a:highlight>
                  <a:srgbClr val="CCECFF"/>
                </a:highlight>
                <a:latin typeface="微软雅黑" panose="020B0503020204020204" pitchFamily="34" charset="-122"/>
                <a:ea typeface="微软雅黑" panose="020B0503020204020204" pitchFamily="34" charset="-122"/>
              </a:rPr>
              <a:t>、方向</a:t>
            </a:r>
            <a:r>
              <a:rPr lang="en-US" altLang="zh-CN" sz="1600" b="1" dirty="0">
                <a:solidFill>
                  <a:schemeClr val="bg2">
                    <a:lumMod val="50000"/>
                  </a:schemeClr>
                </a:solidFill>
                <a:highlight>
                  <a:srgbClr val="CCECFF"/>
                </a:highlight>
                <a:latin typeface="微软雅黑" panose="020B0503020204020204" pitchFamily="34" charset="-122"/>
                <a:ea typeface="微软雅黑" panose="020B0503020204020204" pitchFamily="34" charset="-122"/>
              </a:rPr>
              <a:t>2</a:t>
            </a:r>
            <a:r>
              <a:rPr lang="zh-CN" altLang="en-US" sz="1600" dirty="0">
                <a:solidFill>
                  <a:schemeClr val="bg2">
                    <a:lumMod val="50000"/>
                  </a:schemeClr>
                </a:solidFill>
                <a:highlight>
                  <a:srgbClr val="CCECFF"/>
                </a:highlight>
                <a:latin typeface="微软雅黑" panose="020B0503020204020204" pitchFamily="34" charset="-122"/>
                <a:ea typeface="微软雅黑" panose="020B0503020204020204" pitchFamily="34" charset="-122"/>
              </a:rPr>
              <a:t>，每家申报单位同一年度申报的项目分别不超过</a:t>
            </a:r>
            <a:r>
              <a:rPr lang="en-US" altLang="zh-CN" sz="1600" b="1" dirty="0">
                <a:solidFill>
                  <a:schemeClr val="bg2">
                    <a:lumMod val="50000"/>
                  </a:schemeClr>
                </a:solidFill>
                <a:highlight>
                  <a:srgbClr val="CCECFF"/>
                </a:highlight>
                <a:latin typeface="微软雅黑" panose="020B0503020204020204" pitchFamily="34" charset="-122"/>
                <a:ea typeface="微软雅黑" panose="020B0503020204020204" pitchFamily="34" charset="-122"/>
              </a:rPr>
              <a:t>2</a:t>
            </a:r>
            <a:r>
              <a:rPr lang="zh-CN" altLang="en-US" sz="1600" b="1" dirty="0">
                <a:solidFill>
                  <a:schemeClr val="bg2">
                    <a:lumMod val="50000"/>
                  </a:schemeClr>
                </a:solidFill>
                <a:highlight>
                  <a:srgbClr val="CCECFF"/>
                </a:highlight>
                <a:latin typeface="微软雅黑" panose="020B0503020204020204" pitchFamily="34" charset="-122"/>
                <a:ea typeface="微软雅黑" panose="020B0503020204020204" pitchFamily="34" charset="-122"/>
              </a:rPr>
              <a:t>项</a:t>
            </a:r>
            <a:r>
              <a:rPr lang="zh-CN" altLang="en-US" sz="1600" dirty="0">
                <a:solidFill>
                  <a:schemeClr val="bg2">
                    <a:lumMod val="50000"/>
                  </a:schemeClr>
                </a:solidFill>
                <a:highlight>
                  <a:srgbClr val="CCECFF"/>
                </a:highlight>
                <a:latin typeface="微软雅黑" panose="020B0503020204020204" pitchFamily="34" charset="-122"/>
                <a:ea typeface="微软雅黑" panose="020B0503020204020204" pitchFamily="34" charset="-122"/>
              </a:rPr>
              <a:t>。</a:t>
            </a:r>
            <a:endParaRPr lang="en-US" altLang="zh-CN" sz="1600" dirty="0">
              <a:solidFill>
                <a:schemeClr val="bg2">
                  <a:lumMod val="50000"/>
                </a:schemeClr>
              </a:solidFill>
              <a:highlight>
                <a:srgbClr val="CCECFF"/>
              </a:highlight>
              <a:latin typeface="微软雅黑" panose="020B0503020204020204" pitchFamily="34" charset="-122"/>
              <a:ea typeface="微软雅黑" panose="020B0503020204020204" pitchFamily="34" charset="-122"/>
            </a:endParaRPr>
          </a:p>
          <a:p>
            <a:pPr indent="508000" eaLnBrk="1" hangingPunct="1">
              <a:lnSpc>
                <a:spcPct val="200000"/>
              </a:lnSpc>
              <a:spcAft>
                <a:spcPts val="600"/>
              </a:spcAft>
              <a:buFont typeface="Wingdings" panose="05000000000000000000" pitchFamily="2" charset="2"/>
              <a:buChar char="Ø"/>
              <a:defRPr/>
            </a:pPr>
            <a:r>
              <a:rPr lang="zh-CN" altLang="zh-CN" sz="1600" dirty="0">
                <a:solidFill>
                  <a:schemeClr val="bg2">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五</a:t>
            </a:r>
            <a:r>
              <a:rPr lang="zh-CN" altLang="zh-CN" sz="1600" dirty="0">
                <a:solidFill>
                  <a:schemeClr val="bg2">
                    <a:lumMod val="50000"/>
                  </a:schemeClr>
                </a:solidFill>
                <a:latin typeface="微软雅黑" panose="020B0503020204020204" pitchFamily="34" charset="-122"/>
                <a:ea typeface="微软雅黑" panose="020B0503020204020204" pitchFamily="34" charset="-122"/>
              </a:rPr>
              <a:t>）绿色制造体系奖励项目须列入国家级绿色工厂、绿色设计产品、绿色供应链管理示范企业名单。</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7" name="标题 3">
            <a:extLst>
              <a:ext uri="{FF2B5EF4-FFF2-40B4-BE49-F238E27FC236}">
                <a16:creationId xmlns:a16="http://schemas.microsoft.com/office/drawing/2014/main" id="{55079B67-CF6D-B2E8-5DF1-E32B86D30695}"/>
              </a:ext>
            </a:extLst>
          </p:cNvPr>
          <p:cNvSpPr>
            <a:spLocks noGrp="1"/>
          </p:cNvSpPr>
          <p:nvPr>
            <p:ph type="title"/>
          </p:nvPr>
        </p:nvSpPr>
        <p:spPr>
          <a:xfrm>
            <a:off x="1200150" y="0"/>
            <a:ext cx="8229600" cy="1114425"/>
          </a:xfrm>
        </p:spPr>
        <p:txBody>
          <a:bodyPr/>
          <a:lstStyle/>
          <a:p>
            <a:pPr algn="l" eaLnBrk="1" hangingPunct="1">
              <a:defRPr/>
            </a:pPr>
            <a:r>
              <a:rPr lang="zh-CN" altLang="en-US" sz="2400" kern="1200" dirty="0">
                <a:solidFill>
                  <a:srgbClr val="FF0000"/>
                </a:solidFill>
                <a:latin typeface="微软雅黑" panose="020B0503020204020204" pitchFamily="34" charset="-122"/>
                <a:ea typeface="微软雅黑" panose="020B0503020204020204" pitchFamily="34" charset="-122"/>
                <a:cs typeface="+mn-cs"/>
              </a:rPr>
              <a:t>一、政策解读</a:t>
            </a:r>
            <a:r>
              <a:rPr lang="en-US" altLang="zh-CN" sz="2400" kern="1200" dirty="0">
                <a:solidFill>
                  <a:srgbClr val="FF0000"/>
                </a:solidFill>
                <a:latin typeface="微软雅黑" panose="020B0503020204020204" pitchFamily="34" charset="-122"/>
                <a:ea typeface="微软雅黑" panose="020B0503020204020204" pitchFamily="34" charset="-122"/>
                <a:cs typeface="+mn-cs"/>
              </a:rPr>
              <a:t>-</a:t>
            </a:r>
            <a:r>
              <a:rPr lang="zh-CN" altLang="en-US" sz="2400" kern="1200" dirty="0">
                <a:solidFill>
                  <a:srgbClr val="FF0000"/>
                </a:solidFill>
                <a:latin typeface="微软雅黑" panose="020B0503020204020204" pitchFamily="34" charset="-122"/>
                <a:ea typeface="微软雅黑" panose="020B0503020204020204" pitchFamily="34" charset="-122"/>
                <a:cs typeface="+mn-cs"/>
              </a:rPr>
              <a:t>申报条件</a:t>
            </a:r>
          </a:p>
        </p:txBody>
      </p:sp>
      <p:sp>
        <p:nvSpPr>
          <p:cNvPr id="4" name="椭圆 3">
            <a:extLst>
              <a:ext uri="{FF2B5EF4-FFF2-40B4-BE49-F238E27FC236}">
                <a16:creationId xmlns:a16="http://schemas.microsoft.com/office/drawing/2014/main" id="{B007C36A-8FB1-87F4-F478-E2FA727E5139}"/>
              </a:ext>
            </a:extLst>
          </p:cNvPr>
          <p:cNvSpPr/>
          <p:nvPr/>
        </p:nvSpPr>
        <p:spPr bwMode="auto">
          <a:xfrm>
            <a:off x="7164288" y="2599705"/>
            <a:ext cx="1103784" cy="720080"/>
          </a:xfrm>
          <a:prstGeom prst="ellipse">
            <a:avLst/>
          </a:prstGeom>
          <a:noFill/>
          <a:ln w="635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6" name="对话气泡: 圆角矩形 5">
            <a:extLst>
              <a:ext uri="{FF2B5EF4-FFF2-40B4-BE49-F238E27FC236}">
                <a16:creationId xmlns:a16="http://schemas.microsoft.com/office/drawing/2014/main" id="{F3265768-D61C-5E46-3D0F-B62AFE1492AD}"/>
              </a:ext>
            </a:extLst>
          </p:cNvPr>
          <p:cNvSpPr/>
          <p:nvPr/>
        </p:nvSpPr>
        <p:spPr bwMode="auto">
          <a:xfrm rot="10800000">
            <a:off x="5724128" y="4510320"/>
            <a:ext cx="2263616" cy="936105"/>
          </a:xfrm>
          <a:prstGeom prst="wedgeRoundRectCallout">
            <a:avLst>
              <a:gd name="adj1" fmla="val -25210"/>
              <a:gd name="adj2" fmla="val 181468"/>
              <a:gd name="adj3" fmla="val 16667"/>
            </a:avLst>
          </a:prstGeom>
          <a:noFill/>
          <a:ln>
            <a:solidFill>
              <a:srgbClr val="00B05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1" name="文本框 10">
            <a:extLst>
              <a:ext uri="{FF2B5EF4-FFF2-40B4-BE49-F238E27FC236}">
                <a16:creationId xmlns:a16="http://schemas.microsoft.com/office/drawing/2014/main" id="{F1FF37AF-9B8E-637F-94C3-4B904D21B3D7}"/>
              </a:ext>
            </a:extLst>
          </p:cNvPr>
          <p:cNvSpPr txBox="1"/>
          <p:nvPr/>
        </p:nvSpPr>
        <p:spPr>
          <a:xfrm>
            <a:off x="5724126" y="4677127"/>
            <a:ext cx="2263617" cy="646331"/>
          </a:xfrm>
          <a:prstGeom prst="rect">
            <a:avLst/>
          </a:prstGeom>
          <a:noFill/>
        </p:spPr>
        <p:txBody>
          <a:bodyPr wrap="square" rtlCol="0">
            <a:spAutoFit/>
          </a:bodyPr>
          <a:lstStyle/>
          <a:p>
            <a:r>
              <a:rPr lang="zh-CN" altLang="en-US" b="1" dirty="0"/>
              <a:t>允许同一家企业打包申报方向</a:t>
            </a:r>
            <a:r>
              <a:rPr lang="en-US" altLang="zh-CN" b="1" dirty="0"/>
              <a:t>2</a:t>
            </a:r>
            <a:r>
              <a:rPr lang="zh-CN" altLang="en-US" b="1" dirty="0"/>
              <a:t>项目</a:t>
            </a:r>
          </a:p>
        </p:txBody>
      </p:sp>
    </p:spTree>
    <p:extLst>
      <p:ext uri="{BB962C8B-B14F-4D97-AF65-F5344CB8AC3E}">
        <p14:creationId xmlns:p14="http://schemas.microsoft.com/office/powerpoint/2010/main" val="133355096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4">
            <a:extLst>
              <a:ext uri="{FF2B5EF4-FFF2-40B4-BE49-F238E27FC236}">
                <a16:creationId xmlns:a16="http://schemas.microsoft.com/office/drawing/2014/main" id="{C4607843-A805-DE69-4DE5-AAE3F41001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97938DF-0D29-48BF-B1D1-FBC7D09B3612}" type="slidenum">
              <a:rPr lang="zh-CN" altLang="en-US"/>
              <a:pPr/>
              <a:t>7</a:t>
            </a:fld>
            <a:endParaRPr lang="zh-CN" altLang="en-US"/>
          </a:p>
        </p:txBody>
      </p:sp>
      <p:sp>
        <p:nvSpPr>
          <p:cNvPr id="49153" name="Rectangle 1">
            <a:extLst>
              <a:ext uri="{FF2B5EF4-FFF2-40B4-BE49-F238E27FC236}">
                <a16:creationId xmlns:a16="http://schemas.microsoft.com/office/drawing/2014/main" id="{CCAACC3F-D814-CD58-C50D-44952E552CC4}"/>
              </a:ext>
            </a:extLst>
          </p:cNvPr>
          <p:cNvSpPr>
            <a:spLocks noChangeArrowheads="1"/>
          </p:cNvSpPr>
          <p:nvPr/>
        </p:nvSpPr>
        <p:spPr bwMode="auto">
          <a:xfrm>
            <a:off x="468313" y="1484313"/>
            <a:ext cx="8424862" cy="4430712"/>
          </a:xfrm>
          <a:prstGeom prst="rect">
            <a:avLst/>
          </a:prstGeom>
          <a:noFill/>
          <a:ln w="9525">
            <a:noFill/>
            <a:miter lim="800000"/>
            <a:headEnd/>
            <a:tailEnd/>
          </a:ln>
          <a:effectLst/>
        </p:spPr>
        <p:txBody>
          <a:bodyPr anchor="ctr">
            <a:spAutoFit/>
          </a:bodyPr>
          <a:lstStyle/>
          <a:p>
            <a:pPr indent="508000" eaLnBrk="1" hangingPunct="1">
              <a:lnSpc>
                <a:spcPts val="3000"/>
              </a:lnSpc>
              <a:spcAft>
                <a:spcPts val="600"/>
              </a:spcAft>
              <a:buFont typeface="Wingdings" panose="05000000000000000000" pitchFamily="2" charset="2"/>
              <a:buChar char="Ø"/>
              <a:defRPr/>
            </a:pPr>
            <a:r>
              <a:rPr lang="zh-CN" altLang="zh-CN" sz="1600" b="1" dirty="0">
                <a:solidFill>
                  <a:srgbClr val="FF0000"/>
                </a:solidFill>
                <a:latin typeface="微软雅黑" panose="020B0503020204020204" pitchFamily="34" charset="-122"/>
                <a:ea typeface="微软雅黑" panose="020B0503020204020204" pitchFamily="34" charset="-122"/>
              </a:rPr>
              <a:t>（一）组织方式</a:t>
            </a:r>
          </a:p>
          <a:p>
            <a:pPr indent="508000">
              <a:lnSpc>
                <a:spcPts val="3000"/>
              </a:lnSpc>
              <a:spcAft>
                <a:spcPts val="600"/>
              </a:spcAft>
              <a:defRPr/>
            </a:pPr>
            <a:r>
              <a:rPr lang="zh-CN" altLang="zh-CN" sz="1600" dirty="0">
                <a:solidFill>
                  <a:schemeClr val="bg2">
                    <a:lumMod val="50000"/>
                  </a:schemeClr>
                </a:solidFill>
                <a:latin typeface="微软雅黑" panose="020B0503020204020204" pitchFamily="34" charset="-122"/>
                <a:ea typeface="微软雅黑" panose="020B0503020204020204" pitchFamily="34" charset="-122"/>
              </a:rPr>
              <a:t>上海化学工业区产业绿色发展专项扶持采取“</a:t>
            </a:r>
            <a:r>
              <a:rPr lang="zh-CN" altLang="zh-CN" sz="1600" b="1" dirty="0">
                <a:solidFill>
                  <a:schemeClr val="bg2">
                    <a:lumMod val="50000"/>
                  </a:schemeClr>
                </a:solidFill>
                <a:latin typeface="微软雅黑" panose="020B0503020204020204" pitchFamily="34" charset="-122"/>
                <a:ea typeface="微软雅黑" panose="020B0503020204020204" pitchFamily="34" charset="-122"/>
              </a:rPr>
              <a:t>集中申报</a:t>
            </a:r>
            <a:r>
              <a:rPr lang="zh-CN" altLang="zh-CN" sz="1600" dirty="0">
                <a:solidFill>
                  <a:schemeClr val="bg2">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统一</a:t>
            </a:r>
            <a:r>
              <a:rPr lang="zh-CN" altLang="zh-CN" sz="1600" dirty="0">
                <a:solidFill>
                  <a:schemeClr val="bg2">
                    <a:lumMod val="50000"/>
                  </a:schemeClr>
                </a:solidFill>
                <a:latin typeface="微软雅黑" panose="020B0503020204020204" pitchFamily="34" charset="-122"/>
                <a:ea typeface="微软雅黑" panose="020B0503020204020204" pitchFamily="34" charset="-122"/>
              </a:rPr>
              <a:t>审核”方式。</a:t>
            </a:r>
          </a:p>
          <a:p>
            <a:pPr indent="508000">
              <a:lnSpc>
                <a:spcPts val="3000"/>
              </a:lnSpc>
              <a:spcAft>
                <a:spcPts val="600"/>
              </a:spcAft>
              <a:buFont typeface="Wingdings" panose="05000000000000000000" pitchFamily="2" charset="2"/>
              <a:buChar char="Ø"/>
              <a:defRPr/>
            </a:pPr>
            <a:r>
              <a:rPr lang="zh-CN" altLang="zh-CN" sz="1600" b="1" dirty="0">
                <a:solidFill>
                  <a:srgbClr val="FF0000"/>
                </a:solidFill>
                <a:latin typeface="微软雅黑" panose="020B0503020204020204" pitchFamily="34" charset="-122"/>
                <a:ea typeface="微软雅黑" panose="020B0503020204020204" pitchFamily="34" charset="-122"/>
              </a:rPr>
              <a:t>（二）申报时间</a:t>
            </a:r>
          </a:p>
          <a:p>
            <a:pPr indent="508000">
              <a:lnSpc>
                <a:spcPts val="3000"/>
              </a:lnSpc>
              <a:spcAft>
                <a:spcPts val="600"/>
              </a:spcAft>
              <a:defRPr/>
            </a:pPr>
            <a:r>
              <a:rPr lang="zh-CN" altLang="zh-CN" sz="1600" dirty="0">
                <a:solidFill>
                  <a:schemeClr val="bg2">
                    <a:lumMod val="50000"/>
                  </a:schemeClr>
                </a:solidFill>
                <a:latin typeface="微软雅黑" panose="020B0503020204020204" pitchFamily="34" charset="-122"/>
                <a:ea typeface="微软雅黑" panose="020B0503020204020204" pitchFamily="34" charset="-122"/>
              </a:rPr>
              <a:t>通知发布之日起至</a:t>
            </a:r>
            <a:r>
              <a:rPr lang="en-US" altLang="zh-CN" sz="1600" b="1" dirty="0">
                <a:solidFill>
                  <a:schemeClr val="bg2">
                    <a:lumMod val="50000"/>
                  </a:schemeClr>
                </a:solidFill>
                <a:latin typeface="微软雅黑" panose="020B0503020204020204" pitchFamily="34" charset="-122"/>
                <a:ea typeface="微软雅黑" panose="020B0503020204020204" pitchFamily="34" charset="-122"/>
              </a:rPr>
              <a:t>2022</a:t>
            </a:r>
            <a:r>
              <a:rPr lang="zh-CN" altLang="en-US" sz="1600" b="1" dirty="0">
                <a:solidFill>
                  <a:schemeClr val="bg2">
                    <a:lumMod val="50000"/>
                  </a:schemeClr>
                </a:solidFill>
                <a:latin typeface="微软雅黑" panose="020B0503020204020204" pitchFamily="34" charset="-122"/>
                <a:ea typeface="微软雅黑" panose="020B0503020204020204" pitchFamily="34" charset="-122"/>
              </a:rPr>
              <a:t>年</a:t>
            </a:r>
            <a:r>
              <a:rPr lang="en-US" altLang="zh-CN" sz="1600" b="1" dirty="0">
                <a:solidFill>
                  <a:schemeClr val="bg2">
                    <a:lumMod val="50000"/>
                  </a:schemeClr>
                </a:solidFill>
                <a:latin typeface="微软雅黑" panose="020B0503020204020204" pitchFamily="34" charset="-122"/>
                <a:ea typeface="微软雅黑" panose="020B0503020204020204" pitchFamily="34" charset="-122"/>
              </a:rPr>
              <a:t>6</a:t>
            </a:r>
            <a:r>
              <a:rPr lang="zh-CN" altLang="en-US" sz="1600" b="1" dirty="0">
                <a:solidFill>
                  <a:schemeClr val="bg2">
                    <a:lumMod val="50000"/>
                  </a:schemeClr>
                </a:solidFill>
                <a:latin typeface="微软雅黑" panose="020B0503020204020204" pitchFamily="34" charset="-122"/>
                <a:ea typeface="微软雅黑" panose="020B0503020204020204" pitchFamily="34" charset="-122"/>
              </a:rPr>
              <a:t>月</a:t>
            </a:r>
            <a:r>
              <a:rPr lang="en-US" altLang="zh-CN" sz="1600" b="1" dirty="0">
                <a:solidFill>
                  <a:schemeClr val="bg2">
                    <a:lumMod val="50000"/>
                  </a:schemeClr>
                </a:solidFill>
                <a:latin typeface="微软雅黑" panose="020B0503020204020204" pitchFamily="34" charset="-122"/>
                <a:ea typeface="微软雅黑" panose="020B0503020204020204" pitchFamily="34" charset="-122"/>
              </a:rPr>
              <a:t>15</a:t>
            </a:r>
            <a:r>
              <a:rPr lang="zh-CN" altLang="en-US" sz="1600" b="1" dirty="0">
                <a:solidFill>
                  <a:schemeClr val="bg2">
                    <a:lumMod val="50000"/>
                  </a:schemeClr>
                </a:solidFill>
                <a:latin typeface="微软雅黑" panose="020B0503020204020204" pitchFamily="34" charset="-122"/>
                <a:ea typeface="微软雅黑" panose="020B0503020204020204" pitchFamily="34" charset="-122"/>
              </a:rPr>
              <a:t>日</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a:t>
            </a:r>
          </a:p>
          <a:p>
            <a:pPr indent="508000">
              <a:lnSpc>
                <a:spcPts val="3000"/>
              </a:lnSpc>
              <a:spcAft>
                <a:spcPts val="600"/>
              </a:spcAft>
              <a:buFont typeface="Wingdings" panose="05000000000000000000" pitchFamily="2" charset="2"/>
              <a:buChar char="Ø"/>
              <a:defRPr/>
            </a:pPr>
            <a:r>
              <a:rPr lang="zh-CN" altLang="en-US" sz="1600" b="1" dirty="0">
                <a:solidFill>
                  <a:srgbClr val="FF0000"/>
                </a:solidFill>
                <a:latin typeface="微软雅黑" panose="020B0503020204020204" pitchFamily="34" charset="-122"/>
                <a:ea typeface="微软雅黑" panose="020B0503020204020204" pitchFamily="34" charset="-122"/>
              </a:rPr>
              <a:t>（三）申报途径</a:t>
            </a:r>
          </a:p>
          <a:p>
            <a:pPr indent="508000">
              <a:lnSpc>
                <a:spcPts val="3000"/>
              </a:lnSpc>
              <a:spcAft>
                <a:spcPts val="600"/>
              </a:spcAft>
              <a:defRPr/>
            </a:pPr>
            <a:r>
              <a:rPr lang="zh-CN" altLang="en-US" sz="1600" dirty="0">
                <a:solidFill>
                  <a:schemeClr val="bg2">
                    <a:lumMod val="50000"/>
                  </a:schemeClr>
                </a:solidFill>
                <a:latin typeface="微软雅黑" panose="020B0503020204020204" pitchFamily="34" charset="-122"/>
                <a:ea typeface="微软雅黑" panose="020B0503020204020204" pitchFamily="34" charset="-122"/>
              </a:rPr>
              <a:t>项目申报采取书面申报的方式，各申报单位将书面申报材料盖章后，提交至管委会一门式受理窗口。</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a:p>
            <a:pPr indent="508000">
              <a:lnSpc>
                <a:spcPts val="3000"/>
              </a:lnSpc>
              <a:spcAft>
                <a:spcPts val="600"/>
              </a:spcAft>
              <a:buFont typeface="Wingdings" panose="05000000000000000000" pitchFamily="2" charset="2"/>
              <a:buChar char="Ø"/>
              <a:defRPr/>
            </a:pPr>
            <a:r>
              <a:rPr lang="zh-CN" altLang="en-US" sz="1600" b="1" dirty="0">
                <a:solidFill>
                  <a:srgbClr val="FF0000"/>
                </a:solidFill>
                <a:latin typeface="微软雅黑" panose="020B0503020204020204" pitchFamily="34" charset="-122"/>
                <a:ea typeface="微软雅黑" panose="020B0503020204020204" pitchFamily="34" charset="-122"/>
              </a:rPr>
              <a:t>（四）审核方式</a:t>
            </a:r>
          </a:p>
          <a:p>
            <a:pPr indent="508000">
              <a:lnSpc>
                <a:spcPts val="3000"/>
              </a:lnSpc>
              <a:spcAft>
                <a:spcPts val="600"/>
              </a:spcAft>
              <a:defRPr/>
            </a:pPr>
            <a:r>
              <a:rPr lang="zh-CN" altLang="en-US" sz="1600" dirty="0">
                <a:solidFill>
                  <a:schemeClr val="bg2">
                    <a:lumMod val="50000"/>
                  </a:schemeClr>
                </a:solidFill>
                <a:latin typeface="微软雅黑" panose="020B0503020204020204" pitchFamily="34" charset="-122"/>
                <a:ea typeface="微软雅黑" panose="020B0503020204020204" pitchFamily="34" charset="-122"/>
              </a:rPr>
              <a:t>管委会对申报材料的完备性进行审核，对不符合要求或缺少相关内容的申报材料予以退回或要求申报企业在限定时间内补齐。资料完备后，管委会委托中心开展审核。</a:t>
            </a:r>
          </a:p>
        </p:txBody>
      </p:sp>
      <p:sp>
        <p:nvSpPr>
          <p:cNvPr id="6" name="标题 3">
            <a:extLst>
              <a:ext uri="{FF2B5EF4-FFF2-40B4-BE49-F238E27FC236}">
                <a16:creationId xmlns:a16="http://schemas.microsoft.com/office/drawing/2014/main" id="{8AD21C15-023B-07B8-A18E-0B3D6A53AA26}"/>
              </a:ext>
            </a:extLst>
          </p:cNvPr>
          <p:cNvSpPr>
            <a:spLocks noGrp="1"/>
          </p:cNvSpPr>
          <p:nvPr>
            <p:ph type="title"/>
          </p:nvPr>
        </p:nvSpPr>
        <p:spPr>
          <a:xfrm>
            <a:off x="1200150" y="0"/>
            <a:ext cx="8229600" cy="1114425"/>
          </a:xfrm>
        </p:spPr>
        <p:txBody>
          <a:bodyPr/>
          <a:lstStyle/>
          <a:p>
            <a:pPr algn="l" eaLnBrk="1" hangingPunct="1">
              <a:defRPr/>
            </a:pPr>
            <a:r>
              <a:rPr lang="zh-CN" altLang="en-US" sz="2400" kern="1200" dirty="0">
                <a:solidFill>
                  <a:srgbClr val="FF0000"/>
                </a:solidFill>
                <a:latin typeface="微软雅黑" panose="020B0503020204020204" pitchFamily="34" charset="-122"/>
                <a:ea typeface="微软雅黑" panose="020B0503020204020204" pitchFamily="34" charset="-122"/>
                <a:cs typeface="+mn-cs"/>
              </a:rPr>
              <a:t>二、申报审核流程</a:t>
            </a:r>
            <a:r>
              <a:rPr lang="en-US" altLang="zh-CN" sz="2400" kern="1200" dirty="0">
                <a:solidFill>
                  <a:srgbClr val="FF0000"/>
                </a:solidFill>
                <a:latin typeface="微软雅黑" panose="020B0503020204020204" pitchFamily="34" charset="-122"/>
                <a:ea typeface="微软雅黑" panose="020B0503020204020204" pitchFamily="34" charset="-122"/>
                <a:cs typeface="+mn-cs"/>
              </a:rPr>
              <a:t>-2021</a:t>
            </a:r>
            <a:r>
              <a:rPr lang="zh-CN" altLang="en-US" sz="2400" kern="1200" dirty="0">
                <a:solidFill>
                  <a:srgbClr val="FF0000"/>
                </a:solidFill>
                <a:latin typeface="微软雅黑" panose="020B0503020204020204" pitchFamily="34" charset="-122"/>
                <a:ea typeface="微软雅黑" panose="020B0503020204020204" pitchFamily="34" charset="-122"/>
                <a:cs typeface="+mn-cs"/>
              </a:rPr>
              <a:t>年申报通知要求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62E4D79-1F6B-07EC-52C0-5FFFB57CB41F}"/>
              </a:ext>
            </a:extLst>
          </p:cNvPr>
          <p:cNvPicPr>
            <a:picLocks noChangeAspect="1"/>
          </p:cNvPicPr>
          <p:nvPr/>
        </p:nvPicPr>
        <p:blipFill rotWithShape="1">
          <a:blip r:embed="rId3"/>
          <a:srcRect t="-85" b="5914"/>
          <a:stretch/>
        </p:blipFill>
        <p:spPr>
          <a:xfrm>
            <a:off x="3536506" y="1114426"/>
            <a:ext cx="4363591" cy="5607050"/>
          </a:xfrm>
          <a:prstGeom prst="rect">
            <a:avLst/>
          </a:prstGeom>
        </p:spPr>
      </p:pic>
      <p:sp>
        <p:nvSpPr>
          <p:cNvPr id="13314" name="灯片编号占位符 4">
            <a:extLst>
              <a:ext uri="{FF2B5EF4-FFF2-40B4-BE49-F238E27FC236}">
                <a16:creationId xmlns:a16="http://schemas.microsoft.com/office/drawing/2014/main" id="{59100FA2-F063-C8FF-1439-40D770FBFA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AB33FAF-D7F6-4BFF-9D7E-CF3C745D37B2}" type="slidenum">
              <a:rPr lang="zh-CN" altLang="en-US"/>
              <a:pPr/>
              <a:t>8</a:t>
            </a:fld>
            <a:endParaRPr lang="zh-CN" altLang="en-US"/>
          </a:p>
        </p:txBody>
      </p:sp>
      <p:sp>
        <p:nvSpPr>
          <p:cNvPr id="13315" name="Rectangle 1">
            <a:extLst>
              <a:ext uri="{FF2B5EF4-FFF2-40B4-BE49-F238E27FC236}">
                <a16:creationId xmlns:a16="http://schemas.microsoft.com/office/drawing/2014/main" id="{741C883A-2541-4055-5349-AC7CE5EE6EAE}"/>
              </a:ext>
            </a:extLst>
          </p:cNvPr>
          <p:cNvSpPr>
            <a:spLocks noChangeArrowheads="1"/>
          </p:cNvSpPr>
          <p:nvPr/>
        </p:nvSpPr>
        <p:spPr bwMode="auto">
          <a:xfrm>
            <a:off x="827585" y="1322025"/>
            <a:ext cx="2736304"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5080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a:lnSpc>
                <a:spcPts val="3000"/>
              </a:lnSpc>
              <a:spcAft>
                <a:spcPts val="600"/>
              </a:spcAft>
            </a:pPr>
            <a:r>
              <a:rPr lang="zh-CN" altLang="zh-CN" sz="1600" b="1" dirty="0">
                <a:solidFill>
                  <a:srgbClr val="FF0000"/>
                </a:solidFill>
                <a:latin typeface="微软雅黑" panose="020B0503020204020204" pitchFamily="34" charset="-122"/>
                <a:ea typeface="微软雅黑" panose="020B0503020204020204" pitchFamily="34" charset="-122"/>
              </a:rPr>
              <a:t>申</a:t>
            </a:r>
            <a:r>
              <a:rPr lang="zh-CN" altLang="en-US" sz="1600" b="1" dirty="0">
                <a:solidFill>
                  <a:srgbClr val="FF0000"/>
                </a:solidFill>
                <a:latin typeface="微软雅黑" panose="020B0503020204020204" pitchFamily="34" charset="-122"/>
                <a:ea typeface="微软雅黑" panose="020B0503020204020204" pitchFamily="34" charset="-122"/>
              </a:rPr>
              <a:t>报材料：封面</a:t>
            </a:r>
            <a:endParaRPr lang="zh-CN" altLang="zh-CN" sz="1600" b="1" dirty="0">
              <a:solidFill>
                <a:srgbClr val="FF0000"/>
              </a:solidFill>
              <a:latin typeface="微软雅黑" panose="020B0503020204020204" pitchFamily="34" charset="-122"/>
              <a:ea typeface="微软雅黑" panose="020B0503020204020204" pitchFamily="34" charset="-122"/>
            </a:endParaRPr>
          </a:p>
        </p:txBody>
      </p:sp>
      <p:sp>
        <p:nvSpPr>
          <p:cNvPr id="7" name="标题 3">
            <a:extLst>
              <a:ext uri="{FF2B5EF4-FFF2-40B4-BE49-F238E27FC236}">
                <a16:creationId xmlns:a16="http://schemas.microsoft.com/office/drawing/2014/main" id="{D7E87824-E529-6E6D-56B6-118946AB31D9}"/>
              </a:ext>
            </a:extLst>
          </p:cNvPr>
          <p:cNvSpPr>
            <a:spLocks noGrp="1"/>
          </p:cNvSpPr>
          <p:nvPr>
            <p:ph type="title"/>
          </p:nvPr>
        </p:nvSpPr>
        <p:spPr>
          <a:xfrm>
            <a:off x="1200150" y="0"/>
            <a:ext cx="8229600" cy="1114425"/>
          </a:xfrm>
        </p:spPr>
        <p:txBody>
          <a:bodyPr/>
          <a:lstStyle/>
          <a:p>
            <a:pPr algn="l" eaLnBrk="1" hangingPunct="1">
              <a:defRPr/>
            </a:pPr>
            <a:r>
              <a:rPr lang="zh-CN" altLang="en-US" sz="2400" kern="1200" dirty="0">
                <a:solidFill>
                  <a:srgbClr val="FF0000"/>
                </a:solidFill>
                <a:latin typeface="微软雅黑" panose="020B0503020204020204" pitchFamily="34" charset="-122"/>
                <a:ea typeface="微软雅黑" panose="020B0503020204020204" pitchFamily="34" charset="-122"/>
                <a:cs typeface="+mn-cs"/>
              </a:rPr>
              <a:t>二、申报审核流程</a:t>
            </a:r>
            <a:r>
              <a:rPr lang="en-US" altLang="zh-CN" sz="2400" kern="1200" dirty="0">
                <a:solidFill>
                  <a:srgbClr val="FF0000"/>
                </a:solidFill>
                <a:latin typeface="微软雅黑" panose="020B0503020204020204" pitchFamily="34" charset="-122"/>
                <a:ea typeface="微软雅黑" panose="020B0503020204020204" pitchFamily="34" charset="-122"/>
                <a:cs typeface="+mn-cs"/>
              </a:rPr>
              <a:t>-</a:t>
            </a:r>
            <a:r>
              <a:rPr lang="zh-CN" altLang="en-US" sz="2400" kern="1200" dirty="0">
                <a:solidFill>
                  <a:srgbClr val="FF0000"/>
                </a:solidFill>
                <a:latin typeface="微软雅黑" panose="020B0503020204020204" pitchFamily="34" charset="-122"/>
                <a:ea typeface="微软雅黑" panose="020B0503020204020204" pitchFamily="34" charset="-122"/>
                <a:cs typeface="+mn-cs"/>
              </a:rPr>
              <a:t>申报资料要求（方向</a:t>
            </a:r>
            <a:r>
              <a:rPr lang="en-US" altLang="zh-CN" sz="2400" kern="1200" dirty="0">
                <a:solidFill>
                  <a:srgbClr val="FF0000"/>
                </a:solidFill>
                <a:latin typeface="微软雅黑" panose="020B0503020204020204" pitchFamily="34" charset="-122"/>
                <a:ea typeface="微软雅黑" panose="020B0503020204020204" pitchFamily="34" charset="-122"/>
                <a:cs typeface="+mn-cs"/>
              </a:rPr>
              <a:t>2</a:t>
            </a:r>
            <a:r>
              <a:rPr lang="zh-CN" altLang="en-US" sz="2400" kern="1200" dirty="0">
                <a:solidFill>
                  <a:srgbClr val="FF0000"/>
                </a:solidFill>
                <a:latin typeface="微软雅黑" panose="020B0503020204020204" pitchFamily="34" charset="-122"/>
                <a:ea typeface="微软雅黑" panose="020B0503020204020204" pitchFamily="34" charset="-122"/>
                <a:cs typeface="+mn-cs"/>
              </a:rPr>
              <a:t>）</a:t>
            </a:r>
          </a:p>
        </p:txBody>
      </p:sp>
    </p:spTree>
    <p:extLst>
      <p:ext uri="{BB962C8B-B14F-4D97-AF65-F5344CB8AC3E}">
        <p14:creationId xmlns:p14="http://schemas.microsoft.com/office/powerpoint/2010/main" val="3463653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4">
            <a:extLst>
              <a:ext uri="{FF2B5EF4-FFF2-40B4-BE49-F238E27FC236}">
                <a16:creationId xmlns:a16="http://schemas.microsoft.com/office/drawing/2014/main" id="{59100FA2-F063-C8FF-1439-40D770FBFA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AB33FAF-D7F6-4BFF-9D7E-CF3C745D37B2}" type="slidenum">
              <a:rPr lang="zh-CN" altLang="en-US"/>
              <a:pPr/>
              <a:t>9</a:t>
            </a:fld>
            <a:endParaRPr lang="zh-CN" altLang="en-US"/>
          </a:p>
        </p:txBody>
      </p:sp>
      <p:sp>
        <p:nvSpPr>
          <p:cNvPr id="7" name="标题 3">
            <a:extLst>
              <a:ext uri="{FF2B5EF4-FFF2-40B4-BE49-F238E27FC236}">
                <a16:creationId xmlns:a16="http://schemas.microsoft.com/office/drawing/2014/main" id="{D7E87824-E529-6E6D-56B6-118946AB31D9}"/>
              </a:ext>
            </a:extLst>
          </p:cNvPr>
          <p:cNvSpPr>
            <a:spLocks noGrp="1"/>
          </p:cNvSpPr>
          <p:nvPr>
            <p:ph type="title"/>
          </p:nvPr>
        </p:nvSpPr>
        <p:spPr>
          <a:xfrm>
            <a:off x="1200150" y="0"/>
            <a:ext cx="8229600" cy="1114425"/>
          </a:xfrm>
        </p:spPr>
        <p:txBody>
          <a:bodyPr/>
          <a:lstStyle/>
          <a:p>
            <a:pPr algn="l" eaLnBrk="1" hangingPunct="1">
              <a:defRPr/>
            </a:pPr>
            <a:r>
              <a:rPr lang="zh-CN" altLang="en-US" sz="2400" kern="1200" dirty="0">
                <a:solidFill>
                  <a:srgbClr val="FF0000"/>
                </a:solidFill>
                <a:latin typeface="微软雅黑" panose="020B0503020204020204" pitchFamily="34" charset="-122"/>
                <a:ea typeface="微软雅黑" panose="020B0503020204020204" pitchFamily="34" charset="-122"/>
                <a:cs typeface="+mn-cs"/>
              </a:rPr>
              <a:t>二、申报审核流程</a:t>
            </a:r>
            <a:r>
              <a:rPr lang="en-US" altLang="zh-CN" sz="2400" kern="1200" dirty="0">
                <a:solidFill>
                  <a:srgbClr val="FF0000"/>
                </a:solidFill>
                <a:latin typeface="微软雅黑" panose="020B0503020204020204" pitchFamily="34" charset="-122"/>
                <a:ea typeface="微软雅黑" panose="020B0503020204020204" pitchFamily="34" charset="-122"/>
                <a:cs typeface="+mn-cs"/>
              </a:rPr>
              <a:t>-</a:t>
            </a:r>
            <a:r>
              <a:rPr lang="zh-CN" altLang="en-US" sz="2400" kern="1200" dirty="0">
                <a:solidFill>
                  <a:srgbClr val="FF0000"/>
                </a:solidFill>
                <a:latin typeface="微软雅黑" panose="020B0503020204020204" pitchFamily="34" charset="-122"/>
                <a:ea typeface="微软雅黑" panose="020B0503020204020204" pitchFamily="34" charset="-122"/>
                <a:cs typeface="+mn-cs"/>
              </a:rPr>
              <a:t>申报资料要求（方向</a:t>
            </a:r>
            <a:r>
              <a:rPr lang="en-US" altLang="zh-CN" sz="2400" kern="1200" dirty="0">
                <a:solidFill>
                  <a:srgbClr val="FF0000"/>
                </a:solidFill>
                <a:latin typeface="微软雅黑" panose="020B0503020204020204" pitchFamily="34" charset="-122"/>
                <a:ea typeface="微软雅黑" panose="020B0503020204020204" pitchFamily="34" charset="-122"/>
                <a:cs typeface="+mn-cs"/>
              </a:rPr>
              <a:t>2</a:t>
            </a:r>
            <a:r>
              <a:rPr lang="zh-CN" altLang="en-US" sz="2400" kern="1200" dirty="0">
                <a:solidFill>
                  <a:srgbClr val="FF0000"/>
                </a:solidFill>
                <a:latin typeface="微软雅黑" panose="020B0503020204020204" pitchFamily="34" charset="-122"/>
                <a:ea typeface="微软雅黑" panose="020B0503020204020204" pitchFamily="34" charset="-122"/>
                <a:cs typeface="+mn-cs"/>
              </a:rPr>
              <a:t>）</a:t>
            </a:r>
          </a:p>
        </p:txBody>
      </p:sp>
      <p:graphicFrame>
        <p:nvGraphicFramePr>
          <p:cNvPr id="2" name="表格 1">
            <a:extLst>
              <a:ext uri="{FF2B5EF4-FFF2-40B4-BE49-F238E27FC236}">
                <a16:creationId xmlns:a16="http://schemas.microsoft.com/office/drawing/2014/main" id="{BEA06C9C-8730-BBB8-62F5-99BF6E5F0006}"/>
              </a:ext>
            </a:extLst>
          </p:cNvPr>
          <p:cNvGraphicFramePr>
            <a:graphicFrameLocks noGrp="1"/>
          </p:cNvGraphicFramePr>
          <p:nvPr>
            <p:extLst>
              <p:ext uri="{D42A27DB-BD31-4B8C-83A1-F6EECF244321}">
                <p14:modId xmlns:p14="http://schemas.microsoft.com/office/powerpoint/2010/main" val="3811068719"/>
              </p:ext>
            </p:extLst>
          </p:nvPr>
        </p:nvGraphicFramePr>
        <p:xfrm>
          <a:off x="1041400" y="2060848"/>
          <a:ext cx="7200900" cy="4260464"/>
        </p:xfrm>
        <a:graphic>
          <a:graphicData uri="http://schemas.openxmlformats.org/drawingml/2006/table">
            <a:tbl>
              <a:tblPr>
                <a:tableStyleId>{5C22544A-7EE6-4342-B048-85BDC9FD1C3A}</a:tableStyleId>
              </a:tblPr>
              <a:tblGrid>
                <a:gridCol w="2495856">
                  <a:extLst>
                    <a:ext uri="{9D8B030D-6E8A-4147-A177-3AD203B41FA5}">
                      <a16:colId xmlns:a16="http://schemas.microsoft.com/office/drawing/2014/main" val="20000"/>
                    </a:ext>
                  </a:extLst>
                </a:gridCol>
                <a:gridCol w="2495856">
                  <a:extLst>
                    <a:ext uri="{9D8B030D-6E8A-4147-A177-3AD203B41FA5}">
                      <a16:colId xmlns:a16="http://schemas.microsoft.com/office/drawing/2014/main" val="20001"/>
                    </a:ext>
                  </a:extLst>
                </a:gridCol>
                <a:gridCol w="896265">
                  <a:extLst>
                    <a:ext uri="{9D8B030D-6E8A-4147-A177-3AD203B41FA5}">
                      <a16:colId xmlns:a16="http://schemas.microsoft.com/office/drawing/2014/main" val="20002"/>
                    </a:ext>
                  </a:extLst>
                </a:gridCol>
                <a:gridCol w="1312923">
                  <a:extLst>
                    <a:ext uri="{9D8B030D-6E8A-4147-A177-3AD203B41FA5}">
                      <a16:colId xmlns:a16="http://schemas.microsoft.com/office/drawing/2014/main" val="20003"/>
                    </a:ext>
                  </a:extLst>
                </a:gridCol>
              </a:tblGrid>
              <a:tr h="208888">
                <a:tc>
                  <a:txBody>
                    <a:bodyPr/>
                    <a:lstStyle/>
                    <a:p>
                      <a:pPr algn="ctr">
                        <a:lnSpc>
                          <a:spcPct val="120000"/>
                        </a:lnSpc>
                      </a:pPr>
                      <a:r>
                        <a:rPr lang="zh-CN" sz="1300" kern="100">
                          <a:effectLst/>
                        </a:rPr>
                        <a:t>企业（单位）名称</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lnSpc>
                          <a:spcPct val="120000"/>
                        </a:lnSpc>
                      </a:pPr>
                      <a:r>
                        <a:rPr lang="zh-CN" sz="1300" kern="100">
                          <a:effectLst/>
                        </a:rPr>
                        <a:t> </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08888">
                <a:tc>
                  <a:txBody>
                    <a:bodyPr/>
                    <a:lstStyle/>
                    <a:p>
                      <a:pPr algn="ctr">
                        <a:lnSpc>
                          <a:spcPct val="120000"/>
                        </a:lnSpc>
                      </a:pPr>
                      <a:r>
                        <a:rPr lang="zh-CN" sz="1300" kern="100" dirty="0">
                          <a:effectLst/>
                        </a:rPr>
                        <a:t>社会统一信用代码</a:t>
                      </a:r>
                      <a:endParaRPr lang="zh-CN" sz="1000" kern="100" dirty="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lnSpc>
                          <a:spcPct val="120000"/>
                        </a:lnSpc>
                      </a:pPr>
                      <a:r>
                        <a:rPr lang="zh-CN" sz="1300" kern="100">
                          <a:effectLst/>
                        </a:rPr>
                        <a:t> </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337072">
                <a:tc>
                  <a:txBody>
                    <a:bodyPr/>
                    <a:lstStyle/>
                    <a:p>
                      <a:pPr algn="ctr">
                        <a:lnSpc>
                          <a:spcPct val="120000"/>
                        </a:lnSpc>
                      </a:pPr>
                      <a:r>
                        <a:rPr lang="zh-CN" sz="1300" kern="100">
                          <a:effectLst/>
                        </a:rPr>
                        <a:t>注册地址</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zh-CN" sz="1300" kern="100">
                          <a:effectLst/>
                        </a:rPr>
                        <a:t> </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zh-CN" sz="1300" kern="100">
                          <a:effectLst/>
                        </a:rPr>
                        <a:t>注册时间</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zh-CN" sz="1300" kern="100">
                          <a:effectLst/>
                        </a:rPr>
                        <a:t> </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8888">
                <a:tc>
                  <a:txBody>
                    <a:bodyPr/>
                    <a:lstStyle/>
                    <a:p>
                      <a:pPr algn="ctr">
                        <a:lnSpc>
                          <a:spcPct val="120000"/>
                        </a:lnSpc>
                      </a:pPr>
                      <a:r>
                        <a:rPr lang="zh-CN" sz="1300" kern="100" dirty="0">
                          <a:effectLst/>
                        </a:rPr>
                        <a:t>财税户管地址</a:t>
                      </a:r>
                      <a:endParaRPr lang="zh-CN" sz="1000" kern="100" dirty="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lnSpc>
                          <a:spcPct val="120000"/>
                        </a:lnSpc>
                      </a:pPr>
                      <a:r>
                        <a:rPr lang="zh-CN" sz="1300" kern="100">
                          <a:effectLst/>
                        </a:rPr>
                        <a:t> </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208888">
                <a:tc>
                  <a:txBody>
                    <a:bodyPr/>
                    <a:lstStyle/>
                    <a:p>
                      <a:pPr algn="ctr">
                        <a:lnSpc>
                          <a:spcPct val="120000"/>
                        </a:lnSpc>
                      </a:pPr>
                      <a:r>
                        <a:rPr lang="zh-CN" sz="1300" kern="100">
                          <a:effectLst/>
                        </a:rPr>
                        <a:t>实际经营地址</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lnSpc>
                          <a:spcPct val="120000"/>
                        </a:lnSpc>
                      </a:pPr>
                      <a:r>
                        <a:rPr lang="zh-CN" sz="1300" kern="100">
                          <a:effectLst/>
                        </a:rPr>
                        <a:t> </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691098">
                <a:tc>
                  <a:txBody>
                    <a:bodyPr/>
                    <a:lstStyle/>
                    <a:p>
                      <a:pPr algn="ctr">
                        <a:lnSpc>
                          <a:spcPct val="120000"/>
                        </a:lnSpc>
                      </a:pPr>
                      <a:r>
                        <a:rPr lang="zh-CN" sz="1300" kern="100">
                          <a:effectLst/>
                        </a:rPr>
                        <a:t>企业类型</a:t>
                      </a:r>
                      <a:endParaRPr lang="zh-CN" sz="1000" kern="100">
                        <a:effectLst/>
                      </a:endParaRPr>
                    </a:p>
                    <a:p>
                      <a:pPr algn="ctr">
                        <a:lnSpc>
                          <a:spcPct val="120000"/>
                        </a:lnSpc>
                      </a:pPr>
                      <a:r>
                        <a:rPr lang="zh-CN" sz="1300" kern="100">
                          <a:effectLst/>
                        </a:rPr>
                        <a:t>（按营业执照）</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zh-CN" sz="1300" kern="100">
                          <a:effectLst/>
                        </a:rPr>
                        <a:t> </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zh-CN" sz="1300" kern="100">
                          <a:effectLst/>
                        </a:rPr>
                        <a:t>注册资金（万元）</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zh-CN" sz="1300" kern="100">
                          <a:effectLst/>
                        </a:rPr>
                        <a:t> </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08888">
                <a:tc>
                  <a:txBody>
                    <a:bodyPr/>
                    <a:lstStyle/>
                    <a:p>
                      <a:pPr algn="ctr">
                        <a:lnSpc>
                          <a:spcPct val="120000"/>
                        </a:lnSpc>
                      </a:pPr>
                      <a:r>
                        <a:rPr lang="zh-CN" sz="1300" kern="100" dirty="0">
                          <a:effectLst/>
                        </a:rPr>
                        <a:t>开户银行</a:t>
                      </a:r>
                      <a:endParaRPr lang="zh-CN" sz="1000" kern="100" dirty="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zh-CN" sz="1300" kern="100">
                          <a:effectLst/>
                        </a:rPr>
                        <a:t> </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zh-CN" sz="1300" kern="100">
                          <a:effectLst/>
                        </a:rPr>
                        <a:t>账号</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zh-CN" sz="1300" kern="100">
                          <a:effectLst/>
                        </a:rPr>
                        <a:t> </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14085">
                <a:tc>
                  <a:txBody>
                    <a:bodyPr/>
                    <a:lstStyle/>
                    <a:p>
                      <a:pPr algn="ctr">
                        <a:lnSpc>
                          <a:spcPct val="120000"/>
                        </a:lnSpc>
                      </a:pPr>
                      <a:r>
                        <a:rPr lang="zh-CN" sz="1300" kern="100" dirty="0">
                          <a:effectLst/>
                        </a:rPr>
                        <a:t>信用等级</a:t>
                      </a:r>
                      <a:endParaRPr lang="zh-CN" sz="1000" kern="100" dirty="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zh-CN" sz="1300" kern="100">
                          <a:effectLst/>
                        </a:rPr>
                        <a:t> </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zh-CN" sz="1300" kern="100">
                          <a:effectLst/>
                        </a:rPr>
                        <a:t>职工总数（人）</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zh-CN" sz="1300" kern="100">
                          <a:effectLst/>
                        </a:rPr>
                        <a:t> </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07165">
                <a:tc rowSpan="4">
                  <a:txBody>
                    <a:bodyPr/>
                    <a:lstStyle/>
                    <a:p>
                      <a:pPr algn="ctr">
                        <a:lnSpc>
                          <a:spcPct val="120000"/>
                        </a:lnSpc>
                      </a:pPr>
                      <a:r>
                        <a:rPr lang="zh-CN" sz="1300" kern="100">
                          <a:effectLst/>
                        </a:rPr>
                        <a:t>主要股东（按股权比例列出前三名）</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zh-CN" sz="1300" kern="100">
                          <a:effectLst/>
                        </a:rPr>
                        <a:t>股东名称</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20000"/>
                        </a:lnSpc>
                      </a:pPr>
                      <a:r>
                        <a:rPr lang="zh-CN" sz="1300" kern="100">
                          <a:effectLst/>
                        </a:rPr>
                        <a:t>股权比例（</a:t>
                      </a:r>
                      <a:r>
                        <a:rPr lang="en-US" sz="1300" kern="100">
                          <a:effectLst/>
                        </a:rPr>
                        <a:t>%</a:t>
                      </a:r>
                      <a:r>
                        <a:rPr lang="zh-CN" sz="1300" kern="100">
                          <a:effectLst/>
                        </a:rPr>
                        <a:t>）</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extLst>
                  <a:ext uri="{0D108BD9-81ED-4DB2-BD59-A6C34878D82A}">
                    <a16:rowId xmlns:a16="http://schemas.microsoft.com/office/drawing/2014/main" val="10008"/>
                  </a:ext>
                </a:extLst>
              </a:tr>
              <a:tr h="208888">
                <a:tc vMerge="1">
                  <a:txBody>
                    <a:bodyPr/>
                    <a:lstStyle/>
                    <a:p>
                      <a:endParaRPr lang="zh-CN" altLang="en-US"/>
                    </a:p>
                  </a:txBody>
                  <a:tcPr/>
                </a:tc>
                <a:tc>
                  <a:txBody>
                    <a:bodyPr/>
                    <a:lstStyle/>
                    <a:p>
                      <a:pPr algn="just">
                        <a:lnSpc>
                          <a:spcPct val="120000"/>
                        </a:lnSpc>
                      </a:pPr>
                      <a:r>
                        <a:rPr lang="zh-CN" sz="1300" kern="100">
                          <a:effectLst/>
                        </a:rPr>
                        <a:t> </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20000"/>
                        </a:lnSpc>
                      </a:pPr>
                      <a:r>
                        <a:rPr lang="zh-CN" sz="1300" kern="100">
                          <a:effectLst/>
                        </a:rPr>
                        <a:t> </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extLst>
                  <a:ext uri="{0D108BD9-81ED-4DB2-BD59-A6C34878D82A}">
                    <a16:rowId xmlns:a16="http://schemas.microsoft.com/office/drawing/2014/main" val="10009"/>
                  </a:ext>
                </a:extLst>
              </a:tr>
              <a:tr h="208888">
                <a:tc vMerge="1">
                  <a:txBody>
                    <a:bodyPr/>
                    <a:lstStyle/>
                    <a:p>
                      <a:endParaRPr lang="zh-CN" altLang="en-US"/>
                    </a:p>
                  </a:txBody>
                  <a:tcPr/>
                </a:tc>
                <a:tc>
                  <a:txBody>
                    <a:bodyPr/>
                    <a:lstStyle/>
                    <a:p>
                      <a:pPr algn="ctr">
                        <a:lnSpc>
                          <a:spcPct val="120000"/>
                        </a:lnSpc>
                      </a:pPr>
                      <a:r>
                        <a:rPr lang="zh-CN" sz="1300" kern="100">
                          <a:effectLst/>
                        </a:rPr>
                        <a:t> </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20000"/>
                        </a:lnSpc>
                      </a:pPr>
                      <a:r>
                        <a:rPr lang="zh-CN" sz="1300" kern="100">
                          <a:effectLst/>
                        </a:rPr>
                        <a:t> </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extLst>
                  <a:ext uri="{0D108BD9-81ED-4DB2-BD59-A6C34878D82A}">
                    <a16:rowId xmlns:a16="http://schemas.microsoft.com/office/drawing/2014/main" val="10010"/>
                  </a:ext>
                </a:extLst>
              </a:tr>
              <a:tr h="208888">
                <a:tc vMerge="1">
                  <a:txBody>
                    <a:bodyPr/>
                    <a:lstStyle/>
                    <a:p>
                      <a:endParaRPr lang="zh-CN" altLang="en-US"/>
                    </a:p>
                  </a:txBody>
                  <a:tcPr/>
                </a:tc>
                <a:tc>
                  <a:txBody>
                    <a:bodyPr/>
                    <a:lstStyle/>
                    <a:p>
                      <a:pPr marL="138430" algn="l">
                        <a:lnSpc>
                          <a:spcPct val="120000"/>
                        </a:lnSpc>
                      </a:pPr>
                      <a:r>
                        <a:rPr lang="zh-CN" sz="1300" kern="100">
                          <a:effectLst/>
                        </a:rPr>
                        <a:t> </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138430" algn="l">
                        <a:lnSpc>
                          <a:spcPct val="120000"/>
                        </a:lnSpc>
                      </a:pPr>
                      <a:r>
                        <a:rPr lang="zh-CN" sz="1300" kern="100">
                          <a:effectLst/>
                        </a:rPr>
                        <a:t> </a:t>
                      </a:r>
                      <a:endParaRPr lang="zh-CN" sz="1000" kern="10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extLst>
                  <a:ext uri="{0D108BD9-81ED-4DB2-BD59-A6C34878D82A}">
                    <a16:rowId xmlns:a16="http://schemas.microsoft.com/office/drawing/2014/main" val="10011"/>
                  </a:ext>
                </a:extLst>
              </a:tr>
              <a:tr h="768886">
                <a:tc>
                  <a:txBody>
                    <a:bodyPr/>
                    <a:lstStyle/>
                    <a:p>
                      <a:pPr algn="ctr">
                        <a:lnSpc>
                          <a:spcPct val="120000"/>
                        </a:lnSpc>
                      </a:pPr>
                      <a:r>
                        <a:rPr lang="zh-CN" sz="1300" kern="100" dirty="0">
                          <a:effectLst/>
                        </a:rPr>
                        <a:t>主营业务</a:t>
                      </a:r>
                      <a:endParaRPr lang="zh-CN" sz="1000" kern="100" dirty="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lnSpc>
                          <a:spcPct val="120000"/>
                        </a:lnSpc>
                      </a:pPr>
                      <a:r>
                        <a:rPr lang="zh-CN" sz="1300" kern="100" dirty="0">
                          <a:effectLst/>
                        </a:rPr>
                        <a:t> </a:t>
                      </a:r>
                      <a:endParaRPr lang="zh-CN" sz="1000" kern="100" dirty="0">
                        <a:effectLst/>
                      </a:endParaRPr>
                    </a:p>
                    <a:p>
                      <a:pPr algn="ctr">
                        <a:lnSpc>
                          <a:spcPct val="120000"/>
                        </a:lnSpc>
                      </a:pPr>
                      <a:r>
                        <a:rPr lang="zh-CN" sz="1300" kern="100" dirty="0">
                          <a:effectLst/>
                        </a:rPr>
                        <a:t> </a:t>
                      </a:r>
                      <a:endParaRPr lang="zh-CN" sz="1000" kern="100" dirty="0">
                        <a:effectLst/>
                        <a:latin typeface="Times New Roman" panose="02020603050405020304" pitchFamily="18" charset="0"/>
                        <a:ea typeface="宋体" panose="02010600030101010101" pitchFamily="2" charset="-122"/>
                      </a:endParaRPr>
                    </a:p>
                  </a:txBody>
                  <a:tcPr marL="65995" marR="659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12"/>
                  </a:ext>
                </a:extLst>
              </a:tr>
            </a:tbl>
          </a:graphicData>
        </a:graphic>
      </p:graphicFrame>
      <p:sp>
        <p:nvSpPr>
          <p:cNvPr id="3" name="矩形: 圆角 2">
            <a:extLst>
              <a:ext uri="{FF2B5EF4-FFF2-40B4-BE49-F238E27FC236}">
                <a16:creationId xmlns:a16="http://schemas.microsoft.com/office/drawing/2014/main" id="{829FE9A5-B690-7DDA-B9B8-EDEB288D93C1}"/>
              </a:ext>
            </a:extLst>
          </p:cNvPr>
          <p:cNvSpPr/>
          <p:nvPr/>
        </p:nvSpPr>
        <p:spPr bwMode="auto">
          <a:xfrm>
            <a:off x="683568" y="2772494"/>
            <a:ext cx="3528392" cy="576064"/>
          </a:xfrm>
          <a:prstGeom prst="roundRect">
            <a:avLst/>
          </a:prstGeom>
          <a:noFill/>
          <a:ln>
            <a:solidFill>
              <a:schemeClr val="accent2"/>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9" name="矩形: 圆角 8">
            <a:extLst>
              <a:ext uri="{FF2B5EF4-FFF2-40B4-BE49-F238E27FC236}">
                <a16:creationId xmlns:a16="http://schemas.microsoft.com/office/drawing/2014/main" id="{5F4D6472-CEF6-2E48-E10C-E8AA697DEBAF}"/>
              </a:ext>
            </a:extLst>
          </p:cNvPr>
          <p:cNvSpPr/>
          <p:nvPr/>
        </p:nvSpPr>
        <p:spPr bwMode="auto">
          <a:xfrm>
            <a:off x="5580112" y="4140646"/>
            <a:ext cx="1719808" cy="576064"/>
          </a:xfrm>
          <a:prstGeom prst="roundRect">
            <a:avLst/>
          </a:prstGeom>
          <a:noFill/>
          <a:ln>
            <a:solidFill>
              <a:schemeClr val="accent2"/>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0" name="Rectangle 1">
            <a:extLst>
              <a:ext uri="{FF2B5EF4-FFF2-40B4-BE49-F238E27FC236}">
                <a16:creationId xmlns:a16="http://schemas.microsoft.com/office/drawing/2014/main" id="{F798A775-B73E-0F36-2E58-481E9886BD8F}"/>
              </a:ext>
            </a:extLst>
          </p:cNvPr>
          <p:cNvSpPr>
            <a:spLocks noChangeArrowheads="1"/>
          </p:cNvSpPr>
          <p:nvPr/>
        </p:nvSpPr>
        <p:spPr bwMode="auto">
          <a:xfrm>
            <a:off x="827584" y="1322265"/>
            <a:ext cx="3168351" cy="42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5080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a:lnSpc>
                <a:spcPts val="3000"/>
              </a:lnSpc>
              <a:spcAft>
                <a:spcPts val="600"/>
              </a:spcAft>
            </a:pPr>
            <a:r>
              <a:rPr lang="zh-CN" altLang="zh-CN" sz="1600" b="1" dirty="0">
                <a:solidFill>
                  <a:srgbClr val="FF0000"/>
                </a:solidFill>
                <a:latin typeface="微软雅黑" panose="020B0503020204020204" pitchFamily="34" charset="-122"/>
                <a:ea typeface="微软雅黑" panose="020B0503020204020204" pitchFamily="34" charset="-122"/>
              </a:rPr>
              <a:t>申</a:t>
            </a:r>
            <a:r>
              <a:rPr lang="zh-CN" altLang="en-US" sz="1600" b="1" dirty="0">
                <a:solidFill>
                  <a:srgbClr val="FF0000"/>
                </a:solidFill>
                <a:latin typeface="微软雅黑" panose="020B0503020204020204" pitchFamily="34" charset="-122"/>
                <a:ea typeface="微软雅黑" panose="020B0503020204020204" pitchFamily="34" charset="-122"/>
              </a:rPr>
              <a:t>报材料：一、单位基本信息表</a:t>
            </a:r>
            <a:endParaRPr lang="zh-CN" altLang="zh-CN" sz="16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CC"/>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rgbClr val="FFFFCC"/>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944</TotalTime>
  <Pages>0</Pages>
  <Words>2785</Words>
  <Characters>0</Characters>
  <Application>Microsoft Office PowerPoint</Application>
  <DocSecurity>0</DocSecurity>
  <PresentationFormat>全屏显示(4:3)</PresentationFormat>
  <Lines>0</Lines>
  <Paragraphs>356</Paragraphs>
  <Slides>28</Slides>
  <Notes>15</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28</vt:i4>
      </vt:variant>
    </vt:vector>
  </HeadingPairs>
  <TitlesOfParts>
    <vt:vector size="45" baseType="lpstr">
      <vt:lpstr>仿宋_GB2312</vt:lpstr>
      <vt:lpstr>黑体</vt:lpstr>
      <vt:lpstr>华文楷体</vt:lpstr>
      <vt:lpstr>华文新魏</vt:lpstr>
      <vt:lpstr>华文中宋</vt:lpstr>
      <vt:lpstr>楷体_GB2312</vt:lpstr>
      <vt:lpstr>宋体</vt:lpstr>
      <vt:lpstr>微软雅黑</vt:lpstr>
      <vt:lpstr>字魂35号-经典雅黑</vt:lpstr>
      <vt:lpstr>字魂36号-正文宋楷</vt:lpstr>
      <vt:lpstr>Arial</vt:lpstr>
      <vt:lpstr>Calibri</vt:lpstr>
      <vt:lpstr>Palatino Linotype</vt:lpstr>
      <vt:lpstr>Times New Roman</vt:lpstr>
      <vt:lpstr>Wingdings</vt:lpstr>
      <vt:lpstr>默认设计模板</vt:lpstr>
      <vt:lpstr>自定义设计方案</vt:lpstr>
      <vt:lpstr>PowerPoint 演示文稿</vt:lpstr>
      <vt:lpstr>PowerPoint 演示文稿</vt:lpstr>
      <vt:lpstr>一、政策解读-支持方向</vt:lpstr>
      <vt:lpstr>PowerPoint 演示文稿</vt:lpstr>
      <vt:lpstr>一、政策解读-申报条件</vt:lpstr>
      <vt:lpstr>一、政策解读-申报条件</vt:lpstr>
      <vt:lpstr>二、申报审核流程-2021年申报通知要求</vt:lpstr>
      <vt:lpstr>二、申报审核流程-申报资料要求（方向2）</vt:lpstr>
      <vt:lpstr>二、申报审核流程-申报资料要求（方向2）</vt:lpstr>
      <vt:lpstr>二、申报审核流程-申报资料要求</vt:lpstr>
      <vt:lpstr>二、申报审核流程-申报资料要求</vt:lpstr>
      <vt:lpstr>二、申报审核流程-申报资料要求</vt:lpstr>
      <vt:lpstr>二、申报审核流程-申报资料要求</vt:lpstr>
      <vt:lpstr>二、申报审核流程-申报资料要求</vt:lpstr>
      <vt:lpstr>二、申报审核流程-申报资料要求</vt:lpstr>
      <vt:lpstr>二、申报审核流程-需企业参与过程</vt:lpstr>
      <vt:lpstr>二、申报审核流程-注意事项</vt:lpstr>
      <vt:lpstr>二、申报审核要求-申报资料要求（方向3）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退税办理</vt:lpstr>
      <vt:lpstr>PowerPoint 演示文稿</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Qinhongbo</dc:creator>
  <cp:lastModifiedBy>Yi Zhang</cp:lastModifiedBy>
  <cp:revision>819</cp:revision>
  <dcterms:created xsi:type="dcterms:W3CDTF">2012-12-31T01:44:38Z</dcterms:created>
  <dcterms:modified xsi:type="dcterms:W3CDTF">2022-05-24T02:36:37Z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2052-8.1.0.3526</vt:lpwstr>
  </property>
</Properties>
</file>