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handoutMasterIdLst>
    <p:handoutMasterId r:id="rId50"/>
  </p:handoutMasterIdLst>
  <p:sldIdLst>
    <p:sldId id="1515" r:id="rId4"/>
    <p:sldId id="7594" r:id="rId6"/>
    <p:sldId id="1770" r:id="rId7"/>
    <p:sldId id="7633" r:id="rId8"/>
    <p:sldId id="7651" r:id="rId9"/>
    <p:sldId id="7600" r:id="rId10"/>
    <p:sldId id="7599" r:id="rId11"/>
    <p:sldId id="7601" r:id="rId12"/>
    <p:sldId id="7604" r:id="rId13"/>
    <p:sldId id="7602" r:id="rId14"/>
    <p:sldId id="7606" r:id="rId15"/>
    <p:sldId id="7607" r:id="rId16"/>
    <p:sldId id="7608" r:id="rId17"/>
    <p:sldId id="7609" r:id="rId18"/>
    <p:sldId id="7617" r:id="rId19"/>
    <p:sldId id="7618" r:id="rId20"/>
    <p:sldId id="7619" r:id="rId21"/>
    <p:sldId id="7623" r:id="rId22"/>
    <p:sldId id="7627" r:id="rId23"/>
    <p:sldId id="7611" r:id="rId24"/>
    <p:sldId id="7612" r:id="rId25"/>
    <p:sldId id="7613" r:id="rId26"/>
    <p:sldId id="7615" r:id="rId27"/>
    <p:sldId id="7616" r:id="rId28"/>
    <p:sldId id="7628" r:id="rId29"/>
    <p:sldId id="7629" r:id="rId30"/>
    <p:sldId id="7696" r:id="rId31"/>
    <p:sldId id="7697" r:id="rId32"/>
    <p:sldId id="7698" r:id="rId33"/>
    <p:sldId id="7634" r:id="rId34"/>
    <p:sldId id="7699" r:id="rId35"/>
    <p:sldId id="7637" r:id="rId36"/>
    <p:sldId id="7640" r:id="rId37"/>
    <p:sldId id="7641" r:id="rId38"/>
    <p:sldId id="7644" r:id="rId39"/>
    <p:sldId id="7645" r:id="rId40"/>
    <p:sldId id="7646" r:id="rId41"/>
    <p:sldId id="7648" r:id="rId42"/>
    <p:sldId id="7700" r:id="rId43"/>
    <p:sldId id="7742" r:id="rId44"/>
    <p:sldId id="7701" r:id="rId45"/>
    <p:sldId id="7702" r:id="rId46"/>
    <p:sldId id="7728" r:id="rId47"/>
    <p:sldId id="7743" r:id="rId48"/>
    <p:sldId id="7487" r:id="rId49"/>
  </p:sldIdLst>
  <p:sldSz cx="12192000" cy="6858000"/>
  <p:notesSz cx="6797675" cy="9929495"/>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DBE8"/>
    <a:srgbClr val="00AAC9"/>
    <a:srgbClr val="FFFFFF"/>
    <a:srgbClr val="ACC94F"/>
    <a:srgbClr val="7294BD"/>
    <a:srgbClr val="C79DE1"/>
    <a:srgbClr val="84BCE1"/>
    <a:srgbClr val="D9D9D9"/>
    <a:srgbClr val="537285"/>
    <a:srgbClr val="D99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89716" autoAdjust="0"/>
  </p:normalViewPr>
  <p:slideViewPr>
    <p:cSldViewPr snapToGrid="0">
      <p:cViewPr varScale="1">
        <p:scale>
          <a:sx n="81" d="100"/>
          <a:sy n="81" d="100"/>
        </p:scale>
        <p:origin x="67" y="221"/>
      </p:cViewPr>
      <p:guideLst>
        <p:guide orient="horz" pos="2160"/>
        <p:guide pos="3797"/>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69" d="100"/>
          <a:sy n="69" d="100"/>
        </p:scale>
        <p:origin x="3096" y="72"/>
      </p:cViewPr>
      <p:guideLst>
        <p:guide orient="horz" pos="3127"/>
        <p:guide pos="211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7.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40996"/>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40996"/>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241472"/>
            <a:ext cx="2919748" cy="540995"/>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241472"/>
            <a:ext cx="2919748" cy="540995"/>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8FC9C63C-1D71-4132-8A1C-AFC9D0381E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7A1325A1-C837-4E60-9DDA-238DAE26361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申请表式申报专项的重要依据，务必认真填写，数据真实、准确、可靠</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区别于其他高端制造项目</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十个章节</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投资构成表与电化项目不一样</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十个章节</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电子化学品是高端制造业的基础，更是集成电路产业发展的重要支撑。上海高度重视集成电路产业发展，将集成电路作为着力推进的三大先导产业之一。上海电子化学品专区的揭牌成立，将进一步提升集成电路供应链保障能力，促进上海建成集成电路世界级产业集群。</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其它高端制造项目周期可能只是土建周期，可以考虑按照竣工验收作为项目结束时间</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2021</a:t>
            </a:r>
            <a:r>
              <a:rPr lang="zh-CN" altLang="en-US" dirty="0"/>
              <a:t>年</a:t>
            </a:r>
            <a:r>
              <a:rPr lang="en-US" altLang="zh-CN" dirty="0"/>
              <a:t>4</a:t>
            </a:r>
            <a:r>
              <a:rPr lang="zh-CN" altLang="en-US" dirty="0"/>
              <a:t>月，去年第一次组织电子化学品项目专项申报，今年是第二年。</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6A664D7-DA3C-4151-A821-956FF933012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政策涉及</a:t>
            </a:r>
            <a:r>
              <a:rPr lang="en-US" altLang="zh-CN" dirty="0">
                <a:sym typeface="+mn-ea"/>
              </a:rPr>
              <a:t>7</a:t>
            </a:r>
            <a:r>
              <a:rPr lang="zh-CN" altLang="en-US" dirty="0">
                <a:sym typeface="+mn-ea"/>
              </a:rPr>
              <a:t>个方向，其中方向</a:t>
            </a:r>
            <a:r>
              <a:rPr lang="en-US" altLang="zh-CN" dirty="0">
                <a:sym typeface="+mn-ea"/>
              </a:rPr>
              <a:t>1</a:t>
            </a:r>
            <a:r>
              <a:rPr lang="zh-CN" altLang="en-US" dirty="0">
                <a:sym typeface="+mn-ea"/>
              </a:rPr>
              <a:t>与电子化学品密切相关</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endParaRPr lang="zh-CN" altLang="en-US" dirty="0"/>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a:prstGeom prst="rect">
            <a:avLst/>
          </a:prstGeo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a:prstGeom prst="rect">
            <a:avLst/>
          </a:prstGeo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913774" y="4372796"/>
            <a:ext cx="10364452" cy="1421053"/>
          </a:xfrm>
          <a:prstGeom prst="rect">
            <a:avLst/>
          </a:prstGeo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a:prstGeom prst="rect">
            <a:avLst/>
          </a:prstGeo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a:prstGeom prst="rect">
            <a:avLst/>
          </a:prstGeo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a:prstGeom prst="rect">
            <a:avLst/>
          </a:prstGeo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Text Placeholder 3"/>
          <p:cNvSpPr>
            <a:spLocks noGrp="1"/>
          </p:cNvSpPr>
          <p:nvPr>
            <p:ph type="body" sz="half" idx="15"/>
          </p:nvPr>
        </p:nvSpPr>
        <p:spPr>
          <a:xfrm>
            <a:off x="913774" y="2943355"/>
            <a:ext cx="3298976"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9" name="Text Placeholder 4"/>
          <p:cNvSpPr>
            <a:spLocks noGrp="1"/>
          </p:cNvSpPr>
          <p:nvPr>
            <p:ph type="body" sz="quarter" idx="3"/>
          </p:nvPr>
        </p:nvSpPr>
        <p:spPr>
          <a:xfrm>
            <a:off x="4452389" y="2367093"/>
            <a:ext cx="3291521"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 name="Text Placeholder 3"/>
          <p:cNvSpPr>
            <a:spLocks noGrp="1"/>
          </p:cNvSpPr>
          <p:nvPr>
            <p:ph type="body" sz="half" idx="16"/>
          </p:nvPr>
        </p:nvSpPr>
        <p:spPr>
          <a:xfrm>
            <a:off x="4441348" y="2943355"/>
            <a:ext cx="3303351"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1" name="Text Placeholder 4"/>
          <p:cNvSpPr>
            <a:spLocks noGrp="1"/>
          </p:cNvSpPr>
          <p:nvPr>
            <p:ph type="body" sz="quarter" idx="13"/>
          </p:nvPr>
        </p:nvSpPr>
        <p:spPr>
          <a:xfrm>
            <a:off x="7973298" y="2367093"/>
            <a:ext cx="3304928"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Text Placeholder 3"/>
          <p:cNvSpPr>
            <a:spLocks noGrp="1"/>
          </p:cNvSpPr>
          <p:nvPr>
            <p:ph type="body" sz="half" idx="17"/>
          </p:nvPr>
        </p:nvSpPr>
        <p:spPr>
          <a:xfrm>
            <a:off x="7973298" y="2943355"/>
            <a:ext cx="3304928"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4" name="Footer Placeholder 3"/>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a:prstGeom prst="rect">
            <a:avLst/>
          </a:prstGeo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ext Placeholder 4"/>
          <p:cNvSpPr>
            <a:spLocks noGrp="1"/>
          </p:cNvSpPr>
          <p:nvPr>
            <p:ph type="body" sz="quarter" idx="3"/>
          </p:nvPr>
        </p:nvSpPr>
        <p:spPr>
          <a:xfrm>
            <a:off x="4442759" y="4204820"/>
            <a:ext cx="3301828"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5" name="Text Placeholder 4"/>
          <p:cNvSpPr>
            <a:spLocks noGrp="1"/>
          </p:cNvSpPr>
          <p:nvPr>
            <p:ph type="body" sz="quarter" idx="13"/>
          </p:nvPr>
        </p:nvSpPr>
        <p:spPr>
          <a:xfrm>
            <a:off x="7973298" y="4204820"/>
            <a:ext cx="3300681"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4" name="Footer Placeholder 3"/>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a:prstGeom prst="rect">
            <a:avLst/>
          </a:prstGeom>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5" name="Footer Placeholder 4"/>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a:prstGeom prst="rect">
            <a:avLst/>
          </a:prstGeo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5" name="Footer Placeholder 4"/>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8308" y="720000"/>
            <a:ext cx="10505831" cy="707886"/>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a:prstGeom prst="rect">
            <a:avLst/>
          </a:prstGeo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5" name="Footer Placeholder 4"/>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5" y="2130443"/>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5"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p:cNvSpPr>
          <p:nvPr>
            <p:ph type="dt" sz="half" idx="10"/>
          </p:nvPr>
        </p:nvSpPr>
        <p:spPr/>
        <p:txBody>
          <a:bodyPr/>
          <a:lstStyle>
            <a:lvl1pPr>
              <a:defRPr>
                <a:solidFill>
                  <a:prstClr val="black">
                    <a:tint val="75000"/>
                  </a:prstClr>
                </a:solidFill>
              </a:defRPr>
            </a:lvl1pPr>
          </a:lstStyle>
          <a:p>
            <a:pPr>
              <a:defRPr/>
            </a:pPr>
            <a:fld id="{E3143A06-F20B-435E-9BD3-8C42EA8321AA}" type="datetime1">
              <a:rPr lang="zh-CN" altLang="en-US"/>
            </a:fld>
            <a:endParaRPr lang="zh-CN" altLang="en-US"/>
          </a:p>
        </p:txBody>
      </p:sp>
      <p:sp>
        <p:nvSpPr>
          <p:cNvPr id="5" name="灯片编号占位符 7"/>
          <p:cNvSpPr>
            <a:spLocks noGrp="1"/>
          </p:cNvSpPr>
          <p:nvPr>
            <p:ph type="sldNum" sz="quarter" idx="11"/>
          </p:nvPr>
        </p:nvSpPr>
        <p:spPr>
          <a:xfrm>
            <a:off x="8737151" y="6356361"/>
            <a:ext cx="2845170" cy="365125"/>
          </a:xfrm>
        </p:spPr>
        <p:txBody>
          <a:bodyPr/>
          <a:lstStyle>
            <a:lvl1pPr>
              <a:defRPr>
                <a:solidFill>
                  <a:srgbClr val="000000"/>
                </a:solidFill>
                <a:latin typeface="Arial" panose="020B0604020202020204" pitchFamily="34" charset="0"/>
              </a:defRPr>
            </a:lvl1pPr>
          </a:lstStyle>
          <a:p>
            <a:fld id="{C5DA8634-9851-4D4C-9692-2248D7229B6F}" type="slidenum">
              <a:rPr lang="zh-CN" altLang="en-US"/>
            </a:fld>
            <a:endParaRPr lang="zh-CN" altLang="en-US"/>
          </a:p>
        </p:txBody>
      </p:sp>
      <p:sp>
        <p:nvSpPr>
          <p:cNvPr id="6" name="页脚占位符 8"/>
          <p:cNvSpPr>
            <a:spLocks noGrp="1"/>
          </p:cNvSpPr>
          <p:nvPr>
            <p:ph type="ftr" sz="quarter" idx="12"/>
          </p:nvPr>
        </p:nvSpPr>
        <p:spPr/>
        <p:txBody>
          <a:bodyPr/>
          <a:lstStyle>
            <a:lvl1pPr>
              <a:defRPr>
                <a:solidFill>
                  <a:prstClr val="black">
                    <a:tint val="75000"/>
                  </a:prstClr>
                </a:solidFill>
              </a:defRPr>
            </a:lvl1pPr>
          </a:lstStyle>
          <a:p>
            <a:pPr>
              <a:defRPr/>
            </a:pP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B881090-344A-4888-B423-07776B53DC4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B595301-6FF6-468E-B2BD-A9B985B31C5D}" type="slidenum">
              <a:rPr lang="zh-CN" altLang="en-US"/>
            </a:fld>
            <a:endParaRPr lang="zh-CN" altLang="en-US"/>
          </a:p>
        </p:txBody>
      </p:sp>
    </p:spTree>
  </p:cSld>
  <p:clrMapOvr>
    <a:masterClrMapping/>
  </p:clrMapOvr>
  <p:transition spd="slow"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a:prstGeom prst="rect">
            <a:avLst/>
          </a:prstGeo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a:prstGeom prst="rect">
            <a:avLst/>
          </a:prstGeo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5" name="Footer Placeholder 4"/>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a:prstGeom prst="rect">
            <a:avLst/>
          </a:prstGeo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a:prstGeom prst="rect">
            <a:avLst/>
          </a:prstGeo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Content Placeholder 3"/>
          <p:cNvSpPr>
            <a:spLocks noGrp="1"/>
          </p:cNvSpPr>
          <p:nvPr>
            <p:ph sz="quarter" idx="13"/>
          </p:nvPr>
        </p:nvSpPr>
        <p:spPr>
          <a:xfrm>
            <a:off x="913774" y="3051012"/>
            <a:ext cx="5106027" cy="274018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a:prstGeom prst="rect">
            <a:avLst/>
          </a:prstGeo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3" name="Content Placeholder 5"/>
          <p:cNvSpPr>
            <a:spLocks noGrp="1"/>
          </p:cNvSpPr>
          <p:nvPr>
            <p:ph sz="quarter" idx="14"/>
          </p:nvPr>
        </p:nvSpPr>
        <p:spPr>
          <a:xfrm>
            <a:off x="6172200" y="3051012"/>
            <a:ext cx="5105401" cy="274018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8" name="Footer Placeholder 7"/>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4" name="Footer Placeholder 3"/>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3" name="Footer Placeholder 2"/>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a:prstGeom prst="rect">
            <a:avLst/>
          </a:prstGeo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a:prstGeom prst="rect">
            <a:avLst/>
          </a:prstGeo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BAFB6DB-5C06-48D4-9FAB-7EB029253475}" type="datetimeFigureOut">
              <a:rPr lang="zh-CN" altLang="en-US" smtClean="0"/>
            </a:fld>
            <a:endParaRPr lang="zh-CN" altLang="en-US"/>
          </a:p>
        </p:txBody>
      </p:sp>
      <p:sp>
        <p:nvSpPr>
          <p:cNvPr id="6" name="Footer Placeholder 5"/>
          <p:cNvSpPr>
            <a:spLocks noGrp="1"/>
          </p:cNvSpPr>
          <p:nvPr>
            <p:ph type="ftr" sz="quarter" idx="11"/>
          </p:nvPr>
        </p:nvSpPr>
        <p:spPr>
          <a:xfrm>
            <a:off x="913774" y="5883275"/>
            <a:ext cx="6672887"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0514011" y="5883275"/>
            <a:ext cx="764215" cy="365125"/>
          </a:xfrm>
          <a:prstGeom prst="rect">
            <a:avLst/>
          </a:prstGeom>
        </p:spPr>
        <p:txBody>
          <a:bodyPr/>
          <a:lstStyle/>
          <a:p>
            <a:fld id="{364C7E26-4920-4242-A5EF-06C7834BE1F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userDrawn="1"/>
        </p:nvSpPr>
        <p:spPr>
          <a:xfrm>
            <a:off x="11258982" y="6172200"/>
            <a:ext cx="933018" cy="400110"/>
          </a:xfrm>
          <a:prstGeom prst="rect">
            <a:avLst/>
          </a:prstGeom>
          <a:noFill/>
        </p:spPr>
        <p:txBody>
          <a:bodyPr wrap="square" rtlCol="0">
            <a:spAutoFit/>
          </a:bodyPr>
          <a:lstStyle/>
          <a:p>
            <a:r>
              <a:rPr lang="en-US" altLang="zh-CN" sz="2000" b="1" dirty="0"/>
              <a:t>SICC</a:t>
            </a:r>
            <a:endParaRPr lang="zh-CN" altLang="en-US" sz="2000"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5" y="365129"/>
            <a:ext cx="10515600" cy="1325563"/>
          </a:xfrm>
          <a:prstGeom prst="rect">
            <a:avLst/>
          </a:prstGeom>
        </p:spPr>
        <p:txBody>
          <a:bodyPr vert="horz" lIns="91414" tIns="45706" rIns="91414" bIns="4570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5" y="1825624"/>
            <a:ext cx="10515600" cy="4351339"/>
          </a:xfrm>
          <a:prstGeom prst="rect">
            <a:avLst/>
          </a:prstGeom>
        </p:spPr>
        <p:txBody>
          <a:bodyPr vert="horz" lIns="91414" tIns="45706" rIns="91414" bIns="4570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5" y="6356361"/>
            <a:ext cx="2743200" cy="365125"/>
          </a:xfrm>
          <a:prstGeom prst="rect">
            <a:avLst/>
          </a:prstGeom>
        </p:spPr>
        <p:txBody>
          <a:bodyPr vert="horz" lIns="91414" tIns="45706" rIns="91414" bIns="45706" rtlCol="0" anchor="ctr"/>
          <a:lstStyle>
            <a:lvl1pPr algn="l">
              <a:defRPr sz="1200">
                <a:solidFill>
                  <a:schemeClr val="tx1">
                    <a:tint val="75000"/>
                  </a:schemeClr>
                </a:solidFill>
              </a:defRPr>
            </a:lvl1pPr>
          </a:lstStyle>
          <a:p>
            <a:fld id="{83CB720F-F963-452B-8CDA-A747B5310769}" type="datetimeFigureOut">
              <a:rPr lang="zh-CN" altLang="en-US" smtClean="0"/>
            </a:fld>
            <a:endParaRPr lang="zh-CN" altLang="en-US"/>
          </a:p>
        </p:txBody>
      </p:sp>
      <p:sp>
        <p:nvSpPr>
          <p:cNvPr id="5" name="页脚占位符 4"/>
          <p:cNvSpPr>
            <a:spLocks noGrp="1"/>
          </p:cNvSpPr>
          <p:nvPr>
            <p:ph type="ftr" sz="quarter" idx="3"/>
          </p:nvPr>
        </p:nvSpPr>
        <p:spPr>
          <a:xfrm>
            <a:off x="4038601" y="6356361"/>
            <a:ext cx="4114800" cy="365125"/>
          </a:xfrm>
          <a:prstGeom prst="rect">
            <a:avLst/>
          </a:prstGeom>
        </p:spPr>
        <p:txBody>
          <a:bodyPr vert="horz" lIns="91414" tIns="45706" rIns="91414" bIns="4570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61"/>
            <a:ext cx="2743200" cy="365125"/>
          </a:xfrm>
          <a:prstGeom prst="rect">
            <a:avLst/>
          </a:prstGeom>
        </p:spPr>
        <p:txBody>
          <a:bodyPr vert="horz" lIns="91414" tIns="45706" rIns="91414" bIns="45706" rtlCol="0" anchor="ctr"/>
          <a:lstStyle>
            <a:lvl1pPr algn="r">
              <a:defRPr sz="1200">
                <a:solidFill>
                  <a:schemeClr val="tx1">
                    <a:tint val="75000"/>
                  </a:schemeClr>
                </a:solidFill>
              </a:defRPr>
            </a:lvl1pPr>
          </a:lstStyle>
          <a:p>
            <a:fld id="{1E0F7E1A-B868-4300-A759-796F7896C4E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0965" algn="l" defTabSz="914400" rtl="0" eaLnBrk="1" latinLnBrk="0" hangingPunct="1">
        <a:defRPr sz="1900" kern="1200">
          <a:solidFill>
            <a:schemeClr val="tx1"/>
          </a:solidFill>
          <a:latin typeface="+mn-lt"/>
          <a:ea typeface="+mn-ea"/>
          <a:cs typeface="+mn-cs"/>
        </a:defRPr>
      </a:lvl4pPr>
      <a:lvl5pPr marL="1828165" algn="l" defTabSz="914400" rtl="0" eaLnBrk="1" latinLnBrk="0" hangingPunct="1">
        <a:defRPr sz="1900" kern="1200">
          <a:solidFill>
            <a:schemeClr val="tx1"/>
          </a:solidFill>
          <a:latin typeface="+mn-lt"/>
          <a:ea typeface="+mn-ea"/>
          <a:cs typeface="+mn-cs"/>
        </a:defRPr>
      </a:lvl5pPr>
      <a:lvl6pPr marL="2285365"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130" algn="l" defTabSz="914400" rtl="0" eaLnBrk="1" latinLnBrk="0" hangingPunct="1">
        <a:defRPr sz="1900" kern="1200">
          <a:solidFill>
            <a:schemeClr val="tx1"/>
          </a:solidFill>
          <a:latin typeface="+mn-lt"/>
          <a:ea typeface="+mn-ea"/>
          <a:cs typeface="+mn-cs"/>
        </a:defRPr>
      </a:lvl8pPr>
      <a:lvl9pPr marL="365633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8.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8.xml"/><Relationship Id="rId2" Type="http://schemas.openxmlformats.org/officeDocument/2006/relationships/image" Target="../media/image17.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8.xml"/><Relationship Id="rId5" Type="http://schemas.openxmlformats.org/officeDocument/2006/relationships/tags" Target="../tags/tag4.xml"/><Relationship Id="rId4" Type="http://schemas.openxmlformats.org/officeDocument/2006/relationships/image" Target="../media/image19.png"/><Relationship Id="rId3" Type="http://schemas.openxmlformats.org/officeDocument/2006/relationships/tags" Target="../tags/tag3.xml"/><Relationship Id="rId2" Type="http://schemas.openxmlformats.org/officeDocument/2006/relationships/image" Target="../media/image18.png"/><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563"/>
          <a:stretch>
            <a:fillRect/>
          </a:stretch>
        </p:blipFill>
        <p:spPr bwMode="auto">
          <a:xfrm>
            <a:off x="799" y="8"/>
            <a:ext cx="12190413" cy="688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07034" y="-146406"/>
            <a:ext cx="12663191" cy="703231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6" rIns="91414" bIns="45706" rtlCol="0" anchor="ctr"/>
          <a:lstStyle/>
          <a:p>
            <a:pPr algn="ctr" defTabSz="914400" eaLnBrk="0" fontAlgn="base" hangingPunct="0">
              <a:spcBef>
                <a:spcPct val="0"/>
              </a:spcBef>
              <a:spcAft>
                <a:spcPct val="0"/>
              </a:spcAft>
            </a:pPr>
            <a:endParaRPr lang="zh-CN" altLang="en-US">
              <a:solidFill>
                <a:prstClr val="black"/>
              </a:solidFill>
              <a:latin typeface="Constantia" panose="02030602050306030303"/>
              <a:ea typeface="微软雅黑" panose="020B0503020204020204" charset="-122"/>
              <a:cs typeface="+mn-ea"/>
              <a:sym typeface="+mn-lt"/>
            </a:endParaRPr>
          </a:p>
        </p:txBody>
      </p:sp>
      <p:grpSp>
        <p:nvGrpSpPr>
          <p:cNvPr id="2" name="组合 14"/>
          <p:cNvGrpSpPr/>
          <p:nvPr/>
        </p:nvGrpSpPr>
        <p:grpSpPr>
          <a:xfrm>
            <a:off x="2755431" y="3961005"/>
            <a:ext cx="6801624" cy="267784"/>
            <a:chOff x="2685140" y="3897278"/>
            <a:chExt cx="6802509" cy="267784"/>
          </a:xfrm>
          <a:solidFill>
            <a:srgbClr val="002060"/>
          </a:solidFill>
        </p:grpSpPr>
        <p:grpSp>
          <p:nvGrpSpPr>
            <p:cNvPr id="3" name="组合 2"/>
            <p:cNvGrpSpPr/>
            <p:nvPr/>
          </p:nvGrpSpPr>
          <p:grpSpPr>
            <a:xfrm>
              <a:off x="2685140" y="3897278"/>
              <a:ext cx="3459341" cy="267784"/>
              <a:chOff x="2241790" y="7077754"/>
              <a:chExt cx="3459341" cy="267784"/>
            </a:xfrm>
            <a:grpFill/>
          </p:grpSpPr>
          <p:sp>
            <p:nvSpPr>
              <p:cNvPr id="21" name="任意多边形 20"/>
              <p:cNvSpPr/>
              <p:nvPr/>
            </p:nvSpPr>
            <p:spPr>
              <a:xfrm>
                <a:off x="5562327" y="7077754"/>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b="1">
                  <a:solidFill>
                    <a:prstClr val="black"/>
                  </a:solidFill>
                  <a:latin typeface="Constantia" panose="02030602050306030303"/>
                  <a:ea typeface="微软雅黑" panose="020B0503020204020204" charset="-122"/>
                  <a:cs typeface="+mn-ea"/>
                  <a:sym typeface="+mn-lt"/>
                </a:endParaRPr>
              </a:p>
            </p:txBody>
          </p:sp>
          <p:cxnSp>
            <p:nvCxnSpPr>
              <p:cNvPr id="22" name="直接连接符 21"/>
              <p:cNvCxnSpPr/>
              <p:nvPr/>
            </p:nvCxnSpPr>
            <p:spPr>
              <a:xfrm>
                <a:off x="2241790" y="7159800"/>
                <a:ext cx="320954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6278103" y="3986638"/>
              <a:ext cx="3209546"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组合 15"/>
          <p:cNvGrpSpPr/>
          <p:nvPr/>
        </p:nvGrpSpPr>
        <p:grpSpPr>
          <a:xfrm>
            <a:off x="1296895" y="1101328"/>
            <a:ext cx="9834881" cy="3756979"/>
            <a:chOff x="1694505" y="-320469"/>
            <a:chExt cx="8612194" cy="3756979"/>
          </a:xfrm>
        </p:grpSpPr>
        <p:sp>
          <p:nvSpPr>
            <p:cNvPr id="7" name="文本框 6"/>
            <p:cNvSpPr txBox="1"/>
            <p:nvPr/>
          </p:nvSpPr>
          <p:spPr>
            <a:xfrm>
              <a:off x="5253977" y="2976135"/>
              <a:ext cx="1371234" cy="460375"/>
            </a:xfrm>
            <a:prstGeom prst="rect">
              <a:avLst/>
            </a:prstGeom>
            <a:noFill/>
          </p:spPr>
          <p:txBody>
            <a:bodyPr wrap="none" rtlCol="0">
              <a:spAutoFit/>
            </a:bodyPr>
            <a:lstStyle/>
            <a:p>
              <a:pPr algn="ctr" defTabSz="914400" eaLnBrk="0" fontAlgn="base" hangingPunct="0">
                <a:spcBef>
                  <a:spcPct val="0"/>
                </a:spcBef>
                <a:spcAft>
                  <a:spcPct val="0"/>
                </a:spcAft>
              </a:pPr>
              <a:r>
                <a:rPr lang="en-US" altLang="zh-CN" sz="2400" b="1" dirty="0">
                  <a:solidFill>
                    <a:prstClr val="black"/>
                  </a:solidFill>
                  <a:latin typeface="黑体" panose="02010609060101010101" pitchFamily="49" charset="-122"/>
                  <a:ea typeface="黑体" panose="02010609060101010101" pitchFamily="49" charset="-122"/>
                  <a:cs typeface="Times New Roman" panose="02020603050405020304" pitchFamily="18" charset="0"/>
                </a:rPr>
                <a:t>2022-5-25</a:t>
              </a:r>
              <a:endParaRPr lang="zh-CN" altLang="en-US" sz="2400" b="1"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3" name="文本框 6"/>
            <p:cNvSpPr txBox="1"/>
            <p:nvPr/>
          </p:nvSpPr>
          <p:spPr>
            <a:xfrm>
              <a:off x="1694505" y="-320469"/>
              <a:ext cx="8612194" cy="2676525"/>
            </a:xfrm>
            <a:prstGeom prst="rect">
              <a:avLst/>
            </a:prstGeom>
            <a:noFill/>
          </p:spPr>
          <p:txBody>
            <a:bodyPr wrap="none" rtlCol="0">
              <a:spAutoFit/>
            </a:bodyPr>
            <a:lstStyle/>
            <a:p>
              <a:pPr algn="ctr" defTabSz="914400" eaLnBrk="0" fontAlgn="base" hangingPunct="0">
                <a:lnSpc>
                  <a:spcPct val="150000"/>
                </a:lnSpc>
                <a:spcBef>
                  <a:spcPct val="0"/>
                </a:spcBef>
                <a:spcAft>
                  <a:spcPct val="0"/>
                </a:spcAft>
              </a:pPr>
              <a:r>
                <a:rPr lang="en-US" altLang="zh-CN" sz="40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2022</a:t>
              </a:r>
              <a:r>
                <a:rPr lang="zh-CN" altLang="en-US" sz="40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年度上海化学工业区产业绿色发展专项</a:t>
              </a:r>
              <a:endParaRPr lang="zh-CN" altLang="en-US" sz="40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defTabSz="914400" eaLnBrk="0" fontAlgn="base" hangingPunct="0">
                <a:lnSpc>
                  <a:spcPct val="150000"/>
                </a:lnSpc>
                <a:spcBef>
                  <a:spcPct val="0"/>
                </a:spcBef>
                <a:spcAft>
                  <a:spcPct val="0"/>
                </a:spcAft>
              </a:pPr>
              <a:r>
                <a:rPr lang="zh-CN" altLang="en-US" sz="40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扶持项目政策培训会</a:t>
              </a:r>
              <a:endParaRPr lang="en-US" altLang="zh-CN" sz="40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defTabSz="914400" eaLnBrk="0" fontAlgn="base" hangingPunct="0">
                <a:lnSpc>
                  <a:spcPct val="150000"/>
                </a:lnSpc>
                <a:spcBef>
                  <a:spcPct val="0"/>
                </a:spcBef>
                <a:spcAft>
                  <a:spcPct val="0"/>
                </a:spcAft>
              </a:pPr>
              <a:r>
                <a:rPr lang="en-US" altLang="zh-CN" sz="32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32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方向</a:t>
              </a:r>
              <a:r>
                <a:rPr lang="en-US" altLang="zh-CN" sz="32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en-US" sz="32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：高端制造（电子化学品制造）项目</a:t>
              </a:r>
              <a:endParaRPr lang="en-US" altLang="zh-CN" sz="3200"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pic>
        <p:nvPicPr>
          <p:cNvPr id="8" name="上咨集团宣传册-AI-24.png" descr="上咨集团宣传册-AI-24.png"/>
          <p:cNvPicPr>
            <a:picLocks noChangeAspect="1"/>
          </p:cNvPicPr>
          <p:nvPr/>
        </p:nvPicPr>
        <p:blipFill>
          <a:blip r:embed="rId2"/>
          <a:stretch>
            <a:fillRect/>
          </a:stretch>
        </p:blipFill>
        <p:spPr>
          <a:xfrm>
            <a:off x="4496435" y="5360670"/>
            <a:ext cx="3241040" cy="1069975"/>
          </a:xfrm>
          <a:prstGeom prst="rect">
            <a:avLst/>
          </a:prstGeom>
          <a:ln w="12700">
            <a:miter lim="4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440486" y="213663"/>
            <a:ext cx="3122763" cy="58356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支持</a:t>
            </a:r>
            <a:r>
              <a:rPr kumimoji="1" lang="zh-CN" altLang="en-US" sz="3200" b="1" dirty="0">
                <a:latin typeface="黑体" panose="02010609060101010101" pitchFamily="49" charset="-122"/>
                <a:ea typeface="黑体" panose="02010609060101010101" pitchFamily="49" charset="-122"/>
                <a:cs typeface="Times New Roman" panose="02020603050405020304"/>
              </a:rPr>
              <a:t>标准和方式</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15" name="组合 14"/>
          <p:cNvGrpSpPr/>
          <p:nvPr/>
        </p:nvGrpSpPr>
        <p:grpSpPr>
          <a:xfrm>
            <a:off x="3305071" y="1772247"/>
            <a:ext cx="4896721" cy="2999740"/>
            <a:chOff x="-352541" y="2255789"/>
            <a:chExt cx="4896721" cy="2999740"/>
          </a:xfrm>
        </p:grpSpPr>
        <p:sp>
          <p:nvSpPr>
            <p:cNvPr id="3" name="矩形 2"/>
            <p:cNvSpPr/>
            <p:nvPr/>
          </p:nvSpPr>
          <p:spPr>
            <a:xfrm>
              <a:off x="1206354" y="2833256"/>
              <a:ext cx="3337826" cy="506730"/>
            </a:xfrm>
            <a:prstGeom prst="rect">
              <a:avLst/>
            </a:prstGeom>
          </p:spPr>
          <p:txBody>
            <a:bodyPr wrap="square">
              <a:spAutoFit/>
            </a:bodyPr>
            <a:lstStyle/>
            <a:p>
              <a:pPr algn="just">
                <a:lnSpc>
                  <a:spcPct val="150000"/>
                </a:lnSpc>
              </a:pPr>
              <a:endParaRPr kumimoji="1" lang="zh-CN" altLang="en-US" dirty="0">
                <a:latin typeface="微软雅黑" panose="020B0503020204020204" charset="-122"/>
                <a:ea typeface="微软雅黑" panose="020B0503020204020204" charset="-122"/>
              </a:endParaRPr>
            </a:p>
          </p:txBody>
        </p:sp>
        <p:sp>
          <p:nvSpPr>
            <p:cNvPr id="9" name="下箭头 8"/>
            <p:cNvSpPr/>
            <p:nvPr/>
          </p:nvSpPr>
          <p:spPr>
            <a:xfrm rot="16200000">
              <a:off x="-405563" y="3267979"/>
              <a:ext cx="673100" cy="567055"/>
            </a:xfrm>
            <a:prstGeom prst="downArrow">
              <a:avLst/>
            </a:prstGeom>
            <a:solidFill>
              <a:srgbClr val="FF0000"/>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矩形 12"/>
            <p:cNvSpPr/>
            <p:nvPr/>
          </p:nvSpPr>
          <p:spPr>
            <a:xfrm>
              <a:off x="355484" y="2255789"/>
              <a:ext cx="3770630" cy="2999740"/>
            </a:xfrm>
            <a:prstGeom prst="rect">
              <a:avLst/>
            </a:prstGeom>
            <a:ln w="28575">
              <a:solidFill>
                <a:srgbClr val="FF0000"/>
              </a:solidFill>
              <a:prstDash val="dash"/>
            </a:ln>
          </p:spPr>
          <p:txBody>
            <a:bodyPr wrap="square">
              <a:spAutoFit/>
            </a:bodyPr>
            <a:lstStyle/>
            <a:p>
              <a:pPr marL="285750" indent="-285750">
                <a:lnSpc>
                  <a:spcPct val="150000"/>
                </a:lnSpc>
                <a:buFont typeface="Wingdings" panose="05000000000000000000" charset="0"/>
                <a:buChar char="p"/>
              </a:pPr>
              <a:r>
                <a:rPr lang="zh-CN" altLang="en-US" dirty="0">
                  <a:solidFill>
                    <a:schemeClr val="tx1"/>
                  </a:solidFill>
                  <a:latin typeface="微软雅黑" panose="020B0503020204020204" charset="-122"/>
                  <a:ea typeface="微软雅黑" panose="020B0503020204020204" charset="-122"/>
                  <a:sym typeface="+mn-ea"/>
                </a:rPr>
                <a:t>高端制造项目：</a:t>
              </a:r>
              <a:r>
                <a:rPr kumimoji="1" lang="zh-CN" altLang="zh-CN" dirty="0">
                  <a:latin typeface="微软雅黑" panose="020B0503020204020204" charset="-122"/>
                  <a:ea typeface="微软雅黑" panose="020B0503020204020204" charset="-122"/>
                  <a:sym typeface="+mn-ea"/>
                </a:rPr>
                <a:t>支持标准最高不超过核定投资额的</a:t>
              </a:r>
              <a:r>
                <a:rPr kumimoji="1" lang="en-US" altLang="zh-CN" dirty="0">
                  <a:latin typeface="微软雅黑" panose="020B0503020204020204" charset="-122"/>
                  <a:ea typeface="微软雅黑" panose="020B0503020204020204" charset="-122"/>
                  <a:sym typeface="+mn-ea"/>
                </a:rPr>
                <a:t>30%</a:t>
              </a:r>
              <a:r>
                <a:rPr kumimoji="1" lang="zh-CN" altLang="zh-CN" dirty="0">
                  <a:latin typeface="微软雅黑" panose="020B0503020204020204" charset="-122"/>
                  <a:ea typeface="微软雅黑" panose="020B0503020204020204" charset="-122"/>
                  <a:sym typeface="+mn-ea"/>
                </a:rPr>
                <a:t>，单个项目资助金额最高不超过</a:t>
              </a:r>
              <a:r>
                <a:rPr kumimoji="1" lang="en-US" altLang="zh-CN" dirty="0">
                  <a:latin typeface="微软雅黑" panose="020B0503020204020204" charset="-122"/>
                  <a:ea typeface="微软雅黑" panose="020B0503020204020204" charset="-122"/>
                  <a:sym typeface="+mn-ea"/>
                </a:rPr>
                <a:t>500</a:t>
              </a:r>
              <a:r>
                <a:rPr kumimoji="1" lang="zh-CN" altLang="zh-CN" dirty="0">
                  <a:latin typeface="微软雅黑" panose="020B0503020204020204" charset="-122"/>
                  <a:ea typeface="微软雅黑" panose="020B0503020204020204" charset="-122"/>
                  <a:sym typeface="+mn-ea"/>
                </a:rPr>
                <a:t>万元 </a:t>
              </a:r>
              <a:r>
                <a:rPr kumimoji="1" lang="zh-CN" altLang="en-US" dirty="0">
                  <a:latin typeface="微软雅黑" panose="020B0503020204020204" charset="-122"/>
                  <a:ea typeface="微软雅黑" panose="020B0503020204020204" charset="-122"/>
                  <a:sym typeface="+mn-ea"/>
                </a:rPr>
                <a:t>。</a:t>
              </a:r>
              <a:endParaRPr kumimoji="1" lang="zh-CN" altLang="en-US" dirty="0">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charset="0"/>
                <a:buChar char="p"/>
              </a:pPr>
              <a:r>
                <a:rPr kumimoji="1" lang="zh-CN" altLang="zh-CN" dirty="0">
                  <a:latin typeface="微软雅黑" panose="020B0503020204020204" charset="-122"/>
                  <a:ea typeface="微软雅黑" panose="020B0503020204020204" charset="-122"/>
                </a:rPr>
                <a:t>其中，经评审符合</a:t>
              </a:r>
              <a:r>
                <a:rPr lang="zh-CN" altLang="en-US" dirty="0">
                  <a:solidFill>
                    <a:srgbClr val="FF0000"/>
                  </a:solidFill>
                  <a:latin typeface="微软雅黑" panose="020B0503020204020204" charset="-122"/>
                  <a:ea typeface="微软雅黑" panose="020B0503020204020204" charset="-122"/>
                  <a:sym typeface="+mn-ea"/>
                </a:rPr>
                <a:t>电子化学品制造项目</a:t>
              </a:r>
              <a:r>
                <a:rPr kumimoji="1" lang="zh-CN" altLang="zh-CN" dirty="0">
                  <a:latin typeface="微软雅黑" panose="020B0503020204020204" charset="-122"/>
                  <a:ea typeface="微软雅黑" panose="020B0503020204020204" charset="-122"/>
                </a:rPr>
                <a:t>，支持标准最高</a:t>
              </a:r>
              <a:r>
                <a:rPr kumimoji="1" lang="zh-CN" altLang="zh-CN" dirty="0">
                  <a:solidFill>
                    <a:srgbClr val="FF0000"/>
                  </a:solidFill>
                  <a:latin typeface="微软雅黑" panose="020B0503020204020204" charset="-122"/>
                  <a:ea typeface="微软雅黑" panose="020B0503020204020204" charset="-122"/>
                </a:rPr>
                <a:t>不超过核定投资额的</a:t>
              </a:r>
              <a:r>
                <a:rPr kumimoji="1" lang="en-US" altLang="zh-CN" dirty="0">
                  <a:solidFill>
                    <a:srgbClr val="FF0000"/>
                  </a:solidFill>
                  <a:latin typeface="微软雅黑" panose="020B0503020204020204" charset="-122"/>
                  <a:ea typeface="微软雅黑" panose="020B0503020204020204" charset="-122"/>
                </a:rPr>
                <a:t>10%</a:t>
              </a:r>
              <a:r>
                <a:rPr kumimoji="1" lang="zh-CN" altLang="zh-CN" dirty="0">
                  <a:latin typeface="微软雅黑" panose="020B0503020204020204" charset="-122"/>
                  <a:ea typeface="微软雅黑" panose="020B0503020204020204" charset="-122"/>
                </a:rPr>
                <a:t>，单个项目最高不超过</a:t>
              </a:r>
              <a:r>
                <a:rPr kumimoji="1" lang="en-US" altLang="zh-CN" dirty="0">
                  <a:latin typeface="微软雅黑" panose="020B0503020204020204" charset="-122"/>
                  <a:ea typeface="微软雅黑" panose="020B0503020204020204" charset="-122"/>
                </a:rPr>
                <a:t>2000</a:t>
              </a:r>
              <a:r>
                <a:rPr kumimoji="1" lang="zh-CN" altLang="zh-CN" dirty="0">
                  <a:latin typeface="微软雅黑" panose="020B0503020204020204" charset="-122"/>
                  <a:ea typeface="微软雅黑" panose="020B0503020204020204" charset="-122"/>
                </a:rPr>
                <a:t>万元。 </a:t>
              </a:r>
              <a:endParaRPr kumimoji="1" lang="zh-CN" altLang="en-US" dirty="0">
                <a:latin typeface="微软雅黑" panose="020B0503020204020204" charset="-122"/>
                <a:ea typeface="微软雅黑" panose="020B0503020204020204" charset="-122"/>
              </a:endParaRPr>
            </a:p>
          </p:txBody>
        </p:sp>
      </p:grpSp>
      <p:grpSp>
        <p:nvGrpSpPr>
          <p:cNvPr id="36" name="组合 35"/>
          <p:cNvGrpSpPr/>
          <p:nvPr/>
        </p:nvGrpSpPr>
        <p:grpSpPr>
          <a:xfrm>
            <a:off x="8093578" y="1187412"/>
            <a:ext cx="2624751" cy="2428029"/>
            <a:chOff x="5491044" y="1274736"/>
            <a:chExt cx="2624751" cy="2428029"/>
          </a:xfrm>
        </p:grpSpPr>
        <p:sp>
          <p:nvSpPr>
            <p:cNvPr id="37" name="圆角矩形 36"/>
            <p:cNvSpPr/>
            <p:nvPr/>
          </p:nvSpPr>
          <p:spPr>
            <a:xfrm>
              <a:off x="5599175" y="1274736"/>
              <a:ext cx="2495326" cy="584775"/>
            </a:xfrm>
            <a:prstGeom prst="roundRect">
              <a:avLst/>
            </a:prstGeom>
            <a:no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dirty="0">
                  <a:solidFill>
                    <a:schemeClr val="tx1"/>
                  </a:solidFill>
                  <a:latin typeface="微软雅黑" panose="020B0503020204020204" charset="-122"/>
                  <a:ea typeface="微软雅黑" panose="020B0503020204020204" charset="-122"/>
                </a:rPr>
                <a:t>支持方式</a:t>
              </a:r>
              <a:endParaRPr kumimoji="1" lang="zh-CN" altLang="en-US" dirty="0">
                <a:solidFill>
                  <a:schemeClr val="tx1"/>
                </a:solidFill>
                <a:latin typeface="微软雅黑" panose="020B0503020204020204" charset="-122"/>
                <a:ea typeface="微软雅黑" panose="020B0503020204020204" charset="-122"/>
              </a:endParaRPr>
            </a:p>
          </p:txBody>
        </p:sp>
        <p:sp>
          <p:nvSpPr>
            <p:cNvPr id="38" name="矩形 37"/>
            <p:cNvSpPr/>
            <p:nvPr/>
          </p:nvSpPr>
          <p:spPr>
            <a:xfrm>
              <a:off x="5491044" y="1997362"/>
              <a:ext cx="2624751" cy="1705403"/>
            </a:xfrm>
            <a:prstGeom prst="rect">
              <a:avLst/>
            </a:prstGeom>
          </p:spPr>
          <p:txBody>
            <a:bodyPr wrap="square">
              <a:spAutoFit/>
            </a:bodyPr>
            <a:lstStyle/>
            <a:p>
              <a:pPr algn="just">
                <a:lnSpc>
                  <a:spcPct val="150000"/>
                </a:lnSpc>
              </a:pPr>
              <a:r>
                <a:rPr kumimoji="1" lang="zh-CN" altLang="en-US" dirty="0">
                  <a:latin typeface="微软雅黑" panose="020B0503020204020204" charset="-122"/>
                  <a:ea typeface="微软雅黑" panose="020B0503020204020204" charset="-122"/>
                </a:rPr>
                <a:t>以奖代补、无偿资助等方式安排使用，原则上一个项目只使用一种支持方式。</a:t>
              </a:r>
              <a:endParaRPr kumimoji="1" lang="zh-CN" altLang="en-US" dirty="0">
                <a:latin typeface="微软雅黑" panose="020B0503020204020204" charset="-122"/>
                <a:ea typeface="微软雅黑" panose="020B0503020204020204" charset="-122"/>
              </a:endParaRPr>
            </a:p>
          </p:txBody>
        </p:sp>
      </p:grpSp>
      <p:grpSp>
        <p:nvGrpSpPr>
          <p:cNvPr id="4" name="组合 3"/>
          <p:cNvGrpSpPr/>
          <p:nvPr/>
        </p:nvGrpSpPr>
        <p:grpSpPr>
          <a:xfrm>
            <a:off x="554858" y="1187412"/>
            <a:ext cx="2624751" cy="2891151"/>
            <a:chOff x="5491044" y="1274736"/>
            <a:chExt cx="2624751" cy="2891151"/>
          </a:xfrm>
        </p:grpSpPr>
        <p:sp>
          <p:nvSpPr>
            <p:cNvPr id="5" name="圆角矩形 4"/>
            <p:cNvSpPr/>
            <p:nvPr/>
          </p:nvSpPr>
          <p:spPr>
            <a:xfrm>
              <a:off x="5599175" y="1274736"/>
              <a:ext cx="2495326" cy="584775"/>
            </a:xfrm>
            <a:prstGeom prst="roundRect">
              <a:avLst/>
            </a:prstGeom>
            <a:no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kumimoji="1" lang="zh-CN" altLang="en-US" dirty="0">
                  <a:solidFill>
                    <a:schemeClr val="tx1"/>
                  </a:solidFill>
                  <a:latin typeface="微软雅黑" panose="020B0503020204020204" charset="-122"/>
                  <a:ea typeface="微软雅黑" panose="020B0503020204020204" charset="-122"/>
                </a:rPr>
                <a:t>支持</a:t>
              </a:r>
              <a:r>
                <a:rPr kumimoji="1" lang="zh-CN" altLang="en-US" dirty="0">
                  <a:solidFill>
                    <a:schemeClr val="tx1"/>
                  </a:solidFill>
                  <a:latin typeface="微软雅黑" panose="020B0503020204020204" charset="-122"/>
                  <a:ea typeface="微软雅黑" panose="020B0503020204020204" charset="-122"/>
                </a:rPr>
                <a:t>标准</a:t>
              </a:r>
              <a:endParaRPr kumimoji="1" lang="zh-CN" altLang="en-US" dirty="0">
                <a:solidFill>
                  <a:schemeClr val="tx1"/>
                </a:solidFill>
                <a:latin typeface="微软雅黑" panose="020B0503020204020204" charset="-122"/>
                <a:ea typeface="微软雅黑" panose="020B0503020204020204" charset="-122"/>
              </a:endParaRPr>
            </a:p>
          </p:txBody>
        </p:sp>
        <p:sp>
          <p:nvSpPr>
            <p:cNvPr id="6" name="矩形 5"/>
            <p:cNvSpPr/>
            <p:nvPr/>
          </p:nvSpPr>
          <p:spPr>
            <a:xfrm>
              <a:off x="5491044" y="1997362"/>
              <a:ext cx="2624751" cy="2168525"/>
            </a:xfrm>
            <a:prstGeom prst="rect">
              <a:avLst/>
            </a:prstGeom>
          </p:spPr>
          <p:txBody>
            <a:bodyPr wrap="square">
              <a:spAutoFit/>
            </a:bodyPr>
            <a:p>
              <a:pPr algn="just">
                <a:lnSpc>
                  <a:spcPct val="150000"/>
                </a:lnSpc>
              </a:pPr>
              <a:r>
                <a:rPr kumimoji="1" lang="zh-CN" altLang="en-US" dirty="0">
                  <a:latin typeface="微软雅黑" panose="020B0503020204020204" charset="-122"/>
                  <a:ea typeface="微软雅黑" panose="020B0503020204020204" charset="-122"/>
                </a:rPr>
                <a:t>根据《上海化学工业区产业绿色发展专项扶持实施办法》（沪化管〔2021〕25号）相关规定执行。</a:t>
              </a:r>
              <a:endParaRPr kumimoji="1" lang="zh-CN" altLang="en-US" dirty="0">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581660" y="261620"/>
            <a:ext cx="2718435" cy="58356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申报审核程序</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13" name="组合 12"/>
          <p:cNvGrpSpPr/>
          <p:nvPr/>
        </p:nvGrpSpPr>
        <p:grpSpPr>
          <a:xfrm>
            <a:off x="3920096" y="6504166"/>
            <a:ext cx="7452735" cy="578885"/>
            <a:chOff x="3920096" y="6226768"/>
            <a:chExt cx="7452735" cy="578885"/>
          </a:xfrm>
        </p:grpSpPr>
        <p:sp>
          <p:nvSpPr>
            <p:cNvPr id="14" name="文本框 13"/>
            <p:cNvSpPr txBox="1"/>
            <p:nvPr/>
          </p:nvSpPr>
          <p:spPr>
            <a:xfrm>
              <a:off x="3920096" y="6276063"/>
              <a:ext cx="7452735" cy="529590"/>
            </a:xfrm>
            <a:prstGeom prst="rect">
              <a:avLst/>
            </a:prstGeom>
            <a:noFill/>
          </p:spPr>
          <p:txBody>
            <a:bodyPr wrap="square" rtlCol="0">
              <a:spAutoFit/>
            </a:bodyPr>
            <a:lstStyle/>
            <a:p>
              <a:r>
                <a:rPr kumimoji="1" lang="zh-CN" altLang="en-US" sz="1050" dirty="0">
                  <a:latin typeface="微软雅黑" panose="020B0503020204020204" charset="-122"/>
                  <a:ea typeface="微软雅黑" panose="020B0503020204020204" charset="-122"/>
                </a:rPr>
                <a:t>*政策文件：</a:t>
              </a:r>
              <a:r>
                <a:rPr lang="zh-CN" altLang="zh-CN" sz="1050" dirty="0">
                  <a:latin typeface="微软雅黑" panose="020B0503020204020204" charset="-122"/>
                  <a:ea typeface="微软雅黑" panose="020B0503020204020204" charset="-122"/>
                </a:rPr>
                <a:t>《上海化学工业区管理委员会关于开展</a:t>
              </a:r>
              <a:r>
                <a:rPr lang="en-US" altLang="zh-CN" sz="1050" dirty="0">
                  <a:latin typeface="微软雅黑" panose="020B0503020204020204" charset="-122"/>
                  <a:ea typeface="微软雅黑" panose="020B0503020204020204" charset="-122"/>
                </a:rPr>
                <a:t>2022</a:t>
              </a:r>
              <a:r>
                <a:rPr lang="zh-CN" altLang="zh-CN" sz="1050" dirty="0">
                  <a:latin typeface="微软雅黑" panose="020B0503020204020204" charset="-122"/>
                  <a:ea typeface="微软雅黑" panose="020B0503020204020204" charset="-122"/>
                </a:rPr>
                <a:t>年度上海化学工业区产业绿色发展专项扶持项目申报工作的通知》 </a:t>
              </a:r>
              <a:endParaRPr lang="en-US" altLang="zh-CN" sz="1050" dirty="0">
                <a:latin typeface="微软雅黑" panose="020B0503020204020204" charset="-122"/>
                <a:ea typeface="微软雅黑" panose="020B0503020204020204" charset="-122"/>
              </a:endParaRPr>
            </a:p>
            <a:p>
              <a:endParaRPr kumimoji="1" lang="zh-CN" altLang="en-US" dirty="0"/>
            </a:p>
          </p:txBody>
        </p:sp>
        <p:cxnSp>
          <p:nvCxnSpPr>
            <p:cNvPr id="15" name="直线连接符 14"/>
            <p:cNvCxnSpPr/>
            <p:nvPr/>
          </p:nvCxnSpPr>
          <p:spPr>
            <a:xfrm>
              <a:off x="4006921" y="6226768"/>
              <a:ext cx="7158846" cy="0"/>
            </a:xfrm>
            <a:prstGeom prst="line">
              <a:avLst/>
            </a:prstGeom>
          </p:spPr>
          <p:style>
            <a:lnRef idx="1">
              <a:schemeClr val="dk1"/>
            </a:lnRef>
            <a:fillRef idx="0">
              <a:schemeClr val="dk1"/>
            </a:fillRef>
            <a:effectRef idx="0">
              <a:schemeClr val="dk1"/>
            </a:effectRef>
            <a:fontRef idx="minor">
              <a:schemeClr val="tx1"/>
            </a:fontRef>
          </p:style>
        </p:cxnSp>
      </p:grpSp>
      <p:grpSp>
        <p:nvGrpSpPr>
          <p:cNvPr id="6" name="组合 5"/>
          <p:cNvGrpSpPr/>
          <p:nvPr/>
        </p:nvGrpSpPr>
        <p:grpSpPr>
          <a:xfrm>
            <a:off x="440545" y="1387089"/>
            <a:ext cx="10581042" cy="4471670"/>
            <a:chOff x="440545" y="1387089"/>
            <a:chExt cx="10581042" cy="4471670"/>
          </a:xfrm>
        </p:grpSpPr>
        <p:grpSp>
          <p:nvGrpSpPr>
            <p:cNvPr id="2" name="组合 1"/>
            <p:cNvGrpSpPr/>
            <p:nvPr/>
          </p:nvGrpSpPr>
          <p:grpSpPr>
            <a:xfrm>
              <a:off x="440545" y="1387089"/>
              <a:ext cx="1670888" cy="1584528"/>
              <a:chOff x="718591" y="1478802"/>
              <a:chExt cx="1670888" cy="1584528"/>
            </a:xfrm>
          </p:grpSpPr>
          <p:sp>
            <p:nvSpPr>
              <p:cNvPr id="17" name="圆角矩形 16"/>
              <p:cNvSpPr/>
              <p:nvPr/>
            </p:nvSpPr>
            <p:spPr>
              <a:xfrm>
                <a:off x="859971" y="1478802"/>
                <a:ext cx="1388129" cy="495109"/>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组织方式</a:t>
                </a:r>
                <a:endParaRPr kumimoji="1" lang="zh-CN" altLang="en-US" sz="2000" dirty="0">
                  <a:latin typeface="微软雅黑" panose="020B0503020204020204" charset="-122"/>
                  <a:ea typeface="微软雅黑" panose="020B0503020204020204" charset="-122"/>
                </a:endParaRPr>
              </a:p>
            </p:txBody>
          </p:sp>
          <p:sp>
            <p:nvSpPr>
              <p:cNvPr id="19" name="矩形 18"/>
              <p:cNvSpPr/>
              <p:nvPr/>
            </p:nvSpPr>
            <p:spPr>
              <a:xfrm>
                <a:off x="718591" y="2126375"/>
                <a:ext cx="1670888" cy="936955"/>
              </a:xfrm>
              <a:prstGeom prst="rect">
                <a:avLst/>
              </a:prstGeom>
            </p:spPr>
            <p:txBody>
              <a:bodyPr wrap="square">
                <a:spAutoFit/>
              </a:bodyPr>
              <a:lstStyle/>
              <a:p>
                <a:pPr algn="just">
                  <a:lnSpc>
                    <a:spcPct val="150000"/>
                  </a:lnSpc>
                </a:pPr>
                <a:r>
                  <a:rPr lang="zh-CN" altLang="en-US" dirty="0">
                    <a:latin typeface="微软雅黑" panose="020B0503020204020204" charset="-122"/>
                    <a:ea typeface="微软雅黑" panose="020B0503020204020204" charset="-122"/>
                  </a:rPr>
                  <a:t>上海化学工业区产业绿色发展专项扶持采取“集中申报，统一审核”方式。</a:t>
                </a:r>
                <a:endParaRPr lang="zh-CN" altLang="en-US" dirty="0">
                  <a:latin typeface="微软雅黑" panose="020B0503020204020204" charset="-122"/>
                  <a:ea typeface="微软雅黑" panose="020B0503020204020204" charset="-122"/>
                </a:endParaRPr>
              </a:p>
            </p:txBody>
          </p:sp>
        </p:grpSp>
        <p:grpSp>
          <p:nvGrpSpPr>
            <p:cNvPr id="20" name="组合 19"/>
            <p:cNvGrpSpPr/>
            <p:nvPr/>
          </p:nvGrpSpPr>
          <p:grpSpPr>
            <a:xfrm>
              <a:off x="2536277" y="1387089"/>
              <a:ext cx="2705137" cy="1154303"/>
              <a:chOff x="440545" y="1478802"/>
              <a:chExt cx="2705137" cy="1154303"/>
            </a:xfrm>
          </p:grpSpPr>
          <p:sp>
            <p:nvSpPr>
              <p:cNvPr id="23" name="圆角矩形 22"/>
              <p:cNvSpPr/>
              <p:nvPr/>
            </p:nvSpPr>
            <p:spPr>
              <a:xfrm>
                <a:off x="859971" y="1478802"/>
                <a:ext cx="1388129" cy="495109"/>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申报时间</a:t>
                </a:r>
                <a:endParaRPr kumimoji="1" lang="zh-CN" altLang="en-US" sz="2000" dirty="0">
                  <a:latin typeface="微软雅黑" panose="020B0503020204020204" charset="-122"/>
                  <a:ea typeface="微软雅黑" panose="020B0503020204020204" charset="-122"/>
                </a:endParaRPr>
              </a:p>
            </p:txBody>
          </p:sp>
          <p:sp>
            <p:nvSpPr>
              <p:cNvPr id="24" name="矩形 23"/>
              <p:cNvSpPr/>
              <p:nvPr/>
            </p:nvSpPr>
            <p:spPr>
              <a:xfrm>
                <a:off x="440545" y="2126375"/>
                <a:ext cx="2705137" cy="506730"/>
              </a:xfrm>
              <a:prstGeom prst="rect">
                <a:avLst/>
              </a:prstGeom>
            </p:spPr>
            <p:txBody>
              <a:bodyPr wrap="square">
                <a:spAutoFit/>
              </a:bodyPr>
              <a:lstStyle/>
              <a:p>
                <a:pPr marL="342900" indent="-342900" algn="just">
                  <a:lnSpc>
                    <a:spcPct val="150000"/>
                  </a:lnSpc>
                  <a:buFont typeface="Wingdings" panose="05000000000000000000" pitchFamily="2" charset="2"/>
                  <a:buChar char="p"/>
                </a:pPr>
                <a:r>
                  <a:rPr lang="zh-CN" altLang="en-US" dirty="0">
                    <a:solidFill>
                      <a:srgbClr val="333333"/>
                    </a:solidFill>
                    <a:latin typeface="微软雅黑" panose="020B0503020204020204" charset="-122"/>
                    <a:ea typeface="微软雅黑" panose="020B0503020204020204" charset="-122"/>
                  </a:rPr>
                  <a:t>截至</a:t>
                </a:r>
                <a:r>
                  <a:rPr lang="en-US" altLang="zh-CN" b="1" dirty="0">
                    <a:solidFill>
                      <a:srgbClr val="FF0000"/>
                    </a:solidFill>
                    <a:latin typeface="微软雅黑" panose="020B0503020204020204" charset="-122"/>
                    <a:ea typeface="微软雅黑" panose="020B0503020204020204" charset="-122"/>
                  </a:rPr>
                  <a:t>2022</a:t>
                </a:r>
                <a:r>
                  <a:rPr lang="zh-CN" altLang="en-US" b="1" dirty="0">
                    <a:solidFill>
                      <a:srgbClr val="FF0000"/>
                    </a:solidFill>
                    <a:latin typeface="微软雅黑" panose="020B0503020204020204" charset="-122"/>
                    <a:ea typeface="微软雅黑" panose="020B0503020204020204" charset="-122"/>
                  </a:rPr>
                  <a:t>年</a:t>
                </a:r>
                <a:r>
                  <a:rPr lang="en-US" altLang="zh-CN" b="1" dirty="0">
                    <a:solidFill>
                      <a:srgbClr val="FF0000"/>
                    </a:solidFill>
                    <a:latin typeface="微软雅黑" panose="020B0503020204020204" charset="-122"/>
                    <a:ea typeface="微软雅黑" panose="020B0503020204020204" charset="-122"/>
                  </a:rPr>
                  <a:t>6</a:t>
                </a:r>
                <a:r>
                  <a:rPr lang="zh-CN" altLang="en-US" b="1" dirty="0">
                    <a:solidFill>
                      <a:srgbClr val="FF0000"/>
                    </a:solidFill>
                    <a:latin typeface="微软雅黑" panose="020B0503020204020204" charset="-122"/>
                    <a:ea typeface="微软雅黑" panose="020B0503020204020204" charset="-122"/>
                  </a:rPr>
                  <a:t>月</a:t>
                </a:r>
                <a:r>
                  <a:rPr lang="en-US" altLang="zh-CN" b="1" dirty="0">
                    <a:solidFill>
                      <a:srgbClr val="FF0000"/>
                    </a:solidFill>
                    <a:latin typeface="微软雅黑" panose="020B0503020204020204" charset="-122"/>
                    <a:ea typeface="微软雅黑" panose="020B0503020204020204" charset="-122"/>
                  </a:rPr>
                  <a:t>15</a:t>
                </a:r>
                <a:r>
                  <a:rPr lang="zh-CN" altLang="en-US" b="1" dirty="0">
                    <a:solidFill>
                      <a:srgbClr val="FF0000"/>
                    </a:solidFill>
                    <a:latin typeface="微软雅黑" panose="020B0503020204020204" charset="-122"/>
                    <a:ea typeface="微软雅黑" panose="020B0503020204020204" charset="-122"/>
                  </a:rPr>
                  <a:t>日</a:t>
                </a:r>
                <a:r>
                  <a:rPr lang="zh-CN" altLang="en-US" dirty="0">
                    <a:solidFill>
                      <a:srgbClr val="333333"/>
                    </a:solidFill>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grpSp>
        <p:grpSp>
          <p:nvGrpSpPr>
            <p:cNvPr id="25" name="组合 24"/>
            <p:cNvGrpSpPr/>
            <p:nvPr/>
          </p:nvGrpSpPr>
          <p:grpSpPr>
            <a:xfrm>
              <a:off x="5666258" y="1387089"/>
              <a:ext cx="1999615" cy="4471670"/>
              <a:chOff x="859970" y="1478802"/>
              <a:chExt cx="1999615" cy="4471670"/>
            </a:xfrm>
          </p:grpSpPr>
          <p:sp>
            <p:nvSpPr>
              <p:cNvPr id="26" name="圆角矩形 25"/>
              <p:cNvSpPr/>
              <p:nvPr/>
            </p:nvSpPr>
            <p:spPr>
              <a:xfrm>
                <a:off x="1165406" y="1478802"/>
                <a:ext cx="1388129" cy="495109"/>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申报途径</a:t>
                </a:r>
                <a:endParaRPr kumimoji="1" lang="zh-CN" altLang="en-US" sz="2000" dirty="0">
                  <a:latin typeface="微软雅黑" panose="020B0503020204020204" charset="-122"/>
                  <a:ea typeface="微软雅黑" panose="020B0503020204020204" charset="-122"/>
                </a:endParaRPr>
              </a:p>
            </p:txBody>
          </p:sp>
          <p:sp>
            <p:nvSpPr>
              <p:cNvPr id="27" name="矩形 26"/>
              <p:cNvSpPr/>
              <p:nvPr/>
            </p:nvSpPr>
            <p:spPr>
              <a:xfrm>
                <a:off x="859970" y="2119517"/>
                <a:ext cx="1999615" cy="3830955"/>
              </a:xfrm>
              <a:prstGeom prst="rect">
                <a:avLst/>
              </a:prstGeom>
            </p:spPr>
            <p:txBody>
              <a:bodyPr wrap="square">
                <a:spAutoFit/>
              </a:bodyPr>
              <a:lstStyle/>
              <a:p>
                <a:pPr algn="just">
                  <a:lnSpc>
                    <a:spcPct val="150000"/>
                  </a:lnSpc>
                </a:pPr>
                <a:r>
                  <a:rPr lang="zh-CN" altLang="en-US" dirty="0">
                    <a:latin typeface="微软雅黑" panose="020B0503020204020204" charset="-122"/>
                    <a:ea typeface="微软雅黑" panose="020B0503020204020204" charset="-122"/>
                  </a:rPr>
                  <a:t>项目申报采取</a:t>
                </a:r>
                <a:r>
                  <a:rPr lang="zh-CN" altLang="en-US" dirty="0">
                    <a:solidFill>
                      <a:srgbClr val="FF0000"/>
                    </a:solidFill>
                    <a:latin typeface="微软雅黑" panose="020B0503020204020204" charset="-122"/>
                    <a:ea typeface="微软雅黑" panose="020B0503020204020204" charset="-122"/>
                  </a:rPr>
                  <a:t>书面申报</a:t>
                </a:r>
                <a:r>
                  <a:rPr lang="zh-CN" altLang="en-US" dirty="0">
                    <a:latin typeface="微软雅黑" panose="020B0503020204020204" charset="-122"/>
                    <a:ea typeface="微软雅黑" panose="020B0503020204020204" charset="-122"/>
                  </a:rPr>
                  <a:t>的方式，各申报单位将书面申报材料盖章后，提交至管委会一门式受理窗口（月华路</a:t>
                </a:r>
                <a:r>
                  <a:rPr lang="en-US" altLang="zh-CN" dirty="0">
                    <a:latin typeface="微软雅黑" panose="020B0503020204020204" charset="-122"/>
                    <a:ea typeface="微软雅黑" panose="020B0503020204020204" charset="-122"/>
                  </a:rPr>
                  <a:t>66</a:t>
                </a:r>
                <a:r>
                  <a:rPr lang="zh-CN" altLang="en-US" dirty="0">
                    <a:latin typeface="微软雅黑" panose="020B0503020204020204" charset="-122"/>
                    <a:ea typeface="微软雅黑" panose="020B0503020204020204" charset="-122"/>
                  </a:rPr>
                  <a:t>号一楼）。</a:t>
                </a:r>
                <a:endParaRPr lang="zh-CN" altLang="en-US" dirty="0">
                  <a:latin typeface="微软雅黑" panose="020B0503020204020204" charset="-122"/>
                  <a:ea typeface="微软雅黑" panose="020B0503020204020204" charset="-122"/>
                </a:endParaRPr>
              </a:p>
            </p:txBody>
          </p:sp>
        </p:grpSp>
        <p:grpSp>
          <p:nvGrpSpPr>
            <p:cNvPr id="28" name="组合 27"/>
            <p:cNvGrpSpPr/>
            <p:nvPr/>
          </p:nvGrpSpPr>
          <p:grpSpPr>
            <a:xfrm>
              <a:off x="8157737" y="1387089"/>
              <a:ext cx="2863850" cy="3599091"/>
              <a:chOff x="1119049" y="1487858"/>
              <a:chExt cx="2863850" cy="3599091"/>
            </a:xfrm>
          </p:grpSpPr>
          <p:sp>
            <p:nvSpPr>
              <p:cNvPr id="29" name="圆角矩形 28"/>
              <p:cNvSpPr/>
              <p:nvPr/>
            </p:nvSpPr>
            <p:spPr>
              <a:xfrm>
                <a:off x="1727285" y="1487858"/>
                <a:ext cx="1388129" cy="495109"/>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审核方式</a:t>
                </a:r>
                <a:endParaRPr kumimoji="1" lang="zh-CN" altLang="en-US" sz="2000" dirty="0">
                  <a:latin typeface="微软雅黑" panose="020B0503020204020204" charset="-122"/>
                  <a:ea typeface="微软雅黑" panose="020B0503020204020204" charset="-122"/>
                </a:endParaRPr>
              </a:p>
            </p:txBody>
          </p:sp>
          <p:sp>
            <p:nvSpPr>
              <p:cNvPr id="31" name="矩形 30"/>
              <p:cNvSpPr/>
              <p:nvPr/>
            </p:nvSpPr>
            <p:spPr>
              <a:xfrm>
                <a:off x="1119049" y="2119683"/>
                <a:ext cx="2863850" cy="2967266"/>
              </a:xfrm>
              <a:prstGeom prst="rect">
                <a:avLst/>
              </a:prstGeom>
            </p:spPr>
            <p:txBody>
              <a:bodyPr wrap="square">
                <a:spAutoFit/>
              </a:bodyPr>
              <a:lstStyle/>
              <a:p>
                <a:pPr algn="just">
                  <a:lnSpc>
                    <a:spcPct val="150000"/>
                  </a:lnSpc>
                </a:pPr>
                <a:r>
                  <a:rPr lang="zh-CN" altLang="en-US" dirty="0">
                    <a:latin typeface="微软雅黑" panose="020B0503020204020204" charset="-122"/>
                    <a:ea typeface="微软雅黑" panose="020B0503020204020204" charset="-122"/>
                  </a:rPr>
                  <a:t>管委会对申报材料的完备性进行审核，对不符合要求或缺少相关内容的申报材料予以退回或要求申报企业在限定时间内补齐。资料完备后，管委会自行组织或委托第三方专业机构开展审核。</a:t>
                </a:r>
                <a:endParaRPr lang="zh-CN" altLang="en-US" dirty="0">
                  <a:latin typeface="微软雅黑" panose="020B0503020204020204" charset="-122"/>
                  <a:ea typeface="微软雅黑" panose="020B0503020204020204" charset="-122"/>
                </a:endParaRPr>
              </a:p>
            </p:txBody>
          </p:sp>
        </p:grpSp>
      </p:grpSp>
      <p:sp>
        <p:nvSpPr>
          <p:cNvPr id="3" name="矩形 2"/>
          <p:cNvSpPr/>
          <p:nvPr/>
        </p:nvSpPr>
        <p:spPr>
          <a:xfrm>
            <a:off x="1565275" y="5481955"/>
            <a:ext cx="9060815" cy="922020"/>
          </a:xfrm>
          <a:prstGeom prst="rect">
            <a:avLst/>
          </a:prstGeom>
          <a:ln w="28575">
            <a:solidFill>
              <a:srgbClr val="FF0000"/>
            </a:solidFill>
            <a:prstDash val="dash"/>
          </a:ln>
        </p:spPr>
        <p:txBody>
          <a:bodyPr wrap="square">
            <a:spAutoFit/>
          </a:bodyPr>
          <a:p>
            <a:pPr marL="285750" indent="-285750">
              <a:lnSpc>
                <a:spcPct val="150000"/>
              </a:lnSpc>
              <a:buFont typeface="Wingdings" panose="05000000000000000000" pitchFamily="2" charset="2"/>
              <a:buChar char="p"/>
            </a:pPr>
            <a:r>
              <a:rPr lang="zh-CN" altLang="en-US" dirty="0">
                <a:solidFill>
                  <a:srgbClr val="FF0000"/>
                </a:solidFill>
                <a:latin typeface="微软雅黑" panose="020B0503020204020204" charset="-122"/>
                <a:ea typeface="微软雅黑" panose="020B0503020204020204" charset="-122"/>
              </a:rPr>
              <a:t>电子化学品制造项目：</a:t>
            </a:r>
            <a:r>
              <a:rPr lang="zh-CN" altLang="en-US" dirty="0">
                <a:solidFill>
                  <a:schemeClr val="tx1"/>
                </a:solidFill>
                <a:latin typeface="微软雅黑" panose="020B0503020204020204" charset="-122"/>
                <a:ea typeface="微软雅黑" panose="020B0503020204020204" charset="-122"/>
              </a:rPr>
              <a:t>组织专家评审</a:t>
            </a:r>
            <a:endParaRPr lang="zh-CN" altLang="en-US" dirty="0">
              <a:solidFill>
                <a:schemeClr val="tx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p"/>
            </a:pPr>
            <a:r>
              <a:rPr dirty="0">
                <a:solidFill>
                  <a:srgbClr val="333333"/>
                </a:solidFill>
                <a:latin typeface="微软雅黑" panose="020B0503020204020204" charset="-122"/>
                <a:ea typeface="微软雅黑" panose="020B0503020204020204" charset="-122"/>
              </a:rPr>
              <a:t>其他高端制造项目</a:t>
            </a:r>
            <a:r>
              <a:rPr lang="zh-CN" dirty="0">
                <a:solidFill>
                  <a:srgbClr val="333333"/>
                </a:solidFill>
                <a:latin typeface="微软雅黑" panose="020B0503020204020204" charset="-122"/>
                <a:ea typeface="微软雅黑" panose="020B0503020204020204" charset="-122"/>
              </a:rPr>
              <a:t>：委托</a:t>
            </a:r>
            <a:r>
              <a:rPr dirty="0">
                <a:solidFill>
                  <a:srgbClr val="333333"/>
                </a:solidFill>
                <a:latin typeface="微软雅黑" panose="020B0503020204020204" charset="-122"/>
                <a:ea typeface="微软雅黑" panose="020B0503020204020204" charset="-122"/>
              </a:rPr>
              <a:t>第三方</a:t>
            </a:r>
            <a:r>
              <a:rPr lang="zh-CN" dirty="0">
                <a:solidFill>
                  <a:srgbClr val="333333"/>
                </a:solidFill>
                <a:latin typeface="微软雅黑" panose="020B0503020204020204" charset="-122"/>
                <a:ea typeface="微软雅黑" panose="020B0503020204020204" charset="-122"/>
              </a:rPr>
              <a:t>审计单位进行专项审计，组织专家现场踏勘及评审</a:t>
            </a:r>
            <a:endParaRPr lang="zh-CN" altLang="en-US" dirty="0">
              <a:solidFill>
                <a:srgbClr val="FF0000"/>
              </a:solidFill>
              <a:latin typeface="微软雅黑" panose="020B0503020204020204" charset="-122"/>
              <a:ea typeface="微软雅黑" panose="020B0503020204020204" charset="-122"/>
            </a:endParaRPr>
          </a:p>
        </p:txBody>
      </p:sp>
      <p:sp>
        <p:nvSpPr>
          <p:cNvPr id="4" name="右箭头 3"/>
          <p:cNvSpPr/>
          <p:nvPr/>
        </p:nvSpPr>
        <p:spPr>
          <a:xfrm rot="8760000">
            <a:off x="9873362" y="4898126"/>
            <a:ext cx="515909" cy="577733"/>
          </a:xfrm>
          <a:prstGeom prst="rightArrow">
            <a:avLst/>
          </a:prstGeom>
          <a:solidFill>
            <a:srgbClr val="FF00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Tree>
  </p:cSld>
  <p:clrMapOvr>
    <a:masterClrMapping/>
  </p:clrMapOvr>
  <p:transition spd="slow" advClick="0" advTm="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440690" y="261620"/>
            <a:ext cx="2016125" cy="58356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资金拨付</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13" name="组合 12"/>
          <p:cNvGrpSpPr/>
          <p:nvPr/>
        </p:nvGrpSpPr>
        <p:grpSpPr>
          <a:xfrm>
            <a:off x="3920096" y="6504166"/>
            <a:ext cx="7452735" cy="578885"/>
            <a:chOff x="3920096" y="6226768"/>
            <a:chExt cx="7452735" cy="578885"/>
          </a:xfrm>
        </p:grpSpPr>
        <p:sp>
          <p:nvSpPr>
            <p:cNvPr id="14" name="文本框 13"/>
            <p:cNvSpPr txBox="1"/>
            <p:nvPr/>
          </p:nvSpPr>
          <p:spPr>
            <a:xfrm>
              <a:off x="3920096" y="6276063"/>
              <a:ext cx="7452735" cy="529590"/>
            </a:xfrm>
            <a:prstGeom prst="rect">
              <a:avLst/>
            </a:prstGeom>
            <a:noFill/>
          </p:spPr>
          <p:txBody>
            <a:bodyPr wrap="square" rtlCol="0">
              <a:spAutoFit/>
            </a:bodyPr>
            <a:lstStyle/>
            <a:p>
              <a:r>
                <a:rPr kumimoji="1" lang="zh-CN" altLang="en-US" sz="1050" dirty="0">
                  <a:latin typeface="微软雅黑" panose="020B0503020204020204" charset="-122"/>
                  <a:ea typeface="微软雅黑" panose="020B0503020204020204" charset="-122"/>
                </a:rPr>
                <a:t>*政策文件：</a:t>
              </a:r>
              <a:r>
                <a:rPr lang="zh-CN" altLang="zh-CN" sz="1050" dirty="0">
                  <a:latin typeface="微软雅黑" panose="020B0503020204020204" charset="-122"/>
                  <a:ea typeface="微软雅黑" panose="020B0503020204020204" charset="-122"/>
                </a:rPr>
                <a:t>《上海化学工业区管理委员会关于开展</a:t>
              </a:r>
              <a:r>
                <a:rPr lang="en-US" altLang="zh-CN" sz="1050" dirty="0">
                  <a:latin typeface="微软雅黑" panose="020B0503020204020204" charset="-122"/>
                  <a:ea typeface="微软雅黑" panose="020B0503020204020204" charset="-122"/>
                </a:rPr>
                <a:t>2022</a:t>
              </a:r>
              <a:r>
                <a:rPr lang="zh-CN" altLang="zh-CN" sz="1050" dirty="0">
                  <a:latin typeface="微软雅黑" panose="020B0503020204020204" charset="-122"/>
                  <a:ea typeface="微软雅黑" panose="020B0503020204020204" charset="-122"/>
                </a:rPr>
                <a:t>年度上海化学工业区产业绿色发展专项扶持项目申报工作的通知》 </a:t>
              </a:r>
              <a:endParaRPr lang="en-US" altLang="zh-CN" sz="1050" dirty="0">
                <a:latin typeface="微软雅黑" panose="020B0503020204020204" charset="-122"/>
                <a:ea typeface="微软雅黑" panose="020B0503020204020204" charset="-122"/>
              </a:endParaRPr>
            </a:p>
            <a:p>
              <a:endParaRPr kumimoji="1" lang="zh-CN" altLang="en-US" dirty="0"/>
            </a:p>
          </p:txBody>
        </p:sp>
        <p:cxnSp>
          <p:nvCxnSpPr>
            <p:cNvPr id="15" name="直线连接符 14"/>
            <p:cNvCxnSpPr/>
            <p:nvPr/>
          </p:nvCxnSpPr>
          <p:spPr>
            <a:xfrm>
              <a:off x="4006921" y="6226768"/>
              <a:ext cx="7158846" cy="0"/>
            </a:xfrm>
            <a:prstGeom prst="line">
              <a:avLst/>
            </a:prstGeom>
          </p:spPr>
          <p:style>
            <a:lnRef idx="1">
              <a:schemeClr val="dk1"/>
            </a:lnRef>
            <a:fillRef idx="0">
              <a:schemeClr val="dk1"/>
            </a:fillRef>
            <a:effectRef idx="0">
              <a:schemeClr val="dk1"/>
            </a:effectRef>
            <a:fontRef idx="minor">
              <a:schemeClr val="tx1"/>
            </a:fontRef>
          </p:style>
        </p:cxnSp>
      </p:grpSp>
      <p:grpSp>
        <p:nvGrpSpPr>
          <p:cNvPr id="5" name="组合 4"/>
          <p:cNvGrpSpPr/>
          <p:nvPr/>
        </p:nvGrpSpPr>
        <p:grpSpPr>
          <a:xfrm>
            <a:off x="581925" y="1387089"/>
            <a:ext cx="10221849" cy="2584450"/>
            <a:chOff x="581925" y="1387089"/>
            <a:chExt cx="10221849" cy="2584450"/>
          </a:xfrm>
        </p:grpSpPr>
        <p:sp>
          <p:nvSpPr>
            <p:cNvPr id="33" name="圆角矩形 32"/>
            <p:cNvSpPr/>
            <p:nvPr/>
          </p:nvSpPr>
          <p:spPr>
            <a:xfrm>
              <a:off x="581925" y="1387089"/>
              <a:ext cx="1692009" cy="797200"/>
            </a:xfrm>
            <a:prstGeom prst="roundRect">
              <a:avLst/>
            </a:prstGeom>
            <a:solidFill>
              <a:srgbClr val="FF00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电子化学品制造项目</a:t>
              </a:r>
              <a:endParaRPr kumimoji="1" lang="zh-CN" altLang="en-US" sz="2000" dirty="0">
                <a:latin typeface="微软雅黑" panose="020B0503020204020204" charset="-122"/>
                <a:ea typeface="微软雅黑" panose="020B0503020204020204" charset="-122"/>
              </a:endParaRPr>
            </a:p>
          </p:txBody>
        </p:sp>
        <p:grpSp>
          <p:nvGrpSpPr>
            <p:cNvPr id="4" name="组合 3"/>
            <p:cNvGrpSpPr/>
            <p:nvPr/>
          </p:nvGrpSpPr>
          <p:grpSpPr>
            <a:xfrm>
              <a:off x="2623069" y="1387089"/>
              <a:ext cx="8180705" cy="2584450"/>
              <a:chOff x="2693325" y="1309882"/>
              <a:chExt cx="8180705" cy="2584450"/>
            </a:xfrm>
          </p:grpSpPr>
          <p:sp>
            <p:nvSpPr>
              <p:cNvPr id="35" name="矩形 34"/>
              <p:cNvSpPr/>
              <p:nvPr/>
            </p:nvSpPr>
            <p:spPr>
              <a:xfrm>
                <a:off x="3000707" y="1309882"/>
                <a:ext cx="7452735" cy="2584450"/>
              </a:xfrm>
              <a:prstGeom prst="rect">
                <a:avLst/>
              </a:prstGeom>
            </p:spPr>
            <p:txBody>
              <a:bodyPr wrap="square">
                <a:spAutoFit/>
              </a:bodyPr>
              <a:lstStyle/>
              <a:p>
                <a:pPr marL="285750" indent="-285750" algn="just">
                  <a:lnSpc>
                    <a:spcPct val="150000"/>
                  </a:lnSpc>
                  <a:buFont typeface="Wingdings" panose="05000000000000000000" pitchFamily="2" charset="2"/>
                  <a:buChar char="p"/>
                </a:pPr>
                <a:r>
                  <a:rPr lang="zh-CN" altLang="en-US" dirty="0">
                    <a:latin typeface="微软雅黑" panose="020B0503020204020204" charset="-122"/>
                    <a:ea typeface="微软雅黑" panose="020B0503020204020204" charset="-122"/>
                  </a:rPr>
                  <a:t>立项后须签订立项协议书</a:t>
                </a:r>
                <a:endParaRPr lang="zh-CN" altLang="en-US"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p"/>
                </a:pPr>
                <a:r>
                  <a:rPr lang="zh-CN" altLang="en-US" dirty="0">
                    <a:latin typeface="微软雅黑" panose="020B0503020204020204" charset="-122"/>
                    <a:ea typeface="微软雅黑" panose="020B0503020204020204" charset="-122"/>
                  </a:rPr>
                  <a:t>立项后管委会拨付</a:t>
                </a:r>
                <a:r>
                  <a:rPr lang="zh-CN" altLang="en-US" dirty="0">
                    <a:solidFill>
                      <a:srgbClr val="FF0000"/>
                    </a:solidFill>
                    <a:latin typeface="微软雅黑" panose="020B0503020204020204" charset="-122"/>
                    <a:ea typeface="微软雅黑" panose="020B0503020204020204" charset="-122"/>
                  </a:rPr>
                  <a:t>核定扶持资金总额的</a:t>
                </a:r>
                <a:r>
                  <a:rPr lang="en-US" altLang="zh-CN" dirty="0">
                    <a:solidFill>
                      <a:srgbClr val="FF0000"/>
                    </a:solidFill>
                    <a:latin typeface="微软雅黑" panose="020B0503020204020204" charset="-122"/>
                    <a:ea typeface="微软雅黑" panose="020B0503020204020204" charset="-122"/>
                  </a:rPr>
                  <a:t>50%</a:t>
                </a:r>
                <a:r>
                  <a:rPr lang="zh-CN" altLang="en-US" dirty="0">
                    <a:latin typeface="微软雅黑" panose="020B0503020204020204" charset="-122"/>
                    <a:ea typeface="微软雅黑" panose="020B0503020204020204" charset="-122"/>
                  </a:rPr>
                  <a:t>，验收合格后按规定据实拨付余款。</a:t>
                </a:r>
                <a:endParaRPr lang="en-US" altLang="zh-CN"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p"/>
                </a:pPr>
                <a:r>
                  <a:rPr lang="zh-CN" altLang="en-US" dirty="0">
                    <a:latin typeface="微软雅黑" panose="020B0503020204020204" charset="-122"/>
                    <a:ea typeface="微软雅黑" panose="020B0503020204020204" charset="-122"/>
                  </a:rPr>
                  <a:t>项目单位应在项目执行期结束后</a:t>
                </a:r>
                <a:r>
                  <a:rPr lang="en-US" altLang="zh-CN" dirty="0">
                    <a:solidFill>
                      <a:srgbClr val="FF0000"/>
                    </a:solidFill>
                    <a:latin typeface="微软雅黑" panose="020B0503020204020204" charset="-122"/>
                    <a:ea typeface="微软雅黑" panose="020B0503020204020204" charset="-122"/>
                  </a:rPr>
                  <a:t>3</a:t>
                </a:r>
                <a:r>
                  <a:rPr lang="zh-CN" altLang="en-US" dirty="0">
                    <a:solidFill>
                      <a:srgbClr val="FF0000"/>
                    </a:solidFill>
                    <a:latin typeface="微软雅黑" panose="020B0503020204020204" charset="-122"/>
                    <a:ea typeface="微软雅黑" panose="020B0503020204020204" charset="-122"/>
                  </a:rPr>
                  <a:t>个月内主动备齐验收材料</a:t>
                </a:r>
                <a:r>
                  <a:rPr lang="zh-CN" altLang="en-US" dirty="0">
                    <a:latin typeface="微软雅黑" panose="020B0503020204020204" charset="-122"/>
                    <a:ea typeface="微软雅黑" panose="020B0503020204020204" charset="-122"/>
                  </a:rPr>
                  <a:t>，向管委会提出验收申请，在项目执行期结束后</a:t>
                </a: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个月完成验收及资料归档。</a:t>
                </a:r>
                <a:endParaRPr lang="en-US" altLang="zh-CN" dirty="0">
                  <a:latin typeface="微软雅黑" panose="020B0503020204020204" charset="-122"/>
                  <a:ea typeface="微软雅黑" panose="020B0503020204020204" charset="-122"/>
                </a:endParaRPr>
              </a:p>
              <a:p>
                <a:pPr algn="just">
                  <a:lnSpc>
                    <a:spcPct val="150000"/>
                  </a:lnSpc>
                </a:pPr>
                <a:endParaRPr lang="zh-CN" altLang="en-US" dirty="0">
                  <a:latin typeface="微软雅黑" panose="020B0503020204020204" charset="-122"/>
                  <a:ea typeface="微软雅黑" panose="020B0503020204020204" charset="-122"/>
                </a:endParaRPr>
              </a:p>
            </p:txBody>
          </p:sp>
          <p:sp>
            <p:nvSpPr>
              <p:cNvPr id="3" name="圆角矩形 2"/>
              <p:cNvSpPr/>
              <p:nvPr/>
            </p:nvSpPr>
            <p:spPr>
              <a:xfrm>
                <a:off x="2693325" y="1309882"/>
                <a:ext cx="8180705" cy="2305685"/>
              </a:xfrm>
              <a:prstGeom prst="roundRect">
                <a:avLst/>
              </a:prstGeom>
              <a:no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grpSp>
        <p:nvGrpSpPr>
          <p:cNvPr id="6" name="组合 5"/>
          <p:cNvGrpSpPr/>
          <p:nvPr/>
        </p:nvGrpSpPr>
        <p:grpSpPr>
          <a:xfrm>
            <a:off x="721928" y="4459311"/>
            <a:ext cx="6802285" cy="918210"/>
            <a:chOff x="731555" y="3613261"/>
            <a:chExt cx="6802285" cy="918210"/>
          </a:xfrm>
        </p:grpSpPr>
        <p:sp>
          <p:nvSpPr>
            <p:cNvPr id="37" name="圆角矩形 36"/>
            <p:cNvSpPr/>
            <p:nvPr/>
          </p:nvSpPr>
          <p:spPr>
            <a:xfrm>
              <a:off x="731555" y="3635486"/>
              <a:ext cx="1412875" cy="895985"/>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latin typeface="微软雅黑" panose="020B0503020204020204" charset="-122"/>
                  <a:ea typeface="微软雅黑" panose="020B0503020204020204" charset="-122"/>
                </a:rPr>
                <a:t>其他高端制造项目</a:t>
              </a:r>
              <a:endParaRPr kumimoji="1" lang="zh-CN" altLang="en-US" sz="2000" dirty="0">
                <a:latin typeface="微软雅黑" panose="020B0503020204020204" charset="-122"/>
                <a:ea typeface="微软雅黑" panose="020B0503020204020204" charset="-122"/>
              </a:endParaRPr>
            </a:p>
          </p:txBody>
        </p:sp>
        <p:grpSp>
          <p:nvGrpSpPr>
            <p:cNvPr id="38" name="组合 37"/>
            <p:cNvGrpSpPr/>
            <p:nvPr/>
          </p:nvGrpSpPr>
          <p:grpSpPr>
            <a:xfrm>
              <a:off x="2772698" y="3613261"/>
              <a:ext cx="4761142" cy="603935"/>
              <a:chOff x="2842954" y="1309882"/>
              <a:chExt cx="4761142" cy="603935"/>
            </a:xfrm>
          </p:grpSpPr>
          <p:sp>
            <p:nvSpPr>
              <p:cNvPr id="39" name="矩形 38"/>
              <p:cNvSpPr/>
              <p:nvPr/>
            </p:nvSpPr>
            <p:spPr>
              <a:xfrm>
                <a:off x="3000708" y="1309882"/>
                <a:ext cx="4453760" cy="458908"/>
              </a:xfrm>
              <a:prstGeom prst="rect">
                <a:avLst/>
              </a:prstGeom>
            </p:spPr>
            <p:txBody>
              <a:bodyPr wrap="square">
                <a:spAutoFit/>
              </a:bodyPr>
              <a:lstStyle/>
              <a:p>
                <a:pPr algn="just">
                  <a:lnSpc>
                    <a:spcPct val="150000"/>
                  </a:lnSpc>
                </a:pPr>
                <a:r>
                  <a:rPr lang="zh-CN" altLang="en-US" dirty="0">
                    <a:latin typeface="微软雅黑" panose="020B0503020204020204" charset="-122"/>
                    <a:ea typeface="微软雅黑" panose="020B0503020204020204" charset="-122"/>
                  </a:rPr>
                  <a:t>管委会一次性拨付核定资金给项目单位。</a:t>
                </a:r>
                <a:endParaRPr lang="zh-CN" altLang="en-US" dirty="0">
                  <a:latin typeface="微软雅黑" panose="020B0503020204020204" charset="-122"/>
                  <a:ea typeface="微软雅黑" panose="020B0503020204020204" charset="-122"/>
                </a:endParaRPr>
              </a:p>
            </p:txBody>
          </p:sp>
          <p:sp>
            <p:nvSpPr>
              <p:cNvPr id="40" name="圆角矩形 39"/>
              <p:cNvSpPr/>
              <p:nvPr/>
            </p:nvSpPr>
            <p:spPr>
              <a:xfrm>
                <a:off x="2842954" y="1331989"/>
                <a:ext cx="4761142" cy="581828"/>
              </a:xfrm>
              <a:prstGeom prst="roundRect">
                <a:avLst/>
              </a:prstGeom>
              <a:no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spTree>
  </p:cSld>
  <p:clrMapOvr>
    <a:masterClrMapping/>
  </p:clrMapOvr>
  <p:transition spd="slow" advClick="0" advTm="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440690" y="261620"/>
            <a:ext cx="4090670" cy="583565"/>
          </a:xfrm>
          <a:prstGeom prst="rect">
            <a:avLst/>
          </a:prstGeom>
          <a:noFill/>
        </p:spPr>
        <p:txBody>
          <a:bodyPr wrap="square" rtlCol="0">
            <a:spAutoFit/>
          </a:bodyPr>
          <a:lstStyle/>
          <a:p>
            <a:pPr algn="l"/>
            <a:r>
              <a:rPr kumimoji="1" lang="zh-CN" altLang="en-US" sz="3200" b="1" dirty="0">
                <a:latin typeface="黑体" panose="02010609060101010101" pitchFamily="49" charset="-122"/>
                <a:ea typeface="黑体" panose="02010609060101010101" pitchFamily="49" charset="-122"/>
                <a:cs typeface="Times New Roman" panose="02020603050405020304"/>
              </a:rPr>
              <a:t>申报材料要求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13" name="组合 12"/>
          <p:cNvGrpSpPr/>
          <p:nvPr/>
        </p:nvGrpSpPr>
        <p:grpSpPr>
          <a:xfrm>
            <a:off x="3920096" y="6504166"/>
            <a:ext cx="7452735" cy="578885"/>
            <a:chOff x="3920096" y="6226768"/>
            <a:chExt cx="7452735" cy="578885"/>
          </a:xfrm>
        </p:grpSpPr>
        <p:sp>
          <p:nvSpPr>
            <p:cNvPr id="14" name="文本框 13"/>
            <p:cNvSpPr txBox="1"/>
            <p:nvPr/>
          </p:nvSpPr>
          <p:spPr>
            <a:xfrm>
              <a:off x="3920096" y="6276063"/>
              <a:ext cx="7452735" cy="529590"/>
            </a:xfrm>
            <a:prstGeom prst="rect">
              <a:avLst/>
            </a:prstGeom>
            <a:noFill/>
          </p:spPr>
          <p:txBody>
            <a:bodyPr wrap="square" rtlCol="0">
              <a:spAutoFit/>
            </a:bodyPr>
            <a:lstStyle/>
            <a:p>
              <a:r>
                <a:rPr kumimoji="1" lang="zh-CN" altLang="en-US" sz="1050" dirty="0">
                  <a:latin typeface="微软雅黑" panose="020B0503020204020204" charset="-122"/>
                  <a:ea typeface="微软雅黑" panose="020B0503020204020204" charset="-122"/>
                </a:rPr>
                <a:t>*政策文件：</a:t>
              </a:r>
              <a:r>
                <a:rPr lang="zh-CN" altLang="zh-CN" sz="1050" dirty="0">
                  <a:latin typeface="微软雅黑" panose="020B0503020204020204" charset="-122"/>
                  <a:ea typeface="微软雅黑" panose="020B0503020204020204" charset="-122"/>
                </a:rPr>
                <a:t>《上海化学工业区管理委员会关于开展</a:t>
              </a:r>
              <a:r>
                <a:rPr lang="en-US" altLang="zh-CN" sz="1050" dirty="0">
                  <a:latin typeface="微软雅黑" panose="020B0503020204020204" charset="-122"/>
                  <a:ea typeface="微软雅黑" panose="020B0503020204020204" charset="-122"/>
                </a:rPr>
                <a:t>2022</a:t>
              </a:r>
              <a:r>
                <a:rPr lang="zh-CN" altLang="zh-CN" sz="1050" dirty="0">
                  <a:latin typeface="微软雅黑" panose="020B0503020204020204" charset="-122"/>
                  <a:ea typeface="微软雅黑" panose="020B0503020204020204" charset="-122"/>
                </a:rPr>
                <a:t>年度上海化学工业区产业绿色发展专项扶持项目申报工作的通知》 </a:t>
              </a:r>
              <a:endParaRPr lang="en-US" altLang="zh-CN" sz="1050" dirty="0">
                <a:latin typeface="微软雅黑" panose="020B0503020204020204" charset="-122"/>
                <a:ea typeface="微软雅黑" panose="020B0503020204020204" charset="-122"/>
              </a:endParaRPr>
            </a:p>
            <a:p>
              <a:endParaRPr kumimoji="1" lang="zh-CN" altLang="en-US" dirty="0"/>
            </a:p>
          </p:txBody>
        </p:sp>
        <p:cxnSp>
          <p:nvCxnSpPr>
            <p:cNvPr id="15" name="直线连接符 14"/>
            <p:cNvCxnSpPr/>
            <p:nvPr/>
          </p:nvCxnSpPr>
          <p:spPr>
            <a:xfrm>
              <a:off x="4006921" y="6226768"/>
              <a:ext cx="7158846" cy="0"/>
            </a:xfrm>
            <a:prstGeom prst="line">
              <a:avLst/>
            </a:prstGeom>
          </p:spPr>
          <p:style>
            <a:lnRef idx="1">
              <a:schemeClr val="dk1"/>
            </a:lnRef>
            <a:fillRef idx="0">
              <a:schemeClr val="dk1"/>
            </a:fillRef>
            <a:effectRef idx="0">
              <a:schemeClr val="dk1"/>
            </a:effectRef>
            <a:fontRef idx="minor">
              <a:schemeClr val="tx1"/>
            </a:fontRef>
          </p:style>
        </p:cxnSp>
      </p:grpSp>
      <p:sp>
        <p:nvSpPr>
          <p:cNvPr id="2" name="矩形 1"/>
          <p:cNvSpPr/>
          <p:nvPr/>
        </p:nvSpPr>
        <p:spPr>
          <a:xfrm>
            <a:off x="440690" y="1310005"/>
            <a:ext cx="10596880" cy="2861310"/>
          </a:xfrm>
          <a:prstGeom prst="rect">
            <a:avLst/>
          </a:prstGeom>
        </p:spPr>
        <p:txBody>
          <a:bodyPr wrap="square">
            <a:spAutoFit/>
          </a:bodyPr>
          <a:lstStyle/>
          <a:p>
            <a:pPr>
              <a:lnSpc>
                <a:spcPct val="150000"/>
              </a:lnSpc>
            </a:pPr>
            <a:r>
              <a:rPr lang="zh-CN" altLang="en-US" sz="2000" dirty="0">
                <a:solidFill>
                  <a:srgbClr val="333333"/>
                </a:solidFill>
                <a:latin typeface="微软雅黑" panose="020B0503020204020204" charset="-122"/>
                <a:ea typeface="微软雅黑" panose="020B0503020204020204" charset="-122"/>
              </a:rPr>
              <a:t>申报材料纸质版</a:t>
            </a:r>
            <a:r>
              <a:rPr lang="zh-CN" altLang="en-US" sz="2000" dirty="0">
                <a:solidFill>
                  <a:srgbClr val="FF0000"/>
                </a:solidFill>
                <a:latin typeface="微软雅黑" panose="020B0503020204020204" charset="-122"/>
                <a:ea typeface="微软雅黑" panose="020B0503020204020204" charset="-122"/>
              </a:rPr>
              <a:t>一式两份</a:t>
            </a:r>
            <a:r>
              <a:rPr lang="zh-CN" altLang="en-US" sz="2000" dirty="0">
                <a:solidFill>
                  <a:srgbClr val="333333"/>
                </a:solidFill>
                <a:latin typeface="微软雅黑" panose="020B0503020204020204" charset="-122"/>
                <a:ea typeface="微软雅黑" panose="020B0503020204020204" charset="-122"/>
              </a:rPr>
              <a:t>，采用</a:t>
            </a:r>
            <a:r>
              <a:rPr lang="en-GB" altLang="zh-CN" sz="2000" dirty="0">
                <a:solidFill>
                  <a:srgbClr val="333333"/>
                </a:solidFill>
                <a:latin typeface="微软雅黑" panose="020B0503020204020204" charset="-122"/>
                <a:ea typeface="微软雅黑" panose="020B0503020204020204" charset="-122"/>
              </a:rPr>
              <a:t>A4</a:t>
            </a:r>
            <a:r>
              <a:rPr lang="zh-CN" altLang="en-US" sz="2000" dirty="0">
                <a:solidFill>
                  <a:srgbClr val="333333"/>
                </a:solidFill>
                <a:latin typeface="微软雅黑" panose="020B0503020204020204" charset="-122"/>
                <a:ea typeface="微软雅黑" panose="020B0503020204020204" charset="-122"/>
              </a:rPr>
              <a:t>纸双面打印，</a:t>
            </a:r>
            <a:r>
              <a:rPr lang="zh-CN" altLang="en-US" sz="2000" dirty="0">
                <a:solidFill>
                  <a:srgbClr val="FF0000"/>
                </a:solidFill>
                <a:latin typeface="微软雅黑" panose="020B0503020204020204" charset="-122"/>
                <a:ea typeface="微软雅黑" panose="020B0503020204020204" charset="-122"/>
              </a:rPr>
              <a:t>另附电子版一份</a:t>
            </a:r>
            <a:r>
              <a:rPr lang="zh-CN" altLang="en-US" sz="2000" dirty="0">
                <a:solidFill>
                  <a:srgbClr val="333333"/>
                </a:solidFill>
                <a:latin typeface="微软雅黑" panose="020B0503020204020204" charset="-122"/>
                <a:ea typeface="微软雅黑" panose="020B0503020204020204" charset="-122"/>
              </a:rPr>
              <a:t>。</a:t>
            </a:r>
            <a:endParaRPr lang="zh-CN" altLang="en-US" sz="2000" dirty="0">
              <a:solidFill>
                <a:srgbClr val="333333"/>
              </a:solidFill>
              <a:latin typeface="微软雅黑" panose="020B0503020204020204" charset="-122"/>
              <a:ea typeface="微软雅黑" panose="020B0503020204020204" charset="-122"/>
            </a:endParaRPr>
          </a:p>
          <a:p>
            <a:pPr>
              <a:lnSpc>
                <a:spcPct val="150000"/>
              </a:lnSpc>
            </a:pPr>
            <a:endParaRPr lang="zh-CN" altLang="en-US" sz="2000" dirty="0">
              <a:solidFill>
                <a:srgbClr val="333333"/>
              </a:solidFill>
              <a:latin typeface="微软雅黑" panose="020B0503020204020204" charset="-122"/>
              <a:ea typeface="微软雅黑" panose="020B0503020204020204" charset="-122"/>
            </a:endParaRPr>
          </a:p>
          <a:p>
            <a:pPr>
              <a:lnSpc>
                <a:spcPct val="150000"/>
              </a:lnSpc>
            </a:pPr>
            <a:r>
              <a:rPr lang="zh-CN" altLang="en-US" sz="2000" dirty="0">
                <a:solidFill>
                  <a:schemeClr val="tx1"/>
                </a:solidFill>
                <a:latin typeface="微软雅黑" panose="020B0503020204020204" charset="-122"/>
                <a:ea typeface="微软雅黑" panose="020B0503020204020204" charset="-122"/>
                <a:sym typeface="+mn-ea"/>
              </a:rPr>
              <a:t>申报材料包括</a:t>
            </a:r>
            <a:r>
              <a:rPr lang="en-US" altLang="zh-CN" sz="2000" dirty="0">
                <a:solidFill>
                  <a:srgbClr val="FF0000"/>
                </a:solidFill>
                <a:latin typeface="微软雅黑" panose="020B0503020204020204" charset="-122"/>
                <a:ea typeface="微软雅黑" panose="020B0503020204020204" charset="-122"/>
                <a:sym typeface="+mn-ea"/>
              </a:rPr>
              <a:t>《</a:t>
            </a:r>
            <a:r>
              <a:rPr lang="zh-CN" altLang="en-US" sz="2000" dirty="0">
                <a:solidFill>
                  <a:srgbClr val="FF0000"/>
                </a:solidFill>
                <a:latin typeface="微软雅黑" panose="020B0503020204020204" charset="-122"/>
                <a:ea typeface="微软雅黑" panose="020B0503020204020204" charset="-122"/>
                <a:sym typeface="+mn-ea"/>
              </a:rPr>
              <a:t>上海化学工业区产业绿色发展专项扶持项目申请表</a:t>
            </a:r>
            <a:r>
              <a:rPr lang="en-US" altLang="zh-CN" sz="2000" dirty="0">
                <a:solidFill>
                  <a:srgbClr val="FF0000"/>
                </a:solidFill>
                <a:latin typeface="微软雅黑" panose="020B0503020204020204" charset="-122"/>
                <a:ea typeface="微软雅黑" panose="020B0503020204020204" charset="-122"/>
                <a:sym typeface="+mn-ea"/>
              </a:rPr>
              <a:t>》</a:t>
            </a:r>
            <a:r>
              <a:rPr lang="zh-CN" altLang="en-US" sz="2000" dirty="0">
                <a:solidFill>
                  <a:srgbClr val="FF0000"/>
                </a:solidFill>
                <a:latin typeface="微软雅黑" panose="020B0503020204020204" charset="-122"/>
                <a:ea typeface="微软雅黑" panose="020B0503020204020204" charset="-122"/>
                <a:sym typeface="+mn-ea"/>
              </a:rPr>
              <a:t>、</a:t>
            </a:r>
            <a:r>
              <a:rPr lang="en-US" altLang="zh-CN" sz="2000" dirty="0">
                <a:solidFill>
                  <a:srgbClr val="FF0000"/>
                </a:solidFill>
                <a:latin typeface="微软雅黑" panose="020B0503020204020204" charset="-122"/>
                <a:ea typeface="微软雅黑" panose="020B0503020204020204" charset="-122"/>
                <a:sym typeface="+mn-ea"/>
              </a:rPr>
              <a:t>《</a:t>
            </a:r>
            <a:r>
              <a:rPr lang="zh-CN" altLang="en-US" sz="2000" dirty="0">
                <a:solidFill>
                  <a:srgbClr val="FF0000"/>
                </a:solidFill>
                <a:latin typeface="微软雅黑" panose="020B0503020204020204" charset="-122"/>
                <a:ea typeface="微软雅黑" panose="020B0503020204020204" charset="-122"/>
                <a:sym typeface="+mn-ea"/>
              </a:rPr>
              <a:t>申请报告</a:t>
            </a:r>
            <a:r>
              <a:rPr lang="en-US" altLang="zh-CN" sz="2000" dirty="0">
                <a:solidFill>
                  <a:srgbClr val="FF0000"/>
                </a:solidFill>
                <a:latin typeface="微软雅黑" panose="020B0503020204020204" charset="-122"/>
                <a:ea typeface="微软雅黑" panose="020B0503020204020204" charset="-122"/>
                <a:sym typeface="+mn-ea"/>
              </a:rPr>
              <a:t>》</a:t>
            </a:r>
            <a:r>
              <a:rPr lang="zh-CN" altLang="en-US" sz="2000" dirty="0">
                <a:solidFill>
                  <a:srgbClr val="FF0000"/>
                </a:solidFill>
                <a:latin typeface="微软雅黑" panose="020B0503020204020204" charset="-122"/>
                <a:ea typeface="微软雅黑" panose="020B0503020204020204" charset="-122"/>
                <a:sym typeface="+mn-ea"/>
              </a:rPr>
              <a:t>及相关附件。</a:t>
            </a:r>
            <a:endParaRPr lang="zh-CN" altLang="en-US" sz="2000" dirty="0">
              <a:solidFill>
                <a:srgbClr val="FF0000"/>
              </a:solidFill>
              <a:latin typeface="微软雅黑" panose="020B0503020204020204" charset="-122"/>
              <a:ea typeface="微软雅黑" panose="020B0503020204020204" charset="-122"/>
            </a:endParaRPr>
          </a:p>
          <a:p>
            <a:pPr>
              <a:lnSpc>
                <a:spcPct val="150000"/>
              </a:lnSpc>
            </a:pPr>
            <a:endParaRPr lang="zh-CN" altLang="en-US" sz="2000" b="0" dirty="0">
              <a:latin typeface="微软雅黑" panose="020B0503020204020204" charset="-122"/>
              <a:ea typeface="微软雅黑" panose="020B0503020204020204" charset="-122"/>
            </a:endParaRPr>
          </a:p>
          <a:p>
            <a:pPr>
              <a:lnSpc>
                <a:spcPct val="150000"/>
              </a:lnSpc>
            </a:pPr>
            <a:endParaRPr lang="zh-CN" altLang="en-US" sz="2000"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361"/>
          <a:stretch>
            <a:fillRect/>
          </a:stretch>
        </p:blipFill>
        <p:spPr bwMode="auto">
          <a:xfrm>
            <a:off x="794" y="0"/>
            <a:ext cx="12190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12332" y="0"/>
            <a:ext cx="12616664" cy="69437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7" name="文本框 6"/>
          <p:cNvSpPr txBox="1"/>
          <p:nvPr/>
        </p:nvSpPr>
        <p:spPr>
          <a:xfrm>
            <a:off x="3718560" y="3105834"/>
            <a:ext cx="4754880" cy="645160"/>
          </a:xfrm>
          <a:prstGeom prst="rect">
            <a:avLst/>
          </a:prstGeom>
          <a:noFill/>
        </p:spPr>
        <p:txBody>
          <a:bodyPr wrap="none" rtlCol="0">
            <a:spAutoFit/>
          </a:bodyPr>
          <a:lstStyle/>
          <a:p>
            <a:pPr lvl="0" algn="ctr">
              <a:defRPr/>
            </a:pPr>
            <a:r>
              <a:rPr lang="zh-CN" altLang="en-US" sz="3600" dirty="0">
                <a:solidFill>
                  <a:prstClr val="black"/>
                </a:solidFill>
                <a:latin typeface="黑体" panose="02010609060101010101" pitchFamily="49" charset="-122"/>
                <a:ea typeface="黑体" panose="02010609060101010101" pitchFamily="49" charset="-122"/>
              </a:rPr>
              <a:t>三、申请材料编制要求</a:t>
            </a:r>
            <a:endParaRPr lang="zh-CN" altLang="en-US" sz="3600" dirty="0">
              <a:solidFill>
                <a:prstClr val="black"/>
              </a:solidFill>
              <a:latin typeface="黑体" panose="02010609060101010101" pitchFamily="49" charset="-122"/>
              <a:ea typeface="黑体" panose="02010609060101010101" pitchFamily="49" charset="-122"/>
            </a:endParaRPr>
          </a:p>
        </p:txBody>
      </p:sp>
      <p:sp>
        <p:nvSpPr>
          <p:cNvPr id="3" name="椭圆 2"/>
          <p:cNvSpPr/>
          <p:nvPr/>
        </p:nvSpPr>
        <p:spPr>
          <a:xfrm>
            <a:off x="2949985" y="4147185"/>
            <a:ext cx="6970758" cy="76200"/>
          </a:xfrm>
          <a:prstGeom prst="ellipse">
            <a:avLst/>
          </a:prstGeom>
          <a:gradFill>
            <a:gsLst>
              <a:gs pos="60000">
                <a:schemeClr val="accent1">
                  <a:lumMod val="21000"/>
                  <a:alpha val="70000"/>
                </a:schemeClr>
              </a:gs>
              <a:gs pos="0">
                <a:schemeClr val="accent1">
                  <a:lumMod val="5000"/>
                  <a:lumOff val="95000"/>
                </a:schemeClr>
              </a:gs>
              <a:gs pos="20000">
                <a:schemeClr val="accent1">
                  <a:lumMod val="45000"/>
                  <a:lumOff val="55000"/>
                </a:schemeClr>
              </a:gs>
              <a:gs pos="83000">
                <a:schemeClr val="accent1">
                  <a:lumMod val="50000"/>
                </a:schemeClr>
              </a:gs>
              <a:gs pos="100000">
                <a:schemeClr val="accent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34110" y="1181100"/>
            <a:ext cx="3611880" cy="4891405"/>
          </a:xfrm>
          <a:prstGeom prst="rect">
            <a:avLst/>
          </a:prstGeom>
        </p:spPr>
      </p:pic>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6" name="文本框 15"/>
          <p:cNvSpPr txBox="1"/>
          <p:nvPr/>
        </p:nvSpPr>
        <p:spPr>
          <a:xfrm>
            <a:off x="440690" y="313055"/>
            <a:ext cx="8252460" cy="583565"/>
          </a:xfrm>
          <a:prstGeom prst="rect">
            <a:avLst/>
          </a:prstGeom>
          <a:noFill/>
        </p:spPr>
        <p:txBody>
          <a:bodyPr wrap="square" rtlCol="0">
            <a:spAutoFit/>
          </a:bodyPr>
          <a:lstStyle/>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2" name="圆角矩形 1"/>
          <p:cNvSpPr/>
          <p:nvPr/>
        </p:nvSpPr>
        <p:spPr>
          <a:xfrm>
            <a:off x="1595755" y="2427605"/>
            <a:ext cx="2673985" cy="586740"/>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6" name="图片 5"/>
          <p:cNvPicPr>
            <a:picLocks noChangeAspect="1"/>
          </p:cNvPicPr>
          <p:nvPr/>
        </p:nvPicPr>
        <p:blipFill>
          <a:blip r:embed="rId2"/>
          <a:stretch>
            <a:fillRect/>
          </a:stretch>
        </p:blipFill>
        <p:spPr>
          <a:xfrm>
            <a:off x="5840095" y="1746250"/>
            <a:ext cx="4666615" cy="3602990"/>
          </a:xfrm>
          <a:prstGeom prst="rect">
            <a:avLst/>
          </a:prstGeom>
        </p:spPr>
      </p:pic>
      <p:sp>
        <p:nvSpPr>
          <p:cNvPr id="3" name="圆角矩形 2"/>
          <p:cNvSpPr/>
          <p:nvPr/>
        </p:nvSpPr>
        <p:spPr>
          <a:xfrm>
            <a:off x="1418590" y="3638550"/>
            <a:ext cx="2561590" cy="226060"/>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Tree>
  </p:cSld>
  <p:clrMapOvr>
    <a:masterClrMapping/>
  </p:clrMapOvr>
  <p:transition spd="slow" advClick="0" advTm="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1963420" y="1177290"/>
            <a:ext cx="6879590" cy="5187315"/>
          </a:xfrm>
          <a:prstGeom prst="rect">
            <a:avLst/>
          </a:prstGeom>
        </p:spPr>
      </p:pic>
      <p:sp>
        <p:nvSpPr>
          <p:cNvPr id="4" name="文本框 3"/>
          <p:cNvSpPr txBox="1"/>
          <p:nvPr/>
        </p:nvSpPr>
        <p:spPr>
          <a:xfrm>
            <a:off x="440690" y="313055"/>
            <a:ext cx="825246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1793240" y="1706245"/>
            <a:ext cx="8019415" cy="3445510"/>
          </a:xfrm>
          <a:prstGeom prst="rect">
            <a:avLst/>
          </a:prstGeom>
        </p:spPr>
      </p:pic>
      <p:sp>
        <p:nvSpPr>
          <p:cNvPr id="4" name="文本框 3"/>
          <p:cNvSpPr txBox="1"/>
          <p:nvPr/>
        </p:nvSpPr>
        <p:spPr>
          <a:xfrm>
            <a:off x="440690" y="313055"/>
            <a:ext cx="8252460" cy="583565"/>
          </a:xfrm>
          <a:prstGeom prst="rect">
            <a:avLst/>
          </a:prstGeom>
          <a:noFill/>
        </p:spPr>
        <p:txBody>
          <a:bodyPr wrap="square" rtlCol="0">
            <a:spAutoFit/>
          </a:bodyPr>
          <a:lstStyle/>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4" name="图片 3"/>
          <p:cNvPicPr>
            <a:picLocks noChangeAspect="1"/>
          </p:cNvPicPr>
          <p:nvPr/>
        </p:nvPicPr>
        <p:blipFill>
          <a:blip r:embed="rId1"/>
          <a:stretch>
            <a:fillRect/>
          </a:stretch>
        </p:blipFill>
        <p:spPr>
          <a:xfrm>
            <a:off x="871220" y="1304290"/>
            <a:ext cx="4065270" cy="5505450"/>
          </a:xfrm>
          <a:prstGeom prst="rect">
            <a:avLst/>
          </a:prstGeom>
        </p:spPr>
      </p:pic>
      <p:pic>
        <p:nvPicPr>
          <p:cNvPr id="5" name="图片 4"/>
          <p:cNvPicPr>
            <a:picLocks noChangeAspect="1"/>
          </p:cNvPicPr>
          <p:nvPr/>
        </p:nvPicPr>
        <p:blipFill>
          <a:blip r:embed="rId2"/>
          <a:stretch>
            <a:fillRect/>
          </a:stretch>
        </p:blipFill>
        <p:spPr>
          <a:xfrm>
            <a:off x="5637530" y="2639060"/>
            <a:ext cx="6060440" cy="2132965"/>
          </a:xfrm>
          <a:prstGeom prst="rect">
            <a:avLst/>
          </a:prstGeom>
        </p:spPr>
      </p:pic>
      <p:sp>
        <p:nvSpPr>
          <p:cNvPr id="3" name="圆角矩形 2"/>
          <p:cNvSpPr/>
          <p:nvPr/>
        </p:nvSpPr>
        <p:spPr>
          <a:xfrm>
            <a:off x="871220" y="3338830"/>
            <a:ext cx="4001135" cy="3470910"/>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
        <p:nvSpPr>
          <p:cNvPr id="16" name="文本框 15"/>
          <p:cNvSpPr txBox="1"/>
          <p:nvPr/>
        </p:nvSpPr>
        <p:spPr>
          <a:xfrm>
            <a:off x="440690" y="313055"/>
            <a:ext cx="8252460" cy="583565"/>
          </a:xfrm>
          <a:prstGeom prst="rect">
            <a:avLst/>
          </a:prstGeom>
          <a:noFill/>
        </p:spPr>
        <p:txBody>
          <a:bodyPr wrap="square" rtlCol="0">
            <a:spAutoFit/>
          </a:bodyPr>
          <a:lstStyle/>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6" name="文本框 5"/>
          <p:cNvSpPr txBox="1"/>
          <p:nvPr/>
        </p:nvSpPr>
        <p:spPr>
          <a:xfrm>
            <a:off x="1529715" y="1161415"/>
            <a:ext cx="2251710" cy="368300"/>
          </a:xfrm>
          <a:prstGeom prst="rect">
            <a:avLst/>
          </a:prstGeom>
          <a:noFill/>
        </p:spPr>
        <p:txBody>
          <a:bodyPr wrap="none" rtlCol="0" anchor="t">
            <a:spAutoFit/>
          </a:bodyPr>
          <a:p>
            <a:r>
              <a:rPr lang="zh-CN" altLang="en-US" b="1"/>
              <a:t>三、项目基本信息表</a:t>
            </a:r>
            <a:endParaRPr lang="zh-CN" altLang="en-US" b="1"/>
          </a:p>
        </p:txBody>
      </p:sp>
    </p:spTree>
  </p:cSld>
  <p:clrMapOvr>
    <a:masterClrMapping/>
  </p:clrMapOvr>
  <p:transition spd="slow" advClick="0" advTm="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2338705" y="1544955"/>
            <a:ext cx="6859270" cy="4220210"/>
          </a:xfrm>
          <a:prstGeom prst="rect">
            <a:avLst/>
          </a:prstGeom>
        </p:spPr>
      </p:pic>
      <p:sp>
        <p:nvSpPr>
          <p:cNvPr id="16" name="文本框 15"/>
          <p:cNvSpPr txBox="1"/>
          <p:nvPr/>
        </p:nvSpPr>
        <p:spPr>
          <a:xfrm>
            <a:off x="440690" y="313055"/>
            <a:ext cx="825246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40545" y="195770"/>
            <a:ext cx="1111202" cy="646331"/>
          </a:xfrm>
          <a:prstGeom prst="rect">
            <a:avLst/>
          </a:prstGeom>
        </p:spPr>
        <p:txBody>
          <a:bodyPr wrap="none">
            <a:spAutoFit/>
          </a:bodyPr>
          <a:lstStyle/>
          <a:p>
            <a:r>
              <a:rPr kumimoji="1" lang="zh-CN" altLang="en-US" sz="3600" b="1" dirty="0">
                <a:latin typeface="黑体" panose="02010609060101010101" pitchFamily="49" charset="-122"/>
                <a:ea typeface="黑体" panose="02010609060101010101" pitchFamily="49" charset="-122"/>
                <a:cs typeface="Times New Roman" panose="02020603050405020304"/>
              </a:rPr>
              <a:t>目录</a:t>
            </a:r>
            <a:endParaRPr kumimoji="1" lang="en-US" altLang="zh-CN" sz="3600" b="1" dirty="0">
              <a:latin typeface="黑体" panose="02010609060101010101" pitchFamily="49" charset="-122"/>
              <a:ea typeface="黑体" panose="02010609060101010101" pitchFamily="49" charset="-122"/>
              <a:cs typeface="Times New Roman" panose="02020603050405020304"/>
            </a:endParaRPr>
          </a:p>
        </p:txBody>
      </p:sp>
      <p:cxnSp>
        <p:nvCxnSpPr>
          <p:cNvPr id="11" name="直接连接符 10"/>
          <p:cNvCxnSpPr/>
          <p:nvPr/>
        </p:nvCxnSpPr>
        <p:spPr>
          <a:xfrm flipV="1">
            <a:off x="440545" y="981280"/>
            <a:ext cx="11000808" cy="0"/>
          </a:xfrm>
          <a:prstGeom prst="line">
            <a:avLst/>
          </a:prstGeom>
          <a:ln w="28575"/>
        </p:spPr>
        <p:style>
          <a:lnRef idx="1">
            <a:schemeClr val="dk1"/>
          </a:lnRef>
          <a:fillRef idx="0">
            <a:schemeClr val="dk1"/>
          </a:fillRef>
          <a:effectRef idx="0">
            <a:schemeClr val="dk1"/>
          </a:effectRef>
          <a:fontRef idx="minor">
            <a:schemeClr val="tx1"/>
          </a:fontRef>
        </p:style>
      </p:cxnSp>
      <p:sp>
        <p:nvSpPr>
          <p:cNvPr id="27" name="矩形 26"/>
          <p:cNvSpPr/>
          <p:nvPr/>
        </p:nvSpPr>
        <p:spPr>
          <a:xfrm>
            <a:off x="736600" y="1435735"/>
            <a:ext cx="7905115" cy="3784600"/>
          </a:xfrm>
          <a:prstGeom prst="rect">
            <a:avLst/>
          </a:prstGeom>
        </p:spPr>
        <p:txBody>
          <a:bodyPr wrap="square">
            <a:spAutoFit/>
          </a:bodyPr>
          <a:lstStyle/>
          <a:p>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一、政策背景</a:t>
            </a:r>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endParaRPr lang="zh-CN" altLang="en-US" sz="2400" dirty="0">
              <a:solidFill>
                <a:schemeClr val="accent1"/>
              </a:solidFill>
              <a:latin typeface="Arial" panose="020B0604020202020204" pitchFamily="34" charset="0"/>
              <a:ea typeface="微软雅黑" panose="020B0503020204020204" charset="-122"/>
              <a:sym typeface="Arial" panose="020B0604020202020204" pitchFamily="34" charset="0"/>
            </a:endParaRPr>
          </a:p>
          <a:p>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二、政策条款</a:t>
            </a:r>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a:p>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a:p>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三、</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rPr>
              <a:t>申请材料编制要求</a:t>
            </a:r>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a:p>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a:p>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rPr>
              <a:t>四、其它</a:t>
            </a:r>
            <a:r>
              <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sym typeface="微软雅黑" panose="020B0503020204020204" charset="-122"/>
              </a:rPr>
              <a:t>注意事项</a:t>
            </a:r>
            <a:r>
              <a:rPr lang="en-US" altLang="zh-CN" sz="2400" b="1" dirty="0">
                <a:solidFill>
                  <a:srgbClr val="000000"/>
                </a:solidFill>
                <a:latin typeface="微软雅黑" panose="020B0503020204020204" charset="-122"/>
                <a:ea typeface="微软雅黑" panose="020B0503020204020204" charset="-122"/>
                <a:cs typeface="宋体" panose="02010600030101010101" pitchFamily="2" charset="-122"/>
                <a:sym typeface="微软雅黑" panose="020B0503020204020204" charset="-122"/>
              </a:rPr>
              <a:t> </a:t>
            </a:r>
            <a:endParaRPr lang="zh-CN" altLang="en-US" sz="24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微软雅黑" panose="020B0503020204020204" charset="-122"/>
            </a:endParaRPr>
          </a:p>
          <a:p>
            <a:endParaRPr lang="zh-CN" altLang="en-US" sz="2400" b="1" dirty="0">
              <a:solidFill>
                <a:srgbClr val="000000"/>
              </a:solidFill>
              <a:latin typeface="微软雅黑" panose="020B0503020204020204" charset="-122"/>
              <a:ea typeface="微软雅黑" panose="020B0503020204020204" charset="-122"/>
              <a:cs typeface="宋体" panose="02010600030101010101" pitchFamily="2" charset="-122"/>
            </a:endParaRPr>
          </a:p>
          <a:p>
            <a:endParaRPr lang="zh-CN" altLang="en-US" sz="2400" dirty="0">
              <a:solidFill>
                <a:schemeClr val="accent2"/>
              </a:solidFill>
              <a:latin typeface="Arial" panose="020B0604020202020204" pitchFamily="34" charset="0"/>
              <a:ea typeface="微软雅黑" panose="020B0503020204020204" charset="-122"/>
              <a:sym typeface="Arial" panose="020B0604020202020204" pitchFamily="34" charset="0"/>
            </a:endParaRPr>
          </a:p>
          <a:p>
            <a:endParaRPr lang="zh-CN" altLang="en-US" sz="24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Click="0" advTm="1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4" name="组合 3"/>
          <p:cNvGrpSpPr/>
          <p:nvPr/>
        </p:nvGrpSpPr>
        <p:grpSpPr>
          <a:xfrm>
            <a:off x="361169" y="1087954"/>
            <a:ext cx="9293628" cy="2402476"/>
            <a:chOff x="440544" y="1387089"/>
            <a:chExt cx="9293628" cy="2402476"/>
          </a:xfrm>
        </p:grpSpPr>
        <p:sp>
          <p:nvSpPr>
            <p:cNvPr id="17" name="圆角矩形 16"/>
            <p:cNvSpPr/>
            <p:nvPr/>
          </p:nvSpPr>
          <p:spPr>
            <a:xfrm>
              <a:off x="581925" y="1387089"/>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微软雅黑" panose="020B0503020204020204" charset="-122"/>
                  <a:ea typeface="微软雅黑" panose="020B0503020204020204" charset="-122"/>
                </a:rPr>
                <a:t>第一章 项目背景及建设的必要性</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3" name="矩形 2"/>
            <p:cNvSpPr/>
            <p:nvPr/>
          </p:nvSpPr>
          <p:spPr>
            <a:xfrm>
              <a:off x="440544" y="2036330"/>
              <a:ext cx="9293628" cy="1753235"/>
            </a:xfrm>
            <a:prstGeom prst="rect">
              <a:avLst/>
            </a:prstGeom>
          </p:spPr>
          <p:txBody>
            <a:bodyPr wrap="square">
              <a:spAutoFit/>
            </a:bodyPr>
            <a:lstStyle/>
            <a:p>
              <a:pPr indent="406400" algn="just">
                <a:lnSpc>
                  <a:spcPct val="150000"/>
                </a:lnSpc>
              </a:pPr>
              <a:r>
                <a:rPr lang="zh-CN" altLang="zh-CN" kern="100" dirty="0">
                  <a:latin typeface="微软雅黑" panose="020B0503020204020204" charset="-122"/>
                  <a:ea typeface="微软雅黑" panose="020B0503020204020204" charset="-122"/>
                </a:rPr>
                <a:t>1、项目提出的背景及建设的必要性</a:t>
              </a:r>
              <a:r>
                <a:rPr lang="en-US" altLang="zh-CN" kern="100" dirty="0">
                  <a:latin typeface="微软雅黑" panose="020B0503020204020204" charset="-122"/>
                  <a:ea typeface="微软雅黑" panose="020B0503020204020204" charset="-122"/>
                </a:rPr>
                <a:t> </a:t>
              </a:r>
              <a:r>
                <a:rPr lang="zh-CN" altLang="en-US" kern="100" dirty="0">
                  <a:latin typeface="微软雅黑" panose="020B0503020204020204" charset="-122"/>
                  <a:ea typeface="微软雅黑" panose="020B0503020204020204" charset="-122"/>
                </a:rPr>
                <a:t>（</a:t>
              </a:r>
              <a:r>
                <a:rPr>
                  <a:solidFill>
                    <a:srgbClr val="FF0000"/>
                  </a:solidFill>
                  <a:latin typeface="Calibri" panose="020F0502020204030204" pitchFamily="34" charset="0"/>
                  <a:ea typeface="宋体" panose="02010600030101010101" pitchFamily="2" charset="-122"/>
                  <a:sym typeface="+mn-ea"/>
                </a:rPr>
                <a:t>项目与专区重点发展方向的符合性</a:t>
              </a:r>
              <a:r>
                <a:rPr lang="zh-CN">
                  <a:solidFill>
                    <a:srgbClr val="FF0000"/>
                  </a:solidFill>
                  <a:latin typeface="Calibri" panose="020F0502020204030204" pitchFamily="34" charset="0"/>
                  <a:ea typeface="宋体" panose="02010600030101010101" pitchFamily="2" charset="-122"/>
                  <a:sym typeface="+mn-ea"/>
                </a:rPr>
                <a:t>）</a:t>
              </a:r>
              <a:endParaRPr lang="zh-CN" altLang="zh-CN" b="1" kern="100" dirty="0">
                <a:solidFill>
                  <a:srgbClr val="FF0000"/>
                </a:solidFill>
                <a:latin typeface="微软雅黑" panose="020B0503020204020204" charset="-122"/>
                <a:ea typeface="微软雅黑" panose="020B0503020204020204" charset="-122"/>
              </a:endParaRPr>
            </a:p>
            <a:p>
              <a:pPr indent="406400" algn="just">
                <a:lnSpc>
                  <a:spcPct val="150000"/>
                </a:lnSpc>
              </a:pPr>
              <a:r>
                <a:rPr lang="zh-CN" altLang="zh-CN" kern="100" dirty="0">
                  <a:latin typeface="微软雅黑" panose="020B0503020204020204" charset="-122"/>
                  <a:ea typeface="微软雅黑" panose="020B0503020204020204" charset="-122"/>
                </a:rPr>
                <a:t>2、国内外产业领域发展现状和技术、产业发展趋势</a:t>
              </a:r>
              <a:endParaRPr lang="zh-CN" altLang="zh-CN" kern="100" dirty="0">
                <a:latin typeface="微软雅黑" panose="020B0503020204020204" charset="-122"/>
                <a:ea typeface="微软雅黑" panose="020B0503020204020204" charset="-122"/>
              </a:endParaRPr>
            </a:p>
            <a:p>
              <a:pPr indent="406400" algn="just">
                <a:lnSpc>
                  <a:spcPct val="150000"/>
                </a:lnSpc>
              </a:pPr>
              <a:r>
                <a:rPr lang="zh-CN" altLang="zh-CN" kern="100" dirty="0">
                  <a:solidFill>
                    <a:schemeClr val="tx1"/>
                  </a:solidFill>
                  <a:latin typeface="微软雅黑" panose="020B0503020204020204" charset="-122"/>
                  <a:ea typeface="微软雅黑" panose="020B0503020204020204" charset="-122"/>
                </a:rPr>
                <a:t>3、项目先进性描述</a:t>
              </a:r>
              <a:r>
                <a:rPr lang="en-US" altLang="zh-CN" kern="100" dirty="0">
                  <a:solidFill>
                    <a:schemeClr val="tx1"/>
                  </a:solidFill>
                  <a:latin typeface="微软雅黑" panose="020B0503020204020204" charset="-122"/>
                  <a:ea typeface="微软雅黑" panose="020B0503020204020204" charset="-122"/>
                </a:rPr>
                <a:t> </a:t>
              </a:r>
              <a:endParaRPr lang="zh-CN" altLang="zh-CN" b="1" kern="100" dirty="0">
                <a:solidFill>
                  <a:schemeClr val="tx1"/>
                </a:solidFill>
                <a:latin typeface="微软雅黑" panose="020B0503020204020204" charset="-122"/>
                <a:ea typeface="微软雅黑" panose="020B0503020204020204" charset="-122"/>
              </a:endParaRPr>
            </a:p>
            <a:p>
              <a:pPr indent="406400" algn="just">
                <a:lnSpc>
                  <a:spcPct val="150000"/>
                </a:lnSpc>
              </a:pPr>
              <a:r>
                <a:rPr lang="zh-CN" altLang="zh-CN" kern="100" dirty="0">
                  <a:latin typeface="微软雅黑" panose="020B0503020204020204" charset="-122"/>
                  <a:ea typeface="微软雅黑" panose="020B0503020204020204" charset="-122"/>
                </a:rPr>
                <a:t>4、产品（业务）市场需求分析（包括产业前景、竞争分析、项目优势及核心竞争力）</a:t>
              </a:r>
              <a:endParaRPr lang="zh-CN" altLang="zh-CN" kern="100" dirty="0">
                <a:latin typeface="微软雅黑" panose="020B0503020204020204" charset="-122"/>
                <a:ea typeface="微软雅黑" panose="020B0503020204020204" charset="-122"/>
              </a:endParaRPr>
            </a:p>
          </p:txBody>
        </p:sp>
      </p:grpSp>
      <p:sp>
        <p:nvSpPr>
          <p:cNvPr id="16" name="文本框 15"/>
          <p:cNvSpPr txBox="1"/>
          <p:nvPr/>
        </p:nvSpPr>
        <p:spPr>
          <a:xfrm>
            <a:off x="440690" y="313055"/>
            <a:ext cx="9135110" cy="583565"/>
          </a:xfrm>
          <a:prstGeom prst="rect">
            <a:avLst/>
          </a:prstGeom>
          <a:noFill/>
        </p:spPr>
        <p:txBody>
          <a:bodyPr wrap="square" rtlCol="0">
            <a:spAutoFit/>
          </a:bodyPr>
          <a:lstStyle/>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21" name="组合 20"/>
          <p:cNvGrpSpPr/>
          <p:nvPr/>
        </p:nvGrpSpPr>
        <p:grpSpPr>
          <a:xfrm>
            <a:off x="361169" y="3643933"/>
            <a:ext cx="10947891" cy="2830296"/>
            <a:chOff x="440544" y="1387089"/>
            <a:chExt cx="10947891" cy="2830296"/>
          </a:xfrm>
        </p:grpSpPr>
        <p:sp>
          <p:nvSpPr>
            <p:cNvPr id="22" name="圆角矩形 21"/>
            <p:cNvSpPr/>
            <p:nvPr/>
          </p:nvSpPr>
          <p:spPr>
            <a:xfrm>
              <a:off x="581925" y="1387089"/>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第二章 项目承担单位基本情况</a:t>
              </a:r>
              <a:endParaRPr kumimoji="1" lang="zh-CN" altLang="en-US" sz="2000" b="1" dirty="0">
                <a:latin typeface="微软雅黑" panose="020B0503020204020204" charset="-122"/>
                <a:ea typeface="微软雅黑" panose="020B0503020204020204" charset="-122"/>
              </a:endParaRPr>
            </a:p>
          </p:txBody>
        </p:sp>
        <p:sp>
          <p:nvSpPr>
            <p:cNvPr id="23" name="矩形 22"/>
            <p:cNvSpPr/>
            <p:nvPr/>
          </p:nvSpPr>
          <p:spPr>
            <a:xfrm>
              <a:off x="440544" y="2048860"/>
              <a:ext cx="10947891" cy="2168525"/>
            </a:xfrm>
            <a:prstGeom prst="rect">
              <a:avLst/>
            </a:prstGeom>
          </p:spPr>
          <p:txBody>
            <a:bodyPr wrap="square">
              <a:spAutoFit/>
            </a:bodyPr>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5、项目承担单位基本情况：涉及项目承担单位的所有制性质、主营业务状况、人员情况、近三年资产状况（总资产、资产负债率、固定资产等）和经营状况（销售收入、利润总额等）、银行信用等级等。项目单位技术和设备等基础和优势。</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6、项目承担单位各股东方的基本情况：主要股东方的所有制性质、人员情况、资产状况和经营状况。</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7、人员和团队基本情况：领军人物及技术管理团队的简历和主要成就。</a:t>
              </a:r>
              <a:endParaRPr lang="zh-CN" altLang="en-US" kern="100" dirty="0">
                <a:solidFill>
                  <a:srgbClr val="000000"/>
                </a:solidFill>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4" name="组合 3"/>
          <p:cNvGrpSpPr/>
          <p:nvPr/>
        </p:nvGrpSpPr>
        <p:grpSpPr>
          <a:xfrm>
            <a:off x="440544" y="1104464"/>
            <a:ext cx="11296015" cy="2715895"/>
            <a:chOff x="440544" y="1387089"/>
            <a:chExt cx="11296015" cy="2715895"/>
          </a:xfrm>
        </p:grpSpPr>
        <p:sp>
          <p:nvSpPr>
            <p:cNvPr id="17" name="圆角矩形 16"/>
            <p:cNvSpPr/>
            <p:nvPr/>
          </p:nvSpPr>
          <p:spPr>
            <a:xfrm>
              <a:off x="581925" y="1387089"/>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微软雅黑" panose="020B0503020204020204" charset="-122"/>
                  <a:ea typeface="微软雅黑" panose="020B0503020204020204" charset="-122"/>
                </a:rPr>
                <a:t>第三章 项目建设方案</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3" name="矩形 2"/>
            <p:cNvSpPr/>
            <p:nvPr/>
          </p:nvSpPr>
          <p:spPr>
            <a:xfrm>
              <a:off x="440544" y="1934459"/>
              <a:ext cx="11296015" cy="2168525"/>
            </a:xfrm>
            <a:prstGeom prst="rect">
              <a:avLst/>
            </a:prstGeom>
          </p:spPr>
          <p:txBody>
            <a:bodyPr wrap="square">
              <a:spAutoFit/>
            </a:bodyPr>
            <a:lstStyle/>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8、项目建设目标和建设规模：包括产品生产纲领和产能规模，主要产品技术指标和特性；平台类或服务类项目应明确项目平台建设的主要功能，技术性能、新增和提供服务内容、服务或盈利模式，服务人次、规模。</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9、主要建设内容：包括研发环境、生产环境、测试环境、配套条件等建设内容；产品和工艺（应用）技术方案；</a:t>
              </a:r>
              <a:r>
                <a:rPr lang="zh-CN" altLang="en-US" kern="100" dirty="0">
                  <a:solidFill>
                    <a:srgbClr val="FF0000"/>
                  </a:solidFill>
                  <a:latin typeface="微软雅黑" panose="020B0503020204020204" charset="-122"/>
                  <a:ea typeface="微软雅黑" panose="020B0503020204020204" charset="-122"/>
                </a:rPr>
                <a:t>项目技术研发（科技攻关）内容；创新点和优劣势分析</a:t>
              </a:r>
              <a:r>
                <a:rPr lang="zh-CN" altLang="en-US" kern="100" dirty="0">
                  <a:solidFill>
                    <a:srgbClr val="000000"/>
                  </a:solidFill>
                  <a:latin typeface="微软雅黑" panose="020B0503020204020204" charset="-122"/>
                  <a:ea typeface="微软雅黑" panose="020B0503020204020204" charset="-122"/>
                </a:rPr>
                <a:t>；设备和软件选型及主要技术经济指标；厂房（机房）选址和环境条件、总体布局及建设工程等内容。</a:t>
              </a:r>
              <a:r>
                <a:rPr lang="en-US" altLang="zh-CN" kern="100" dirty="0">
                  <a:solidFill>
                    <a:srgbClr val="FF0000"/>
                  </a:solidFill>
                  <a:latin typeface="微软雅黑" panose="020B0503020204020204" charset="-122"/>
                  <a:ea typeface="微软雅黑" panose="020B0503020204020204" charset="-122"/>
                  <a:sym typeface="+mn-ea"/>
                </a:rPr>
                <a:t> </a:t>
              </a:r>
              <a:endParaRPr lang="zh-CN" altLang="en-US" kern="100" dirty="0">
                <a:solidFill>
                  <a:srgbClr val="000000"/>
                </a:solidFill>
                <a:latin typeface="微软雅黑" panose="020B0503020204020204" charset="-122"/>
                <a:ea typeface="微软雅黑" panose="020B0503020204020204" charset="-122"/>
              </a:endParaRPr>
            </a:p>
          </p:txBody>
        </p:sp>
      </p:grpSp>
      <p:sp>
        <p:nvSpPr>
          <p:cNvPr id="16" name="文本框 15"/>
          <p:cNvSpPr txBox="1"/>
          <p:nvPr/>
        </p:nvSpPr>
        <p:spPr>
          <a:xfrm>
            <a:off x="440690" y="313055"/>
            <a:ext cx="9135110" cy="583565"/>
          </a:xfrm>
          <a:prstGeom prst="rect">
            <a:avLst/>
          </a:prstGeom>
          <a:noFill/>
        </p:spPr>
        <p:txBody>
          <a:bodyPr wrap="square" rtlCol="0">
            <a:spAutoFit/>
          </a:bodyPr>
          <a:lstStyle/>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2" name="组合 1"/>
          <p:cNvGrpSpPr/>
          <p:nvPr/>
        </p:nvGrpSpPr>
        <p:grpSpPr>
          <a:xfrm>
            <a:off x="335915" y="3926840"/>
            <a:ext cx="11400790" cy="2587193"/>
            <a:chOff x="440544" y="1387089"/>
            <a:chExt cx="10066428" cy="2587464"/>
          </a:xfrm>
        </p:grpSpPr>
        <p:sp>
          <p:nvSpPr>
            <p:cNvPr id="6" name="圆角矩形 5"/>
            <p:cNvSpPr/>
            <p:nvPr/>
          </p:nvSpPr>
          <p:spPr>
            <a:xfrm>
              <a:off x="581925" y="1387089"/>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第四章 项目实施基础条件</a:t>
              </a:r>
              <a:endParaRPr kumimoji="1" lang="zh-CN" altLang="en-US" sz="2000" b="1" dirty="0">
                <a:latin typeface="微软雅黑" panose="020B0503020204020204" charset="-122"/>
                <a:ea typeface="微软雅黑" panose="020B0503020204020204" charset="-122"/>
              </a:endParaRPr>
            </a:p>
          </p:txBody>
        </p:sp>
        <p:sp>
          <p:nvSpPr>
            <p:cNvPr id="7" name="矩形 6"/>
            <p:cNvSpPr/>
            <p:nvPr/>
          </p:nvSpPr>
          <p:spPr>
            <a:xfrm>
              <a:off x="440544" y="2036330"/>
              <a:ext cx="10066428" cy="1938223"/>
            </a:xfrm>
            <a:prstGeom prst="rect">
              <a:avLst/>
            </a:prstGeom>
          </p:spPr>
          <p:txBody>
            <a:bodyPr wrap="square">
              <a:spAutoFit/>
            </a:bodyPr>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10、项目技术来源和技术基础：包括技术来源、前期研发及中试情况、</a:t>
              </a:r>
              <a:r>
                <a:rPr lang="zh-CN" altLang="en-US" sz="1600" kern="100" dirty="0">
                  <a:solidFill>
                    <a:srgbClr val="FF0000"/>
                  </a:solidFill>
                  <a:latin typeface="微软雅黑" panose="020B0503020204020204" charset="-122"/>
                  <a:ea typeface="微软雅黑" panose="020B0503020204020204" charset="-122"/>
                </a:rPr>
                <a:t>知识产权及专利情况</a:t>
              </a:r>
              <a:r>
                <a:rPr lang="zh-CN" altLang="en-US" sz="1600" kern="100" dirty="0">
                  <a:solidFill>
                    <a:srgbClr val="000000"/>
                  </a:solidFill>
                  <a:latin typeface="微软雅黑" panose="020B0503020204020204" charset="-122"/>
                  <a:ea typeface="微软雅黑" panose="020B0503020204020204" charset="-122"/>
                </a:rPr>
                <a:t>、知识产权规划与保护方案、技术与工艺成熟程度、产品和技术先进性、成熟性、技术鉴定情况、涉及特殊领域或产品研制的项目需简述获取行业准入、产品生产经营许可等情况。</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11、项目实施基础条件：项目选址、是否新征土地，利用原有土地情况以及相关落实情况、项目规划、环境保护落实情况和环境影响风险及对策、项目水电气通讯交通等配套条件落实情况。</a:t>
              </a:r>
              <a:endParaRPr lang="zh-CN" altLang="en-US" sz="1600" kern="100" dirty="0">
                <a:solidFill>
                  <a:srgbClr val="000000"/>
                </a:solidFill>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12" name="组合 11"/>
          <p:cNvGrpSpPr/>
          <p:nvPr/>
        </p:nvGrpSpPr>
        <p:grpSpPr>
          <a:xfrm>
            <a:off x="440948" y="1356758"/>
            <a:ext cx="9293628" cy="1987186"/>
            <a:chOff x="440544" y="1387089"/>
            <a:chExt cx="9293628" cy="1987186"/>
          </a:xfrm>
        </p:grpSpPr>
        <p:sp>
          <p:nvSpPr>
            <p:cNvPr id="13" name="圆角矩形 12"/>
            <p:cNvSpPr/>
            <p:nvPr/>
          </p:nvSpPr>
          <p:spPr>
            <a:xfrm>
              <a:off x="581925" y="1387089"/>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微软雅黑" panose="020B0503020204020204" charset="-122"/>
                  <a:ea typeface="微软雅黑" panose="020B0503020204020204" charset="-122"/>
                </a:rPr>
                <a:t>第五章 项目计划进度和考核指标</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440544" y="2036330"/>
              <a:ext cx="9293628" cy="1337945"/>
            </a:xfrm>
            <a:prstGeom prst="rect">
              <a:avLst/>
            </a:prstGeom>
          </p:spPr>
          <p:txBody>
            <a:bodyPr wrap="square">
              <a:spAutoFit/>
            </a:bodyPr>
            <a:lstStyle/>
            <a:p>
              <a:pPr indent="406400" algn="just">
                <a:lnSpc>
                  <a:spcPct val="150000"/>
                </a:lnSpc>
              </a:pPr>
              <a:r>
                <a:rPr kern="100" dirty="0">
                  <a:solidFill>
                    <a:srgbClr val="000000"/>
                  </a:solidFill>
                  <a:latin typeface="微软雅黑" panose="020B0503020204020204" charset="-122"/>
                  <a:ea typeface="微软雅黑" panose="020B0503020204020204" charset="-122"/>
                </a:rPr>
                <a:t>12、项目的建设周期和达产计划</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13、项目实施的阶段考核目标和时间节点安排</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FF0000"/>
                  </a:solidFill>
                  <a:latin typeface="微软雅黑" panose="020B0503020204020204" charset="-122"/>
                  <a:ea typeface="微软雅黑" panose="020B0503020204020204" charset="-122"/>
                </a:rPr>
                <a:t>14、项目的考核指标（技术性能指标、产业化目标、知识产权指标等）</a:t>
              </a:r>
              <a:endParaRPr lang="zh-CN" kern="100" dirty="0">
                <a:solidFill>
                  <a:srgbClr val="FF0000"/>
                </a:solidFill>
                <a:latin typeface="微软雅黑" panose="020B0503020204020204" charset="-122"/>
                <a:ea typeface="微软雅黑" panose="020B0503020204020204" charset="-122"/>
              </a:endParaRPr>
            </a:p>
          </p:txBody>
        </p:sp>
      </p:grpSp>
      <p:sp>
        <p:nvSpPr>
          <p:cNvPr id="16" name="文本框 15"/>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2" name="组合 1"/>
          <p:cNvGrpSpPr/>
          <p:nvPr/>
        </p:nvGrpSpPr>
        <p:grpSpPr>
          <a:xfrm>
            <a:off x="582149" y="3566994"/>
            <a:ext cx="11609070" cy="3233420"/>
            <a:chOff x="440544" y="1387089"/>
            <a:chExt cx="11609070" cy="3233420"/>
          </a:xfrm>
        </p:grpSpPr>
        <p:sp>
          <p:nvSpPr>
            <p:cNvPr id="6" name="圆角矩形 5"/>
            <p:cNvSpPr/>
            <p:nvPr/>
          </p:nvSpPr>
          <p:spPr>
            <a:xfrm>
              <a:off x="581925" y="1387089"/>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solidFill>
                    <a:schemeClr val="tx1"/>
                  </a:solidFill>
                  <a:latin typeface="微软雅黑" panose="020B0503020204020204" charset="-122"/>
                  <a:ea typeface="微软雅黑" panose="020B0503020204020204" charset="-122"/>
                </a:rPr>
                <a:t>第六章 项目投资估算和资金来源</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7" name="矩形 6"/>
            <p:cNvSpPr/>
            <p:nvPr/>
          </p:nvSpPr>
          <p:spPr>
            <a:xfrm>
              <a:off x="440544" y="2036059"/>
              <a:ext cx="11609070" cy="2584450"/>
            </a:xfrm>
            <a:prstGeom prst="rect">
              <a:avLst/>
            </a:prstGeom>
          </p:spPr>
          <p:txBody>
            <a:bodyPr wrap="square">
              <a:spAutoFit/>
            </a:bodyPr>
            <a:p>
              <a:pPr indent="406400" algn="just">
                <a:lnSpc>
                  <a:spcPct val="150000"/>
                </a:lnSpc>
              </a:pPr>
              <a:r>
                <a:rPr kern="100" dirty="0">
                  <a:solidFill>
                    <a:srgbClr val="000000"/>
                  </a:solidFill>
                  <a:latin typeface="微软雅黑" panose="020B0503020204020204" charset="-122"/>
                  <a:ea typeface="微软雅黑" panose="020B0503020204020204" charset="-122"/>
                </a:rPr>
                <a:t>15、总投资估算</a:t>
              </a:r>
              <a:r>
                <a:rPr lang="zh-CN" kern="100" dirty="0">
                  <a:solidFill>
                    <a:srgbClr val="000000"/>
                  </a:solidFill>
                  <a:latin typeface="微软雅黑" panose="020B0503020204020204" charset="-122"/>
                  <a:ea typeface="微软雅黑" panose="020B0503020204020204" charset="-122"/>
                </a:rPr>
                <a:t>：</a:t>
              </a:r>
              <a:r>
                <a:rPr kern="100" dirty="0">
                  <a:solidFill>
                    <a:srgbClr val="000000"/>
                  </a:solidFill>
                  <a:latin typeface="微软雅黑" panose="020B0503020204020204" charset="-122"/>
                  <a:ea typeface="微软雅黑" panose="020B0503020204020204" charset="-122"/>
                </a:rPr>
                <a:t>包括</a:t>
              </a:r>
              <a:r>
                <a:rPr kern="100" dirty="0">
                  <a:solidFill>
                    <a:srgbClr val="FF0000"/>
                  </a:solidFill>
                  <a:latin typeface="微软雅黑" panose="020B0503020204020204" charset="-122"/>
                  <a:ea typeface="微软雅黑" panose="020B0503020204020204" charset="-122"/>
                </a:rPr>
                <a:t>建筑安装工程费</a:t>
              </a:r>
              <a:r>
                <a:rPr kern="100" dirty="0">
                  <a:solidFill>
                    <a:srgbClr val="000000"/>
                  </a:solidFill>
                  <a:latin typeface="微软雅黑" panose="020B0503020204020204" charset="-122"/>
                  <a:ea typeface="微软雅黑" panose="020B0503020204020204" charset="-122"/>
                </a:rPr>
                <a:t>（含</a:t>
              </a:r>
              <a:r>
                <a:rPr lang="zh-CN" kern="100" dirty="0">
                  <a:solidFill>
                    <a:srgbClr val="000000"/>
                  </a:solidFill>
                  <a:latin typeface="微软雅黑" panose="020B0503020204020204" charset="-122"/>
                  <a:ea typeface="微软雅黑" panose="020B0503020204020204" charset="-122"/>
                </a:rPr>
                <a:t>建筑工程、安装工程、设备器具购置等费用</a:t>
              </a:r>
              <a:r>
                <a:rPr kern="100" dirty="0">
                  <a:solidFill>
                    <a:srgbClr val="000000"/>
                  </a:solidFill>
                  <a:latin typeface="微软雅黑" panose="020B0503020204020204" charset="-122"/>
                  <a:ea typeface="微软雅黑" panose="020B0503020204020204" charset="-122"/>
                </a:rPr>
                <a:t>）、</a:t>
              </a:r>
              <a:r>
                <a:rPr kern="100" dirty="0">
                  <a:solidFill>
                    <a:schemeClr val="tx1"/>
                  </a:solidFill>
                  <a:latin typeface="微软雅黑" panose="020B0503020204020204" charset="-122"/>
                  <a:ea typeface="微软雅黑" panose="020B0503020204020204" charset="-122"/>
                </a:rPr>
                <a:t>工程建设其它费用、不可预见费</a:t>
              </a:r>
              <a:r>
                <a:rPr kern="100" dirty="0">
                  <a:solidFill>
                    <a:srgbClr val="000000"/>
                  </a:solidFill>
                  <a:latin typeface="微软雅黑" panose="020B0503020204020204" charset="-122"/>
                  <a:ea typeface="微软雅黑" panose="020B0503020204020204" charset="-122"/>
                </a:rPr>
                <a:t>；如在建项目需进一步列明已投入资金和新增投资；应列出各费用工程量、估算标准和依据。</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16、投资使用计划</a:t>
              </a:r>
              <a:r>
                <a:rPr lang="zh-CN" kern="100" dirty="0">
                  <a:solidFill>
                    <a:srgbClr val="000000"/>
                  </a:solidFill>
                  <a:latin typeface="微软雅黑" panose="020B0503020204020204" charset="-122"/>
                  <a:ea typeface="微软雅黑" panose="020B0503020204020204" charset="-122"/>
                </a:rPr>
                <a:t>：</a:t>
              </a:r>
              <a:r>
                <a:rPr kern="100" dirty="0">
                  <a:solidFill>
                    <a:srgbClr val="000000"/>
                  </a:solidFill>
                  <a:latin typeface="微软雅黑" panose="020B0503020204020204" charset="-122"/>
                  <a:ea typeface="微软雅黑" panose="020B0503020204020204" charset="-122"/>
                </a:rPr>
                <a:t>说明分年度投资使用计划，并列表表示分年投资额。应有投资计划及资金筹措表。</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17、资金筹措和贷款偿还方案</a:t>
              </a:r>
              <a:r>
                <a:rPr lang="zh-CN" kern="100" dirty="0">
                  <a:solidFill>
                    <a:srgbClr val="000000"/>
                  </a:solidFill>
                  <a:latin typeface="微软雅黑" panose="020B0503020204020204" charset="-122"/>
                  <a:ea typeface="微软雅黑" panose="020B0503020204020204" charset="-122"/>
                </a:rPr>
                <a:t>：</a:t>
              </a:r>
              <a:r>
                <a:rPr kern="100" dirty="0">
                  <a:solidFill>
                    <a:srgbClr val="000000"/>
                  </a:solidFill>
                  <a:latin typeface="微软雅黑" panose="020B0503020204020204" charset="-122"/>
                  <a:ea typeface="微软雅黑" panose="020B0503020204020204" charset="-122"/>
                </a:rPr>
                <a:t>说明项目总投资和新增总投资所需全部资金的</a:t>
              </a:r>
              <a:r>
                <a:rPr kern="100" dirty="0">
                  <a:solidFill>
                    <a:srgbClr val="FF0000"/>
                  </a:solidFill>
                  <a:latin typeface="微软雅黑" panose="020B0503020204020204" charset="-122"/>
                  <a:ea typeface="微软雅黑" panose="020B0503020204020204" charset="-122"/>
                </a:rPr>
                <a:t>资金来源与落实情况</a:t>
              </a:r>
              <a:r>
                <a:rPr kern="100" dirty="0">
                  <a:solidFill>
                    <a:srgbClr val="000000"/>
                  </a:solidFill>
                  <a:latin typeface="微软雅黑" panose="020B0503020204020204" charset="-122"/>
                  <a:ea typeface="微软雅黑" panose="020B0503020204020204" charset="-122"/>
                </a:rPr>
                <a:t>，同时应附上相应的各来源渠道的证明文件，如自有资金应提供银行存款证明、银行贷款提供贷款承诺函等。</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18、拟申请资助设想：拟申请资助金额、用途和年度用款计划。</a:t>
              </a:r>
              <a:endParaRPr kern="100" dirty="0">
                <a:solidFill>
                  <a:srgbClr val="000000"/>
                </a:solidFill>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4" name="组合 3"/>
          <p:cNvGrpSpPr/>
          <p:nvPr/>
        </p:nvGrpSpPr>
        <p:grpSpPr>
          <a:xfrm>
            <a:off x="440544" y="1104464"/>
            <a:ext cx="10066428" cy="3233691"/>
            <a:chOff x="440544" y="1387089"/>
            <a:chExt cx="10066428" cy="3233691"/>
          </a:xfrm>
        </p:grpSpPr>
        <p:sp>
          <p:nvSpPr>
            <p:cNvPr id="17" name="圆角矩形 16"/>
            <p:cNvSpPr/>
            <p:nvPr/>
          </p:nvSpPr>
          <p:spPr>
            <a:xfrm>
              <a:off x="581925" y="1387089"/>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第七章 项目效益和风险分析</a:t>
              </a:r>
              <a:endParaRPr kumimoji="1" lang="zh-CN" altLang="en-US" sz="2000" b="1" dirty="0">
                <a:latin typeface="微软雅黑" panose="020B0503020204020204" charset="-122"/>
                <a:ea typeface="微软雅黑" panose="020B0503020204020204" charset="-122"/>
              </a:endParaRPr>
            </a:p>
          </p:txBody>
        </p:sp>
        <p:sp>
          <p:nvSpPr>
            <p:cNvPr id="3" name="矩形 2"/>
            <p:cNvSpPr/>
            <p:nvPr/>
          </p:nvSpPr>
          <p:spPr>
            <a:xfrm>
              <a:off x="440544" y="2036330"/>
              <a:ext cx="10066428" cy="2584450"/>
            </a:xfrm>
            <a:prstGeom prst="rect">
              <a:avLst/>
            </a:prstGeom>
          </p:spPr>
          <p:txBody>
            <a:bodyPr wrap="square">
              <a:spAutoFit/>
            </a:bodyPr>
            <a:lstStyle/>
            <a:p>
              <a:pPr indent="406400" algn="just">
                <a:lnSpc>
                  <a:spcPct val="150000"/>
                </a:lnSpc>
              </a:pPr>
              <a:r>
                <a:rPr kern="100" dirty="0">
                  <a:solidFill>
                    <a:srgbClr val="000000"/>
                  </a:solidFill>
                  <a:latin typeface="微软雅黑" panose="020B0503020204020204" charset="-122"/>
                  <a:ea typeface="微软雅黑" panose="020B0503020204020204" charset="-122"/>
                </a:rPr>
                <a:t>19、收入、成本和费用测算：项目盈利（或服务）模式，项目产品（服务）售价及销售收入、项目产品（服务及运行）成本测算。</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20、项目财务效益指标：项目建设经营期各年度：和累计各项经济指标，包括：销售收入、利润、财务内部收益率、投资利润率、投资回收期、贷款偿还期等；应有项目现金流量表。</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21、项目社会效益分析</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22、项目风险分析：涉及项目的市场风险、技术风险、投融资风险、经营管理风险等。</a:t>
              </a:r>
              <a:endParaRPr kern="100" dirty="0">
                <a:solidFill>
                  <a:srgbClr val="000000"/>
                </a:solidFill>
                <a:latin typeface="微软雅黑" panose="020B0503020204020204" charset="-122"/>
                <a:ea typeface="微软雅黑" panose="020B0503020204020204" charset="-122"/>
              </a:endParaRPr>
            </a:p>
          </p:txBody>
        </p:sp>
      </p:grpSp>
      <p:grpSp>
        <p:nvGrpSpPr>
          <p:cNvPr id="12" name="组合 11"/>
          <p:cNvGrpSpPr/>
          <p:nvPr/>
        </p:nvGrpSpPr>
        <p:grpSpPr>
          <a:xfrm>
            <a:off x="468253" y="4699398"/>
            <a:ext cx="9293628" cy="1987186"/>
            <a:chOff x="440544" y="1387089"/>
            <a:chExt cx="9293628" cy="1987186"/>
          </a:xfrm>
        </p:grpSpPr>
        <p:sp>
          <p:nvSpPr>
            <p:cNvPr id="13" name="圆角矩形 12"/>
            <p:cNvSpPr/>
            <p:nvPr/>
          </p:nvSpPr>
          <p:spPr>
            <a:xfrm>
              <a:off x="581925" y="1387089"/>
              <a:ext cx="5592959"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第八章 获得或正在申请国家和地方资助的情况</a:t>
              </a:r>
              <a:endParaRPr kumimoji="1" lang="zh-CN" altLang="en-US" sz="2000" b="1" dirty="0">
                <a:latin typeface="微软雅黑" panose="020B0503020204020204" charset="-122"/>
                <a:ea typeface="微软雅黑" panose="020B0503020204020204" charset="-122"/>
              </a:endParaRPr>
            </a:p>
          </p:txBody>
        </p:sp>
        <p:sp>
          <p:nvSpPr>
            <p:cNvPr id="14" name="矩形 13"/>
            <p:cNvSpPr/>
            <p:nvPr/>
          </p:nvSpPr>
          <p:spPr>
            <a:xfrm>
              <a:off x="440544" y="2036330"/>
              <a:ext cx="9293628" cy="1337945"/>
            </a:xfrm>
            <a:prstGeom prst="rect">
              <a:avLst/>
            </a:prstGeom>
          </p:spPr>
          <p:txBody>
            <a:bodyPr wrap="square">
              <a:spAutoFit/>
            </a:bodyPr>
            <a:lstStyle/>
            <a:p>
              <a:pPr indent="406400" algn="just">
                <a:lnSpc>
                  <a:spcPct val="150000"/>
                </a:lnSpc>
              </a:pPr>
              <a:r>
                <a:rPr kern="100" dirty="0">
                  <a:solidFill>
                    <a:srgbClr val="000000"/>
                  </a:solidFill>
                  <a:latin typeface="微软雅黑" panose="020B0503020204020204" charset="-122"/>
                  <a:ea typeface="微软雅黑" panose="020B0503020204020204" charset="-122"/>
                </a:rPr>
                <a:t>23、详细列明项目承担单位已获得和正在申请的各项国家、地方各渠道资助情况，包括项目名称、支持部门、支持专项类别、支持资金、项目起止年月、进展情况，与此次申报项目的关系。</a:t>
              </a:r>
              <a:endParaRPr kern="100" dirty="0">
                <a:solidFill>
                  <a:srgbClr val="000000"/>
                </a:solidFill>
                <a:latin typeface="微软雅黑" panose="020B0503020204020204" charset="-122"/>
                <a:ea typeface="微软雅黑" panose="020B0503020204020204" charset="-122"/>
              </a:endParaRPr>
            </a:p>
          </p:txBody>
        </p:sp>
      </p:grpSp>
      <p:sp>
        <p:nvSpPr>
          <p:cNvPr id="16" name="文本框 15"/>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4" name="组合 3"/>
          <p:cNvGrpSpPr/>
          <p:nvPr/>
        </p:nvGrpSpPr>
        <p:grpSpPr>
          <a:xfrm>
            <a:off x="440544" y="1104464"/>
            <a:ext cx="10066428" cy="1987186"/>
            <a:chOff x="440544" y="1387089"/>
            <a:chExt cx="10066428" cy="1987186"/>
          </a:xfrm>
        </p:grpSpPr>
        <p:sp>
          <p:nvSpPr>
            <p:cNvPr id="17" name="圆角矩形 16"/>
            <p:cNvSpPr/>
            <p:nvPr/>
          </p:nvSpPr>
          <p:spPr>
            <a:xfrm>
              <a:off x="581925" y="1387089"/>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第九章 项目合作情况</a:t>
              </a:r>
              <a:endParaRPr kumimoji="1" lang="zh-CN" altLang="en-US" sz="2000" b="1" dirty="0">
                <a:latin typeface="微软雅黑" panose="020B0503020204020204" charset="-122"/>
                <a:ea typeface="微软雅黑" panose="020B0503020204020204" charset="-122"/>
              </a:endParaRPr>
            </a:p>
          </p:txBody>
        </p:sp>
        <p:sp>
          <p:nvSpPr>
            <p:cNvPr id="3" name="矩形 2"/>
            <p:cNvSpPr/>
            <p:nvPr/>
          </p:nvSpPr>
          <p:spPr>
            <a:xfrm>
              <a:off x="440544" y="2036330"/>
              <a:ext cx="10066428" cy="1337945"/>
            </a:xfrm>
            <a:prstGeom prst="rect">
              <a:avLst/>
            </a:prstGeom>
          </p:spPr>
          <p:txBody>
            <a:bodyPr wrap="square">
              <a:spAutoFit/>
            </a:bodyPr>
            <a:lstStyle/>
            <a:p>
              <a:pPr indent="406400" algn="just">
                <a:lnSpc>
                  <a:spcPct val="150000"/>
                </a:lnSpc>
              </a:pPr>
              <a:r>
                <a:rPr kern="100" dirty="0">
                  <a:solidFill>
                    <a:srgbClr val="000000"/>
                  </a:solidFill>
                  <a:latin typeface="微软雅黑" panose="020B0503020204020204" charset="-122"/>
                  <a:ea typeface="微软雅黑" panose="020B0503020204020204" charset="-122"/>
                </a:rPr>
                <a:t>24、项目在产学研用（包括产业链上下游及用户等）方面的合作计划与方案。</a:t>
              </a:r>
              <a:endParaRPr kern="100" dirty="0">
                <a:solidFill>
                  <a:srgbClr val="000000"/>
                </a:solidFill>
                <a:latin typeface="微软雅黑" panose="020B0503020204020204" charset="-122"/>
                <a:ea typeface="微软雅黑" panose="020B0503020204020204" charset="-122"/>
              </a:endParaRPr>
            </a:p>
            <a:p>
              <a:pPr indent="406400" algn="just">
                <a:lnSpc>
                  <a:spcPct val="150000"/>
                </a:lnSpc>
              </a:pPr>
              <a:r>
                <a:rPr kern="100" dirty="0">
                  <a:solidFill>
                    <a:srgbClr val="000000"/>
                  </a:solidFill>
                  <a:latin typeface="微软雅黑" panose="020B0503020204020204" charset="-122"/>
                  <a:ea typeface="微软雅黑" panose="020B0503020204020204" charset="-122"/>
                </a:rPr>
                <a:t>25、项目实施有无合作单位，有合作单位应说明合作方、合作方式、各方在项目中承担的责任、义务、涉及的相关知识产权、资金和权益分配等，应提供相应的合作协议。</a:t>
              </a:r>
              <a:endParaRPr kern="100" dirty="0">
                <a:solidFill>
                  <a:srgbClr val="000000"/>
                </a:solidFill>
                <a:latin typeface="微软雅黑" panose="020B0503020204020204" charset="-122"/>
                <a:ea typeface="微软雅黑" panose="020B0503020204020204" charset="-122"/>
              </a:endParaRPr>
            </a:p>
          </p:txBody>
        </p:sp>
      </p:grpSp>
      <p:sp>
        <p:nvSpPr>
          <p:cNvPr id="13" name="圆角矩形 12"/>
          <p:cNvSpPr/>
          <p:nvPr/>
        </p:nvSpPr>
        <p:spPr>
          <a:xfrm>
            <a:off x="709388" y="3420587"/>
            <a:ext cx="4511006"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第十章 其它需要说明的事项</a:t>
            </a:r>
            <a:endParaRPr kumimoji="1" lang="zh-CN" altLang="en-US" sz="2000" b="1" dirty="0">
              <a:latin typeface="微软雅黑" panose="020B0503020204020204" charset="-122"/>
              <a:ea typeface="微软雅黑" panose="020B0503020204020204" charset="-122"/>
            </a:endParaRPr>
          </a:p>
        </p:txBody>
      </p:sp>
      <p:sp>
        <p:nvSpPr>
          <p:cNvPr id="16" name="文本框 15"/>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13" name="圆角矩形 12"/>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相关附件材料</a:t>
            </a:r>
            <a:endParaRPr kumimoji="1" lang="zh-CN" altLang="en-US" sz="2000" b="1" dirty="0">
              <a:latin typeface="微软雅黑" panose="020B0503020204020204" charset="-122"/>
              <a:ea typeface="微软雅黑" panose="020B0503020204020204" charset="-122"/>
            </a:endParaRPr>
          </a:p>
        </p:txBody>
      </p:sp>
      <p:sp>
        <p:nvSpPr>
          <p:cNvPr id="15" name="矩形 14"/>
          <p:cNvSpPr/>
          <p:nvPr/>
        </p:nvSpPr>
        <p:spPr>
          <a:xfrm>
            <a:off x="297109" y="1807488"/>
            <a:ext cx="10872915" cy="4892675"/>
          </a:xfrm>
          <a:prstGeom prst="rect">
            <a:avLst/>
          </a:prstGeom>
        </p:spPr>
        <p:txBody>
          <a:bodyPr wrap="square">
            <a:spAutoFit/>
          </a:bodyPr>
          <a:lstStyle/>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一、项目承担单位营业执照、法人登记证、组织机构代码证、税务登记证（均为复印件）</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二、项目承担单位近两年有效的年度审计报告或相关财务报表（包括损益表、资产负债表、现金流量表）</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FF0000"/>
                </a:solidFill>
                <a:latin typeface="微软雅黑" panose="020B0503020204020204" charset="-122"/>
                <a:ea typeface="微软雅黑" panose="020B0503020204020204" charset="-122"/>
              </a:rPr>
              <a:t>三、涉及固定资产投资的需与项目名称、项目承担单位、建设内容、投资规模等基本一致的审批、核准或备案（根据项目不同类别适用其中一项）批准文件（在有效期内且未超过两年）</a:t>
            </a:r>
            <a:endParaRPr lang="zh-CN" altLang="en-US" sz="1600" kern="100" dirty="0">
              <a:solidFill>
                <a:srgbClr val="FF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四、新增土地需提供国土资源部门出具的与项目承担单位相一致的项目用地预审意见；如利用现有土地，需提供土地使用权证明材料；如租赁用房，提供租赁协议和出租方房屋土地使用权证明材料</a:t>
            </a:r>
            <a:r>
              <a:rPr lang="en-US" altLang="zh-CN" sz="1600" kern="100" dirty="0">
                <a:solidFill>
                  <a:srgbClr val="000000"/>
                </a:solidFill>
                <a:latin typeface="微软雅黑" panose="020B0503020204020204" charset="-122"/>
                <a:ea typeface="微软雅黑" panose="020B0503020204020204" charset="-122"/>
              </a:rPr>
              <a:t>  </a:t>
            </a:r>
            <a:r>
              <a:rPr lang="en-US" altLang="zh-CN" sz="1600" b="1" kern="100" dirty="0">
                <a:solidFill>
                  <a:srgbClr val="FF0000"/>
                </a:solidFill>
                <a:latin typeface="微软雅黑" panose="020B0503020204020204" charset="-122"/>
                <a:ea typeface="微软雅黑" panose="020B0503020204020204" charset="-122"/>
                <a:sym typeface="+mn-ea"/>
              </a:rPr>
              <a:t>→</a:t>
            </a:r>
            <a:r>
              <a:rPr lang="zh-CN" altLang="zh-CN" sz="1600" b="1" kern="100" dirty="0">
                <a:solidFill>
                  <a:srgbClr val="FF0000"/>
                </a:solidFill>
                <a:latin typeface="微软雅黑" panose="020B0503020204020204" charset="-122"/>
                <a:ea typeface="微软雅黑" panose="020B0503020204020204" charset="-122"/>
                <a:sym typeface="+mn-ea"/>
              </a:rPr>
              <a:t>☆规划土地条件落实</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五、能评批复（根据项目用能情况适用不同文件和流程）</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六、知识产权和前期科研成果证明材料，包括权威机构认证或出具技术检测报告、专利证书、项目技术来源协议书等；证明项目具有先进性、创新性的相关检测、检索报告、用户应用证明等（专利受理书或专利证书超过10项，请列清单并提供关键核心专利复印件）</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七、项目资金证明文件，包括：</a:t>
            </a:r>
            <a:r>
              <a:rPr lang="zh-CN" altLang="en-US" sz="1600" kern="100" dirty="0">
                <a:solidFill>
                  <a:srgbClr val="FF0000"/>
                </a:solidFill>
                <a:latin typeface="微软雅黑" panose="020B0503020204020204" charset="-122"/>
                <a:ea typeface="微软雅黑" panose="020B0503020204020204" charset="-122"/>
              </a:rPr>
              <a:t>自有资金证明材料（银行存款证明）</a:t>
            </a:r>
            <a:r>
              <a:rPr lang="zh-CN" altLang="en-US" sz="1600" kern="100" dirty="0">
                <a:solidFill>
                  <a:srgbClr val="000000"/>
                </a:solidFill>
                <a:latin typeface="微软雅黑" panose="020B0503020204020204" charset="-122"/>
                <a:ea typeface="微软雅黑" panose="020B0503020204020204" charset="-122"/>
              </a:rPr>
              <a:t>；银行承贷证明材料（各银行分行以上机构出具的固定资产贷款承诺书）文件；其它资金来源证明文件 </a:t>
            </a:r>
            <a:endParaRPr lang="zh-CN" altLang="en-US" sz="1600"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sz="1600" kern="100" dirty="0">
                <a:solidFill>
                  <a:srgbClr val="000000"/>
                </a:solidFill>
                <a:latin typeface="微软雅黑" panose="020B0503020204020204" charset="-122"/>
                <a:ea typeface="微软雅黑" panose="020B0503020204020204" charset="-122"/>
              </a:rPr>
              <a:t>八、项目承担单位法人代表签署并加盖公章的对申报项目资金所有提交资料真实性负责的声明</a:t>
            </a:r>
            <a:endParaRPr lang="zh-CN" altLang="en-US" sz="1600" kern="100" dirty="0">
              <a:solidFill>
                <a:srgbClr val="000000"/>
              </a:solidFill>
              <a:latin typeface="微软雅黑" panose="020B0503020204020204" charset="-122"/>
              <a:ea typeface="微软雅黑" panose="020B0503020204020204" charset="-122"/>
            </a:endParaRPr>
          </a:p>
        </p:txBody>
      </p:sp>
      <p:sp>
        <p:nvSpPr>
          <p:cNvPr id="2" name="矩形 1"/>
          <p:cNvSpPr/>
          <p:nvPr/>
        </p:nvSpPr>
        <p:spPr>
          <a:xfrm>
            <a:off x="3781895" y="1292322"/>
            <a:ext cx="3383280" cy="368300"/>
          </a:xfrm>
          <a:prstGeom prst="rect">
            <a:avLst/>
          </a:prstGeom>
        </p:spPr>
        <p:txBody>
          <a:bodyPr wrap="none">
            <a:spAutoFit/>
          </a:bodyPr>
          <a:lstStyle/>
          <a:p>
            <a:pPr algn="l"/>
            <a:r>
              <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rPr>
              <a:t>一至八项所有申报项目均须提供</a:t>
            </a:r>
            <a:endParaRPr lang="zh-CN" altLang="en-US" dirty="0">
              <a:solidFill>
                <a:srgbClr val="FF0000"/>
              </a:solidFill>
              <a:latin typeface="微软雅黑" panose="020B0503020204020204" charset="-122"/>
              <a:ea typeface="微软雅黑" panose="020B0503020204020204" charset="-122"/>
            </a:endParaRPr>
          </a:p>
        </p:txBody>
      </p:sp>
      <p:sp>
        <p:nvSpPr>
          <p:cNvPr id="16" name="文本框 15"/>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15" name="矩形 14"/>
          <p:cNvSpPr/>
          <p:nvPr/>
        </p:nvSpPr>
        <p:spPr>
          <a:xfrm>
            <a:off x="440690" y="1989455"/>
            <a:ext cx="10893425" cy="2999740"/>
          </a:xfrm>
          <a:prstGeom prst="rect">
            <a:avLst/>
          </a:prstGeom>
        </p:spPr>
        <p:txBody>
          <a:bodyPr wrap="square">
            <a:spAutoFit/>
          </a:bodyPr>
          <a:lstStyle/>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九、如项目涉及新增土地或新建建筑等需规划部门批复的建设内容，应提供与项目名称、项目承担单位、建设内容等相一致的城市规划部门出具的城市规划选址意见</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十、环保部门出具的与项目承担单位主体一致的且包含项目建设内容、投资规模的环境影响评价文件的审批意见</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十一、有关部门出具的产品生产许可文件等（复印件）</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kern="100" dirty="0">
                <a:solidFill>
                  <a:srgbClr val="000000"/>
                </a:solidFill>
                <a:latin typeface="微软雅黑" panose="020B0503020204020204" charset="-122"/>
                <a:ea typeface="微软雅黑" panose="020B0503020204020204" charset="-122"/>
              </a:rPr>
              <a:t>十二、如有合作单位提供合作协议书</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endParaRPr lang="zh-CN" altLang="en-US" kern="100" dirty="0">
              <a:solidFill>
                <a:srgbClr val="000000"/>
              </a:solidFill>
              <a:latin typeface="微软雅黑" panose="020B0503020204020204" charset="-122"/>
              <a:ea typeface="微软雅黑" panose="020B0503020204020204" charset="-122"/>
            </a:endParaRPr>
          </a:p>
        </p:txBody>
      </p:sp>
      <p:sp>
        <p:nvSpPr>
          <p:cNvPr id="2" name="矩形 1"/>
          <p:cNvSpPr/>
          <p:nvPr/>
        </p:nvSpPr>
        <p:spPr>
          <a:xfrm>
            <a:off x="3916352" y="1258268"/>
            <a:ext cx="4570482" cy="369332"/>
          </a:xfrm>
          <a:prstGeom prst="rect">
            <a:avLst/>
          </a:prstGeom>
        </p:spPr>
        <p:txBody>
          <a:bodyPr wrap="none">
            <a:spAutoFit/>
          </a:bodyPr>
          <a:lstStyle/>
          <a:p>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九至十二项根据项目领域和特点视情况提供</a:t>
            </a:r>
            <a:endPar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16" name="文本框 15"/>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3" name="圆角矩形 2"/>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相关附件材料</a:t>
            </a:r>
            <a:endParaRPr kumimoji="1" lang="zh-CN" altLang="en-US" sz="2000" b="1"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3" name="图片 2"/>
          <p:cNvPicPr>
            <a:picLocks noChangeAspect="1"/>
          </p:cNvPicPr>
          <p:nvPr/>
        </p:nvPicPr>
        <p:blipFill>
          <a:blip r:embed="rId1"/>
          <a:stretch>
            <a:fillRect/>
          </a:stretch>
        </p:blipFill>
        <p:spPr>
          <a:xfrm>
            <a:off x="3086100" y="1393190"/>
            <a:ext cx="6887845" cy="4642485"/>
          </a:xfrm>
          <a:prstGeom prst="rect">
            <a:avLst/>
          </a:prstGeom>
        </p:spPr>
      </p:pic>
      <p:sp>
        <p:nvSpPr>
          <p:cNvPr id="2" name="文本框 1"/>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5" name="圆角矩形 4"/>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相关附表</a:t>
            </a:r>
            <a:endParaRPr kumimoji="1" lang="zh-CN" altLang="en-US" sz="2000" b="1"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3103880" y="1465580"/>
            <a:ext cx="6948170" cy="4382770"/>
          </a:xfrm>
          <a:prstGeom prst="rect">
            <a:avLst/>
          </a:prstGeom>
        </p:spPr>
      </p:pic>
      <p:sp>
        <p:nvSpPr>
          <p:cNvPr id="5" name="圆角矩形 4"/>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相关附表</a:t>
            </a:r>
            <a:endParaRPr kumimoji="1"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1419225" y="2200275"/>
            <a:ext cx="8585835" cy="2711450"/>
          </a:xfrm>
          <a:prstGeom prst="rect">
            <a:avLst/>
          </a:prstGeom>
        </p:spPr>
      </p:pic>
      <p:sp>
        <p:nvSpPr>
          <p:cNvPr id="5" name="圆角矩形 4"/>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相关附表</a:t>
            </a:r>
            <a:endParaRPr kumimoji="1" lang="zh-CN" altLang="en-US" sz="2000" b="1" dirty="0">
              <a:latin typeface="微软雅黑" panose="020B0503020204020204" charset="-122"/>
              <a:ea typeface="微软雅黑" panose="020B0503020204020204" charset="-122"/>
            </a:endParaRPr>
          </a:p>
        </p:txBody>
      </p:sp>
      <p:sp>
        <p:nvSpPr>
          <p:cNvPr id="3" name="文本框 2"/>
          <p:cNvSpPr txBox="1"/>
          <p:nvPr/>
        </p:nvSpPr>
        <p:spPr>
          <a:xfrm>
            <a:off x="440690" y="313055"/>
            <a:ext cx="913511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1</a:t>
            </a:r>
            <a:r>
              <a:rPr kumimoji="1" lang="zh-CN" altLang="en-US" sz="3200" b="1" dirty="0">
                <a:latin typeface="黑体" panose="02010609060101010101" pitchFamily="49" charset="-122"/>
                <a:ea typeface="黑体" panose="02010609060101010101" pitchFamily="49" charset="-122"/>
                <a:cs typeface="Times New Roman" panose="02020603050405020304"/>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电子化学品制造项目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361"/>
          <a:stretch>
            <a:fillRect/>
          </a:stretch>
        </p:blipFill>
        <p:spPr bwMode="auto">
          <a:xfrm>
            <a:off x="794" y="0"/>
            <a:ext cx="12190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41539" y="-172528"/>
            <a:ext cx="12858204" cy="715992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7" name="文本框 6"/>
          <p:cNvSpPr txBox="1"/>
          <p:nvPr/>
        </p:nvSpPr>
        <p:spPr>
          <a:xfrm>
            <a:off x="4617071" y="2933262"/>
            <a:ext cx="2957861" cy="646331"/>
          </a:xfrm>
          <a:prstGeom prst="rect">
            <a:avLst/>
          </a:prstGeom>
          <a:noFill/>
        </p:spPr>
        <p:txBody>
          <a:bodyPr wrap="none" rtlCol="0">
            <a:spAutoFit/>
          </a:bodyPr>
          <a:lstStyle/>
          <a:p>
            <a:pPr lvl="0" algn="ctr">
              <a:defRPr/>
            </a:pPr>
            <a:r>
              <a:rPr lang="zh-CN" altLang="en-US" sz="3600" dirty="0">
                <a:solidFill>
                  <a:prstClr val="black"/>
                </a:solidFill>
                <a:latin typeface="黑体" panose="02010609060101010101" pitchFamily="49" charset="-122"/>
                <a:ea typeface="黑体" panose="02010609060101010101" pitchFamily="49" charset="-122"/>
              </a:rPr>
              <a:t>一、政策</a:t>
            </a:r>
            <a:r>
              <a:rPr lang="zh-CN" altLang="en-US" sz="3600" b="1" dirty="0">
                <a:solidFill>
                  <a:srgbClr val="000000"/>
                </a:solidFill>
                <a:latin typeface="黑体" panose="02010609060101010101" pitchFamily="49" charset="-122"/>
                <a:ea typeface="黑体" panose="02010609060101010101" pitchFamily="49" charset="-122"/>
                <a:cs typeface="宋体" panose="02010600030101010101" pitchFamily="2" charset="-122"/>
              </a:rPr>
              <a:t>背景</a:t>
            </a:r>
            <a:endParaRPr lang="zh-CN" altLang="en-US" sz="8800" b="1" dirty="0">
              <a:solidFill>
                <a:prstClr val="black"/>
              </a:solidFill>
              <a:latin typeface="黑体" panose="02010609060101010101" pitchFamily="49" charset="-122"/>
              <a:ea typeface="黑体" panose="02010609060101010101" pitchFamily="49" charset="-122"/>
            </a:endParaRPr>
          </a:p>
        </p:txBody>
      </p:sp>
      <p:sp>
        <p:nvSpPr>
          <p:cNvPr id="3" name="椭圆 2"/>
          <p:cNvSpPr/>
          <p:nvPr/>
        </p:nvSpPr>
        <p:spPr>
          <a:xfrm>
            <a:off x="2949985" y="4147185"/>
            <a:ext cx="6970758" cy="76200"/>
          </a:xfrm>
          <a:prstGeom prst="ellipse">
            <a:avLst/>
          </a:prstGeom>
          <a:gradFill>
            <a:gsLst>
              <a:gs pos="60000">
                <a:schemeClr val="accent1">
                  <a:lumMod val="21000"/>
                  <a:alpha val="70000"/>
                </a:schemeClr>
              </a:gs>
              <a:gs pos="0">
                <a:schemeClr val="accent1">
                  <a:lumMod val="5000"/>
                  <a:lumOff val="95000"/>
                </a:schemeClr>
              </a:gs>
              <a:gs pos="20000">
                <a:schemeClr val="accent1">
                  <a:lumMod val="45000"/>
                  <a:lumOff val="55000"/>
                </a:schemeClr>
              </a:gs>
              <a:gs pos="83000">
                <a:schemeClr val="accent1">
                  <a:lumMod val="50000"/>
                </a:schemeClr>
              </a:gs>
              <a:gs pos="100000">
                <a:schemeClr val="accent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cs"/>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2" name="图片 1"/>
          <p:cNvPicPr>
            <a:picLocks noChangeAspect="1"/>
          </p:cNvPicPr>
          <p:nvPr/>
        </p:nvPicPr>
        <p:blipFill>
          <a:blip r:embed="rId1"/>
          <a:stretch>
            <a:fillRect/>
          </a:stretch>
        </p:blipFill>
        <p:spPr>
          <a:xfrm>
            <a:off x="835025" y="1259840"/>
            <a:ext cx="3917315" cy="5389245"/>
          </a:xfrm>
          <a:prstGeom prst="rect">
            <a:avLst/>
          </a:prstGeom>
        </p:spPr>
      </p:pic>
      <p:sp>
        <p:nvSpPr>
          <p:cNvPr id="4" name="圆角矩形 3"/>
          <p:cNvSpPr/>
          <p:nvPr/>
        </p:nvSpPr>
        <p:spPr>
          <a:xfrm>
            <a:off x="1378311" y="2676855"/>
            <a:ext cx="3198506" cy="351988"/>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pic>
        <p:nvPicPr>
          <p:cNvPr id="5" name="图片 4"/>
          <p:cNvPicPr>
            <a:picLocks noChangeAspect="1"/>
          </p:cNvPicPr>
          <p:nvPr/>
        </p:nvPicPr>
        <p:blipFill>
          <a:blip r:embed="rId2"/>
          <a:stretch>
            <a:fillRect/>
          </a:stretch>
        </p:blipFill>
        <p:spPr>
          <a:xfrm>
            <a:off x="5597525" y="1666875"/>
            <a:ext cx="5004435" cy="4110990"/>
          </a:xfrm>
          <a:prstGeom prst="rect">
            <a:avLst/>
          </a:prstGeom>
        </p:spPr>
      </p:pic>
      <p:sp>
        <p:nvSpPr>
          <p:cNvPr id="3" name="圆角矩形 2"/>
          <p:cNvSpPr/>
          <p:nvPr/>
        </p:nvSpPr>
        <p:spPr>
          <a:xfrm>
            <a:off x="1054735" y="3947795"/>
            <a:ext cx="3198495" cy="182880"/>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
        <p:nvSpPr>
          <p:cNvPr id="16" name="文本框 15"/>
          <p:cNvSpPr txBox="1"/>
          <p:nvPr/>
        </p:nvSpPr>
        <p:spPr>
          <a:xfrm>
            <a:off x="440690" y="313055"/>
            <a:ext cx="825246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3" name="图片 2"/>
          <p:cNvPicPr>
            <a:picLocks noChangeAspect="1"/>
          </p:cNvPicPr>
          <p:nvPr>
            <p:custDataLst>
              <p:tags r:id="rId1"/>
            </p:custDataLst>
          </p:nvPr>
        </p:nvPicPr>
        <p:blipFill>
          <a:blip r:embed="rId2"/>
          <a:srcRect b="49100"/>
          <a:stretch>
            <a:fillRect/>
          </a:stretch>
        </p:blipFill>
        <p:spPr>
          <a:xfrm>
            <a:off x="733425" y="1139190"/>
            <a:ext cx="4517390" cy="281876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010275" y="1773555"/>
            <a:ext cx="4951095" cy="3311525"/>
          </a:xfrm>
          <a:prstGeom prst="rect">
            <a:avLst/>
          </a:prstGeom>
        </p:spPr>
      </p:pic>
      <p:pic>
        <p:nvPicPr>
          <p:cNvPr id="2" name="图片 1"/>
          <p:cNvPicPr>
            <a:picLocks noChangeAspect="1"/>
          </p:cNvPicPr>
          <p:nvPr>
            <p:custDataLst>
              <p:tags r:id="rId5"/>
            </p:custDataLst>
          </p:nvPr>
        </p:nvPicPr>
        <p:blipFill>
          <a:blip r:embed="rId2"/>
          <a:srcRect t="68799"/>
          <a:stretch>
            <a:fillRect/>
          </a:stretch>
        </p:blipFill>
        <p:spPr>
          <a:xfrm>
            <a:off x="733425" y="3957955"/>
            <a:ext cx="4517390" cy="1727835"/>
          </a:xfrm>
          <a:prstGeom prst="rect">
            <a:avLst/>
          </a:prstGeom>
        </p:spPr>
      </p:pic>
      <p:sp>
        <p:nvSpPr>
          <p:cNvPr id="4" name="圆角矩形 3"/>
          <p:cNvSpPr/>
          <p:nvPr/>
        </p:nvSpPr>
        <p:spPr>
          <a:xfrm>
            <a:off x="662940" y="3940810"/>
            <a:ext cx="4516120" cy="1942465"/>
          </a:xfrm>
          <a:prstGeom prst="roundRect">
            <a:avLst/>
          </a:prstGeom>
          <a:noFill/>
          <a:ln w="28575">
            <a:solidFill>
              <a:srgbClr val="FF000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
        <p:nvSpPr>
          <p:cNvPr id="16" name="文本框 15"/>
          <p:cNvSpPr txBox="1"/>
          <p:nvPr/>
        </p:nvSpPr>
        <p:spPr>
          <a:xfrm>
            <a:off x="440690" y="313055"/>
            <a:ext cx="825246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rPr>
              <a:t>申请表编制要求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4" name="组合 3"/>
          <p:cNvGrpSpPr/>
          <p:nvPr/>
        </p:nvGrpSpPr>
        <p:grpSpPr>
          <a:xfrm>
            <a:off x="440690" y="1104265"/>
            <a:ext cx="10897870" cy="4479924"/>
            <a:chOff x="440543" y="1387089"/>
            <a:chExt cx="9579686" cy="4480153"/>
          </a:xfrm>
        </p:grpSpPr>
        <p:sp>
          <p:nvSpPr>
            <p:cNvPr id="17" name="圆角矩形 16"/>
            <p:cNvSpPr/>
            <p:nvPr/>
          </p:nvSpPr>
          <p:spPr>
            <a:xfrm>
              <a:off x="581925" y="1387089"/>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第一章 项目概况及项目单位概述</a:t>
              </a:r>
              <a:endParaRPr kumimoji="1" lang="zh-CN" altLang="en-US" sz="2000" b="1" dirty="0">
                <a:latin typeface="微软雅黑" panose="020B0503020204020204" charset="-122"/>
                <a:ea typeface="微软雅黑" panose="020B0503020204020204" charset="-122"/>
              </a:endParaRPr>
            </a:p>
          </p:txBody>
        </p:sp>
        <p:sp>
          <p:nvSpPr>
            <p:cNvPr id="3" name="矩形 2"/>
            <p:cNvSpPr/>
            <p:nvPr/>
          </p:nvSpPr>
          <p:spPr>
            <a:xfrm>
              <a:off x="440543" y="2036092"/>
              <a:ext cx="9579686" cy="3831150"/>
            </a:xfrm>
            <a:prstGeom prst="rect">
              <a:avLst/>
            </a:prstGeom>
          </p:spPr>
          <p:txBody>
            <a:bodyPr wrap="square">
              <a:spAutoFit/>
            </a:bodyPr>
            <a:lstStyle/>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一、项目概况：</a:t>
              </a:r>
              <a:r>
                <a:rPr lang="zh-CN" altLang="en-US" kern="100" dirty="0">
                  <a:solidFill>
                    <a:srgbClr val="000000"/>
                  </a:solidFill>
                  <a:latin typeface="微软雅黑" panose="020B0503020204020204" charset="-122"/>
                  <a:ea typeface="微软雅黑" panose="020B0503020204020204" charset="-122"/>
                </a:rPr>
                <a:t>包括项目建设目标、规模、内容、周期。</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二、项目单位概况：</a:t>
              </a:r>
              <a:r>
                <a:rPr lang="zh-CN" altLang="en-US" kern="100" dirty="0">
                  <a:solidFill>
                    <a:srgbClr val="000000"/>
                  </a:solidFill>
                  <a:latin typeface="微软雅黑" panose="020B0503020204020204" charset="-122"/>
                  <a:ea typeface="微软雅黑" panose="020B0503020204020204" charset="-122"/>
                </a:rPr>
                <a:t>包括项目申报单位的注册资本、主营业务、经营年限、股东构成、现有生产能力等内容。</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三、项目单位经营业绩、发展趋势：</a:t>
              </a:r>
              <a:r>
                <a:rPr lang="zh-CN" altLang="en-US" kern="100" dirty="0">
                  <a:solidFill>
                    <a:srgbClr val="000000"/>
                  </a:solidFill>
                  <a:latin typeface="微软雅黑" panose="020B0503020204020204" charset="-122"/>
                  <a:ea typeface="微软雅黑" panose="020B0503020204020204" charset="-122"/>
                </a:rPr>
                <a:t>指项目单位项目申报时间之前三年的经营业绩和趋势。包括主要产品类型、产量、技术水平，经济和社会效益等。1、经营业绩主要基于第三方审计单位出具的审计报告，包括但不限于主营业务收入、主营业务成本、利润、税收、市场占有率等。2、发展趋势主要基于前三年的经营业绩和市场情况对企业的过去发展形势作出回顾和总结，并对企业后续的发展形势作出预测性判断。</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sym typeface="+mn-ea"/>
                </a:rPr>
                <a:t>四、项目单位建设本项目的优势：</a:t>
              </a:r>
              <a:r>
                <a:rPr lang="zh-CN" altLang="en-US" kern="100" dirty="0">
                  <a:solidFill>
                    <a:srgbClr val="000000"/>
                  </a:solidFill>
                  <a:latin typeface="微软雅黑" panose="020B0503020204020204" charset="-122"/>
                  <a:ea typeface="微软雅黑" panose="020B0503020204020204" charset="-122"/>
                  <a:sym typeface="+mn-ea"/>
                </a:rPr>
                <a:t>项目单位基础设施建设情况及规划，工艺装备水平，销售情况及在行业中地位，取得成果与社会效益，技术研发机构，近三年研发投入等。</a:t>
              </a:r>
              <a:endParaRPr lang="zh-CN" altLang="en-US" kern="100" dirty="0">
                <a:solidFill>
                  <a:srgbClr val="000000"/>
                </a:solidFill>
                <a:latin typeface="微软雅黑" panose="020B0503020204020204" charset="-122"/>
                <a:ea typeface="微软雅黑" panose="020B0503020204020204" charset="-122"/>
              </a:endParaRP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3" name="组合 2"/>
          <p:cNvGrpSpPr/>
          <p:nvPr/>
        </p:nvGrpSpPr>
        <p:grpSpPr>
          <a:xfrm>
            <a:off x="440690" y="1315085"/>
            <a:ext cx="11224260" cy="2817495"/>
            <a:chOff x="440543" y="1387089"/>
            <a:chExt cx="11406505" cy="2817495"/>
          </a:xfrm>
        </p:grpSpPr>
        <p:sp>
          <p:nvSpPr>
            <p:cNvPr id="5" name="圆角矩形 4"/>
            <p:cNvSpPr/>
            <p:nvPr/>
          </p:nvSpPr>
          <p:spPr>
            <a:xfrm>
              <a:off x="581925" y="1387089"/>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微软雅黑" panose="020B0503020204020204" charset="-122"/>
                  <a:ea typeface="微软雅黑" panose="020B0503020204020204" charset="-122"/>
                </a:rPr>
                <a:t>第二章 项目建设的必要性</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7" name="矩形 6"/>
            <p:cNvSpPr/>
            <p:nvPr/>
          </p:nvSpPr>
          <p:spPr>
            <a:xfrm>
              <a:off x="440543" y="2036059"/>
              <a:ext cx="11406505" cy="2168525"/>
            </a:xfrm>
            <a:prstGeom prst="rect">
              <a:avLst/>
            </a:prstGeom>
          </p:spPr>
          <p:txBody>
            <a:bodyPr wrap="square">
              <a:spAutoFit/>
            </a:bodyPr>
            <a:lstStyle/>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一、产业政策（准入）等方面的要求：</a:t>
              </a:r>
              <a:r>
                <a:rPr lang="zh-CN" altLang="en-US" kern="100" dirty="0">
                  <a:solidFill>
                    <a:srgbClr val="000000"/>
                  </a:solidFill>
                  <a:latin typeface="微软雅黑" panose="020B0503020204020204" charset="-122"/>
                  <a:ea typeface="微软雅黑" panose="020B0503020204020204" charset="-122"/>
                </a:rPr>
                <a:t>分析项目的工程技术方案、产品方案等是否符合有关产业政策、法律法规的要求。</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二、技术和产业发展需求：</a:t>
              </a:r>
              <a:r>
                <a:rPr lang="zh-CN" altLang="en-US" kern="100" dirty="0">
                  <a:solidFill>
                    <a:srgbClr val="000000"/>
                  </a:solidFill>
                  <a:latin typeface="微软雅黑" panose="020B0503020204020204" charset="-122"/>
                  <a:ea typeface="微软雅黑" panose="020B0503020204020204" charset="-122"/>
                </a:rPr>
                <a:t>阐述行业现状的基本情况以及企业在行业中所处地位，分析项目对所在行业及关联产业发展的影响</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FF0000"/>
                  </a:solidFill>
                  <a:latin typeface="微软雅黑" panose="020B0503020204020204" charset="-122"/>
                  <a:ea typeface="微软雅黑" panose="020B0503020204020204" charset="-122"/>
                </a:rPr>
                <a:t>三、项目先进性：</a:t>
              </a:r>
              <a:r>
                <a:rPr lang="zh-CN" altLang="en-US" kern="100" dirty="0">
                  <a:solidFill>
                    <a:srgbClr val="FF0000"/>
                  </a:solidFill>
                  <a:latin typeface="微软雅黑" panose="020B0503020204020204" charset="-122"/>
                  <a:ea typeface="微软雅黑" panose="020B0503020204020204" charset="-122"/>
                </a:rPr>
                <a:t>阐述项目产品、技术、工艺等的先进性。</a:t>
              </a:r>
              <a:r>
                <a:rPr lang="en-US" altLang="zh-CN" kern="100" dirty="0">
                  <a:solidFill>
                    <a:srgbClr val="FF0000"/>
                  </a:solidFill>
                  <a:latin typeface="微软雅黑" panose="020B0503020204020204" charset="-122"/>
                  <a:ea typeface="微软雅黑" panose="020B0503020204020204" charset="-122"/>
                </a:rPr>
                <a:t>   </a:t>
              </a:r>
              <a:r>
                <a:rPr lang="en-US" altLang="zh-CN" kern="100" dirty="0">
                  <a:solidFill>
                    <a:srgbClr val="FF0000"/>
                  </a:solidFill>
                  <a:latin typeface="微软雅黑" panose="020B0503020204020204" charset="-122"/>
                  <a:ea typeface="微软雅黑" panose="020B0503020204020204" charset="-122"/>
                  <a:sym typeface="+mn-ea"/>
                </a:rPr>
                <a:t> </a:t>
              </a:r>
              <a:endParaRPr lang="zh-CN" altLang="en-US" kern="100" dirty="0">
                <a:solidFill>
                  <a:srgbClr val="FF0000"/>
                </a:solidFill>
                <a:latin typeface="微软雅黑" panose="020B0503020204020204" charset="-122"/>
                <a:ea typeface="微软雅黑" panose="020B0503020204020204" charset="-122"/>
              </a:endParaRPr>
            </a:p>
          </p:txBody>
        </p:sp>
      </p:grpSp>
      <p:grpSp>
        <p:nvGrpSpPr>
          <p:cNvPr id="8" name="组合 7"/>
          <p:cNvGrpSpPr/>
          <p:nvPr/>
        </p:nvGrpSpPr>
        <p:grpSpPr>
          <a:xfrm>
            <a:off x="440543" y="4233744"/>
            <a:ext cx="11073130" cy="2159635"/>
            <a:chOff x="440543" y="1104464"/>
            <a:chExt cx="11073130" cy="2159635"/>
          </a:xfrm>
        </p:grpSpPr>
        <p:sp>
          <p:nvSpPr>
            <p:cNvPr id="9" name="圆角矩形 8"/>
            <p:cNvSpPr/>
            <p:nvPr/>
          </p:nvSpPr>
          <p:spPr>
            <a:xfrm>
              <a:off x="581925" y="1104464"/>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solidFill>
                    <a:schemeClr val="tx1"/>
                  </a:solidFill>
                  <a:latin typeface="微软雅黑" panose="020B0503020204020204" charset="-122"/>
                  <a:ea typeface="微软雅黑" panose="020B0503020204020204" charset="-122"/>
                </a:rPr>
                <a:t>第三章 市场分析</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21" name="矩形 20"/>
            <p:cNvSpPr/>
            <p:nvPr/>
          </p:nvSpPr>
          <p:spPr>
            <a:xfrm>
              <a:off x="440543" y="1926154"/>
              <a:ext cx="11073130" cy="1337945"/>
            </a:xfrm>
            <a:prstGeom prst="rect">
              <a:avLst/>
            </a:prstGeom>
          </p:spPr>
          <p:txBody>
            <a:bodyPr wrap="square">
              <a:spAutoFit/>
            </a:bodyPr>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一、项目产品所在行业现状及发展趋势：</a:t>
              </a:r>
              <a:r>
                <a:rPr lang="en-US" altLang="zh-CN" kern="100" dirty="0">
                  <a:solidFill>
                    <a:srgbClr val="000000"/>
                  </a:solidFill>
                  <a:latin typeface="微软雅黑" panose="020B0503020204020204" charset="-122"/>
                  <a:ea typeface="微软雅黑" panose="020B0503020204020204" charset="-122"/>
                </a:rPr>
                <a:t>1</a:t>
              </a:r>
              <a:r>
                <a:rPr lang="zh-CN" altLang="en-US" kern="100" dirty="0">
                  <a:solidFill>
                    <a:srgbClr val="000000"/>
                  </a:solidFill>
                  <a:latin typeface="微软雅黑" panose="020B0503020204020204" charset="-122"/>
                  <a:ea typeface="微软雅黑" panose="020B0503020204020204" charset="-122"/>
                </a:rPr>
                <a:t>、国际、国内本行业现状；</a:t>
              </a:r>
              <a:r>
                <a:rPr lang="en-US" altLang="zh-CN" kern="100" dirty="0">
                  <a:solidFill>
                    <a:srgbClr val="000000"/>
                  </a:solidFill>
                  <a:latin typeface="微软雅黑" panose="020B0503020204020204" charset="-122"/>
                  <a:ea typeface="微软雅黑" panose="020B0503020204020204" charset="-122"/>
                </a:rPr>
                <a:t>2</a:t>
              </a:r>
              <a:r>
                <a:rPr lang="zh-CN" altLang="en-US" kern="100" dirty="0">
                  <a:solidFill>
                    <a:srgbClr val="000000"/>
                  </a:solidFill>
                  <a:latin typeface="微软雅黑" panose="020B0503020204020204" charset="-122"/>
                  <a:ea typeface="微软雅黑" panose="020B0503020204020204" charset="-122"/>
                </a:rPr>
                <a:t>、国际、国内本行业发展趋势。</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二、市场容量：</a:t>
              </a:r>
              <a:r>
                <a:rPr lang="zh-CN" altLang="en-US" kern="100" dirty="0">
                  <a:solidFill>
                    <a:srgbClr val="000000"/>
                  </a:solidFill>
                  <a:latin typeface="微软雅黑" panose="020B0503020204020204" charset="-122"/>
                  <a:ea typeface="微软雅黑" panose="020B0503020204020204" charset="-122"/>
                </a:rPr>
                <a:t>包括国内外对产品的需求现状和发展趋势分析；</a:t>
              </a:r>
              <a:r>
                <a:rPr lang="zh-CN" altLang="en-US" kern="100" dirty="0">
                  <a:solidFill>
                    <a:srgbClr val="FF0000"/>
                  </a:solidFill>
                  <a:latin typeface="微软雅黑" panose="020B0503020204020204" charset="-122"/>
                  <a:ea typeface="微软雅黑" panose="020B0503020204020204" charset="-122"/>
                </a:rPr>
                <a:t>国内现有同行业生产能力及发展趋势分析</a:t>
              </a:r>
              <a:r>
                <a:rPr lang="zh-CN" altLang="en-US" kern="100" dirty="0">
                  <a:solidFill>
                    <a:srgbClr val="000000"/>
                  </a:solidFill>
                  <a:latin typeface="微软雅黑" panose="020B0503020204020204" charset="-122"/>
                  <a:ea typeface="微软雅黑" panose="020B0503020204020204" charset="-122"/>
                </a:rPr>
                <a:t>；产品销售、价格及竞争能力分析；产品进入市场的现有客户和前景分析。</a:t>
              </a:r>
              <a:endParaRPr lang="zh-CN" altLang="en-US" kern="100" dirty="0">
                <a:solidFill>
                  <a:srgbClr val="000000"/>
                </a:solidFill>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2" name="组合 1"/>
          <p:cNvGrpSpPr/>
          <p:nvPr/>
        </p:nvGrpSpPr>
        <p:grpSpPr>
          <a:xfrm>
            <a:off x="440544" y="1340684"/>
            <a:ext cx="10066429" cy="2402476"/>
            <a:chOff x="440544" y="1104464"/>
            <a:chExt cx="10066429" cy="2402476"/>
          </a:xfrm>
        </p:grpSpPr>
        <p:sp>
          <p:nvSpPr>
            <p:cNvPr id="5" name="圆角矩形 4"/>
            <p:cNvSpPr/>
            <p:nvPr/>
          </p:nvSpPr>
          <p:spPr>
            <a:xfrm>
              <a:off x="581925" y="1104464"/>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第四章 产品方案与生产规模</a:t>
              </a:r>
              <a:endParaRPr kumimoji="1" lang="zh-CN" altLang="en-US" sz="2000" b="1" dirty="0">
                <a:latin typeface="微软雅黑" panose="020B0503020204020204" charset="-122"/>
                <a:ea typeface="微软雅黑" panose="020B0503020204020204" charset="-122"/>
              </a:endParaRPr>
            </a:p>
          </p:txBody>
        </p:sp>
        <p:sp>
          <p:nvSpPr>
            <p:cNvPr id="12" name="矩形 11"/>
            <p:cNvSpPr/>
            <p:nvPr/>
          </p:nvSpPr>
          <p:spPr>
            <a:xfrm>
              <a:off x="440544" y="1753705"/>
              <a:ext cx="10066429" cy="1753235"/>
            </a:xfrm>
            <a:prstGeom prst="rect">
              <a:avLst/>
            </a:prstGeom>
          </p:spPr>
          <p:txBody>
            <a:bodyPr wrap="square">
              <a:spAutoFit/>
            </a:bodyPr>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一、产品方案和建设规模</a:t>
              </a:r>
              <a:endParaRPr lang="zh-CN" altLang="en-US" b="1"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二、产品产量及销售量：</a:t>
              </a:r>
              <a:r>
                <a:rPr lang="zh-CN" altLang="en-US" kern="100" dirty="0">
                  <a:solidFill>
                    <a:srgbClr val="000000"/>
                  </a:solidFill>
                  <a:latin typeface="微软雅黑" panose="020B0503020204020204" charset="-122"/>
                  <a:ea typeface="微软雅黑" panose="020B0503020204020204" charset="-122"/>
                </a:rPr>
                <a:t>列出具体产品的型号、技术指标及达纲后产量和销售量。</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三、产品主要性能指标：</a:t>
              </a:r>
              <a:r>
                <a:rPr lang="zh-CN" altLang="en-US" kern="100" dirty="0">
                  <a:solidFill>
                    <a:srgbClr val="000000"/>
                  </a:solidFill>
                  <a:latin typeface="微软雅黑" panose="020B0503020204020204" charset="-122"/>
                  <a:ea typeface="微软雅黑" panose="020B0503020204020204" charset="-122"/>
                </a:rPr>
                <a:t>产品技术水平在国际或国内所处水平、相关依据。</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四、产品销售收入预测</a:t>
              </a:r>
              <a:endParaRPr lang="zh-CN" altLang="en-US" b="1" kern="100" dirty="0">
                <a:solidFill>
                  <a:srgbClr val="000000"/>
                </a:solidFill>
                <a:latin typeface="微软雅黑" panose="020B0503020204020204" charset="-122"/>
                <a:ea typeface="微软雅黑" panose="020B0503020204020204" charset="-122"/>
              </a:endParaRPr>
            </a:p>
          </p:txBody>
        </p:sp>
      </p:grpSp>
      <p:grpSp>
        <p:nvGrpSpPr>
          <p:cNvPr id="13" name="组合 12"/>
          <p:cNvGrpSpPr/>
          <p:nvPr/>
        </p:nvGrpSpPr>
        <p:grpSpPr>
          <a:xfrm>
            <a:off x="440544" y="4022373"/>
            <a:ext cx="10066429" cy="1987186"/>
            <a:chOff x="440544" y="1104464"/>
            <a:chExt cx="10066429" cy="1987186"/>
          </a:xfrm>
        </p:grpSpPr>
        <p:sp>
          <p:nvSpPr>
            <p:cNvPr id="14" name="圆角矩形 13"/>
            <p:cNvSpPr/>
            <p:nvPr/>
          </p:nvSpPr>
          <p:spPr>
            <a:xfrm>
              <a:off x="581925" y="1104464"/>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第五章 生产技术工艺</a:t>
              </a:r>
              <a:endParaRPr kumimoji="1" lang="zh-CN" altLang="en-US" sz="2000" b="1" dirty="0">
                <a:latin typeface="微软雅黑" panose="020B0503020204020204" charset="-122"/>
                <a:ea typeface="微软雅黑" panose="020B0503020204020204" charset="-122"/>
              </a:endParaRPr>
            </a:p>
          </p:txBody>
        </p:sp>
        <p:sp>
          <p:nvSpPr>
            <p:cNvPr id="15" name="矩形 14"/>
            <p:cNvSpPr/>
            <p:nvPr/>
          </p:nvSpPr>
          <p:spPr>
            <a:xfrm>
              <a:off x="440544" y="1753705"/>
              <a:ext cx="10066429" cy="1337945"/>
            </a:xfrm>
            <a:prstGeom prst="rect">
              <a:avLst/>
            </a:prstGeom>
          </p:spPr>
          <p:txBody>
            <a:bodyPr wrap="square">
              <a:spAutoFit/>
            </a:bodyPr>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一、生产技术、技术来源</a:t>
              </a:r>
              <a:endParaRPr lang="zh-CN" altLang="en-US" b="1"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二、生产工艺流程</a:t>
              </a:r>
              <a:endParaRPr lang="zh-CN" altLang="en-US" b="1"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三、生产技术水平与特点，竞争力：</a:t>
              </a:r>
              <a:r>
                <a:rPr lang="zh-CN" altLang="en-US" kern="100" dirty="0">
                  <a:solidFill>
                    <a:srgbClr val="000000"/>
                  </a:solidFill>
                  <a:latin typeface="微软雅黑" panose="020B0503020204020204" charset="-122"/>
                  <a:ea typeface="微软雅黑" panose="020B0503020204020204" charset="-122"/>
                </a:rPr>
                <a:t>生产技术水平在国际或国内所处水平、相关依据。</a:t>
              </a:r>
              <a:endParaRPr lang="zh-CN" altLang="en-US" kern="100" dirty="0">
                <a:solidFill>
                  <a:srgbClr val="000000"/>
                </a:solidFill>
                <a:latin typeface="微软雅黑" panose="020B0503020204020204" charset="-122"/>
                <a:ea typeface="微软雅黑" panose="020B0503020204020204" charset="-122"/>
              </a:endParaRPr>
            </a:p>
          </p:txBody>
        </p:sp>
      </p:grpSp>
    </p:spTree>
  </p:cSld>
  <p:clrMapOvr>
    <a:masterClrMapping/>
  </p:clrMapOvr>
  <p:transition spd="slow" advClick="0" advTm="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2" name="组合 1"/>
          <p:cNvGrpSpPr/>
          <p:nvPr/>
        </p:nvGrpSpPr>
        <p:grpSpPr>
          <a:xfrm>
            <a:off x="440544" y="1104464"/>
            <a:ext cx="10066429" cy="5310776"/>
            <a:chOff x="440544" y="1104464"/>
            <a:chExt cx="10066429" cy="5310776"/>
          </a:xfrm>
        </p:grpSpPr>
        <p:sp>
          <p:nvSpPr>
            <p:cNvPr id="17" name="圆角矩形 16"/>
            <p:cNvSpPr/>
            <p:nvPr/>
          </p:nvSpPr>
          <p:spPr>
            <a:xfrm>
              <a:off x="581925" y="1104464"/>
              <a:ext cx="4422337" cy="547818"/>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微软雅黑" panose="020B0503020204020204" charset="-122"/>
                  <a:ea typeface="微软雅黑" panose="020B0503020204020204" charset="-122"/>
                </a:rPr>
                <a:t>第六章 项目建设方案及实施计划</a:t>
              </a:r>
              <a:endParaRPr kumimoji="1" lang="zh-CN" altLang="en-US" sz="2000" b="1" dirty="0">
                <a:solidFill>
                  <a:schemeClr val="tx1"/>
                </a:solidFill>
                <a:latin typeface="微软雅黑" panose="020B0503020204020204" charset="-122"/>
                <a:ea typeface="微软雅黑" panose="020B0503020204020204" charset="-122"/>
              </a:endParaRPr>
            </a:p>
          </p:txBody>
        </p:sp>
        <p:sp>
          <p:nvSpPr>
            <p:cNvPr id="12" name="矩形 11"/>
            <p:cNvSpPr/>
            <p:nvPr/>
          </p:nvSpPr>
          <p:spPr>
            <a:xfrm>
              <a:off x="440544" y="1753705"/>
              <a:ext cx="10066429" cy="4661535"/>
            </a:xfrm>
            <a:prstGeom prst="rect">
              <a:avLst/>
            </a:prstGeom>
          </p:spPr>
          <p:txBody>
            <a:bodyPr wrap="square">
              <a:spAutoFit/>
            </a:bodyPr>
            <a:lstStyle/>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一、土建工程：</a:t>
              </a:r>
              <a:r>
                <a:rPr kern="100" dirty="0">
                  <a:solidFill>
                    <a:srgbClr val="000000"/>
                  </a:solidFill>
                  <a:latin typeface="微软雅黑" panose="020B0503020204020204" charset="-122"/>
                  <a:ea typeface="微软雅黑" panose="020B0503020204020204" charset="-122"/>
                </a:rPr>
                <a:t>主要土建内容和投资估算</a:t>
              </a:r>
              <a:r>
                <a:rPr kern="100" dirty="0">
                  <a:solidFill>
                    <a:srgbClr val="FF0000"/>
                  </a:solidFill>
                  <a:latin typeface="微软雅黑" panose="020B0503020204020204" charset="-122"/>
                  <a:ea typeface="微软雅黑" panose="020B0503020204020204" charset="-122"/>
                </a:rPr>
                <a:t>（注：不包括土地购置费用）</a:t>
              </a:r>
              <a:r>
                <a:rPr kern="100" dirty="0">
                  <a:solidFill>
                    <a:srgbClr val="000000"/>
                  </a:solidFill>
                  <a:latin typeface="微软雅黑" panose="020B0503020204020204" charset="-122"/>
                  <a:ea typeface="微软雅黑" panose="020B0503020204020204" charset="-122"/>
                </a:rPr>
                <a:t>。主要包括厂房、仓库、办公室等建筑以及列入房屋工程预算内的暖气、卫生、通风、照明、煤气等设备的价值及装饰油饰工程，列入建筑工程预算内的各种管道( 如蒸汽、压缩空气、石油、给排水等管道）、电力、电讯电缆导线的敷设工程等</a:t>
              </a:r>
              <a:r>
                <a:rPr lang="zh-CN" kern="100" dirty="0">
                  <a:solidFill>
                    <a:srgbClr val="000000"/>
                  </a:solidFill>
                  <a:latin typeface="微软雅黑" panose="020B0503020204020204" charset="-122"/>
                  <a:ea typeface="微软雅黑" panose="020B0503020204020204" charset="-122"/>
                </a:rPr>
                <a:t>。</a:t>
              </a:r>
              <a:r>
                <a:rPr lang="zh-CN" altLang="en-US" kern="100" dirty="0">
                  <a:solidFill>
                    <a:srgbClr val="000000"/>
                  </a:solidFill>
                  <a:latin typeface="微软雅黑" panose="020B0503020204020204" charset="-122"/>
                  <a:ea typeface="微软雅黑" panose="020B0503020204020204" charset="-122"/>
                </a:rPr>
                <a:t>需附总图</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二、安装工程：</a:t>
              </a:r>
              <a:r>
                <a:rPr lang="zh-CN" altLang="en-US" kern="100" dirty="0">
                  <a:solidFill>
                    <a:srgbClr val="000000"/>
                  </a:solidFill>
                  <a:latin typeface="微软雅黑" panose="020B0503020204020204" charset="-122"/>
                  <a:ea typeface="微软雅黑" panose="020B0503020204020204" charset="-122"/>
                </a:rPr>
                <a:t>主要包括生产、动力、起重、运输、传动和医疗、实验等各种需要安装设备的装配和安装，与设备相连的工作台、梯子、栏杆等装设工程，附属于被安装设备的管线敷设工程，被安装设备的绝缘、防腐、保温、油漆等工作。</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sym typeface="+mn-ea"/>
                </a:rPr>
                <a:t>三、设备、工具、器具购置：</a:t>
              </a:r>
              <a:r>
                <a:rPr lang="zh-CN" altLang="en-US" kern="100" dirty="0">
                  <a:solidFill>
                    <a:srgbClr val="000000"/>
                  </a:solidFill>
                  <a:latin typeface="微软雅黑" panose="020B0503020204020204" charset="-122"/>
                  <a:ea typeface="微软雅黑" panose="020B0503020204020204" charset="-122"/>
                  <a:sym typeface="+mn-ea"/>
                </a:rPr>
                <a:t>包括建设单位或在企、事业单位购置或自制达到固定资产标准的设备、工具、器具。列出设备明细清单和价值。</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sym typeface="+mn-ea"/>
                </a:rPr>
                <a:t>四、项目实施进度表</a:t>
              </a:r>
              <a:endParaRPr lang="zh-CN" altLang="en-US" b="1" kern="100" dirty="0">
                <a:solidFill>
                  <a:srgbClr val="000000"/>
                </a:solidFill>
                <a:latin typeface="微软雅黑" panose="020B0503020204020204" charset="-122"/>
                <a:ea typeface="微软雅黑" panose="020B0503020204020204" charset="-122"/>
              </a:endParaRPr>
            </a:p>
            <a:p>
              <a:pPr indent="406400" algn="just">
                <a:lnSpc>
                  <a:spcPct val="150000"/>
                </a:lnSpc>
              </a:pPr>
              <a:endParaRPr lang="zh-CN" altLang="en-US" kern="100" dirty="0">
                <a:solidFill>
                  <a:srgbClr val="000000"/>
                </a:solidFill>
                <a:latin typeface="微软雅黑" panose="020B0503020204020204" charset="-122"/>
                <a:ea typeface="微软雅黑" panose="020B0503020204020204" charset="-122"/>
              </a:endParaRP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Tree>
  </p:cSld>
  <p:clrMapOvr>
    <a:masterClrMapping/>
  </p:clrMapOvr>
  <p:transition spd="slow" advClick="0" advTm="1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13" name="组合 12"/>
          <p:cNvGrpSpPr/>
          <p:nvPr/>
        </p:nvGrpSpPr>
        <p:grpSpPr>
          <a:xfrm>
            <a:off x="440166" y="1291676"/>
            <a:ext cx="10066429" cy="2402476"/>
            <a:chOff x="440544" y="1104464"/>
            <a:chExt cx="10066429" cy="2402476"/>
          </a:xfrm>
        </p:grpSpPr>
        <p:sp>
          <p:nvSpPr>
            <p:cNvPr id="14" name="圆角矩形 13"/>
            <p:cNvSpPr/>
            <p:nvPr/>
          </p:nvSpPr>
          <p:spPr>
            <a:xfrm>
              <a:off x="581925" y="1104464"/>
              <a:ext cx="5492228"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第七章 节能、环保、职业卫生及消防措施方案</a:t>
              </a:r>
              <a:endParaRPr kumimoji="1" lang="zh-CN" altLang="en-US" sz="2000" b="1" dirty="0">
                <a:latin typeface="微软雅黑" panose="020B0503020204020204" charset="-122"/>
                <a:ea typeface="微软雅黑" panose="020B0503020204020204" charset="-122"/>
              </a:endParaRPr>
            </a:p>
          </p:txBody>
        </p:sp>
        <p:sp>
          <p:nvSpPr>
            <p:cNvPr id="15" name="矩形 14"/>
            <p:cNvSpPr/>
            <p:nvPr/>
          </p:nvSpPr>
          <p:spPr>
            <a:xfrm>
              <a:off x="440544" y="1753705"/>
              <a:ext cx="10066429" cy="1753235"/>
            </a:xfrm>
            <a:prstGeom prst="rect">
              <a:avLst/>
            </a:prstGeom>
          </p:spPr>
          <p:txBody>
            <a:bodyPr wrap="square">
              <a:spAutoFit/>
            </a:bodyPr>
            <a:lstStyle/>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一、节能措施和节能效果分析</a:t>
              </a:r>
              <a:endParaRPr lang="zh-CN" altLang="en-US" b="1"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二、治理环境的方案</a:t>
              </a:r>
              <a:endParaRPr lang="zh-CN" altLang="en-US"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三、生产过程中职业危害因素的分析及职业安全卫生主要设施</a:t>
              </a:r>
              <a:r>
                <a:rPr lang="en-US" altLang="zh-CN" b="1" kern="100" dirty="0">
                  <a:solidFill>
                    <a:srgbClr val="000000"/>
                  </a:solidFill>
                  <a:latin typeface="微软雅黑" panose="020B0503020204020204" charset="-122"/>
                  <a:ea typeface="微软雅黑" panose="020B0503020204020204" charset="-122"/>
                </a:rPr>
                <a:t>(</a:t>
              </a:r>
              <a:r>
                <a:rPr lang="zh-CN" altLang="en-US" b="1" kern="100" dirty="0">
                  <a:solidFill>
                    <a:srgbClr val="000000"/>
                  </a:solidFill>
                  <a:latin typeface="微软雅黑" panose="020B0503020204020204" charset="-122"/>
                  <a:ea typeface="微软雅黑" panose="020B0503020204020204" charset="-122"/>
                </a:rPr>
                <a:t>职业安全卫生配套设施</a:t>
              </a:r>
              <a:r>
                <a:rPr lang="en-US" altLang="zh-CN" b="1" kern="100" dirty="0">
                  <a:solidFill>
                    <a:srgbClr val="000000"/>
                  </a:solidFill>
                  <a:latin typeface="微软雅黑" panose="020B0503020204020204" charset="-122"/>
                  <a:ea typeface="微软雅黑" panose="020B0503020204020204" charset="-122"/>
                </a:rPr>
                <a:t>)</a:t>
              </a:r>
              <a:endParaRPr lang="en-US" altLang="zh-CN" b="1" kern="100" dirty="0">
                <a:solidFill>
                  <a:srgbClr val="000000"/>
                </a:solidFill>
                <a:latin typeface="微软雅黑" panose="020B0503020204020204" charset="-122"/>
                <a:ea typeface="微软雅黑" panose="020B0503020204020204" charset="-122"/>
              </a:endParaRPr>
            </a:p>
            <a:p>
              <a:pPr indent="406400" algn="just">
                <a:lnSpc>
                  <a:spcPct val="150000"/>
                </a:lnSpc>
              </a:pPr>
              <a:r>
                <a:rPr lang="zh-CN" altLang="en-US" b="1" kern="100" dirty="0">
                  <a:solidFill>
                    <a:srgbClr val="000000"/>
                  </a:solidFill>
                  <a:latin typeface="微软雅黑" panose="020B0503020204020204" charset="-122"/>
                  <a:ea typeface="微软雅黑" panose="020B0503020204020204" charset="-122"/>
                </a:rPr>
                <a:t>四、消防措施和设施方案建议</a:t>
              </a:r>
              <a:endParaRPr lang="zh-CN" altLang="en-US" b="1" kern="100" dirty="0">
                <a:solidFill>
                  <a:srgbClr val="000000"/>
                </a:solidFill>
                <a:latin typeface="微软雅黑" panose="020B0503020204020204" charset="-122"/>
                <a:ea typeface="微软雅黑" panose="020B0503020204020204" charset="-122"/>
              </a:endParaRP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3" name="组合 2"/>
          <p:cNvGrpSpPr/>
          <p:nvPr/>
        </p:nvGrpSpPr>
        <p:grpSpPr>
          <a:xfrm>
            <a:off x="440544" y="3796229"/>
            <a:ext cx="11073200" cy="1571261"/>
            <a:chOff x="440544" y="1104464"/>
            <a:chExt cx="11073200" cy="1571261"/>
          </a:xfrm>
        </p:grpSpPr>
        <p:sp>
          <p:nvSpPr>
            <p:cNvPr id="5" name="圆角矩形 4"/>
            <p:cNvSpPr/>
            <p:nvPr/>
          </p:nvSpPr>
          <p:spPr>
            <a:xfrm>
              <a:off x="582149" y="1104464"/>
              <a:ext cx="4041140" cy="548005"/>
            </a:xfrm>
            <a:prstGeom prst="roundRect">
              <a:avLst/>
            </a:prstGeom>
            <a:solidFill>
              <a:srgbClr val="FFFF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solidFill>
                    <a:schemeClr val="tx1"/>
                  </a:solidFill>
                  <a:highlight>
                    <a:srgbClr val="FFFF00"/>
                  </a:highlight>
                  <a:latin typeface="微软雅黑" panose="020B0503020204020204" charset="-122"/>
                  <a:ea typeface="微软雅黑" panose="020B0503020204020204" charset="-122"/>
                </a:rPr>
                <a:t>第八章 投资估算及资金来源</a:t>
              </a:r>
              <a:endParaRPr kumimoji="1" lang="zh-CN" altLang="en-US" sz="2000" b="1" dirty="0">
                <a:solidFill>
                  <a:schemeClr val="tx1"/>
                </a:solidFill>
                <a:highlight>
                  <a:srgbClr val="FFFF00"/>
                </a:highlight>
                <a:latin typeface="微软雅黑" panose="020B0503020204020204" charset="-122"/>
                <a:ea typeface="微软雅黑" panose="020B0503020204020204" charset="-122"/>
              </a:endParaRPr>
            </a:p>
          </p:txBody>
        </p:sp>
        <p:sp>
          <p:nvSpPr>
            <p:cNvPr id="7" name="矩形 6"/>
            <p:cNvSpPr/>
            <p:nvPr/>
          </p:nvSpPr>
          <p:spPr>
            <a:xfrm>
              <a:off x="440544" y="1753705"/>
              <a:ext cx="11073200" cy="922020"/>
            </a:xfrm>
            <a:prstGeom prst="rect">
              <a:avLst/>
            </a:prstGeom>
          </p:spPr>
          <p:txBody>
            <a:bodyPr wrap="square">
              <a:spAutoFit/>
            </a:bodyPr>
            <a:p>
              <a:pPr indent="457200">
                <a:lnSpc>
                  <a:spcPct val="150000"/>
                </a:lnSpc>
              </a:pPr>
              <a:r>
                <a:rPr lang="zh-CN" altLang="zh-CN" b="1" dirty="0">
                  <a:latin typeface="微软雅黑" panose="020B0503020204020204" charset="-122"/>
                  <a:ea typeface="微软雅黑" panose="020B0503020204020204" charset="-122"/>
                </a:rPr>
                <a:t>一、项目投资估算</a:t>
              </a:r>
              <a:endParaRPr lang="zh-CN" altLang="zh-CN" dirty="0">
                <a:latin typeface="微软雅黑" panose="020B0503020204020204" charset="-122"/>
                <a:ea typeface="微软雅黑" panose="020B0503020204020204" charset="-122"/>
              </a:endParaRPr>
            </a:p>
            <a:p>
              <a:pPr indent="457200">
                <a:lnSpc>
                  <a:spcPct val="150000"/>
                </a:lnSpc>
              </a:pPr>
              <a:endParaRPr lang="zh-CN" altLang="zh-CN" dirty="0">
                <a:latin typeface="微软雅黑" panose="020B0503020204020204" charset="-122"/>
                <a:ea typeface="微软雅黑" panose="020B0503020204020204" charset="-122"/>
              </a:endParaRPr>
            </a:p>
          </p:txBody>
        </p:sp>
      </p:grpSp>
      <p:graphicFrame>
        <p:nvGraphicFramePr>
          <p:cNvPr id="8" name="表格 7"/>
          <p:cNvGraphicFramePr>
            <a:graphicFrameLocks noGrp="1"/>
          </p:cNvGraphicFramePr>
          <p:nvPr>
            <p:custDataLst>
              <p:tags r:id="rId1"/>
            </p:custDataLst>
          </p:nvPr>
        </p:nvGraphicFramePr>
        <p:xfrm>
          <a:off x="5226050" y="4445635"/>
          <a:ext cx="5625465" cy="1728000"/>
        </p:xfrm>
        <a:graphic>
          <a:graphicData uri="http://schemas.openxmlformats.org/drawingml/2006/table">
            <a:tbl>
              <a:tblPr>
                <a:tableStyleId>{2D5ABB26-0587-4C30-8999-92F81FD0307C}</a:tableStyleId>
              </a:tblPr>
              <a:tblGrid>
                <a:gridCol w="890270"/>
                <a:gridCol w="2232660"/>
                <a:gridCol w="1234440"/>
                <a:gridCol w="1268095"/>
              </a:tblGrid>
              <a:tr h="288000">
                <a:tc>
                  <a:txBody>
                    <a:bodyPr/>
                    <a:p>
                      <a:pPr algn="l"/>
                      <a:r>
                        <a:rPr lang="zh-CN" sz="1600" b="1" kern="100" dirty="0">
                          <a:effectLst/>
                          <a:latin typeface="微软雅黑" panose="020B0503020204020204" charset="-122"/>
                          <a:ea typeface="微软雅黑" panose="020B0503020204020204" charset="-122"/>
                        </a:rPr>
                        <a:t>序号</a:t>
                      </a:r>
                      <a:endParaRPr lang="zh-CN" sz="1600" b="1"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1" kern="100" dirty="0">
                          <a:effectLst/>
                          <a:latin typeface="微软雅黑" panose="020B0503020204020204" charset="-122"/>
                          <a:ea typeface="微软雅黑" panose="020B0503020204020204" charset="-122"/>
                        </a:rPr>
                        <a:t>名称</a:t>
                      </a:r>
                      <a:endParaRPr lang="zh-CN" sz="1600" b="1"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1" kern="100" dirty="0">
                          <a:effectLst/>
                          <a:latin typeface="微软雅黑" panose="020B0503020204020204" charset="-122"/>
                          <a:ea typeface="微软雅黑" panose="020B0503020204020204" charset="-122"/>
                        </a:rPr>
                        <a:t>投资金额</a:t>
                      </a:r>
                      <a:endParaRPr lang="zh-CN" sz="1600" b="1"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1" kern="100" dirty="0">
                          <a:effectLst/>
                          <a:latin typeface="微软雅黑" panose="020B0503020204020204" charset="-122"/>
                          <a:ea typeface="微软雅黑" panose="020B0503020204020204" charset="-122"/>
                        </a:rPr>
                        <a:t>投资比例</a:t>
                      </a:r>
                      <a:endParaRPr lang="zh-CN" sz="1600" b="1"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p>
                      <a:pPr indent="152400" algn="l"/>
                      <a:r>
                        <a:rPr lang="en-US" sz="1600" kern="100" dirty="0">
                          <a:effectLst/>
                          <a:latin typeface="微软雅黑" panose="020B0503020204020204" charset="-122"/>
                          <a:ea typeface="微软雅黑" panose="020B0503020204020204" charset="-122"/>
                        </a:rPr>
                        <a:t>1</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0" kern="100" dirty="0">
                          <a:effectLst/>
                          <a:latin typeface="微软雅黑" panose="020B0503020204020204" charset="-122"/>
                          <a:ea typeface="微软雅黑" panose="020B0503020204020204" charset="-122"/>
                        </a:rPr>
                        <a:t>土建工程</a:t>
                      </a:r>
                      <a:endParaRPr lang="zh-CN" sz="1600" b="0"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p>
                      <a:pPr indent="152400" algn="l"/>
                      <a:r>
                        <a:rPr lang="en-US" sz="1600" kern="100">
                          <a:effectLst/>
                          <a:latin typeface="微软雅黑" panose="020B0503020204020204" charset="-122"/>
                          <a:ea typeface="微软雅黑" panose="020B0503020204020204" charset="-122"/>
                        </a:rPr>
                        <a:t>2</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0" kern="100" dirty="0">
                          <a:effectLst/>
                          <a:latin typeface="微软雅黑" panose="020B0503020204020204" charset="-122"/>
                          <a:ea typeface="微软雅黑" panose="020B0503020204020204" charset="-122"/>
                        </a:rPr>
                        <a:t>安装工程</a:t>
                      </a:r>
                      <a:endParaRPr lang="zh-CN" sz="1600" b="0"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p>
                      <a:pPr indent="152400" algn="l"/>
                      <a:r>
                        <a:rPr lang="en-US" sz="1600" kern="100">
                          <a:effectLst/>
                          <a:latin typeface="微软雅黑" panose="020B0503020204020204" charset="-122"/>
                          <a:ea typeface="微软雅黑" panose="020B0503020204020204" charset="-122"/>
                        </a:rPr>
                        <a:t>3</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0" kern="100" dirty="0">
                          <a:effectLst/>
                          <a:latin typeface="微软雅黑" panose="020B0503020204020204" charset="-122"/>
                          <a:ea typeface="微软雅黑" panose="020B0503020204020204" charset="-122"/>
                        </a:rPr>
                        <a:t>设备、工具和器具</a:t>
                      </a:r>
                      <a:endParaRPr lang="zh-CN" sz="1600" b="0"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p>
                      <a:pPr indent="152400" algn="l"/>
                      <a:r>
                        <a:rPr lang="en-US" sz="1600" kern="100" dirty="0">
                          <a:effectLst/>
                          <a:latin typeface="微软雅黑" panose="020B0503020204020204" charset="-122"/>
                          <a:ea typeface="微软雅黑" panose="020B0503020204020204" charset="-122"/>
                        </a:rPr>
                        <a:t>4</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0" kern="100" dirty="0">
                          <a:effectLst/>
                          <a:latin typeface="微软雅黑" panose="020B0503020204020204" charset="-122"/>
                          <a:ea typeface="微软雅黑" panose="020B0503020204020204" charset="-122"/>
                        </a:rPr>
                        <a:t>其他费用</a:t>
                      </a:r>
                      <a:endParaRPr lang="zh-CN" sz="1600" b="0"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dirty="0">
                          <a:effectLst/>
                          <a:latin typeface="微软雅黑" panose="020B0503020204020204" charset="-122"/>
                          <a:ea typeface="微软雅黑" panose="020B0503020204020204" charset="-122"/>
                        </a:rPr>
                        <a:t> </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dirty="0">
                          <a:effectLst/>
                          <a:latin typeface="微软雅黑" panose="020B0503020204020204" charset="-122"/>
                          <a:ea typeface="微软雅黑" panose="020B0503020204020204" charset="-122"/>
                        </a:rPr>
                        <a:t> </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0">
                <a:tc>
                  <a:txBody>
                    <a:bodyPr/>
                    <a:p>
                      <a:pPr indent="304800" algn="l"/>
                      <a:r>
                        <a:rPr lang="en-US" sz="1600" kern="100" dirty="0">
                          <a:effectLst/>
                          <a:latin typeface="微软雅黑" panose="020B0503020204020204" charset="-122"/>
                          <a:ea typeface="微软雅黑" panose="020B0503020204020204" charset="-122"/>
                        </a:rPr>
                        <a:t> </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buClrTx/>
                        <a:buSzTx/>
                        <a:buFontTx/>
                      </a:pPr>
                      <a:r>
                        <a:rPr lang="zh-CN" sz="1600" b="1" kern="100" dirty="0">
                          <a:effectLst/>
                          <a:latin typeface="微软雅黑" panose="020B0503020204020204" charset="-122"/>
                          <a:ea typeface="微软雅黑" panose="020B0503020204020204" charset="-122"/>
                        </a:rPr>
                        <a:t>合计</a:t>
                      </a:r>
                      <a:endParaRPr lang="zh-CN" sz="1600" b="1" kern="100" dirty="0">
                        <a:effectLst/>
                        <a:latin typeface="微软雅黑" panose="020B0503020204020204" charset="-122"/>
                        <a:ea typeface="微软雅黑" panose="020B050302020402020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a:effectLst/>
                          <a:latin typeface="微软雅黑" panose="020B0503020204020204" charset="-122"/>
                          <a:ea typeface="微软雅黑" panose="020B0503020204020204" charset="-122"/>
                        </a:rPr>
                        <a:t> </a:t>
                      </a:r>
                      <a:endParaRPr lang="zh-CN" sz="2000" kern="10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indent="304800" algn="l"/>
                      <a:r>
                        <a:rPr lang="en-US" sz="1600" kern="100" dirty="0">
                          <a:effectLst/>
                          <a:latin typeface="微软雅黑" panose="020B0503020204020204" charset="-122"/>
                          <a:ea typeface="微软雅黑" panose="020B0503020204020204" charset="-122"/>
                        </a:rPr>
                        <a:t> </a:t>
                      </a:r>
                      <a:endParaRPr lang="zh-CN" sz="20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文本框 8"/>
          <p:cNvSpPr txBox="1"/>
          <p:nvPr/>
        </p:nvSpPr>
        <p:spPr>
          <a:xfrm>
            <a:off x="440690" y="5069840"/>
            <a:ext cx="4352925" cy="922020"/>
          </a:xfrm>
          <a:prstGeom prst="rect">
            <a:avLst/>
          </a:prstGeom>
          <a:noFill/>
        </p:spPr>
        <p:txBody>
          <a:bodyPr wrap="square" rtlCol="0" anchor="t">
            <a:spAutoFit/>
          </a:bodyPr>
          <a:p>
            <a:pPr indent="457200">
              <a:lnSpc>
                <a:spcPct val="150000"/>
              </a:lnSpc>
            </a:pPr>
            <a:r>
              <a:rPr lang="zh-CN" altLang="zh-CN" b="1" dirty="0">
                <a:latin typeface="微软雅黑" panose="020B0503020204020204" charset="-122"/>
                <a:ea typeface="微软雅黑" panose="020B0503020204020204" charset="-122"/>
                <a:sym typeface="+mn-ea"/>
              </a:rPr>
              <a:t>二、资金来源：</a:t>
            </a:r>
            <a:r>
              <a:rPr lang="zh-CN" altLang="zh-CN" dirty="0">
                <a:latin typeface="微软雅黑" panose="020B0503020204020204" charset="-122"/>
                <a:ea typeface="微软雅黑" panose="020B0503020204020204" charset="-122"/>
                <a:sym typeface="+mn-ea"/>
              </a:rPr>
              <a:t>自筹资金、银行贷款、其他资金来源等金额及比例。</a:t>
            </a:r>
            <a:endParaRPr lang="zh-CN" altLang="en-US"/>
          </a:p>
        </p:txBody>
      </p:sp>
      <p:sp>
        <p:nvSpPr>
          <p:cNvPr id="10" name="文本框 9"/>
          <p:cNvSpPr txBox="1"/>
          <p:nvPr/>
        </p:nvSpPr>
        <p:spPr>
          <a:xfrm>
            <a:off x="6440170" y="3842385"/>
            <a:ext cx="3265805" cy="506730"/>
          </a:xfrm>
          <a:prstGeom prst="rect">
            <a:avLst/>
          </a:prstGeom>
          <a:noFill/>
        </p:spPr>
        <p:txBody>
          <a:bodyPr wrap="square" rtlCol="0" anchor="t">
            <a:spAutoFit/>
          </a:bodyPr>
          <a:p>
            <a:pPr indent="457200">
              <a:lnSpc>
                <a:spcPct val="150000"/>
              </a:lnSpc>
            </a:pPr>
            <a:r>
              <a:rPr lang="zh-CN" altLang="zh-CN" b="1" dirty="0">
                <a:latin typeface="微软雅黑" panose="020B0503020204020204" charset="-122"/>
                <a:ea typeface="微软雅黑" panose="020B0503020204020204" charset="-122"/>
                <a:sym typeface="+mn-ea"/>
              </a:rPr>
              <a:t>项目投资估算明细表</a:t>
            </a:r>
            <a:endParaRPr lang="zh-CN" altLang="en-US"/>
          </a:p>
        </p:txBody>
      </p:sp>
    </p:spTree>
  </p:cSld>
  <p:clrMapOvr>
    <a:masterClrMapping/>
  </p:clrMapOvr>
  <p:transition spd="slow" advClick="0" advTm="1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grpSp>
        <p:nvGrpSpPr>
          <p:cNvPr id="21" name="组合 20"/>
          <p:cNvGrpSpPr/>
          <p:nvPr/>
        </p:nvGrpSpPr>
        <p:grpSpPr>
          <a:xfrm>
            <a:off x="267823" y="1274439"/>
            <a:ext cx="11073201" cy="3364704"/>
            <a:chOff x="440543" y="1104464"/>
            <a:chExt cx="11073201" cy="3364704"/>
          </a:xfrm>
        </p:grpSpPr>
        <p:sp>
          <p:nvSpPr>
            <p:cNvPr id="22" name="圆角矩形 21"/>
            <p:cNvSpPr/>
            <p:nvPr/>
          </p:nvSpPr>
          <p:spPr>
            <a:xfrm>
              <a:off x="581925" y="1104464"/>
              <a:ext cx="4422337" cy="54781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latin typeface="微软雅黑" panose="020B0503020204020204" charset="-122"/>
                  <a:ea typeface="微软雅黑" panose="020B0503020204020204" charset="-122"/>
                </a:rPr>
                <a:t>第九章 经济和社会效益评价</a:t>
              </a:r>
              <a:endParaRPr kumimoji="1" lang="zh-CN" altLang="en-US" sz="2000" b="1" dirty="0">
                <a:latin typeface="微软雅黑" panose="020B0503020204020204" charset="-122"/>
                <a:ea typeface="微软雅黑" panose="020B0503020204020204" charset="-122"/>
              </a:endParaRPr>
            </a:p>
          </p:txBody>
        </p:sp>
        <p:sp>
          <p:nvSpPr>
            <p:cNvPr id="23" name="矩形 22"/>
            <p:cNvSpPr/>
            <p:nvPr/>
          </p:nvSpPr>
          <p:spPr>
            <a:xfrm>
              <a:off x="440543" y="1684693"/>
              <a:ext cx="11073201" cy="2784475"/>
            </a:xfrm>
            <a:prstGeom prst="rect">
              <a:avLst/>
            </a:prstGeom>
          </p:spPr>
          <p:txBody>
            <a:bodyPr wrap="square">
              <a:spAutoFit/>
            </a:bodyPr>
            <a:lstStyle/>
            <a:p>
              <a:pPr indent="457200">
                <a:lnSpc>
                  <a:spcPts val="3000"/>
                </a:lnSpc>
              </a:pPr>
              <a:r>
                <a:rPr lang="zh-CN" altLang="en-US" dirty="0">
                  <a:latin typeface="微软雅黑" panose="020B0503020204020204" charset="-122"/>
                  <a:ea typeface="微软雅黑" panose="020B0503020204020204" charset="-122"/>
                </a:rPr>
                <a:t>从社会资源优化配置的角度，通过经济费用效益或费用效果分析，评价项目的经济合理性。</a:t>
              </a:r>
              <a:endParaRPr lang="zh-CN" altLang="en-US" dirty="0">
                <a:latin typeface="微软雅黑" panose="020B0503020204020204" charset="-122"/>
                <a:ea typeface="微软雅黑" panose="020B0503020204020204" charset="-122"/>
              </a:endParaRPr>
            </a:p>
            <a:p>
              <a:pPr indent="457200">
                <a:lnSpc>
                  <a:spcPts val="3000"/>
                </a:lnSpc>
              </a:pPr>
              <a:r>
                <a:rPr lang="zh-CN" altLang="en-US" b="1" dirty="0">
                  <a:latin typeface="微软雅黑" panose="020B0503020204020204" charset="-122"/>
                  <a:ea typeface="微软雅黑" panose="020B0503020204020204" charset="-122"/>
                </a:rPr>
                <a:t>一、营业收入估算：</a:t>
              </a:r>
              <a:r>
                <a:rPr lang="zh-CN" altLang="en-US" dirty="0">
                  <a:latin typeface="微软雅黑" panose="020B0503020204020204" charset="-122"/>
                  <a:ea typeface="微软雅黑" panose="020B0503020204020204" charset="-122"/>
                </a:rPr>
                <a:t>达纲年主要财务数据预算，包括销售收入、税收、利润等等。</a:t>
              </a:r>
              <a:endParaRPr lang="zh-CN" altLang="en-US" dirty="0">
                <a:latin typeface="微软雅黑" panose="020B0503020204020204" charset="-122"/>
                <a:ea typeface="微软雅黑" panose="020B0503020204020204" charset="-122"/>
              </a:endParaRPr>
            </a:p>
            <a:p>
              <a:pPr indent="457200">
                <a:lnSpc>
                  <a:spcPts val="3000"/>
                </a:lnSpc>
              </a:pPr>
              <a:r>
                <a:rPr lang="zh-CN" altLang="en-US" b="1" dirty="0">
                  <a:latin typeface="微软雅黑" panose="020B0503020204020204" charset="-122"/>
                  <a:ea typeface="微软雅黑" panose="020B0503020204020204" charset="-122"/>
                </a:rPr>
                <a:t>二、社会效益和经济效益分析</a:t>
              </a:r>
              <a:endParaRPr lang="zh-CN" altLang="en-US" b="1" dirty="0">
                <a:latin typeface="微软雅黑" panose="020B0503020204020204" charset="-122"/>
                <a:ea typeface="微软雅黑" panose="020B0503020204020204" charset="-122"/>
              </a:endParaRPr>
            </a:p>
            <a:p>
              <a:pPr indent="457200">
                <a:lnSpc>
                  <a:spcPts val="3000"/>
                </a:lnSpc>
              </a:pPr>
              <a:r>
                <a:rPr lang="zh-CN" altLang="en-US" b="1" dirty="0">
                  <a:latin typeface="微软雅黑" panose="020B0503020204020204" charset="-122"/>
                  <a:ea typeface="微软雅黑" panose="020B0503020204020204" charset="-122"/>
                </a:rPr>
                <a:t>（一）社会效益：</a:t>
              </a:r>
              <a:r>
                <a:rPr lang="zh-CN" altLang="en-US" dirty="0">
                  <a:latin typeface="微软雅黑" panose="020B0503020204020204" charset="-122"/>
                  <a:ea typeface="微软雅黑" panose="020B0503020204020204" charset="-122"/>
                </a:rPr>
                <a:t>分析项目可能导致的各种社会影响效果，如增加就业、社会保障、劳动力培训、卫生保健、社区服务等。</a:t>
              </a:r>
              <a:endParaRPr lang="zh-CN" altLang="en-US" dirty="0">
                <a:latin typeface="微软雅黑" panose="020B0503020204020204" charset="-122"/>
                <a:ea typeface="微软雅黑" panose="020B0503020204020204" charset="-122"/>
              </a:endParaRPr>
            </a:p>
            <a:p>
              <a:pPr indent="457200">
                <a:lnSpc>
                  <a:spcPts val="3000"/>
                </a:lnSpc>
              </a:pPr>
              <a:r>
                <a:rPr lang="zh-CN" altLang="en-US" b="1" dirty="0">
                  <a:latin typeface="微软雅黑" panose="020B0503020204020204" charset="-122"/>
                  <a:ea typeface="微软雅黑" panose="020B0503020204020204" charset="-122"/>
                </a:rPr>
                <a:t>（二）经济效益：</a:t>
              </a:r>
              <a:r>
                <a:rPr lang="zh-CN" altLang="en-US" dirty="0">
                  <a:latin typeface="微软雅黑" panose="020B0503020204020204" charset="-122"/>
                  <a:ea typeface="微软雅黑" panose="020B0503020204020204" charset="-122"/>
                </a:rPr>
                <a:t>项目经济效益应计算项目的投资利润率，投资利税率，在增加品种，提高质量、降低消耗、扩大产量、增加出口创汇等方面进行计算和评价等。</a:t>
              </a:r>
              <a:endParaRPr lang="zh-CN" altLang="en-US" dirty="0">
                <a:latin typeface="微软雅黑" panose="020B0503020204020204" charset="-122"/>
                <a:ea typeface="微软雅黑" panose="020B0503020204020204" charset="-122"/>
              </a:endParaRPr>
            </a:p>
          </p:txBody>
        </p:sp>
      </p:gr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5" name="圆角矩形 4"/>
          <p:cNvSpPr/>
          <p:nvPr/>
        </p:nvSpPr>
        <p:spPr>
          <a:xfrm>
            <a:off x="440690" y="5017770"/>
            <a:ext cx="4422140" cy="548005"/>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第十章 结论与建议</a:t>
            </a:r>
            <a:endParaRPr kumimoji="1" lang="zh-CN" altLang="en-US" sz="2000" b="1"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sp>
        <p:nvSpPr>
          <p:cNvPr id="12" name="矩形 11"/>
          <p:cNvSpPr/>
          <p:nvPr/>
        </p:nvSpPr>
        <p:spPr>
          <a:xfrm>
            <a:off x="440690" y="1827530"/>
            <a:ext cx="11073130" cy="4323080"/>
          </a:xfrm>
          <a:prstGeom prst="rect">
            <a:avLst/>
          </a:prstGeom>
        </p:spPr>
        <p:txBody>
          <a:bodyPr wrap="square">
            <a:spAutoFit/>
          </a:bodyPr>
          <a:lstStyle/>
          <a:p>
            <a:pPr indent="457200">
              <a:lnSpc>
                <a:spcPts val="3000"/>
              </a:lnSpc>
            </a:pP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申报单位营业执照</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solidFill>
                  <a:srgbClr val="FF0000"/>
                </a:solidFill>
                <a:latin typeface="微软雅黑" panose="020B0503020204020204" charset="-122"/>
                <a:ea typeface="微软雅黑" panose="020B0503020204020204" charset="-122"/>
              </a:rPr>
              <a:t>2.</a:t>
            </a:r>
            <a:r>
              <a:rPr lang="zh-CN" altLang="en-US" dirty="0">
                <a:solidFill>
                  <a:srgbClr val="FF0000"/>
                </a:solidFill>
                <a:latin typeface="微软雅黑" panose="020B0503020204020204" charset="-122"/>
                <a:ea typeface="微软雅黑" panose="020B0503020204020204" charset="-122"/>
              </a:rPr>
              <a:t>项目工程开工证明和竣工验收报告</a:t>
            </a:r>
            <a:r>
              <a:rPr lang="en-US" altLang="zh-CN" dirty="0">
                <a:solidFill>
                  <a:srgbClr val="FF0000"/>
                </a:solidFill>
                <a:latin typeface="微软雅黑" panose="020B0503020204020204" charset="-122"/>
                <a:ea typeface="微软雅黑" panose="020B0503020204020204" charset="-122"/>
              </a:rPr>
              <a:t>  </a:t>
            </a:r>
            <a:r>
              <a:rPr lang="en-US" altLang="zh-CN" b="1" kern="100" dirty="0">
                <a:solidFill>
                  <a:srgbClr val="FF0000"/>
                </a:solidFill>
                <a:latin typeface="微软雅黑" panose="020B0503020204020204" charset="-122"/>
                <a:ea typeface="微软雅黑" panose="020B0503020204020204" charset="-122"/>
                <a:sym typeface="+mn-ea"/>
              </a:rPr>
              <a:t>→</a:t>
            </a:r>
            <a:r>
              <a:rPr lang="zh-CN" altLang="zh-CN" b="1" kern="100" dirty="0">
                <a:solidFill>
                  <a:srgbClr val="FF0000"/>
                </a:solidFill>
                <a:latin typeface="微软雅黑" panose="020B0503020204020204" charset="-122"/>
                <a:ea typeface="微软雅黑" panose="020B0503020204020204" charset="-122"/>
                <a:sym typeface="+mn-ea"/>
              </a:rPr>
              <a:t>☆材料齐全</a:t>
            </a:r>
            <a:endParaRPr lang="zh-CN" altLang="zh-CN" b="1" kern="100" dirty="0">
              <a:solidFill>
                <a:srgbClr val="FF0000"/>
              </a:solidFill>
              <a:latin typeface="微软雅黑" panose="020B0503020204020204" charset="-122"/>
              <a:ea typeface="微软雅黑" panose="020B0503020204020204" charset="-122"/>
              <a:sym typeface="+mn-ea"/>
            </a:endParaRPr>
          </a:p>
          <a:p>
            <a:pPr indent="457200">
              <a:lnSpc>
                <a:spcPts val="3000"/>
              </a:lnSpc>
            </a:pPr>
            <a:r>
              <a:rPr lang="en-US" altLang="zh-CN" dirty="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国土资源部门出具的项目用地预审意见（不涉及新增土地的项目单位提供房地产权证；非自有房产的提供租房证明）；</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solidFill>
                  <a:srgbClr val="FF0000"/>
                </a:solidFill>
                <a:latin typeface="微软雅黑" panose="020B0503020204020204" charset="-122"/>
                <a:ea typeface="微软雅黑" panose="020B0503020204020204" charset="-122"/>
              </a:rPr>
              <a:t>4.</a:t>
            </a:r>
            <a:r>
              <a:rPr lang="zh-CN" altLang="en-US" dirty="0">
                <a:solidFill>
                  <a:srgbClr val="FF0000"/>
                </a:solidFill>
                <a:latin typeface="微软雅黑" panose="020B0503020204020204" charset="-122"/>
                <a:ea typeface="微软雅黑" panose="020B0503020204020204" charset="-122"/>
              </a:rPr>
              <a:t>国家、本市有关要求和规定取得相关部门审批文件（企业固定资产投资项目的核准或备案的批准文件，生态环境局出具的环境影响评价文件的审批意见等）</a:t>
            </a:r>
            <a:endParaRPr lang="zh-CN" altLang="en-US" dirty="0">
              <a:solidFill>
                <a:srgbClr val="FF0000"/>
              </a:solidFill>
              <a:latin typeface="微软雅黑" panose="020B0503020204020204" charset="-122"/>
              <a:ea typeface="微软雅黑" panose="020B0503020204020204" charset="-122"/>
            </a:endParaRPr>
          </a:p>
          <a:p>
            <a:pPr indent="457200">
              <a:lnSpc>
                <a:spcPts val="3000"/>
              </a:lnSpc>
            </a:pPr>
            <a:r>
              <a:rPr lang="en-US" altLang="zh-CN" dirty="0">
                <a:latin typeface="微软雅黑" panose="020B0503020204020204" charset="-122"/>
                <a:ea typeface="微软雅黑" panose="020B0503020204020204" charset="-122"/>
              </a:rPr>
              <a:t>5.</a:t>
            </a:r>
            <a:r>
              <a:rPr lang="zh-CN" altLang="en-US" dirty="0">
                <a:latin typeface="微软雅黑" panose="020B0503020204020204" charset="-122"/>
                <a:ea typeface="微软雅黑" panose="020B0503020204020204" charset="-122"/>
              </a:rPr>
              <a:t>项目单位对资金申请报告内容和附属文件真实性负责的声明；</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项目尚未获得本区其他专项支持的声明；</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latin typeface="微软雅黑" panose="020B0503020204020204" charset="-122"/>
                <a:ea typeface="微软雅黑" panose="020B0503020204020204" charset="-122"/>
              </a:rPr>
              <a:t>7.</a:t>
            </a:r>
            <a:r>
              <a:rPr lang="zh-CN" altLang="en-US" dirty="0">
                <a:latin typeface="微软雅黑" panose="020B0503020204020204" charset="-122"/>
                <a:ea typeface="微软雅黑" panose="020B0503020204020204" charset="-122"/>
              </a:rPr>
              <a:t>设备清单；</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latin typeface="微软雅黑" panose="020B0503020204020204" charset="-122"/>
                <a:ea typeface="微软雅黑" panose="020B0503020204020204" charset="-122"/>
              </a:rPr>
              <a:t>8.</a:t>
            </a:r>
            <a:r>
              <a:rPr lang="zh-CN" altLang="en-US" dirty="0">
                <a:latin typeface="微软雅黑" panose="020B0503020204020204" charset="-122"/>
                <a:ea typeface="微软雅黑" panose="020B0503020204020204" charset="-122"/>
              </a:rPr>
              <a:t>产品成果鉴定、技术检测报告、专利证书、用户使用意见等证明文件；</a:t>
            </a:r>
            <a:endParaRPr lang="zh-CN" altLang="en-US" dirty="0">
              <a:latin typeface="微软雅黑" panose="020B0503020204020204" charset="-122"/>
              <a:ea typeface="微软雅黑" panose="020B0503020204020204" charset="-122"/>
            </a:endParaRPr>
          </a:p>
          <a:p>
            <a:pPr indent="457200">
              <a:lnSpc>
                <a:spcPts val="3000"/>
              </a:lnSpc>
            </a:pPr>
            <a:r>
              <a:rPr lang="en-US" altLang="zh-CN" dirty="0">
                <a:latin typeface="微软雅黑" panose="020B0503020204020204" charset="-122"/>
                <a:ea typeface="微软雅黑" panose="020B0503020204020204" charset="-122"/>
              </a:rPr>
              <a:t>9.</a:t>
            </a:r>
            <a:r>
              <a:rPr lang="zh-CN" altLang="en-US" dirty="0">
                <a:latin typeface="微软雅黑" panose="020B0503020204020204" charset="-122"/>
                <a:ea typeface="微软雅黑" panose="020B0503020204020204" charset="-122"/>
              </a:rPr>
              <a:t>化工区管委会要求提供的其他文件。 </a:t>
            </a:r>
            <a:endParaRPr lang="zh-CN" altLang="en-US" dirty="0">
              <a:latin typeface="微软雅黑" panose="020B0503020204020204" charset="-122"/>
              <a:ea typeface="微软雅黑" panose="020B0503020204020204" charset="-122"/>
            </a:endParaRPr>
          </a:p>
        </p:txBody>
      </p:sp>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3" name="圆角矩形 2"/>
          <p:cNvSpPr/>
          <p:nvPr/>
        </p:nvSpPr>
        <p:spPr>
          <a:xfrm>
            <a:off x="707670" y="131491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相关附件材料</a:t>
            </a:r>
            <a:endParaRPr kumimoji="1" lang="zh-CN" altLang="en-US" sz="2000" b="1"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10715767" y="153692"/>
            <a:ext cx="900000" cy="900000"/>
            <a:chOff x="4080597" y="2796144"/>
            <a:chExt cx="900000" cy="900000"/>
          </a:xfrm>
        </p:grpSpPr>
        <p:sp>
          <p:nvSpPr>
            <p:cNvPr id="19" name="Oval 101"/>
            <p:cNvSpPr/>
            <p:nvPr/>
          </p:nvSpPr>
          <p:spPr>
            <a:xfrm>
              <a:off x="4080597" y="2796144"/>
              <a:ext cx="900000" cy="90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Freeform: Shape 102"/>
            <p:cNvSpPr/>
            <p:nvPr/>
          </p:nvSpPr>
          <p:spPr bwMode="auto">
            <a:xfrm>
              <a:off x="4216619" y="2947173"/>
              <a:ext cx="661955" cy="599591"/>
            </a:xfrm>
            <a:custGeom>
              <a:avLst/>
              <a:gdLst>
                <a:gd name="T0" fmla="*/ 13537 w 16094"/>
                <a:gd name="T1" fmla="*/ 6059 h 16058"/>
                <a:gd name="T2" fmla="*/ 13105 w 16094"/>
                <a:gd name="T3" fmla="*/ 4843 h 16058"/>
                <a:gd name="T4" fmla="*/ 12309 w 16094"/>
                <a:gd name="T5" fmla="*/ 3778 h 16058"/>
                <a:gd name="T6" fmla="*/ 11103 w 16094"/>
                <a:gd name="T7" fmla="*/ 2914 h 16058"/>
                <a:gd name="T8" fmla="*/ 9730 w 16094"/>
                <a:gd name="T9" fmla="*/ 2510 h 16058"/>
                <a:gd name="T10" fmla="*/ 10548 w 16094"/>
                <a:gd name="T11" fmla="*/ 1344 h 16058"/>
                <a:gd name="T12" fmla="*/ 11273 w 16094"/>
                <a:gd name="T13" fmla="*/ 1058 h 16058"/>
                <a:gd name="T14" fmla="*/ 12175 w 16094"/>
                <a:gd name="T15" fmla="*/ 1030 h 16058"/>
                <a:gd name="T16" fmla="*/ 13215 w 16094"/>
                <a:gd name="T17" fmla="*/ 1370 h 16058"/>
                <a:gd name="T18" fmla="*/ 14130 w 16094"/>
                <a:gd name="T19" fmla="*/ 2061 h 16058"/>
                <a:gd name="T20" fmla="*/ 14752 w 16094"/>
                <a:gd name="T21" fmla="*/ 2927 h 16058"/>
                <a:gd name="T22" fmla="*/ 15061 w 16094"/>
                <a:gd name="T23" fmla="*/ 3885 h 16058"/>
                <a:gd name="T24" fmla="*/ 15035 w 16094"/>
                <a:gd name="T25" fmla="*/ 4794 h 16058"/>
                <a:gd name="T26" fmla="*/ 14704 w 16094"/>
                <a:gd name="T27" fmla="*/ 5577 h 16058"/>
                <a:gd name="T28" fmla="*/ 4429 w 16094"/>
                <a:gd name="T29" fmla="*/ 13990 h 16058"/>
                <a:gd name="T30" fmla="*/ 4128 w 16094"/>
                <a:gd name="T31" fmla="*/ 13119 h 16058"/>
                <a:gd name="T32" fmla="*/ 3522 w 16094"/>
                <a:gd name="T33" fmla="*/ 12349 h 16058"/>
                <a:gd name="T34" fmla="*/ 2735 w 16094"/>
                <a:gd name="T35" fmla="*/ 11832 h 16058"/>
                <a:gd name="T36" fmla="*/ 1857 w 16094"/>
                <a:gd name="T37" fmla="*/ 11600 h 16058"/>
                <a:gd name="T38" fmla="*/ 2349 w 16094"/>
                <a:gd name="T39" fmla="*/ 9539 h 16058"/>
                <a:gd name="T40" fmla="*/ 3383 w 16094"/>
                <a:gd name="T41" fmla="*/ 9051 h 16058"/>
                <a:gd name="T42" fmla="*/ 5065 w 16094"/>
                <a:gd name="T43" fmla="*/ 9305 h 16058"/>
                <a:gd name="T44" fmla="*/ 6529 w 16094"/>
                <a:gd name="T45" fmla="*/ 10574 h 16058"/>
                <a:gd name="T46" fmla="*/ 7057 w 16094"/>
                <a:gd name="T47" fmla="*/ 12341 h 16058"/>
                <a:gd name="T48" fmla="*/ 6481 w 16094"/>
                <a:gd name="T49" fmla="*/ 13816 h 16058"/>
                <a:gd name="T50" fmla="*/ 1899 w 16094"/>
                <a:gd name="T51" fmla="*/ 15034 h 16058"/>
                <a:gd name="T52" fmla="*/ 1430 w 16094"/>
                <a:gd name="T53" fmla="*/ 14978 h 16058"/>
                <a:gd name="T54" fmla="*/ 1080 w 16094"/>
                <a:gd name="T55" fmla="*/ 14626 h 16058"/>
                <a:gd name="T56" fmla="*/ 1037 w 16094"/>
                <a:gd name="T57" fmla="*/ 14110 h 16058"/>
                <a:gd name="T58" fmla="*/ 2133 w 16094"/>
                <a:gd name="T59" fmla="*/ 12161 h 16058"/>
                <a:gd name="T60" fmla="*/ 2879 w 16094"/>
                <a:gd name="T61" fmla="*/ 12483 h 16058"/>
                <a:gd name="T62" fmla="*/ 3517 w 16094"/>
                <a:gd name="T63" fmla="*/ 13089 h 16058"/>
                <a:gd name="T64" fmla="*/ 3887 w 16094"/>
                <a:gd name="T65" fmla="*/ 13837 h 16058"/>
                <a:gd name="T66" fmla="*/ 5275 w 16094"/>
                <a:gd name="T67" fmla="*/ 8311 h 16058"/>
                <a:gd name="T68" fmla="*/ 4471 w 16094"/>
                <a:gd name="T69" fmla="*/ 8075 h 16058"/>
                <a:gd name="T70" fmla="*/ 3832 w 16094"/>
                <a:gd name="T71" fmla="*/ 8011 h 16058"/>
                <a:gd name="T72" fmla="*/ 8544 w 16094"/>
                <a:gd name="T73" fmla="*/ 3613 h 16058"/>
                <a:gd name="T74" fmla="*/ 9615 w 16094"/>
                <a:gd name="T75" fmla="*/ 3512 h 16058"/>
                <a:gd name="T76" fmla="*/ 7177 w 16094"/>
                <a:gd name="T77" fmla="*/ 9768 h 16058"/>
                <a:gd name="T78" fmla="*/ 6475 w 16094"/>
                <a:gd name="T79" fmla="*/ 9029 h 16058"/>
                <a:gd name="T80" fmla="*/ 10683 w 16094"/>
                <a:gd name="T81" fmla="*/ 3831 h 16058"/>
                <a:gd name="T82" fmla="*/ 11597 w 16094"/>
                <a:gd name="T83" fmla="*/ 4487 h 16058"/>
                <a:gd name="T84" fmla="*/ 12178 w 16094"/>
                <a:gd name="T85" fmla="*/ 5258 h 16058"/>
                <a:gd name="T86" fmla="*/ 7882 w 16094"/>
                <a:gd name="T87" fmla="*/ 11105 h 16058"/>
                <a:gd name="T88" fmla="*/ 12576 w 16094"/>
                <a:gd name="T89" fmla="*/ 6482 h 16058"/>
                <a:gd name="T90" fmla="*/ 12439 w 16094"/>
                <a:gd name="T91" fmla="*/ 7635 h 16058"/>
                <a:gd name="T92" fmla="*/ 11948 w 16094"/>
                <a:gd name="T93" fmla="*/ 8406 h 16058"/>
                <a:gd name="T94" fmla="*/ 14463 w 16094"/>
                <a:gd name="T95" fmla="*/ 1003 h 16058"/>
                <a:gd name="T96" fmla="*/ 13190 w 16094"/>
                <a:gd name="T97" fmla="*/ 260 h 16058"/>
                <a:gd name="T98" fmla="*/ 11795 w 16094"/>
                <a:gd name="T99" fmla="*/ 0 h 16058"/>
                <a:gd name="T100" fmla="*/ 10660 w 16094"/>
                <a:gd name="T101" fmla="*/ 187 h 16058"/>
                <a:gd name="T102" fmla="*/ 9684 w 16094"/>
                <a:gd name="T103" fmla="*/ 727 h 16058"/>
                <a:gd name="T104" fmla="*/ 1704 w 16094"/>
                <a:gd name="T105" fmla="*/ 8728 h 16058"/>
                <a:gd name="T106" fmla="*/ 1279 w 16094"/>
                <a:gd name="T107" fmla="*/ 9454 h 16058"/>
                <a:gd name="T108" fmla="*/ 0 w 16094"/>
                <a:gd name="T109" fmla="*/ 14302 h 16058"/>
                <a:gd name="T110" fmla="*/ 402 w 16094"/>
                <a:gd name="T111" fmla="*/ 15419 h 16058"/>
                <a:gd name="T112" fmla="*/ 1407 w 16094"/>
                <a:gd name="T113" fmla="*/ 16022 h 16058"/>
                <a:gd name="T114" fmla="*/ 2275 w 16094"/>
                <a:gd name="T115" fmla="*/ 15980 h 16058"/>
                <a:gd name="T116" fmla="*/ 7227 w 16094"/>
                <a:gd name="T117" fmla="*/ 14541 h 16058"/>
                <a:gd name="T118" fmla="*/ 15901 w 16094"/>
                <a:gd name="T119" fmla="*/ 5421 h 16058"/>
                <a:gd name="T120" fmla="*/ 15857 w 16094"/>
                <a:gd name="T121" fmla="*/ 2953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94" h="16058">
                  <a:moveTo>
                    <a:pt x="14431" y="5907"/>
                  </a:moveTo>
                  <a:lnTo>
                    <a:pt x="13584" y="6759"/>
                  </a:lnTo>
                  <a:lnTo>
                    <a:pt x="13585" y="6717"/>
                  </a:lnTo>
                  <a:lnTo>
                    <a:pt x="13586" y="6675"/>
                  </a:lnTo>
                  <a:lnTo>
                    <a:pt x="13588" y="6633"/>
                  </a:lnTo>
                  <a:lnTo>
                    <a:pt x="13590" y="6591"/>
                  </a:lnTo>
                  <a:lnTo>
                    <a:pt x="13591" y="6549"/>
                  </a:lnTo>
                  <a:lnTo>
                    <a:pt x="13591" y="6507"/>
                  </a:lnTo>
                  <a:lnTo>
                    <a:pt x="13590" y="6464"/>
                  </a:lnTo>
                  <a:lnTo>
                    <a:pt x="13587" y="6420"/>
                  </a:lnTo>
                  <a:lnTo>
                    <a:pt x="13578" y="6330"/>
                  </a:lnTo>
                  <a:lnTo>
                    <a:pt x="13566" y="6240"/>
                  </a:lnTo>
                  <a:lnTo>
                    <a:pt x="13553" y="6148"/>
                  </a:lnTo>
                  <a:lnTo>
                    <a:pt x="13537" y="6059"/>
                  </a:lnTo>
                  <a:lnTo>
                    <a:pt x="13520" y="5969"/>
                  </a:lnTo>
                  <a:lnTo>
                    <a:pt x="13500" y="5879"/>
                  </a:lnTo>
                  <a:lnTo>
                    <a:pt x="13478" y="5790"/>
                  </a:lnTo>
                  <a:lnTo>
                    <a:pt x="13453" y="5702"/>
                  </a:lnTo>
                  <a:lnTo>
                    <a:pt x="13427" y="5613"/>
                  </a:lnTo>
                  <a:lnTo>
                    <a:pt x="13400" y="5525"/>
                  </a:lnTo>
                  <a:lnTo>
                    <a:pt x="13370" y="5439"/>
                  </a:lnTo>
                  <a:lnTo>
                    <a:pt x="13338" y="5351"/>
                  </a:lnTo>
                  <a:lnTo>
                    <a:pt x="13305" y="5265"/>
                  </a:lnTo>
                  <a:lnTo>
                    <a:pt x="13268" y="5180"/>
                  </a:lnTo>
                  <a:lnTo>
                    <a:pt x="13230" y="5094"/>
                  </a:lnTo>
                  <a:lnTo>
                    <a:pt x="13191" y="5010"/>
                  </a:lnTo>
                  <a:lnTo>
                    <a:pt x="13150" y="4927"/>
                  </a:lnTo>
                  <a:lnTo>
                    <a:pt x="13105" y="4843"/>
                  </a:lnTo>
                  <a:lnTo>
                    <a:pt x="13060" y="4761"/>
                  </a:lnTo>
                  <a:lnTo>
                    <a:pt x="13014" y="4680"/>
                  </a:lnTo>
                  <a:lnTo>
                    <a:pt x="12965" y="4600"/>
                  </a:lnTo>
                  <a:lnTo>
                    <a:pt x="12913" y="4520"/>
                  </a:lnTo>
                  <a:lnTo>
                    <a:pt x="12861" y="4441"/>
                  </a:lnTo>
                  <a:lnTo>
                    <a:pt x="12807" y="4364"/>
                  </a:lnTo>
                  <a:lnTo>
                    <a:pt x="12750" y="4286"/>
                  </a:lnTo>
                  <a:lnTo>
                    <a:pt x="12692" y="4210"/>
                  </a:lnTo>
                  <a:lnTo>
                    <a:pt x="12633" y="4136"/>
                  </a:lnTo>
                  <a:lnTo>
                    <a:pt x="12571" y="4062"/>
                  </a:lnTo>
                  <a:lnTo>
                    <a:pt x="12508" y="3989"/>
                  </a:lnTo>
                  <a:lnTo>
                    <a:pt x="12443" y="3917"/>
                  </a:lnTo>
                  <a:lnTo>
                    <a:pt x="12376" y="3847"/>
                  </a:lnTo>
                  <a:lnTo>
                    <a:pt x="12309" y="3778"/>
                  </a:lnTo>
                  <a:lnTo>
                    <a:pt x="12230" y="3701"/>
                  </a:lnTo>
                  <a:lnTo>
                    <a:pt x="12152" y="3628"/>
                  </a:lnTo>
                  <a:lnTo>
                    <a:pt x="12071" y="3557"/>
                  </a:lnTo>
                  <a:lnTo>
                    <a:pt x="11989" y="3487"/>
                  </a:lnTo>
                  <a:lnTo>
                    <a:pt x="11905" y="3419"/>
                  </a:lnTo>
                  <a:lnTo>
                    <a:pt x="11821" y="3354"/>
                  </a:lnTo>
                  <a:lnTo>
                    <a:pt x="11735" y="3292"/>
                  </a:lnTo>
                  <a:lnTo>
                    <a:pt x="11648" y="3231"/>
                  </a:lnTo>
                  <a:lnTo>
                    <a:pt x="11560" y="3172"/>
                  </a:lnTo>
                  <a:lnTo>
                    <a:pt x="11471" y="3116"/>
                  </a:lnTo>
                  <a:lnTo>
                    <a:pt x="11380" y="3062"/>
                  </a:lnTo>
                  <a:lnTo>
                    <a:pt x="11289" y="3010"/>
                  </a:lnTo>
                  <a:lnTo>
                    <a:pt x="11196" y="2961"/>
                  </a:lnTo>
                  <a:lnTo>
                    <a:pt x="11103" y="2914"/>
                  </a:lnTo>
                  <a:lnTo>
                    <a:pt x="11009" y="2868"/>
                  </a:lnTo>
                  <a:lnTo>
                    <a:pt x="10913" y="2826"/>
                  </a:lnTo>
                  <a:lnTo>
                    <a:pt x="10818" y="2786"/>
                  </a:lnTo>
                  <a:lnTo>
                    <a:pt x="10721" y="2749"/>
                  </a:lnTo>
                  <a:lnTo>
                    <a:pt x="10625" y="2714"/>
                  </a:lnTo>
                  <a:lnTo>
                    <a:pt x="10527" y="2681"/>
                  </a:lnTo>
                  <a:lnTo>
                    <a:pt x="10429" y="2651"/>
                  </a:lnTo>
                  <a:lnTo>
                    <a:pt x="10330" y="2622"/>
                  </a:lnTo>
                  <a:lnTo>
                    <a:pt x="10231" y="2597"/>
                  </a:lnTo>
                  <a:lnTo>
                    <a:pt x="10132" y="2574"/>
                  </a:lnTo>
                  <a:lnTo>
                    <a:pt x="10031" y="2554"/>
                  </a:lnTo>
                  <a:lnTo>
                    <a:pt x="9932" y="2537"/>
                  </a:lnTo>
                  <a:lnTo>
                    <a:pt x="9831" y="2522"/>
                  </a:lnTo>
                  <a:lnTo>
                    <a:pt x="9730" y="2510"/>
                  </a:lnTo>
                  <a:lnTo>
                    <a:pt x="9630" y="2500"/>
                  </a:lnTo>
                  <a:lnTo>
                    <a:pt x="9529" y="2493"/>
                  </a:lnTo>
                  <a:lnTo>
                    <a:pt x="9428" y="2489"/>
                  </a:lnTo>
                  <a:lnTo>
                    <a:pt x="9327" y="2487"/>
                  </a:lnTo>
                  <a:lnTo>
                    <a:pt x="10160" y="1649"/>
                  </a:lnTo>
                  <a:lnTo>
                    <a:pt x="10199" y="1611"/>
                  </a:lnTo>
                  <a:lnTo>
                    <a:pt x="10240" y="1574"/>
                  </a:lnTo>
                  <a:lnTo>
                    <a:pt x="10282" y="1538"/>
                  </a:lnTo>
                  <a:lnTo>
                    <a:pt x="10324" y="1502"/>
                  </a:lnTo>
                  <a:lnTo>
                    <a:pt x="10367" y="1468"/>
                  </a:lnTo>
                  <a:lnTo>
                    <a:pt x="10411" y="1435"/>
                  </a:lnTo>
                  <a:lnTo>
                    <a:pt x="10456" y="1404"/>
                  </a:lnTo>
                  <a:lnTo>
                    <a:pt x="10502" y="1373"/>
                  </a:lnTo>
                  <a:lnTo>
                    <a:pt x="10548" y="1344"/>
                  </a:lnTo>
                  <a:lnTo>
                    <a:pt x="10596" y="1316"/>
                  </a:lnTo>
                  <a:lnTo>
                    <a:pt x="10644" y="1289"/>
                  </a:lnTo>
                  <a:lnTo>
                    <a:pt x="10692" y="1263"/>
                  </a:lnTo>
                  <a:lnTo>
                    <a:pt x="10742" y="1237"/>
                  </a:lnTo>
                  <a:lnTo>
                    <a:pt x="10793" y="1214"/>
                  </a:lnTo>
                  <a:lnTo>
                    <a:pt x="10843" y="1192"/>
                  </a:lnTo>
                  <a:lnTo>
                    <a:pt x="10894" y="1171"/>
                  </a:lnTo>
                  <a:lnTo>
                    <a:pt x="10947" y="1151"/>
                  </a:lnTo>
                  <a:lnTo>
                    <a:pt x="11000" y="1132"/>
                  </a:lnTo>
                  <a:lnTo>
                    <a:pt x="11053" y="1115"/>
                  </a:lnTo>
                  <a:lnTo>
                    <a:pt x="11108" y="1099"/>
                  </a:lnTo>
                  <a:lnTo>
                    <a:pt x="11162" y="1084"/>
                  </a:lnTo>
                  <a:lnTo>
                    <a:pt x="11217" y="1070"/>
                  </a:lnTo>
                  <a:lnTo>
                    <a:pt x="11273" y="1058"/>
                  </a:lnTo>
                  <a:lnTo>
                    <a:pt x="11329" y="1046"/>
                  </a:lnTo>
                  <a:lnTo>
                    <a:pt x="11386" y="1037"/>
                  </a:lnTo>
                  <a:lnTo>
                    <a:pt x="11444" y="1028"/>
                  </a:lnTo>
                  <a:lnTo>
                    <a:pt x="11501" y="1021"/>
                  </a:lnTo>
                  <a:lnTo>
                    <a:pt x="11559" y="1015"/>
                  </a:lnTo>
                  <a:lnTo>
                    <a:pt x="11618" y="1010"/>
                  </a:lnTo>
                  <a:lnTo>
                    <a:pt x="11676" y="1007"/>
                  </a:lnTo>
                  <a:lnTo>
                    <a:pt x="11735" y="1005"/>
                  </a:lnTo>
                  <a:lnTo>
                    <a:pt x="11795" y="1004"/>
                  </a:lnTo>
                  <a:lnTo>
                    <a:pt x="11871" y="1005"/>
                  </a:lnTo>
                  <a:lnTo>
                    <a:pt x="11947" y="1008"/>
                  </a:lnTo>
                  <a:lnTo>
                    <a:pt x="12023" y="1014"/>
                  </a:lnTo>
                  <a:lnTo>
                    <a:pt x="12098" y="1021"/>
                  </a:lnTo>
                  <a:lnTo>
                    <a:pt x="12175" y="1030"/>
                  </a:lnTo>
                  <a:lnTo>
                    <a:pt x="12251" y="1042"/>
                  </a:lnTo>
                  <a:lnTo>
                    <a:pt x="12327" y="1055"/>
                  </a:lnTo>
                  <a:lnTo>
                    <a:pt x="12402" y="1071"/>
                  </a:lnTo>
                  <a:lnTo>
                    <a:pt x="12478" y="1088"/>
                  </a:lnTo>
                  <a:lnTo>
                    <a:pt x="12553" y="1108"/>
                  </a:lnTo>
                  <a:lnTo>
                    <a:pt x="12629" y="1129"/>
                  </a:lnTo>
                  <a:lnTo>
                    <a:pt x="12703" y="1153"/>
                  </a:lnTo>
                  <a:lnTo>
                    <a:pt x="12777" y="1178"/>
                  </a:lnTo>
                  <a:lnTo>
                    <a:pt x="12852" y="1205"/>
                  </a:lnTo>
                  <a:lnTo>
                    <a:pt x="12925" y="1234"/>
                  </a:lnTo>
                  <a:lnTo>
                    <a:pt x="12999" y="1266"/>
                  </a:lnTo>
                  <a:lnTo>
                    <a:pt x="13071" y="1299"/>
                  </a:lnTo>
                  <a:lnTo>
                    <a:pt x="13144" y="1334"/>
                  </a:lnTo>
                  <a:lnTo>
                    <a:pt x="13215" y="1370"/>
                  </a:lnTo>
                  <a:lnTo>
                    <a:pt x="13285" y="1408"/>
                  </a:lnTo>
                  <a:lnTo>
                    <a:pt x="13356" y="1448"/>
                  </a:lnTo>
                  <a:lnTo>
                    <a:pt x="13425" y="1490"/>
                  </a:lnTo>
                  <a:lnTo>
                    <a:pt x="13495" y="1535"/>
                  </a:lnTo>
                  <a:lnTo>
                    <a:pt x="13562" y="1580"/>
                  </a:lnTo>
                  <a:lnTo>
                    <a:pt x="13629" y="1627"/>
                  </a:lnTo>
                  <a:lnTo>
                    <a:pt x="13696" y="1676"/>
                  </a:lnTo>
                  <a:lnTo>
                    <a:pt x="13761" y="1727"/>
                  </a:lnTo>
                  <a:lnTo>
                    <a:pt x="13827" y="1779"/>
                  </a:lnTo>
                  <a:lnTo>
                    <a:pt x="13890" y="1834"/>
                  </a:lnTo>
                  <a:lnTo>
                    <a:pt x="13952" y="1889"/>
                  </a:lnTo>
                  <a:lnTo>
                    <a:pt x="14014" y="1946"/>
                  </a:lnTo>
                  <a:lnTo>
                    <a:pt x="14075" y="2005"/>
                  </a:lnTo>
                  <a:lnTo>
                    <a:pt x="14130" y="2061"/>
                  </a:lnTo>
                  <a:lnTo>
                    <a:pt x="14185" y="2119"/>
                  </a:lnTo>
                  <a:lnTo>
                    <a:pt x="14237" y="2177"/>
                  </a:lnTo>
                  <a:lnTo>
                    <a:pt x="14288" y="2235"/>
                  </a:lnTo>
                  <a:lnTo>
                    <a:pt x="14338" y="2295"/>
                  </a:lnTo>
                  <a:lnTo>
                    <a:pt x="14386" y="2356"/>
                  </a:lnTo>
                  <a:lnTo>
                    <a:pt x="14433" y="2417"/>
                  </a:lnTo>
                  <a:lnTo>
                    <a:pt x="14478" y="2478"/>
                  </a:lnTo>
                  <a:lnTo>
                    <a:pt x="14522" y="2540"/>
                  </a:lnTo>
                  <a:lnTo>
                    <a:pt x="14564" y="2603"/>
                  </a:lnTo>
                  <a:lnTo>
                    <a:pt x="14605" y="2667"/>
                  </a:lnTo>
                  <a:lnTo>
                    <a:pt x="14644" y="2731"/>
                  </a:lnTo>
                  <a:lnTo>
                    <a:pt x="14682" y="2796"/>
                  </a:lnTo>
                  <a:lnTo>
                    <a:pt x="14718" y="2861"/>
                  </a:lnTo>
                  <a:lnTo>
                    <a:pt x="14752" y="2927"/>
                  </a:lnTo>
                  <a:lnTo>
                    <a:pt x="14785" y="2993"/>
                  </a:lnTo>
                  <a:lnTo>
                    <a:pt x="14816" y="3060"/>
                  </a:lnTo>
                  <a:lnTo>
                    <a:pt x="14846" y="3126"/>
                  </a:lnTo>
                  <a:lnTo>
                    <a:pt x="14874" y="3195"/>
                  </a:lnTo>
                  <a:lnTo>
                    <a:pt x="14900" y="3262"/>
                  </a:lnTo>
                  <a:lnTo>
                    <a:pt x="14925" y="3330"/>
                  </a:lnTo>
                  <a:lnTo>
                    <a:pt x="14948" y="3398"/>
                  </a:lnTo>
                  <a:lnTo>
                    <a:pt x="14969" y="3468"/>
                  </a:lnTo>
                  <a:lnTo>
                    <a:pt x="14988" y="3537"/>
                  </a:lnTo>
                  <a:lnTo>
                    <a:pt x="15007" y="3606"/>
                  </a:lnTo>
                  <a:lnTo>
                    <a:pt x="15023" y="3675"/>
                  </a:lnTo>
                  <a:lnTo>
                    <a:pt x="15038" y="3746"/>
                  </a:lnTo>
                  <a:lnTo>
                    <a:pt x="15050" y="3816"/>
                  </a:lnTo>
                  <a:lnTo>
                    <a:pt x="15061" y="3885"/>
                  </a:lnTo>
                  <a:lnTo>
                    <a:pt x="15070" y="3955"/>
                  </a:lnTo>
                  <a:lnTo>
                    <a:pt x="15078" y="4026"/>
                  </a:lnTo>
                  <a:lnTo>
                    <a:pt x="15084" y="4097"/>
                  </a:lnTo>
                  <a:lnTo>
                    <a:pt x="15087" y="4162"/>
                  </a:lnTo>
                  <a:lnTo>
                    <a:pt x="15089" y="4227"/>
                  </a:lnTo>
                  <a:lnTo>
                    <a:pt x="15089" y="4292"/>
                  </a:lnTo>
                  <a:lnTo>
                    <a:pt x="15088" y="4357"/>
                  </a:lnTo>
                  <a:lnTo>
                    <a:pt x="15085" y="4420"/>
                  </a:lnTo>
                  <a:lnTo>
                    <a:pt x="15081" y="4484"/>
                  </a:lnTo>
                  <a:lnTo>
                    <a:pt x="15075" y="4546"/>
                  </a:lnTo>
                  <a:lnTo>
                    <a:pt x="15067" y="4610"/>
                  </a:lnTo>
                  <a:lnTo>
                    <a:pt x="15058" y="4672"/>
                  </a:lnTo>
                  <a:lnTo>
                    <a:pt x="15048" y="4733"/>
                  </a:lnTo>
                  <a:lnTo>
                    <a:pt x="15035" y="4794"/>
                  </a:lnTo>
                  <a:lnTo>
                    <a:pt x="15022" y="4855"/>
                  </a:lnTo>
                  <a:lnTo>
                    <a:pt x="15006" y="4914"/>
                  </a:lnTo>
                  <a:lnTo>
                    <a:pt x="14989" y="4973"/>
                  </a:lnTo>
                  <a:lnTo>
                    <a:pt x="14970" y="5032"/>
                  </a:lnTo>
                  <a:lnTo>
                    <a:pt x="14950" y="5089"/>
                  </a:lnTo>
                  <a:lnTo>
                    <a:pt x="14929" y="5147"/>
                  </a:lnTo>
                  <a:lnTo>
                    <a:pt x="14906" y="5203"/>
                  </a:lnTo>
                  <a:lnTo>
                    <a:pt x="14882" y="5259"/>
                  </a:lnTo>
                  <a:lnTo>
                    <a:pt x="14856" y="5314"/>
                  </a:lnTo>
                  <a:lnTo>
                    <a:pt x="14829" y="5368"/>
                  </a:lnTo>
                  <a:lnTo>
                    <a:pt x="14799" y="5422"/>
                  </a:lnTo>
                  <a:lnTo>
                    <a:pt x="14769" y="5474"/>
                  </a:lnTo>
                  <a:lnTo>
                    <a:pt x="14737" y="5526"/>
                  </a:lnTo>
                  <a:lnTo>
                    <a:pt x="14704" y="5577"/>
                  </a:lnTo>
                  <a:lnTo>
                    <a:pt x="14670" y="5627"/>
                  </a:lnTo>
                  <a:lnTo>
                    <a:pt x="14633" y="5675"/>
                  </a:lnTo>
                  <a:lnTo>
                    <a:pt x="14595" y="5724"/>
                  </a:lnTo>
                  <a:lnTo>
                    <a:pt x="14557" y="5772"/>
                  </a:lnTo>
                  <a:lnTo>
                    <a:pt x="14516" y="5818"/>
                  </a:lnTo>
                  <a:lnTo>
                    <a:pt x="14474" y="5863"/>
                  </a:lnTo>
                  <a:lnTo>
                    <a:pt x="14431" y="5907"/>
                  </a:lnTo>
                  <a:close/>
                  <a:moveTo>
                    <a:pt x="4463" y="14370"/>
                  </a:moveTo>
                  <a:lnTo>
                    <a:pt x="4461" y="14307"/>
                  </a:lnTo>
                  <a:lnTo>
                    <a:pt x="4458" y="14243"/>
                  </a:lnTo>
                  <a:lnTo>
                    <a:pt x="4453" y="14180"/>
                  </a:lnTo>
                  <a:lnTo>
                    <a:pt x="4446" y="14117"/>
                  </a:lnTo>
                  <a:lnTo>
                    <a:pt x="4438" y="14053"/>
                  </a:lnTo>
                  <a:lnTo>
                    <a:pt x="4429" y="13990"/>
                  </a:lnTo>
                  <a:lnTo>
                    <a:pt x="4417" y="13926"/>
                  </a:lnTo>
                  <a:lnTo>
                    <a:pt x="4405" y="13863"/>
                  </a:lnTo>
                  <a:lnTo>
                    <a:pt x="4391" y="13800"/>
                  </a:lnTo>
                  <a:lnTo>
                    <a:pt x="4375" y="13737"/>
                  </a:lnTo>
                  <a:lnTo>
                    <a:pt x="4357" y="13673"/>
                  </a:lnTo>
                  <a:lnTo>
                    <a:pt x="4338" y="13610"/>
                  </a:lnTo>
                  <a:lnTo>
                    <a:pt x="4317" y="13548"/>
                  </a:lnTo>
                  <a:lnTo>
                    <a:pt x="4295" y="13486"/>
                  </a:lnTo>
                  <a:lnTo>
                    <a:pt x="4271" y="13423"/>
                  </a:lnTo>
                  <a:lnTo>
                    <a:pt x="4246" y="13362"/>
                  </a:lnTo>
                  <a:lnTo>
                    <a:pt x="4219" y="13300"/>
                  </a:lnTo>
                  <a:lnTo>
                    <a:pt x="4191" y="13240"/>
                  </a:lnTo>
                  <a:lnTo>
                    <a:pt x="4161" y="13179"/>
                  </a:lnTo>
                  <a:lnTo>
                    <a:pt x="4128" y="13119"/>
                  </a:lnTo>
                  <a:lnTo>
                    <a:pt x="4095" y="13059"/>
                  </a:lnTo>
                  <a:lnTo>
                    <a:pt x="4060" y="13000"/>
                  </a:lnTo>
                  <a:lnTo>
                    <a:pt x="4024" y="12942"/>
                  </a:lnTo>
                  <a:lnTo>
                    <a:pt x="3986" y="12884"/>
                  </a:lnTo>
                  <a:lnTo>
                    <a:pt x="3946" y="12826"/>
                  </a:lnTo>
                  <a:lnTo>
                    <a:pt x="3905" y="12769"/>
                  </a:lnTo>
                  <a:lnTo>
                    <a:pt x="3862" y="12714"/>
                  </a:lnTo>
                  <a:lnTo>
                    <a:pt x="3818" y="12658"/>
                  </a:lnTo>
                  <a:lnTo>
                    <a:pt x="3771" y="12604"/>
                  </a:lnTo>
                  <a:lnTo>
                    <a:pt x="3723" y="12549"/>
                  </a:lnTo>
                  <a:lnTo>
                    <a:pt x="3674" y="12497"/>
                  </a:lnTo>
                  <a:lnTo>
                    <a:pt x="3622" y="12445"/>
                  </a:lnTo>
                  <a:lnTo>
                    <a:pt x="3573" y="12396"/>
                  </a:lnTo>
                  <a:lnTo>
                    <a:pt x="3522" y="12349"/>
                  </a:lnTo>
                  <a:lnTo>
                    <a:pt x="3470" y="12303"/>
                  </a:lnTo>
                  <a:lnTo>
                    <a:pt x="3418" y="12258"/>
                  </a:lnTo>
                  <a:lnTo>
                    <a:pt x="3366" y="12215"/>
                  </a:lnTo>
                  <a:lnTo>
                    <a:pt x="3312" y="12174"/>
                  </a:lnTo>
                  <a:lnTo>
                    <a:pt x="3257" y="12133"/>
                  </a:lnTo>
                  <a:lnTo>
                    <a:pt x="3202" y="12094"/>
                  </a:lnTo>
                  <a:lnTo>
                    <a:pt x="3146" y="12057"/>
                  </a:lnTo>
                  <a:lnTo>
                    <a:pt x="3088" y="12020"/>
                  </a:lnTo>
                  <a:lnTo>
                    <a:pt x="3031" y="11985"/>
                  </a:lnTo>
                  <a:lnTo>
                    <a:pt x="2974" y="11952"/>
                  </a:lnTo>
                  <a:lnTo>
                    <a:pt x="2914" y="11920"/>
                  </a:lnTo>
                  <a:lnTo>
                    <a:pt x="2855" y="11889"/>
                  </a:lnTo>
                  <a:lnTo>
                    <a:pt x="2796" y="11860"/>
                  </a:lnTo>
                  <a:lnTo>
                    <a:pt x="2735" y="11832"/>
                  </a:lnTo>
                  <a:lnTo>
                    <a:pt x="2675" y="11806"/>
                  </a:lnTo>
                  <a:lnTo>
                    <a:pt x="2613" y="11781"/>
                  </a:lnTo>
                  <a:lnTo>
                    <a:pt x="2552" y="11757"/>
                  </a:lnTo>
                  <a:lnTo>
                    <a:pt x="2490" y="11735"/>
                  </a:lnTo>
                  <a:lnTo>
                    <a:pt x="2427" y="11715"/>
                  </a:lnTo>
                  <a:lnTo>
                    <a:pt x="2365" y="11696"/>
                  </a:lnTo>
                  <a:lnTo>
                    <a:pt x="2303" y="11679"/>
                  </a:lnTo>
                  <a:lnTo>
                    <a:pt x="2239" y="11663"/>
                  </a:lnTo>
                  <a:lnTo>
                    <a:pt x="2176" y="11648"/>
                  </a:lnTo>
                  <a:lnTo>
                    <a:pt x="2112" y="11636"/>
                  </a:lnTo>
                  <a:lnTo>
                    <a:pt x="2048" y="11625"/>
                  </a:lnTo>
                  <a:lnTo>
                    <a:pt x="1985" y="11615"/>
                  </a:lnTo>
                  <a:lnTo>
                    <a:pt x="1920" y="11607"/>
                  </a:lnTo>
                  <a:lnTo>
                    <a:pt x="1857" y="11600"/>
                  </a:lnTo>
                  <a:lnTo>
                    <a:pt x="1793" y="11595"/>
                  </a:lnTo>
                  <a:lnTo>
                    <a:pt x="1728" y="11592"/>
                  </a:lnTo>
                  <a:lnTo>
                    <a:pt x="2229" y="9781"/>
                  </a:lnTo>
                  <a:lnTo>
                    <a:pt x="2236" y="9759"/>
                  </a:lnTo>
                  <a:lnTo>
                    <a:pt x="2244" y="9736"/>
                  </a:lnTo>
                  <a:lnTo>
                    <a:pt x="2253" y="9714"/>
                  </a:lnTo>
                  <a:lnTo>
                    <a:pt x="2263" y="9692"/>
                  </a:lnTo>
                  <a:lnTo>
                    <a:pt x="2273" y="9670"/>
                  </a:lnTo>
                  <a:lnTo>
                    <a:pt x="2284" y="9648"/>
                  </a:lnTo>
                  <a:lnTo>
                    <a:pt x="2296" y="9626"/>
                  </a:lnTo>
                  <a:lnTo>
                    <a:pt x="2308" y="9604"/>
                  </a:lnTo>
                  <a:lnTo>
                    <a:pt x="2321" y="9583"/>
                  </a:lnTo>
                  <a:lnTo>
                    <a:pt x="2335" y="9561"/>
                  </a:lnTo>
                  <a:lnTo>
                    <a:pt x="2349" y="9539"/>
                  </a:lnTo>
                  <a:lnTo>
                    <a:pt x="2363" y="9518"/>
                  </a:lnTo>
                  <a:lnTo>
                    <a:pt x="2378" y="9498"/>
                  </a:lnTo>
                  <a:lnTo>
                    <a:pt x="2393" y="9478"/>
                  </a:lnTo>
                  <a:lnTo>
                    <a:pt x="2409" y="9458"/>
                  </a:lnTo>
                  <a:lnTo>
                    <a:pt x="2426" y="9438"/>
                  </a:lnTo>
                  <a:lnTo>
                    <a:pt x="2522" y="9374"/>
                  </a:lnTo>
                  <a:lnTo>
                    <a:pt x="2621" y="9314"/>
                  </a:lnTo>
                  <a:lnTo>
                    <a:pt x="2723" y="9260"/>
                  </a:lnTo>
                  <a:lnTo>
                    <a:pt x="2828" y="9211"/>
                  </a:lnTo>
                  <a:lnTo>
                    <a:pt x="2934" y="9169"/>
                  </a:lnTo>
                  <a:lnTo>
                    <a:pt x="3044" y="9131"/>
                  </a:lnTo>
                  <a:lnTo>
                    <a:pt x="3156" y="9099"/>
                  </a:lnTo>
                  <a:lnTo>
                    <a:pt x="3268" y="9072"/>
                  </a:lnTo>
                  <a:lnTo>
                    <a:pt x="3383" y="9051"/>
                  </a:lnTo>
                  <a:lnTo>
                    <a:pt x="3500" y="9034"/>
                  </a:lnTo>
                  <a:lnTo>
                    <a:pt x="3617" y="9024"/>
                  </a:lnTo>
                  <a:lnTo>
                    <a:pt x="3736" y="9018"/>
                  </a:lnTo>
                  <a:lnTo>
                    <a:pt x="3857" y="9018"/>
                  </a:lnTo>
                  <a:lnTo>
                    <a:pt x="3976" y="9023"/>
                  </a:lnTo>
                  <a:lnTo>
                    <a:pt x="4098" y="9033"/>
                  </a:lnTo>
                  <a:lnTo>
                    <a:pt x="4220" y="9049"/>
                  </a:lnTo>
                  <a:lnTo>
                    <a:pt x="4342" y="9070"/>
                  </a:lnTo>
                  <a:lnTo>
                    <a:pt x="4463" y="9096"/>
                  </a:lnTo>
                  <a:lnTo>
                    <a:pt x="4584" y="9127"/>
                  </a:lnTo>
                  <a:lnTo>
                    <a:pt x="4706" y="9164"/>
                  </a:lnTo>
                  <a:lnTo>
                    <a:pt x="4826" y="9206"/>
                  </a:lnTo>
                  <a:lnTo>
                    <a:pt x="4946" y="9252"/>
                  </a:lnTo>
                  <a:lnTo>
                    <a:pt x="5065" y="9305"/>
                  </a:lnTo>
                  <a:lnTo>
                    <a:pt x="5184" y="9363"/>
                  </a:lnTo>
                  <a:lnTo>
                    <a:pt x="5300" y="9425"/>
                  </a:lnTo>
                  <a:lnTo>
                    <a:pt x="5415" y="9493"/>
                  </a:lnTo>
                  <a:lnTo>
                    <a:pt x="5529" y="9566"/>
                  </a:lnTo>
                  <a:lnTo>
                    <a:pt x="5640" y="9644"/>
                  </a:lnTo>
                  <a:lnTo>
                    <a:pt x="5750" y="9727"/>
                  </a:lnTo>
                  <a:lnTo>
                    <a:pt x="5857" y="9815"/>
                  </a:lnTo>
                  <a:lnTo>
                    <a:pt x="5962" y="9909"/>
                  </a:lnTo>
                  <a:lnTo>
                    <a:pt x="6065" y="10007"/>
                  </a:lnTo>
                  <a:lnTo>
                    <a:pt x="6168" y="10115"/>
                  </a:lnTo>
                  <a:lnTo>
                    <a:pt x="6267" y="10226"/>
                  </a:lnTo>
                  <a:lnTo>
                    <a:pt x="6360" y="10339"/>
                  </a:lnTo>
                  <a:lnTo>
                    <a:pt x="6447" y="10456"/>
                  </a:lnTo>
                  <a:lnTo>
                    <a:pt x="6529" y="10574"/>
                  </a:lnTo>
                  <a:lnTo>
                    <a:pt x="6604" y="10695"/>
                  </a:lnTo>
                  <a:lnTo>
                    <a:pt x="6673" y="10816"/>
                  </a:lnTo>
                  <a:lnTo>
                    <a:pt x="6738" y="10941"/>
                  </a:lnTo>
                  <a:lnTo>
                    <a:pt x="6796" y="11065"/>
                  </a:lnTo>
                  <a:lnTo>
                    <a:pt x="6848" y="11191"/>
                  </a:lnTo>
                  <a:lnTo>
                    <a:pt x="6895" y="11318"/>
                  </a:lnTo>
                  <a:lnTo>
                    <a:pt x="6936" y="11446"/>
                  </a:lnTo>
                  <a:lnTo>
                    <a:pt x="6971" y="11574"/>
                  </a:lnTo>
                  <a:lnTo>
                    <a:pt x="7000" y="11702"/>
                  </a:lnTo>
                  <a:lnTo>
                    <a:pt x="7023" y="11831"/>
                  </a:lnTo>
                  <a:lnTo>
                    <a:pt x="7041" y="11959"/>
                  </a:lnTo>
                  <a:lnTo>
                    <a:pt x="7052" y="12087"/>
                  </a:lnTo>
                  <a:lnTo>
                    <a:pt x="7058" y="12214"/>
                  </a:lnTo>
                  <a:lnTo>
                    <a:pt x="7057" y="12341"/>
                  </a:lnTo>
                  <a:lnTo>
                    <a:pt x="7051" y="12466"/>
                  </a:lnTo>
                  <a:lnTo>
                    <a:pt x="7039" y="12589"/>
                  </a:lnTo>
                  <a:lnTo>
                    <a:pt x="7019" y="12712"/>
                  </a:lnTo>
                  <a:lnTo>
                    <a:pt x="6995" y="12832"/>
                  </a:lnTo>
                  <a:lnTo>
                    <a:pt x="6965" y="12952"/>
                  </a:lnTo>
                  <a:lnTo>
                    <a:pt x="6929" y="13068"/>
                  </a:lnTo>
                  <a:lnTo>
                    <a:pt x="6886" y="13183"/>
                  </a:lnTo>
                  <a:lnTo>
                    <a:pt x="6837" y="13294"/>
                  </a:lnTo>
                  <a:lnTo>
                    <a:pt x="6783" y="13402"/>
                  </a:lnTo>
                  <a:lnTo>
                    <a:pt x="6722" y="13508"/>
                  </a:lnTo>
                  <a:lnTo>
                    <a:pt x="6655" y="13610"/>
                  </a:lnTo>
                  <a:lnTo>
                    <a:pt x="6582" y="13710"/>
                  </a:lnTo>
                  <a:lnTo>
                    <a:pt x="6502" y="13805"/>
                  </a:lnTo>
                  <a:lnTo>
                    <a:pt x="6481" y="13816"/>
                  </a:lnTo>
                  <a:lnTo>
                    <a:pt x="6459" y="13827"/>
                  </a:lnTo>
                  <a:lnTo>
                    <a:pt x="6437" y="13838"/>
                  </a:lnTo>
                  <a:lnTo>
                    <a:pt x="6415" y="13848"/>
                  </a:lnTo>
                  <a:lnTo>
                    <a:pt x="6392" y="13858"/>
                  </a:lnTo>
                  <a:lnTo>
                    <a:pt x="6369" y="13867"/>
                  </a:lnTo>
                  <a:lnTo>
                    <a:pt x="6345" y="13876"/>
                  </a:lnTo>
                  <a:lnTo>
                    <a:pt x="6322" y="13884"/>
                  </a:lnTo>
                  <a:lnTo>
                    <a:pt x="4463" y="14370"/>
                  </a:lnTo>
                  <a:close/>
                  <a:moveTo>
                    <a:pt x="2096" y="14991"/>
                  </a:moveTo>
                  <a:lnTo>
                    <a:pt x="2070" y="14997"/>
                  </a:lnTo>
                  <a:lnTo>
                    <a:pt x="2036" y="15005"/>
                  </a:lnTo>
                  <a:lnTo>
                    <a:pt x="1995" y="15014"/>
                  </a:lnTo>
                  <a:lnTo>
                    <a:pt x="1949" y="15024"/>
                  </a:lnTo>
                  <a:lnTo>
                    <a:pt x="1899" y="15034"/>
                  </a:lnTo>
                  <a:lnTo>
                    <a:pt x="1849" y="15043"/>
                  </a:lnTo>
                  <a:lnTo>
                    <a:pt x="1825" y="15046"/>
                  </a:lnTo>
                  <a:lnTo>
                    <a:pt x="1801" y="15050"/>
                  </a:lnTo>
                  <a:lnTo>
                    <a:pt x="1777" y="15052"/>
                  </a:lnTo>
                  <a:lnTo>
                    <a:pt x="1755" y="15054"/>
                  </a:lnTo>
                  <a:lnTo>
                    <a:pt x="1716" y="15053"/>
                  </a:lnTo>
                  <a:lnTo>
                    <a:pt x="1679" y="15049"/>
                  </a:lnTo>
                  <a:lnTo>
                    <a:pt x="1641" y="15044"/>
                  </a:lnTo>
                  <a:lnTo>
                    <a:pt x="1604" y="15037"/>
                  </a:lnTo>
                  <a:lnTo>
                    <a:pt x="1568" y="15029"/>
                  </a:lnTo>
                  <a:lnTo>
                    <a:pt x="1532" y="15018"/>
                  </a:lnTo>
                  <a:lnTo>
                    <a:pt x="1498" y="15006"/>
                  </a:lnTo>
                  <a:lnTo>
                    <a:pt x="1464" y="14993"/>
                  </a:lnTo>
                  <a:lnTo>
                    <a:pt x="1430" y="14978"/>
                  </a:lnTo>
                  <a:lnTo>
                    <a:pt x="1398" y="14961"/>
                  </a:lnTo>
                  <a:lnTo>
                    <a:pt x="1367" y="14943"/>
                  </a:lnTo>
                  <a:lnTo>
                    <a:pt x="1336" y="14923"/>
                  </a:lnTo>
                  <a:lnTo>
                    <a:pt x="1307" y="14902"/>
                  </a:lnTo>
                  <a:lnTo>
                    <a:pt x="1279" y="14880"/>
                  </a:lnTo>
                  <a:lnTo>
                    <a:pt x="1251" y="14856"/>
                  </a:lnTo>
                  <a:lnTo>
                    <a:pt x="1225" y="14832"/>
                  </a:lnTo>
                  <a:lnTo>
                    <a:pt x="1201" y="14804"/>
                  </a:lnTo>
                  <a:lnTo>
                    <a:pt x="1177" y="14777"/>
                  </a:lnTo>
                  <a:lnTo>
                    <a:pt x="1155" y="14749"/>
                  </a:lnTo>
                  <a:lnTo>
                    <a:pt x="1134" y="14720"/>
                  </a:lnTo>
                  <a:lnTo>
                    <a:pt x="1115" y="14689"/>
                  </a:lnTo>
                  <a:lnTo>
                    <a:pt x="1096" y="14658"/>
                  </a:lnTo>
                  <a:lnTo>
                    <a:pt x="1080" y="14626"/>
                  </a:lnTo>
                  <a:lnTo>
                    <a:pt x="1065" y="14593"/>
                  </a:lnTo>
                  <a:lnTo>
                    <a:pt x="1051" y="14559"/>
                  </a:lnTo>
                  <a:lnTo>
                    <a:pt x="1040" y="14524"/>
                  </a:lnTo>
                  <a:lnTo>
                    <a:pt x="1030" y="14488"/>
                  </a:lnTo>
                  <a:lnTo>
                    <a:pt x="1021" y="14452"/>
                  </a:lnTo>
                  <a:lnTo>
                    <a:pt x="1015" y="14415"/>
                  </a:lnTo>
                  <a:lnTo>
                    <a:pt x="1010" y="14378"/>
                  </a:lnTo>
                  <a:lnTo>
                    <a:pt x="1007" y="14340"/>
                  </a:lnTo>
                  <a:lnTo>
                    <a:pt x="1006" y="14302"/>
                  </a:lnTo>
                  <a:lnTo>
                    <a:pt x="1009" y="14268"/>
                  </a:lnTo>
                  <a:lnTo>
                    <a:pt x="1015" y="14229"/>
                  </a:lnTo>
                  <a:lnTo>
                    <a:pt x="1022" y="14189"/>
                  </a:lnTo>
                  <a:lnTo>
                    <a:pt x="1029" y="14149"/>
                  </a:lnTo>
                  <a:lnTo>
                    <a:pt x="1037" y="14110"/>
                  </a:lnTo>
                  <a:lnTo>
                    <a:pt x="1045" y="14074"/>
                  </a:lnTo>
                  <a:lnTo>
                    <a:pt x="1051" y="14043"/>
                  </a:lnTo>
                  <a:lnTo>
                    <a:pt x="1056" y="14020"/>
                  </a:lnTo>
                  <a:lnTo>
                    <a:pt x="1586" y="12106"/>
                  </a:lnTo>
                  <a:lnTo>
                    <a:pt x="1641" y="12105"/>
                  </a:lnTo>
                  <a:lnTo>
                    <a:pt x="1695" y="12105"/>
                  </a:lnTo>
                  <a:lnTo>
                    <a:pt x="1749" y="12107"/>
                  </a:lnTo>
                  <a:lnTo>
                    <a:pt x="1804" y="12111"/>
                  </a:lnTo>
                  <a:lnTo>
                    <a:pt x="1858" y="12116"/>
                  </a:lnTo>
                  <a:lnTo>
                    <a:pt x="1913" y="12122"/>
                  </a:lnTo>
                  <a:lnTo>
                    <a:pt x="1968" y="12130"/>
                  </a:lnTo>
                  <a:lnTo>
                    <a:pt x="2023" y="12139"/>
                  </a:lnTo>
                  <a:lnTo>
                    <a:pt x="2077" y="12149"/>
                  </a:lnTo>
                  <a:lnTo>
                    <a:pt x="2133" y="12161"/>
                  </a:lnTo>
                  <a:lnTo>
                    <a:pt x="2187" y="12175"/>
                  </a:lnTo>
                  <a:lnTo>
                    <a:pt x="2242" y="12190"/>
                  </a:lnTo>
                  <a:lnTo>
                    <a:pt x="2297" y="12206"/>
                  </a:lnTo>
                  <a:lnTo>
                    <a:pt x="2351" y="12224"/>
                  </a:lnTo>
                  <a:lnTo>
                    <a:pt x="2405" y="12243"/>
                  </a:lnTo>
                  <a:lnTo>
                    <a:pt x="2460" y="12264"/>
                  </a:lnTo>
                  <a:lnTo>
                    <a:pt x="2513" y="12286"/>
                  </a:lnTo>
                  <a:lnTo>
                    <a:pt x="2566" y="12309"/>
                  </a:lnTo>
                  <a:lnTo>
                    <a:pt x="2619" y="12335"/>
                  </a:lnTo>
                  <a:lnTo>
                    <a:pt x="2673" y="12362"/>
                  </a:lnTo>
                  <a:lnTo>
                    <a:pt x="2725" y="12390"/>
                  </a:lnTo>
                  <a:lnTo>
                    <a:pt x="2776" y="12420"/>
                  </a:lnTo>
                  <a:lnTo>
                    <a:pt x="2829" y="12451"/>
                  </a:lnTo>
                  <a:lnTo>
                    <a:pt x="2879" y="12483"/>
                  </a:lnTo>
                  <a:lnTo>
                    <a:pt x="2930" y="12517"/>
                  </a:lnTo>
                  <a:lnTo>
                    <a:pt x="2980" y="12553"/>
                  </a:lnTo>
                  <a:lnTo>
                    <a:pt x="3029" y="12590"/>
                  </a:lnTo>
                  <a:lnTo>
                    <a:pt x="3078" y="12629"/>
                  </a:lnTo>
                  <a:lnTo>
                    <a:pt x="3126" y="12669"/>
                  </a:lnTo>
                  <a:lnTo>
                    <a:pt x="3174" y="12711"/>
                  </a:lnTo>
                  <a:lnTo>
                    <a:pt x="3220" y="12754"/>
                  </a:lnTo>
                  <a:lnTo>
                    <a:pt x="3266" y="12799"/>
                  </a:lnTo>
                  <a:lnTo>
                    <a:pt x="3312" y="12845"/>
                  </a:lnTo>
                  <a:lnTo>
                    <a:pt x="3356" y="12893"/>
                  </a:lnTo>
                  <a:lnTo>
                    <a:pt x="3398" y="12941"/>
                  </a:lnTo>
                  <a:lnTo>
                    <a:pt x="3439" y="12990"/>
                  </a:lnTo>
                  <a:lnTo>
                    <a:pt x="3479" y="13039"/>
                  </a:lnTo>
                  <a:lnTo>
                    <a:pt x="3517" y="13089"/>
                  </a:lnTo>
                  <a:lnTo>
                    <a:pt x="3553" y="13139"/>
                  </a:lnTo>
                  <a:lnTo>
                    <a:pt x="3588" y="13191"/>
                  </a:lnTo>
                  <a:lnTo>
                    <a:pt x="3621" y="13243"/>
                  </a:lnTo>
                  <a:lnTo>
                    <a:pt x="3653" y="13295"/>
                  </a:lnTo>
                  <a:lnTo>
                    <a:pt x="3683" y="13348"/>
                  </a:lnTo>
                  <a:lnTo>
                    <a:pt x="3712" y="13401"/>
                  </a:lnTo>
                  <a:lnTo>
                    <a:pt x="3739" y="13455"/>
                  </a:lnTo>
                  <a:lnTo>
                    <a:pt x="3765" y="13509"/>
                  </a:lnTo>
                  <a:lnTo>
                    <a:pt x="3788" y="13563"/>
                  </a:lnTo>
                  <a:lnTo>
                    <a:pt x="3811" y="13617"/>
                  </a:lnTo>
                  <a:lnTo>
                    <a:pt x="3833" y="13671"/>
                  </a:lnTo>
                  <a:lnTo>
                    <a:pt x="3852" y="13727"/>
                  </a:lnTo>
                  <a:lnTo>
                    <a:pt x="3870" y="13782"/>
                  </a:lnTo>
                  <a:lnTo>
                    <a:pt x="3887" y="13837"/>
                  </a:lnTo>
                  <a:lnTo>
                    <a:pt x="3902" y="13892"/>
                  </a:lnTo>
                  <a:lnTo>
                    <a:pt x="3915" y="13948"/>
                  </a:lnTo>
                  <a:lnTo>
                    <a:pt x="3927" y="14004"/>
                  </a:lnTo>
                  <a:lnTo>
                    <a:pt x="3938" y="14060"/>
                  </a:lnTo>
                  <a:lnTo>
                    <a:pt x="3946" y="14115"/>
                  </a:lnTo>
                  <a:lnTo>
                    <a:pt x="3954" y="14170"/>
                  </a:lnTo>
                  <a:lnTo>
                    <a:pt x="3960" y="14225"/>
                  </a:lnTo>
                  <a:lnTo>
                    <a:pt x="3964" y="14282"/>
                  </a:lnTo>
                  <a:lnTo>
                    <a:pt x="3967" y="14337"/>
                  </a:lnTo>
                  <a:lnTo>
                    <a:pt x="3968" y="14391"/>
                  </a:lnTo>
                  <a:lnTo>
                    <a:pt x="3968" y="14446"/>
                  </a:lnTo>
                  <a:lnTo>
                    <a:pt x="3967" y="14500"/>
                  </a:lnTo>
                  <a:lnTo>
                    <a:pt x="2096" y="14991"/>
                  </a:lnTo>
                  <a:close/>
                  <a:moveTo>
                    <a:pt x="5275" y="8311"/>
                  </a:moveTo>
                  <a:lnTo>
                    <a:pt x="5187" y="8277"/>
                  </a:lnTo>
                  <a:lnTo>
                    <a:pt x="5099" y="8245"/>
                  </a:lnTo>
                  <a:lnTo>
                    <a:pt x="5011" y="8215"/>
                  </a:lnTo>
                  <a:lnTo>
                    <a:pt x="4921" y="8186"/>
                  </a:lnTo>
                  <a:lnTo>
                    <a:pt x="4877" y="8173"/>
                  </a:lnTo>
                  <a:lnTo>
                    <a:pt x="4833" y="8159"/>
                  </a:lnTo>
                  <a:lnTo>
                    <a:pt x="4787" y="8147"/>
                  </a:lnTo>
                  <a:lnTo>
                    <a:pt x="4742" y="8135"/>
                  </a:lnTo>
                  <a:lnTo>
                    <a:pt x="4698" y="8124"/>
                  </a:lnTo>
                  <a:lnTo>
                    <a:pt x="4652" y="8113"/>
                  </a:lnTo>
                  <a:lnTo>
                    <a:pt x="4607" y="8103"/>
                  </a:lnTo>
                  <a:lnTo>
                    <a:pt x="4562" y="8093"/>
                  </a:lnTo>
                  <a:lnTo>
                    <a:pt x="4517" y="8084"/>
                  </a:lnTo>
                  <a:lnTo>
                    <a:pt x="4471" y="8075"/>
                  </a:lnTo>
                  <a:lnTo>
                    <a:pt x="4426" y="8067"/>
                  </a:lnTo>
                  <a:lnTo>
                    <a:pt x="4380" y="8059"/>
                  </a:lnTo>
                  <a:lnTo>
                    <a:pt x="4335" y="8052"/>
                  </a:lnTo>
                  <a:lnTo>
                    <a:pt x="4289" y="8045"/>
                  </a:lnTo>
                  <a:lnTo>
                    <a:pt x="4243" y="8039"/>
                  </a:lnTo>
                  <a:lnTo>
                    <a:pt x="4198" y="8034"/>
                  </a:lnTo>
                  <a:lnTo>
                    <a:pt x="4153" y="8029"/>
                  </a:lnTo>
                  <a:lnTo>
                    <a:pt x="4106" y="8025"/>
                  </a:lnTo>
                  <a:lnTo>
                    <a:pt x="4061" y="8021"/>
                  </a:lnTo>
                  <a:lnTo>
                    <a:pt x="4015" y="8018"/>
                  </a:lnTo>
                  <a:lnTo>
                    <a:pt x="3969" y="8015"/>
                  </a:lnTo>
                  <a:lnTo>
                    <a:pt x="3923" y="8013"/>
                  </a:lnTo>
                  <a:lnTo>
                    <a:pt x="3878" y="8011"/>
                  </a:lnTo>
                  <a:lnTo>
                    <a:pt x="3832" y="8011"/>
                  </a:lnTo>
                  <a:lnTo>
                    <a:pt x="7706" y="4116"/>
                  </a:lnTo>
                  <a:lnTo>
                    <a:pt x="7763" y="4063"/>
                  </a:lnTo>
                  <a:lnTo>
                    <a:pt x="7820" y="4012"/>
                  </a:lnTo>
                  <a:lnTo>
                    <a:pt x="7880" y="3964"/>
                  </a:lnTo>
                  <a:lnTo>
                    <a:pt x="7941" y="3918"/>
                  </a:lnTo>
                  <a:lnTo>
                    <a:pt x="8003" y="3875"/>
                  </a:lnTo>
                  <a:lnTo>
                    <a:pt x="8067" y="3834"/>
                  </a:lnTo>
                  <a:lnTo>
                    <a:pt x="8131" y="3796"/>
                  </a:lnTo>
                  <a:lnTo>
                    <a:pt x="8197" y="3760"/>
                  </a:lnTo>
                  <a:lnTo>
                    <a:pt x="8265" y="3725"/>
                  </a:lnTo>
                  <a:lnTo>
                    <a:pt x="8333" y="3694"/>
                  </a:lnTo>
                  <a:lnTo>
                    <a:pt x="8403" y="3665"/>
                  </a:lnTo>
                  <a:lnTo>
                    <a:pt x="8473" y="3638"/>
                  </a:lnTo>
                  <a:lnTo>
                    <a:pt x="8544" y="3613"/>
                  </a:lnTo>
                  <a:lnTo>
                    <a:pt x="8616" y="3591"/>
                  </a:lnTo>
                  <a:lnTo>
                    <a:pt x="8689" y="3571"/>
                  </a:lnTo>
                  <a:lnTo>
                    <a:pt x="8764" y="3554"/>
                  </a:lnTo>
                  <a:lnTo>
                    <a:pt x="8838" y="3539"/>
                  </a:lnTo>
                  <a:lnTo>
                    <a:pt x="8914" y="3526"/>
                  </a:lnTo>
                  <a:lnTo>
                    <a:pt x="8989" y="3515"/>
                  </a:lnTo>
                  <a:lnTo>
                    <a:pt x="9067" y="3507"/>
                  </a:lnTo>
                  <a:lnTo>
                    <a:pt x="9143" y="3501"/>
                  </a:lnTo>
                  <a:lnTo>
                    <a:pt x="9220" y="3497"/>
                  </a:lnTo>
                  <a:lnTo>
                    <a:pt x="9299" y="3496"/>
                  </a:lnTo>
                  <a:lnTo>
                    <a:pt x="9377" y="3497"/>
                  </a:lnTo>
                  <a:lnTo>
                    <a:pt x="9457" y="3500"/>
                  </a:lnTo>
                  <a:lnTo>
                    <a:pt x="9535" y="3505"/>
                  </a:lnTo>
                  <a:lnTo>
                    <a:pt x="9615" y="3512"/>
                  </a:lnTo>
                  <a:lnTo>
                    <a:pt x="9694" y="3522"/>
                  </a:lnTo>
                  <a:lnTo>
                    <a:pt x="9775" y="3534"/>
                  </a:lnTo>
                  <a:lnTo>
                    <a:pt x="9854" y="3548"/>
                  </a:lnTo>
                  <a:lnTo>
                    <a:pt x="9934" y="3565"/>
                  </a:lnTo>
                  <a:lnTo>
                    <a:pt x="10014" y="3583"/>
                  </a:lnTo>
                  <a:lnTo>
                    <a:pt x="5275" y="8311"/>
                  </a:lnTo>
                  <a:close/>
                  <a:moveTo>
                    <a:pt x="7441" y="10165"/>
                  </a:moveTo>
                  <a:lnTo>
                    <a:pt x="7406" y="10107"/>
                  </a:lnTo>
                  <a:lnTo>
                    <a:pt x="7369" y="10049"/>
                  </a:lnTo>
                  <a:lnTo>
                    <a:pt x="7332" y="9992"/>
                  </a:lnTo>
                  <a:lnTo>
                    <a:pt x="7295" y="9936"/>
                  </a:lnTo>
                  <a:lnTo>
                    <a:pt x="7257" y="9880"/>
                  </a:lnTo>
                  <a:lnTo>
                    <a:pt x="7218" y="9824"/>
                  </a:lnTo>
                  <a:lnTo>
                    <a:pt x="7177" y="9768"/>
                  </a:lnTo>
                  <a:lnTo>
                    <a:pt x="7137" y="9714"/>
                  </a:lnTo>
                  <a:lnTo>
                    <a:pt x="7096" y="9660"/>
                  </a:lnTo>
                  <a:lnTo>
                    <a:pt x="7053" y="9606"/>
                  </a:lnTo>
                  <a:lnTo>
                    <a:pt x="7009" y="9553"/>
                  </a:lnTo>
                  <a:lnTo>
                    <a:pt x="6965" y="9500"/>
                  </a:lnTo>
                  <a:lnTo>
                    <a:pt x="6919" y="9448"/>
                  </a:lnTo>
                  <a:lnTo>
                    <a:pt x="6873" y="9397"/>
                  </a:lnTo>
                  <a:lnTo>
                    <a:pt x="6824" y="9347"/>
                  </a:lnTo>
                  <a:lnTo>
                    <a:pt x="6776" y="9297"/>
                  </a:lnTo>
                  <a:lnTo>
                    <a:pt x="6718" y="9240"/>
                  </a:lnTo>
                  <a:lnTo>
                    <a:pt x="6658" y="9185"/>
                  </a:lnTo>
                  <a:lnTo>
                    <a:pt x="6598" y="9131"/>
                  </a:lnTo>
                  <a:lnTo>
                    <a:pt x="6538" y="9079"/>
                  </a:lnTo>
                  <a:lnTo>
                    <a:pt x="6475" y="9029"/>
                  </a:lnTo>
                  <a:lnTo>
                    <a:pt x="6412" y="8978"/>
                  </a:lnTo>
                  <a:lnTo>
                    <a:pt x="6348" y="8930"/>
                  </a:lnTo>
                  <a:lnTo>
                    <a:pt x="6284" y="8884"/>
                  </a:lnTo>
                  <a:lnTo>
                    <a:pt x="6220" y="8838"/>
                  </a:lnTo>
                  <a:lnTo>
                    <a:pt x="6153" y="8794"/>
                  </a:lnTo>
                  <a:lnTo>
                    <a:pt x="6087" y="8750"/>
                  </a:lnTo>
                  <a:lnTo>
                    <a:pt x="6021" y="8707"/>
                  </a:lnTo>
                  <a:lnTo>
                    <a:pt x="5953" y="8666"/>
                  </a:lnTo>
                  <a:lnTo>
                    <a:pt x="5885" y="8626"/>
                  </a:lnTo>
                  <a:lnTo>
                    <a:pt x="5816" y="8587"/>
                  </a:lnTo>
                  <a:lnTo>
                    <a:pt x="5748" y="8549"/>
                  </a:lnTo>
                  <a:lnTo>
                    <a:pt x="10542" y="3766"/>
                  </a:lnTo>
                  <a:lnTo>
                    <a:pt x="10613" y="3798"/>
                  </a:lnTo>
                  <a:lnTo>
                    <a:pt x="10683" y="3831"/>
                  </a:lnTo>
                  <a:lnTo>
                    <a:pt x="10752" y="3866"/>
                  </a:lnTo>
                  <a:lnTo>
                    <a:pt x="10821" y="3903"/>
                  </a:lnTo>
                  <a:lnTo>
                    <a:pt x="10889" y="3942"/>
                  </a:lnTo>
                  <a:lnTo>
                    <a:pt x="10958" y="3983"/>
                  </a:lnTo>
                  <a:lnTo>
                    <a:pt x="11025" y="4026"/>
                  </a:lnTo>
                  <a:lnTo>
                    <a:pt x="11091" y="4070"/>
                  </a:lnTo>
                  <a:lnTo>
                    <a:pt x="11157" y="4115"/>
                  </a:lnTo>
                  <a:lnTo>
                    <a:pt x="11222" y="4163"/>
                  </a:lnTo>
                  <a:lnTo>
                    <a:pt x="11287" y="4212"/>
                  </a:lnTo>
                  <a:lnTo>
                    <a:pt x="11351" y="4263"/>
                  </a:lnTo>
                  <a:lnTo>
                    <a:pt x="11413" y="4317"/>
                  </a:lnTo>
                  <a:lnTo>
                    <a:pt x="11476" y="4372"/>
                  </a:lnTo>
                  <a:lnTo>
                    <a:pt x="11537" y="4428"/>
                  </a:lnTo>
                  <a:lnTo>
                    <a:pt x="11597" y="4487"/>
                  </a:lnTo>
                  <a:lnTo>
                    <a:pt x="11648" y="4537"/>
                  </a:lnTo>
                  <a:lnTo>
                    <a:pt x="11696" y="4590"/>
                  </a:lnTo>
                  <a:lnTo>
                    <a:pt x="11743" y="4642"/>
                  </a:lnTo>
                  <a:lnTo>
                    <a:pt x="11790" y="4696"/>
                  </a:lnTo>
                  <a:lnTo>
                    <a:pt x="11835" y="4749"/>
                  </a:lnTo>
                  <a:lnTo>
                    <a:pt x="11878" y="4803"/>
                  </a:lnTo>
                  <a:lnTo>
                    <a:pt x="11919" y="4859"/>
                  </a:lnTo>
                  <a:lnTo>
                    <a:pt x="11961" y="4915"/>
                  </a:lnTo>
                  <a:lnTo>
                    <a:pt x="12000" y="4970"/>
                  </a:lnTo>
                  <a:lnTo>
                    <a:pt x="12038" y="5027"/>
                  </a:lnTo>
                  <a:lnTo>
                    <a:pt x="12075" y="5084"/>
                  </a:lnTo>
                  <a:lnTo>
                    <a:pt x="12110" y="5142"/>
                  </a:lnTo>
                  <a:lnTo>
                    <a:pt x="12145" y="5200"/>
                  </a:lnTo>
                  <a:lnTo>
                    <a:pt x="12178" y="5258"/>
                  </a:lnTo>
                  <a:lnTo>
                    <a:pt x="12210" y="5316"/>
                  </a:lnTo>
                  <a:lnTo>
                    <a:pt x="12241" y="5375"/>
                  </a:lnTo>
                  <a:lnTo>
                    <a:pt x="7441" y="10165"/>
                  </a:lnTo>
                  <a:close/>
                  <a:moveTo>
                    <a:pt x="8055" y="11941"/>
                  </a:moveTo>
                  <a:lnTo>
                    <a:pt x="8045" y="11856"/>
                  </a:lnTo>
                  <a:lnTo>
                    <a:pt x="8035" y="11772"/>
                  </a:lnTo>
                  <a:lnTo>
                    <a:pt x="8022" y="11687"/>
                  </a:lnTo>
                  <a:lnTo>
                    <a:pt x="8008" y="11603"/>
                  </a:lnTo>
                  <a:lnTo>
                    <a:pt x="7991" y="11519"/>
                  </a:lnTo>
                  <a:lnTo>
                    <a:pt x="7973" y="11435"/>
                  </a:lnTo>
                  <a:lnTo>
                    <a:pt x="7953" y="11352"/>
                  </a:lnTo>
                  <a:lnTo>
                    <a:pt x="7931" y="11270"/>
                  </a:lnTo>
                  <a:lnTo>
                    <a:pt x="7907" y="11187"/>
                  </a:lnTo>
                  <a:lnTo>
                    <a:pt x="7882" y="11105"/>
                  </a:lnTo>
                  <a:lnTo>
                    <a:pt x="7854" y="11024"/>
                  </a:lnTo>
                  <a:lnTo>
                    <a:pt x="7825" y="10943"/>
                  </a:lnTo>
                  <a:lnTo>
                    <a:pt x="7795" y="10861"/>
                  </a:lnTo>
                  <a:lnTo>
                    <a:pt x="7763" y="10781"/>
                  </a:lnTo>
                  <a:lnTo>
                    <a:pt x="7729" y="10702"/>
                  </a:lnTo>
                  <a:lnTo>
                    <a:pt x="7693" y="10622"/>
                  </a:lnTo>
                  <a:lnTo>
                    <a:pt x="12448" y="5878"/>
                  </a:lnTo>
                  <a:lnTo>
                    <a:pt x="12475" y="5965"/>
                  </a:lnTo>
                  <a:lnTo>
                    <a:pt x="12499" y="6051"/>
                  </a:lnTo>
                  <a:lnTo>
                    <a:pt x="12519" y="6137"/>
                  </a:lnTo>
                  <a:lnTo>
                    <a:pt x="12537" y="6223"/>
                  </a:lnTo>
                  <a:lnTo>
                    <a:pt x="12553" y="6310"/>
                  </a:lnTo>
                  <a:lnTo>
                    <a:pt x="12566" y="6396"/>
                  </a:lnTo>
                  <a:lnTo>
                    <a:pt x="12576" y="6482"/>
                  </a:lnTo>
                  <a:lnTo>
                    <a:pt x="12583" y="6568"/>
                  </a:lnTo>
                  <a:lnTo>
                    <a:pt x="12588" y="6654"/>
                  </a:lnTo>
                  <a:lnTo>
                    <a:pt x="12591" y="6739"/>
                  </a:lnTo>
                  <a:lnTo>
                    <a:pt x="12591" y="6824"/>
                  </a:lnTo>
                  <a:lnTo>
                    <a:pt x="12588" y="6908"/>
                  </a:lnTo>
                  <a:lnTo>
                    <a:pt x="12582" y="6992"/>
                  </a:lnTo>
                  <a:lnTo>
                    <a:pt x="12574" y="7075"/>
                  </a:lnTo>
                  <a:lnTo>
                    <a:pt x="12563" y="7158"/>
                  </a:lnTo>
                  <a:lnTo>
                    <a:pt x="12549" y="7239"/>
                  </a:lnTo>
                  <a:lnTo>
                    <a:pt x="12533" y="7320"/>
                  </a:lnTo>
                  <a:lnTo>
                    <a:pt x="12513" y="7400"/>
                  </a:lnTo>
                  <a:lnTo>
                    <a:pt x="12492" y="7479"/>
                  </a:lnTo>
                  <a:lnTo>
                    <a:pt x="12467" y="7557"/>
                  </a:lnTo>
                  <a:lnTo>
                    <a:pt x="12439" y="7635"/>
                  </a:lnTo>
                  <a:lnTo>
                    <a:pt x="12409" y="7710"/>
                  </a:lnTo>
                  <a:lnTo>
                    <a:pt x="12376" y="7784"/>
                  </a:lnTo>
                  <a:lnTo>
                    <a:pt x="12340" y="7857"/>
                  </a:lnTo>
                  <a:lnTo>
                    <a:pt x="12302" y="7930"/>
                  </a:lnTo>
                  <a:lnTo>
                    <a:pt x="12260" y="8000"/>
                  </a:lnTo>
                  <a:lnTo>
                    <a:pt x="12216" y="8069"/>
                  </a:lnTo>
                  <a:lnTo>
                    <a:pt x="12169" y="8136"/>
                  </a:lnTo>
                  <a:lnTo>
                    <a:pt x="12120" y="8203"/>
                  </a:lnTo>
                  <a:lnTo>
                    <a:pt x="12066" y="8267"/>
                  </a:lnTo>
                  <a:lnTo>
                    <a:pt x="12011" y="8329"/>
                  </a:lnTo>
                  <a:lnTo>
                    <a:pt x="11953" y="8389"/>
                  </a:lnTo>
                  <a:lnTo>
                    <a:pt x="11947" y="8394"/>
                  </a:lnTo>
                  <a:lnTo>
                    <a:pt x="11940" y="8400"/>
                  </a:lnTo>
                  <a:lnTo>
                    <a:pt x="11948" y="8406"/>
                  </a:lnTo>
                  <a:lnTo>
                    <a:pt x="8060" y="12314"/>
                  </a:lnTo>
                  <a:lnTo>
                    <a:pt x="8061" y="12268"/>
                  </a:lnTo>
                  <a:lnTo>
                    <a:pt x="8061" y="12222"/>
                  </a:lnTo>
                  <a:lnTo>
                    <a:pt x="8062" y="12175"/>
                  </a:lnTo>
                  <a:lnTo>
                    <a:pt x="8062" y="12129"/>
                  </a:lnTo>
                  <a:lnTo>
                    <a:pt x="8062" y="12082"/>
                  </a:lnTo>
                  <a:lnTo>
                    <a:pt x="8061" y="12035"/>
                  </a:lnTo>
                  <a:lnTo>
                    <a:pt x="8059" y="11988"/>
                  </a:lnTo>
                  <a:lnTo>
                    <a:pt x="8055" y="11941"/>
                  </a:lnTo>
                  <a:close/>
                  <a:moveTo>
                    <a:pt x="14785" y="1295"/>
                  </a:moveTo>
                  <a:lnTo>
                    <a:pt x="14707" y="1218"/>
                  </a:lnTo>
                  <a:lnTo>
                    <a:pt x="14626" y="1144"/>
                  </a:lnTo>
                  <a:lnTo>
                    <a:pt x="14546" y="1072"/>
                  </a:lnTo>
                  <a:lnTo>
                    <a:pt x="14463" y="1003"/>
                  </a:lnTo>
                  <a:lnTo>
                    <a:pt x="14379" y="934"/>
                  </a:lnTo>
                  <a:lnTo>
                    <a:pt x="14294" y="869"/>
                  </a:lnTo>
                  <a:lnTo>
                    <a:pt x="14208" y="806"/>
                  </a:lnTo>
                  <a:lnTo>
                    <a:pt x="14119" y="745"/>
                  </a:lnTo>
                  <a:lnTo>
                    <a:pt x="14031" y="685"/>
                  </a:lnTo>
                  <a:lnTo>
                    <a:pt x="13941" y="629"/>
                  </a:lnTo>
                  <a:lnTo>
                    <a:pt x="13851" y="575"/>
                  </a:lnTo>
                  <a:lnTo>
                    <a:pt x="13758" y="523"/>
                  </a:lnTo>
                  <a:lnTo>
                    <a:pt x="13666" y="473"/>
                  </a:lnTo>
                  <a:lnTo>
                    <a:pt x="13572" y="426"/>
                  </a:lnTo>
                  <a:lnTo>
                    <a:pt x="13478" y="380"/>
                  </a:lnTo>
                  <a:lnTo>
                    <a:pt x="13382" y="338"/>
                  </a:lnTo>
                  <a:lnTo>
                    <a:pt x="13286" y="298"/>
                  </a:lnTo>
                  <a:lnTo>
                    <a:pt x="13190" y="260"/>
                  </a:lnTo>
                  <a:lnTo>
                    <a:pt x="13092" y="225"/>
                  </a:lnTo>
                  <a:lnTo>
                    <a:pt x="12995" y="193"/>
                  </a:lnTo>
                  <a:lnTo>
                    <a:pt x="12896" y="162"/>
                  </a:lnTo>
                  <a:lnTo>
                    <a:pt x="12798" y="134"/>
                  </a:lnTo>
                  <a:lnTo>
                    <a:pt x="12698" y="109"/>
                  </a:lnTo>
                  <a:lnTo>
                    <a:pt x="12598" y="86"/>
                  </a:lnTo>
                  <a:lnTo>
                    <a:pt x="12499" y="66"/>
                  </a:lnTo>
                  <a:lnTo>
                    <a:pt x="12398" y="49"/>
                  </a:lnTo>
                  <a:lnTo>
                    <a:pt x="12299" y="34"/>
                  </a:lnTo>
                  <a:lnTo>
                    <a:pt x="12198" y="22"/>
                  </a:lnTo>
                  <a:lnTo>
                    <a:pt x="12097" y="12"/>
                  </a:lnTo>
                  <a:lnTo>
                    <a:pt x="11996" y="5"/>
                  </a:lnTo>
                  <a:lnTo>
                    <a:pt x="11895" y="1"/>
                  </a:lnTo>
                  <a:lnTo>
                    <a:pt x="11795" y="0"/>
                  </a:lnTo>
                  <a:lnTo>
                    <a:pt x="11710" y="1"/>
                  </a:lnTo>
                  <a:lnTo>
                    <a:pt x="11626" y="4"/>
                  </a:lnTo>
                  <a:lnTo>
                    <a:pt x="11542" y="9"/>
                  </a:lnTo>
                  <a:lnTo>
                    <a:pt x="11459" y="16"/>
                  </a:lnTo>
                  <a:lnTo>
                    <a:pt x="11376" y="24"/>
                  </a:lnTo>
                  <a:lnTo>
                    <a:pt x="11294" y="35"/>
                  </a:lnTo>
                  <a:lnTo>
                    <a:pt x="11212" y="47"/>
                  </a:lnTo>
                  <a:lnTo>
                    <a:pt x="11131" y="62"/>
                  </a:lnTo>
                  <a:lnTo>
                    <a:pt x="11051" y="78"/>
                  </a:lnTo>
                  <a:lnTo>
                    <a:pt x="10971" y="96"/>
                  </a:lnTo>
                  <a:lnTo>
                    <a:pt x="10892" y="116"/>
                  </a:lnTo>
                  <a:lnTo>
                    <a:pt x="10814" y="139"/>
                  </a:lnTo>
                  <a:lnTo>
                    <a:pt x="10736" y="162"/>
                  </a:lnTo>
                  <a:lnTo>
                    <a:pt x="10660" y="187"/>
                  </a:lnTo>
                  <a:lnTo>
                    <a:pt x="10584" y="215"/>
                  </a:lnTo>
                  <a:lnTo>
                    <a:pt x="10509" y="243"/>
                  </a:lnTo>
                  <a:lnTo>
                    <a:pt x="10435" y="274"/>
                  </a:lnTo>
                  <a:lnTo>
                    <a:pt x="10361" y="307"/>
                  </a:lnTo>
                  <a:lnTo>
                    <a:pt x="10289" y="341"/>
                  </a:lnTo>
                  <a:lnTo>
                    <a:pt x="10217" y="377"/>
                  </a:lnTo>
                  <a:lnTo>
                    <a:pt x="10147" y="416"/>
                  </a:lnTo>
                  <a:lnTo>
                    <a:pt x="10078" y="455"/>
                  </a:lnTo>
                  <a:lnTo>
                    <a:pt x="10010" y="496"/>
                  </a:lnTo>
                  <a:lnTo>
                    <a:pt x="9943" y="539"/>
                  </a:lnTo>
                  <a:lnTo>
                    <a:pt x="9876" y="583"/>
                  </a:lnTo>
                  <a:lnTo>
                    <a:pt x="9811" y="629"/>
                  </a:lnTo>
                  <a:lnTo>
                    <a:pt x="9748" y="677"/>
                  </a:lnTo>
                  <a:lnTo>
                    <a:pt x="9684" y="727"/>
                  </a:lnTo>
                  <a:lnTo>
                    <a:pt x="9623" y="778"/>
                  </a:lnTo>
                  <a:lnTo>
                    <a:pt x="9562" y="831"/>
                  </a:lnTo>
                  <a:lnTo>
                    <a:pt x="9503" y="885"/>
                  </a:lnTo>
                  <a:lnTo>
                    <a:pt x="9446" y="941"/>
                  </a:lnTo>
                  <a:lnTo>
                    <a:pt x="6997" y="3403"/>
                  </a:lnTo>
                  <a:lnTo>
                    <a:pt x="6986" y="3412"/>
                  </a:lnTo>
                  <a:lnTo>
                    <a:pt x="6974" y="3422"/>
                  </a:lnTo>
                  <a:lnTo>
                    <a:pt x="6969" y="3428"/>
                  </a:lnTo>
                  <a:lnTo>
                    <a:pt x="6964" y="3435"/>
                  </a:lnTo>
                  <a:lnTo>
                    <a:pt x="6965" y="3436"/>
                  </a:lnTo>
                  <a:lnTo>
                    <a:pt x="1769" y="8659"/>
                  </a:lnTo>
                  <a:lnTo>
                    <a:pt x="1747" y="8681"/>
                  </a:lnTo>
                  <a:lnTo>
                    <a:pt x="1725" y="8704"/>
                  </a:lnTo>
                  <a:lnTo>
                    <a:pt x="1704" y="8728"/>
                  </a:lnTo>
                  <a:lnTo>
                    <a:pt x="1683" y="8751"/>
                  </a:lnTo>
                  <a:lnTo>
                    <a:pt x="1642" y="8799"/>
                  </a:lnTo>
                  <a:lnTo>
                    <a:pt x="1602" y="8847"/>
                  </a:lnTo>
                  <a:lnTo>
                    <a:pt x="1564" y="8897"/>
                  </a:lnTo>
                  <a:lnTo>
                    <a:pt x="1528" y="8949"/>
                  </a:lnTo>
                  <a:lnTo>
                    <a:pt x="1494" y="9002"/>
                  </a:lnTo>
                  <a:lnTo>
                    <a:pt x="1461" y="9055"/>
                  </a:lnTo>
                  <a:lnTo>
                    <a:pt x="1429" y="9109"/>
                  </a:lnTo>
                  <a:lnTo>
                    <a:pt x="1400" y="9165"/>
                  </a:lnTo>
                  <a:lnTo>
                    <a:pt x="1372" y="9221"/>
                  </a:lnTo>
                  <a:lnTo>
                    <a:pt x="1347" y="9279"/>
                  </a:lnTo>
                  <a:lnTo>
                    <a:pt x="1322" y="9336"/>
                  </a:lnTo>
                  <a:lnTo>
                    <a:pt x="1300" y="9395"/>
                  </a:lnTo>
                  <a:lnTo>
                    <a:pt x="1279" y="9454"/>
                  </a:lnTo>
                  <a:lnTo>
                    <a:pt x="1260" y="9514"/>
                  </a:lnTo>
                  <a:lnTo>
                    <a:pt x="78" y="13784"/>
                  </a:lnTo>
                  <a:lnTo>
                    <a:pt x="74" y="13803"/>
                  </a:lnTo>
                  <a:lnTo>
                    <a:pt x="65" y="13846"/>
                  </a:lnTo>
                  <a:lnTo>
                    <a:pt x="53" y="13908"/>
                  </a:lnTo>
                  <a:lnTo>
                    <a:pt x="38" y="13984"/>
                  </a:lnTo>
                  <a:lnTo>
                    <a:pt x="31" y="14025"/>
                  </a:lnTo>
                  <a:lnTo>
                    <a:pt x="24" y="14066"/>
                  </a:lnTo>
                  <a:lnTo>
                    <a:pt x="18" y="14109"/>
                  </a:lnTo>
                  <a:lnTo>
                    <a:pt x="12" y="14151"/>
                  </a:lnTo>
                  <a:lnTo>
                    <a:pt x="7" y="14192"/>
                  </a:lnTo>
                  <a:lnTo>
                    <a:pt x="3" y="14231"/>
                  </a:lnTo>
                  <a:lnTo>
                    <a:pt x="1" y="14268"/>
                  </a:lnTo>
                  <a:lnTo>
                    <a:pt x="0" y="14302"/>
                  </a:lnTo>
                  <a:lnTo>
                    <a:pt x="2" y="14392"/>
                  </a:lnTo>
                  <a:lnTo>
                    <a:pt x="9" y="14481"/>
                  </a:lnTo>
                  <a:lnTo>
                    <a:pt x="20" y="14569"/>
                  </a:lnTo>
                  <a:lnTo>
                    <a:pt x="36" y="14656"/>
                  </a:lnTo>
                  <a:lnTo>
                    <a:pt x="55" y="14740"/>
                  </a:lnTo>
                  <a:lnTo>
                    <a:pt x="79" y="14824"/>
                  </a:lnTo>
                  <a:lnTo>
                    <a:pt x="107" y="14906"/>
                  </a:lnTo>
                  <a:lnTo>
                    <a:pt x="139" y="14985"/>
                  </a:lnTo>
                  <a:lnTo>
                    <a:pt x="174" y="15063"/>
                  </a:lnTo>
                  <a:lnTo>
                    <a:pt x="212" y="15139"/>
                  </a:lnTo>
                  <a:lnTo>
                    <a:pt x="256" y="15212"/>
                  </a:lnTo>
                  <a:lnTo>
                    <a:pt x="301" y="15283"/>
                  </a:lnTo>
                  <a:lnTo>
                    <a:pt x="350" y="15352"/>
                  </a:lnTo>
                  <a:lnTo>
                    <a:pt x="402" y="15419"/>
                  </a:lnTo>
                  <a:lnTo>
                    <a:pt x="458" y="15483"/>
                  </a:lnTo>
                  <a:lnTo>
                    <a:pt x="516" y="15543"/>
                  </a:lnTo>
                  <a:lnTo>
                    <a:pt x="577" y="15601"/>
                  </a:lnTo>
                  <a:lnTo>
                    <a:pt x="642" y="15657"/>
                  </a:lnTo>
                  <a:lnTo>
                    <a:pt x="708" y="15709"/>
                  </a:lnTo>
                  <a:lnTo>
                    <a:pt x="778" y="15758"/>
                  </a:lnTo>
                  <a:lnTo>
                    <a:pt x="849" y="15804"/>
                  </a:lnTo>
                  <a:lnTo>
                    <a:pt x="922" y="15846"/>
                  </a:lnTo>
                  <a:lnTo>
                    <a:pt x="999" y="15884"/>
                  </a:lnTo>
                  <a:lnTo>
                    <a:pt x="1076" y="15919"/>
                  </a:lnTo>
                  <a:lnTo>
                    <a:pt x="1157" y="15952"/>
                  </a:lnTo>
                  <a:lnTo>
                    <a:pt x="1238" y="15979"/>
                  </a:lnTo>
                  <a:lnTo>
                    <a:pt x="1323" y="16003"/>
                  </a:lnTo>
                  <a:lnTo>
                    <a:pt x="1407" y="16022"/>
                  </a:lnTo>
                  <a:lnTo>
                    <a:pt x="1495" y="16038"/>
                  </a:lnTo>
                  <a:lnTo>
                    <a:pt x="1582" y="16049"/>
                  </a:lnTo>
                  <a:lnTo>
                    <a:pt x="1672" y="16056"/>
                  </a:lnTo>
                  <a:lnTo>
                    <a:pt x="1763" y="16058"/>
                  </a:lnTo>
                  <a:lnTo>
                    <a:pt x="1801" y="16057"/>
                  </a:lnTo>
                  <a:lnTo>
                    <a:pt x="1843" y="16054"/>
                  </a:lnTo>
                  <a:lnTo>
                    <a:pt x="1887" y="16049"/>
                  </a:lnTo>
                  <a:lnTo>
                    <a:pt x="1933" y="16044"/>
                  </a:lnTo>
                  <a:lnTo>
                    <a:pt x="1981" y="16037"/>
                  </a:lnTo>
                  <a:lnTo>
                    <a:pt x="2028" y="16029"/>
                  </a:lnTo>
                  <a:lnTo>
                    <a:pt x="2075" y="16020"/>
                  </a:lnTo>
                  <a:lnTo>
                    <a:pt x="2122" y="16012"/>
                  </a:lnTo>
                  <a:lnTo>
                    <a:pt x="2205" y="15995"/>
                  </a:lnTo>
                  <a:lnTo>
                    <a:pt x="2275" y="15980"/>
                  </a:lnTo>
                  <a:lnTo>
                    <a:pt x="2324" y="15969"/>
                  </a:lnTo>
                  <a:lnTo>
                    <a:pt x="2345" y="15964"/>
                  </a:lnTo>
                  <a:lnTo>
                    <a:pt x="6609" y="14846"/>
                  </a:lnTo>
                  <a:lnTo>
                    <a:pt x="6669" y="14827"/>
                  </a:lnTo>
                  <a:lnTo>
                    <a:pt x="6729" y="14805"/>
                  </a:lnTo>
                  <a:lnTo>
                    <a:pt x="6788" y="14783"/>
                  </a:lnTo>
                  <a:lnTo>
                    <a:pt x="6845" y="14759"/>
                  </a:lnTo>
                  <a:lnTo>
                    <a:pt x="6903" y="14733"/>
                  </a:lnTo>
                  <a:lnTo>
                    <a:pt x="6960" y="14705"/>
                  </a:lnTo>
                  <a:lnTo>
                    <a:pt x="7015" y="14675"/>
                  </a:lnTo>
                  <a:lnTo>
                    <a:pt x="7070" y="14644"/>
                  </a:lnTo>
                  <a:lnTo>
                    <a:pt x="7123" y="14612"/>
                  </a:lnTo>
                  <a:lnTo>
                    <a:pt x="7175" y="14577"/>
                  </a:lnTo>
                  <a:lnTo>
                    <a:pt x="7227" y="14541"/>
                  </a:lnTo>
                  <a:lnTo>
                    <a:pt x="7277" y="14502"/>
                  </a:lnTo>
                  <a:lnTo>
                    <a:pt x="7326" y="14463"/>
                  </a:lnTo>
                  <a:lnTo>
                    <a:pt x="7375" y="14422"/>
                  </a:lnTo>
                  <a:lnTo>
                    <a:pt x="7421" y="14380"/>
                  </a:lnTo>
                  <a:lnTo>
                    <a:pt x="7466" y="14336"/>
                  </a:lnTo>
                  <a:lnTo>
                    <a:pt x="15143" y="6617"/>
                  </a:lnTo>
                  <a:lnTo>
                    <a:pt x="15270" y="6483"/>
                  </a:lnTo>
                  <a:lnTo>
                    <a:pt x="15387" y="6344"/>
                  </a:lnTo>
                  <a:lnTo>
                    <a:pt x="15495" y="6200"/>
                  </a:lnTo>
                  <a:lnTo>
                    <a:pt x="15594" y="6053"/>
                  </a:lnTo>
                  <a:lnTo>
                    <a:pt x="15685" y="5900"/>
                  </a:lnTo>
                  <a:lnTo>
                    <a:pt x="15766" y="5744"/>
                  </a:lnTo>
                  <a:lnTo>
                    <a:pt x="15837" y="5584"/>
                  </a:lnTo>
                  <a:lnTo>
                    <a:pt x="15901" y="5421"/>
                  </a:lnTo>
                  <a:lnTo>
                    <a:pt x="15955" y="5254"/>
                  </a:lnTo>
                  <a:lnTo>
                    <a:pt x="16000" y="5084"/>
                  </a:lnTo>
                  <a:lnTo>
                    <a:pt x="16037" y="4913"/>
                  </a:lnTo>
                  <a:lnTo>
                    <a:pt x="16065" y="4739"/>
                  </a:lnTo>
                  <a:lnTo>
                    <a:pt x="16083" y="4563"/>
                  </a:lnTo>
                  <a:lnTo>
                    <a:pt x="16093" y="4387"/>
                  </a:lnTo>
                  <a:lnTo>
                    <a:pt x="16094" y="4208"/>
                  </a:lnTo>
                  <a:lnTo>
                    <a:pt x="16087" y="4030"/>
                  </a:lnTo>
                  <a:lnTo>
                    <a:pt x="16070" y="3850"/>
                  </a:lnTo>
                  <a:lnTo>
                    <a:pt x="16045" y="3669"/>
                  </a:lnTo>
                  <a:lnTo>
                    <a:pt x="16011" y="3490"/>
                  </a:lnTo>
                  <a:lnTo>
                    <a:pt x="15968" y="3310"/>
                  </a:lnTo>
                  <a:lnTo>
                    <a:pt x="15917" y="3131"/>
                  </a:lnTo>
                  <a:lnTo>
                    <a:pt x="15857" y="2953"/>
                  </a:lnTo>
                  <a:lnTo>
                    <a:pt x="15788" y="2776"/>
                  </a:lnTo>
                  <a:lnTo>
                    <a:pt x="15711" y="2601"/>
                  </a:lnTo>
                  <a:lnTo>
                    <a:pt x="15625" y="2428"/>
                  </a:lnTo>
                  <a:lnTo>
                    <a:pt x="15531" y="2257"/>
                  </a:lnTo>
                  <a:lnTo>
                    <a:pt x="15428" y="2089"/>
                  </a:lnTo>
                  <a:lnTo>
                    <a:pt x="15316" y="1923"/>
                  </a:lnTo>
                  <a:lnTo>
                    <a:pt x="15196" y="1760"/>
                  </a:lnTo>
                  <a:lnTo>
                    <a:pt x="15067" y="1602"/>
                  </a:lnTo>
                  <a:lnTo>
                    <a:pt x="14930" y="1446"/>
                  </a:lnTo>
                  <a:lnTo>
                    <a:pt x="14785" y="1295"/>
                  </a:lnTo>
                  <a:close/>
                </a:path>
              </a:pathLst>
            </a:custGeom>
            <a:solidFill>
              <a:schemeClr val="bg1"/>
            </a:solidFill>
            <a:ln>
              <a:noFill/>
            </a:ln>
          </p:spPr>
          <p:txBody>
            <a:bodyPr anchor="ctr"/>
            <a:lstStyle/>
            <a:p>
              <a:pPr algn="ctr"/>
            </a:p>
          </p:txBody>
        </p:sp>
      </p:grpSp>
      <p:pic>
        <p:nvPicPr>
          <p:cNvPr id="3" name="图片 2"/>
          <p:cNvPicPr>
            <a:picLocks noChangeAspect="1"/>
          </p:cNvPicPr>
          <p:nvPr/>
        </p:nvPicPr>
        <p:blipFill>
          <a:blip r:embed="rId1"/>
          <a:stretch>
            <a:fillRect/>
          </a:stretch>
        </p:blipFill>
        <p:spPr>
          <a:xfrm>
            <a:off x="174625" y="1912620"/>
            <a:ext cx="6052820" cy="3741420"/>
          </a:xfrm>
          <a:prstGeom prst="rect">
            <a:avLst/>
          </a:prstGeom>
        </p:spPr>
      </p:pic>
      <p:pic>
        <p:nvPicPr>
          <p:cNvPr id="5" name="图片 4"/>
          <p:cNvPicPr>
            <a:picLocks noChangeAspect="1"/>
          </p:cNvPicPr>
          <p:nvPr/>
        </p:nvPicPr>
        <p:blipFill>
          <a:blip r:embed="rId2"/>
          <a:stretch>
            <a:fillRect/>
          </a:stretch>
        </p:blipFill>
        <p:spPr>
          <a:xfrm>
            <a:off x="6227445" y="2423795"/>
            <a:ext cx="5676900" cy="3063875"/>
          </a:xfrm>
          <a:prstGeom prst="rect">
            <a:avLst/>
          </a:prstGeom>
        </p:spPr>
      </p:pic>
      <p:sp>
        <p:nvSpPr>
          <p:cNvPr id="6" name="文本框 5"/>
          <p:cNvSpPr txBox="1"/>
          <p:nvPr/>
        </p:nvSpPr>
        <p:spPr>
          <a:xfrm>
            <a:off x="440690" y="313055"/>
            <a:ext cx="9481820" cy="583565"/>
          </a:xfrm>
          <a:prstGeom prst="rect">
            <a:avLst/>
          </a:prstGeom>
          <a:noFill/>
        </p:spPr>
        <p:txBody>
          <a:bodyPr wrap="square" rtlCol="0">
            <a:spAutoFit/>
          </a:bodyPr>
          <a:p>
            <a:pPr algn="l"/>
            <a:r>
              <a:rPr kumimoji="1" lang="en-US" altLang="zh-CN" sz="3200" b="1" dirty="0">
                <a:latin typeface="黑体" panose="02010609060101010101" pitchFamily="49" charset="-122"/>
                <a:ea typeface="黑体" panose="02010609060101010101" pitchFamily="49" charset="-122"/>
                <a:cs typeface="Times New Roman" panose="02020603050405020304"/>
              </a:rPr>
              <a:t>2</a:t>
            </a:r>
            <a:r>
              <a:rPr kumimoji="1" lang="zh-CN" altLang="en-US" sz="3200" b="1" dirty="0">
                <a:latin typeface="黑体" panose="02010609060101010101" pitchFamily="49" charset="-122"/>
                <a:ea typeface="黑体" panose="02010609060101010101" pitchFamily="49" charset="-122"/>
                <a:cs typeface="Times New Roman" panose="02020603050405020304"/>
              </a:rPr>
              <a:t>、其他高端</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制造项目</a:t>
            </a:r>
            <a:r>
              <a:rPr kumimoji="1" lang="en-US" altLang="zh-CN" sz="3200" b="1" dirty="0">
                <a:latin typeface="黑体" panose="02010609060101010101" pitchFamily="49" charset="-122"/>
                <a:ea typeface="黑体" panose="02010609060101010101" pitchFamily="49" charset="-122"/>
                <a:cs typeface="Times New Roman" panose="02020603050405020304"/>
                <a:sym typeface="+mn-ea"/>
              </a:rPr>
              <a:t>-</a:t>
            </a:r>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资金申请报告</a:t>
            </a:r>
            <a:r>
              <a:rPr kumimoji="1" lang="zh-CN" altLang="en-US" sz="3200" b="1" dirty="0">
                <a:latin typeface="黑体" panose="02010609060101010101" pitchFamily="49" charset="-122"/>
                <a:ea typeface="黑体" panose="02010609060101010101" pitchFamily="49" charset="-122"/>
                <a:cs typeface="Times New Roman" panose="02020603050405020304"/>
              </a:rPr>
              <a:t>编制要求</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sp>
        <p:nvSpPr>
          <p:cNvPr id="2" name="圆角矩形 1"/>
          <p:cNvSpPr/>
          <p:nvPr/>
        </p:nvSpPr>
        <p:spPr>
          <a:xfrm>
            <a:off x="707670" y="1148546"/>
            <a:ext cx="2824466" cy="512206"/>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2000" b="1" dirty="0">
                <a:latin typeface="微软雅黑" panose="020B0503020204020204" charset="-122"/>
                <a:ea typeface="微软雅黑" panose="020B0503020204020204" charset="-122"/>
              </a:rPr>
              <a:t>相关附表</a:t>
            </a:r>
            <a:endParaRPr kumimoji="1" lang="zh-CN" altLang="en-US" sz="2000" b="1"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6" name="文本框 15"/>
          <p:cNvSpPr txBox="1"/>
          <p:nvPr/>
        </p:nvSpPr>
        <p:spPr>
          <a:xfrm>
            <a:off x="436929" y="188263"/>
            <a:ext cx="5520906" cy="584775"/>
          </a:xfrm>
          <a:prstGeom prst="rect">
            <a:avLst/>
          </a:prstGeom>
          <a:noFill/>
        </p:spPr>
        <p:txBody>
          <a:bodyPr wrap="square" rtlCol="0">
            <a:spAutoFit/>
          </a:bodyPr>
          <a:lstStyle/>
          <a:p>
            <a:pPr algn="r"/>
            <a:r>
              <a:rPr lang="zh-CN" altLang="en-US" sz="3200" b="1" dirty="0">
                <a:solidFill>
                  <a:srgbClr val="000000"/>
                </a:solidFill>
                <a:latin typeface="黑体" panose="02010609060101010101" pitchFamily="49" charset="-122"/>
                <a:ea typeface="黑体" panose="02010609060101010101" pitchFamily="49" charset="-122"/>
              </a:rPr>
              <a:t>上海电子化学品专区揭牌成立</a:t>
            </a:r>
            <a:endParaRPr lang="zh-CN" altLang="en-US" sz="3200" b="1" dirty="0">
              <a:solidFill>
                <a:srgbClr val="000000"/>
              </a:solidFill>
              <a:latin typeface="黑体" panose="02010609060101010101" pitchFamily="49" charset="-122"/>
              <a:ea typeface="黑体" panose="02010609060101010101" pitchFamily="49" charset="-122"/>
            </a:endParaRPr>
          </a:p>
        </p:txBody>
      </p:sp>
      <p:grpSp>
        <p:nvGrpSpPr>
          <p:cNvPr id="35" name="组合 34"/>
          <p:cNvGrpSpPr/>
          <p:nvPr/>
        </p:nvGrpSpPr>
        <p:grpSpPr>
          <a:xfrm>
            <a:off x="10808876" y="118960"/>
            <a:ext cx="942579" cy="893789"/>
            <a:chOff x="10808876" y="283192"/>
            <a:chExt cx="658334" cy="646329"/>
          </a:xfrm>
        </p:grpSpPr>
        <p:sp>
          <p:nvSpPr>
            <p:cNvPr id="36" name="Oval 96"/>
            <p:cNvSpPr/>
            <p:nvPr/>
          </p:nvSpPr>
          <p:spPr>
            <a:xfrm>
              <a:off x="10808876" y="283192"/>
              <a:ext cx="658334" cy="6463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Freeform: Shape 99"/>
            <p:cNvSpPr/>
            <p:nvPr/>
          </p:nvSpPr>
          <p:spPr bwMode="auto">
            <a:xfrm>
              <a:off x="10969271" y="467611"/>
              <a:ext cx="337545" cy="310059"/>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pic>
        <p:nvPicPr>
          <p:cNvPr id="17" name="图片 16"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39487" y="1938005"/>
            <a:ext cx="4479985" cy="2981990"/>
          </a:xfrm>
          <a:prstGeom prst="rect">
            <a:avLst/>
          </a:prstGeom>
        </p:spPr>
      </p:pic>
      <p:sp>
        <p:nvSpPr>
          <p:cNvPr id="18" name="矩形 17"/>
          <p:cNvSpPr/>
          <p:nvPr/>
        </p:nvSpPr>
        <p:spPr>
          <a:xfrm>
            <a:off x="436605" y="1211489"/>
            <a:ext cx="1989353" cy="4554220"/>
          </a:xfrm>
          <a:prstGeom prst="rect">
            <a:avLst/>
          </a:prstGeom>
        </p:spPr>
        <p:txBody>
          <a:bodyPr wrap="square">
            <a:spAutoFit/>
          </a:bodyPr>
          <a:lstStyle/>
          <a:p>
            <a:pPr algn="just">
              <a:lnSpc>
                <a:spcPct val="150000"/>
              </a:lnSpc>
            </a:pPr>
            <a:r>
              <a:rPr lang="zh-CN" altLang="en-US" sz="2000" b="1" spc="120" dirty="0">
                <a:latin typeface="微软雅黑" panose="020B0503020204020204" charset="-122"/>
                <a:ea typeface="微软雅黑" panose="020B0503020204020204" charset="-122"/>
              </a:rPr>
              <a:t>时间：</a:t>
            </a:r>
            <a:endParaRPr lang="en-US" altLang="zh-CN" sz="2000" b="1" spc="120" dirty="0">
              <a:latin typeface="微软雅黑" panose="020B0503020204020204" charset="-122"/>
              <a:ea typeface="微软雅黑" panose="020B0503020204020204" charset="-122"/>
            </a:endParaRPr>
          </a:p>
          <a:p>
            <a:pPr algn="just">
              <a:lnSpc>
                <a:spcPct val="100000"/>
              </a:lnSpc>
            </a:pPr>
            <a:endParaRPr lang="en-US" altLang="zh-CN" sz="2000" b="1" spc="120" dirty="0">
              <a:latin typeface="微软雅黑" panose="020B0503020204020204" charset="-122"/>
              <a:ea typeface="微软雅黑" panose="020B0503020204020204" charset="-122"/>
            </a:endParaRPr>
          </a:p>
          <a:p>
            <a:pPr algn="just">
              <a:lnSpc>
                <a:spcPct val="150000"/>
              </a:lnSpc>
            </a:pPr>
            <a:r>
              <a:rPr lang="zh-CN" altLang="en-US" sz="2000" b="1" spc="120" dirty="0">
                <a:latin typeface="微软雅黑" panose="020B0503020204020204" charset="-122"/>
                <a:ea typeface="微软雅黑" panose="020B0503020204020204" charset="-122"/>
              </a:rPr>
              <a:t>事件：</a:t>
            </a:r>
            <a:endParaRPr lang="en-US" altLang="zh-CN" sz="2000" b="1" spc="120" dirty="0">
              <a:latin typeface="微软雅黑" panose="020B0503020204020204" charset="-122"/>
              <a:ea typeface="微软雅黑" panose="020B0503020204020204" charset="-122"/>
            </a:endParaRPr>
          </a:p>
          <a:p>
            <a:pPr algn="just">
              <a:lnSpc>
                <a:spcPct val="100000"/>
              </a:lnSpc>
            </a:pPr>
            <a:endParaRPr lang="zh-CN" altLang="en-US" sz="2000" b="1" spc="120" dirty="0">
              <a:latin typeface="微软雅黑" panose="020B0503020204020204" charset="-122"/>
              <a:ea typeface="微软雅黑" panose="020B0503020204020204" charset="-122"/>
            </a:endParaRPr>
          </a:p>
          <a:p>
            <a:pPr algn="just">
              <a:lnSpc>
                <a:spcPct val="150000"/>
              </a:lnSpc>
            </a:pPr>
            <a:r>
              <a:rPr lang="zh-CN" altLang="en-US" sz="2000" b="1" spc="120" dirty="0">
                <a:latin typeface="微软雅黑" panose="020B0503020204020204" charset="-122"/>
                <a:ea typeface="微软雅黑" panose="020B0503020204020204" charset="-122"/>
              </a:rPr>
              <a:t>发展</a:t>
            </a:r>
            <a:r>
              <a:rPr lang="zh-CN" altLang="en-US" sz="2000" b="1" spc="120" dirty="0">
                <a:latin typeface="微软雅黑" panose="020B0503020204020204" charset="-122"/>
                <a:ea typeface="微软雅黑" panose="020B0503020204020204" charset="-122"/>
                <a:sym typeface="+mn-ea"/>
              </a:rPr>
              <a:t>重点</a:t>
            </a:r>
            <a:r>
              <a:rPr lang="zh-CN" altLang="en-US" sz="2000" b="1" spc="120" dirty="0">
                <a:latin typeface="微软雅黑" panose="020B0503020204020204" charset="-122"/>
                <a:ea typeface="微软雅黑" panose="020B0503020204020204" charset="-122"/>
              </a:rPr>
              <a:t>：</a:t>
            </a:r>
            <a:endParaRPr lang="en-US" altLang="zh-CN" sz="2000" b="1" spc="120" dirty="0">
              <a:latin typeface="微软雅黑" panose="020B0503020204020204" charset="-122"/>
              <a:ea typeface="微软雅黑" panose="020B0503020204020204" charset="-122"/>
            </a:endParaRPr>
          </a:p>
          <a:p>
            <a:pPr algn="just">
              <a:lnSpc>
                <a:spcPct val="150000"/>
              </a:lnSpc>
            </a:pPr>
            <a:endParaRPr lang="en-US" altLang="zh-CN" sz="2000" b="1" spc="120" dirty="0">
              <a:latin typeface="微软雅黑" panose="020B0503020204020204" charset="-122"/>
              <a:ea typeface="微软雅黑" panose="020B0503020204020204" charset="-122"/>
            </a:endParaRPr>
          </a:p>
          <a:p>
            <a:pPr algn="just">
              <a:lnSpc>
                <a:spcPct val="100000"/>
              </a:lnSpc>
            </a:pPr>
            <a:endParaRPr lang="zh-CN" altLang="en-US" sz="2000" b="1" spc="120" dirty="0">
              <a:latin typeface="微软雅黑" panose="020B0503020204020204" charset="-122"/>
              <a:ea typeface="微软雅黑" panose="020B0503020204020204" charset="-122"/>
            </a:endParaRPr>
          </a:p>
          <a:p>
            <a:pPr algn="just">
              <a:lnSpc>
                <a:spcPct val="150000"/>
              </a:lnSpc>
            </a:pPr>
            <a:r>
              <a:rPr lang="zh-CN" altLang="en-US" sz="2000" b="1" spc="120" dirty="0">
                <a:latin typeface="微软雅黑" panose="020B0503020204020204" charset="-122"/>
                <a:ea typeface="微软雅黑" panose="020B0503020204020204" charset="-122"/>
              </a:rPr>
              <a:t>发展格局：</a:t>
            </a:r>
            <a:endParaRPr lang="en-US" altLang="zh-CN" sz="2000" b="1" spc="120" dirty="0">
              <a:latin typeface="微软雅黑" panose="020B0503020204020204" charset="-122"/>
              <a:ea typeface="微软雅黑" panose="020B0503020204020204" charset="-122"/>
            </a:endParaRPr>
          </a:p>
          <a:p>
            <a:pPr algn="just">
              <a:lnSpc>
                <a:spcPct val="150000"/>
              </a:lnSpc>
            </a:pPr>
            <a:endParaRPr lang="en-US" altLang="zh-CN" sz="2000" b="1" spc="120" dirty="0">
              <a:latin typeface="微软雅黑" panose="020B0503020204020204" charset="-122"/>
              <a:ea typeface="微软雅黑" panose="020B0503020204020204" charset="-122"/>
            </a:endParaRPr>
          </a:p>
          <a:p>
            <a:pPr algn="just">
              <a:lnSpc>
                <a:spcPct val="100000"/>
              </a:lnSpc>
            </a:pPr>
            <a:endParaRPr lang="en-US" altLang="zh-CN" sz="2000" b="1" spc="120" dirty="0">
              <a:latin typeface="微软雅黑" panose="020B0503020204020204" charset="-122"/>
              <a:ea typeface="微软雅黑" panose="020B0503020204020204" charset="-122"/>
            </a:endParaRPr>
          </a:p>
          <a:p>
            <a:pPr algn="just">
              <a:lnSpc>
                <a:spcPct val="150000"/>
              </a:lnSpc>
            </a:pPr>
            <a:r>
              <a:rPr lang="zh-CN" altLang="en-US" sz="2000" b="1" spc="120" dirty="0">
                <a:latin typeface="微软雅黑" panose="020B0503020204020204" charset="-122"/>
                <a:ea typeface="微软雅黑" panose="020B0503020204020204" charset="-122"/>
              </a:rPr>
              <a:t>产业布局：</a:t>
            </a:r>
            <a:endParaRPr lang="zh-CN" altLang="en-US" sz="2000" b="1" spc="120" dirty="0">
              <a:latin typeface="微软雅黑" panose="020B0503020204020204" charset="-122"/>
              <a:ea typeface="微软雅黑" panose="020B0503020204020204" charset="-122"/>
            </a:endParaRPr>
          </a:p>
        </p:txBody>
      </p:sp>
      <p:sp>
        <p:nvSpPr>
          <p:cNvPr id="19" name="矩形 18"/>
          <p:cNvSpPr/>
          <p:nvPr/>
        </p:nvSpPr>
        <p:spPr>
          <a:xfrm>
            <a:off x="2632992" y="1211489"/>
            <a:ext cx="4699461" cy="5015865"/>
          </a:xfrm>
          <a:prstGeom prst="rect">
            <a:avLst/>
          </a:prstGeom>
        </p:spPr>
        <p:txBody>
          <a:bodyPr wrap="square">
            <a:spAutoFit/>
          </a:bodyPr>
          <a:lstStyle/>
          <a:p>
            <a:pPr algn="just">
              <a:lnSpc>
                <a:spcPct val="150000"/>
              </a:lnSpc>
            </a:pPr>
            <a:r>
              <a:rPr lang="en-US" altLang="zh-CN" sz="2000" spc="120" dirty="0">
                <a:latin typeface="微软雅黑" panose="020B0503020204020204" charset="-122"/>
                <a:ea typeface="微软雅黑" panose="020B0503020204020204" charset="-122"/>
              </a:rPr>
              <a:t>2020</a:t>
            </a:r>
            <a:r>
              <a:rPr lang="zh-CN" altLang="en-US" sz="2000" spc="120" dirty="0">
                <a:latin typeface="微软雅黑" panose="020B0503020204020204" charset="-122"/>
                <a:ea typeface="微软雅黑" panose="020B0503020204020204" charset="-122"/>
              </a:rPr>
              <a:t>年</a:t>
            </a:r>
            <a:r>
              <a:rPr lang="en-US" altLang="zh-CN" sz="2000" spc="120" dirty="0">
                <a:latin typeface="微软雅黑" panose="020B0503020204020204" charset="-122"/>
                <a:ea typeface="微软雅黑" panose="020B0503020204020204" charset="-122"/>
              </a:rPr>
              <a:t>12</a:t>
            </a:r>
            <a:r>
              <a:rPr lang="zh-CN" altLang="en-US" sz="2000" spc="120" dirty="0">
                <a:latin typeface="微软雅黑" panose="020B0503020204020204" charset="-122"/>
                <a:ea typeface="微软雅黑" panose="020B0503020204020204" charset="-122"/>
              </a:rPr>
              <a:t>月</a:t>
            </a:r>
            <a:endParaRPr lang="zh-CN" altLang="en-US" sz="2000" spc="120" dirty="0">
              <a:latin typeface="微软雅黑" panose="020B0503020204020204" charset="-122"/>
              <a:ea typeface="微软雅黑" panose="020B0503020204020204" charset="-122"/>
            </a:endParaRPr>
          </a:p>
          <a:p>
            <a:pPr algn="just">
              <a:lnSpc>
                <a:spcPct val="100000"/>
              </a:lnSpc>
            </a:pPr>
            <a:endParaRPr lang="en-US" altLang="zh-CN" sz="2000" spc="120" dirty="0">
              <a:latin typeface="微软雅黑" panose="020B0503020204020204" charset="-122"/>
              <a:ea typeface="微软雅黑" panose="020B0503020204020204" charset="-122"/>
            </a:endParaRPr>
          </a:p>
          <a:p>
            <a:pPr algn="just">
              <a:lnSpc>
                <a:spcPct val="150000"/>
              </a:lnSpc>
            </a:pPr>
            <a:r>
              <a:rPr lang="zh-CN" altLang="en-US" sz="2000" spc="120" dirty="0">
                <a:solidFill>
                  <a:srgbClr val="FF0000"/>
                </a:solidFill>
                <a:latin typeface="微软雅黑" panose="020B0503020204020204" charset="-122"/>
                <a:ea typeface="微软雅黑" panose="020B0503020204020204" charset="-122"/>
              </a:rPr>
              <a:t>上海电子化学品专区揭牌成立</a:t>
            </a:r>
            <a:endParaRPr lang="zh-CN" altLang="en-US" sz="2000" spc="120" dirty="0">
              <a:solidFill>
                <a:srgbClr val="FF0000"/>
              </a:solidFill>
              <a:latin typeface="微软雅黑" panose="020B0503020204020204" charset="-122"/>
              <a:ea typeface="微软雅黑" panose="020B0503020204020204" charset="-122"/>
            </a:endParaRPr>
          </a:p>
          <a:p>
            <a:pPr algn="just">
              <a:lnSpc>
                <a:spcPct val="100000"/>
              </a:lnSpc>
            </a:pPr>
            <a:endParaRPr lang="en-US" altLang="zh-CN" sz="2000" spc="120" dirty="0">
              <a:solidFill>
                <a:srgbClr val="FF0000"/>
              </a:solidFill>
              <a:latin typeface="微软雅黑" panose="020B0503020204020204" charset="-122"/>
              <a:ea typeface="微软雅黑" panose="020B0503020204020204" charset="-122"/>
            </a:endParaRPr>
          </a:p>
          <a:p>
            <a:pPr algn="just">
              <a:lnSpc>
                <a:spcPct val="150000"/>
              </a:lnSpc>
            </a:pPr>
            <a:r>
              <a:rPr lang="zh-CN" altLang="zh-CN" sz="2000" spc="120" dirty="0">
                <a:latin typeface="微软雅黑" panose="020B0503020204020204" charset="-122"/>
                <a:ea typeface="微软雅黑" panose="020B0503020204020204" charset="-122"/>
              </a:rPr>
              <a:t>以</a:t>
            </a:r>
            <a:r>
              <a:rPr lang="zh-CN" altLang="zh-CN" sz="2000" spc="120" dirty="0">
                <a:solidFill>
                  <a:srgbClr val="FF0000"/>
                </a:solidFill>
                <a:latin typeface="微软雅黑" panose="020B0503020204020204" charset="-122"/>
                <a:ea typeface="微软雅黑" panose="020B0503020204020204" charset="-122"/>
              </a:rPr>
              <a:t>光刻胶以及配套材料、电子特气和湿电子化学品</a:t>
            </a:r>
            <a:r>
              <a:rPr lang="zh-CN" altLang="zh-CN" sz="2000" spc="120" dirty="0">
                <a:latin typeface="微软雅黑" panose="020B0503020204020204" charset="-122"/>
                <a:ea typeface="微软雅黑" panose="020B0503020204020204" charset="-122"/>
              </a:rPr>
              <a:t>三大类产品为发展重点</a:t>
            </a:r>
            <a:endParaRPr lang="zh-CN" altLang="zh-CN" sz="2000" spc="120" dirty="0">
              <a:latin typeface="微软雅黑" panose="020B0503020204020204" charset="-122"/>
              <a:ea typeface="微软雅黑" panose="020B0503020204020204" charset="-122"/>
            </a:endParaRPr>
          </a:p>
          <a:p>
            <a:pPr algn="just">
              <a:lnSpc>
                <a:spcPct val="100000"/>
              </a:lnSpc>
            </a:pPr>
            <a:endParaRPr lang="en-US" altLang="zh-CN" sz="2000" spc="120" dirty="0">
              <a:latin typeface="微软雅黑" panose="020B0503020204020204" charset="-122"/>
              <a:ea typeface="微软雅黑" panose="020B0503020204020204" charset="-122"/>
            </a:endParaRPr>
          </a:p>
          <a:p>
            <a:pPr algn="just">
              <a:lnSpc>
                <a:spcPct val="150000"/>
              </a:lnSpc>
            </a:pPr>
            <a:r>
              <a:rPr lang="zh-CN" altLang="zh-CN" sz="2000" spc="120" dirty="0">
                <a:latin typeface="微软雅黑" panose="020B0503020204020204" charset="-122"/>
                <a:ea typeface="微软雅黑" panose="020B0503020204020204" charset="-122"/>
              </a:rPr>
              <a:t>以上海化学工业区为主体，金山、奉贤分区协同发展的</a:t>
            </a:r>
            <a:r>
              <a:rPr lang="en-US" altLang="zh-CN" sz="2000" spc="120" dirty="0">
                <a:latin typeface="微软雅黑" panose="020B0503020204020204" charset="-122"/>
                <a:ea typeface="微软雅黑" panose="020B0503020204020204" charset="-122"/>
              </a:rPr>
              <a:t>“</a:t>
            </a:r>
            <a:r>
              <a:rPr lang="zh-CN" altLang="zh-CN" sz="2000" spc="120" dirty="0">
                <a:latin typeface="微软雅黑" panose="020B0503020204020204" charset="-122"/>
                <a:ea typeface="微软雅黑" panose="020B0503020204020204" charset="-122"/>
              </a:rPr>
              <a:t>一体两翼</a:t>
            </a:r>
            <a:r>
              <a:rPr lang="en-US" altLang="zh-CN" sz="2000" spc="120" dirty="0">
                <a:latin typeface="微软雅黑" panose="020B0503020204020204" charset="-122"/>
                <a:ea typeface="微软雅黑" panose="020B0503020204020204" charset="-122"/>
              </a:rPr>
              <a:t>”</a:t>
            </a:r>
            <a:r>
              <a:rPr lang="zh-CN" altLang="zh-CN" sz="2000" spc="120" dirty="0">
                <a:latin typeface="微软雅黑" panose="020B0503020204020204" charset="-122"/>
                <a:ea typeface="微软雅黑" panose="020B0503020204020204" charset="-122"/>
              </a:rPr>
              <a:t>格局</a:t>
            </a:r>
            <a:endParaRPr lang="en-US" altLang="zh-CN" sz="2000" spc="120" dirty="0">
              <a:latin typeface="微软雅黑" panose="020B0503020204020204" charset="-122"/>
              <a:ea typeface="微软雅黑" panose="020B0503020204020204" charset="-122"/>
            </a:endParaRPr>
          </a:p>
          <a:p>
            <a:pPr algn="just">
              <a:lnSpc>
                <a:spcPct val="100000"/>
              </a:lnSpc>
            </a:pPr>
            <a:endParaRPr lang="zh-CN" altLang="zh-CN" sz="2000" spc="120" dirty="0">
              <a:latin typeface="微软雅黑" panose="020B0503020204020204" charset="-122"/>
              <a:ea typeface="微软雅黑" panose="020B0503020204020204" charset="-122"/>
            </a:endParaRPr>
          </a:p>
          <a:p>
            <a:pPr algn="just">
              <a:lnSpc>
                <a:spcPct val="150000"/>
              </a:lnSpc>
            </a:pPr>
            <a:r>
              <a:rPr lang="zh-CN" altLang="zh-CN" sz="2000" spc="120" dirty="0">
                <a:latin typeface="微软雅黑" panose="020B0503020204020204" charset="-122"/>
                <a:ea typeface="微软雅黑" panose="020B0503020204020204" charset="-122"/>
                <a:sym typeface="+mn-ea"/>
              </a:rPr>
              <a:t>上海化学工业区</a:t>
            </a:r>
            <a:r>
              <a:rPr lang="zh-CN" altLang="zh-CN" sz="2000" spc="120" dirty="0">
                <a:latin typeface="微软雅黑" panose="020B0503020204020204" charset="-122"/>
                <a:ea typeface="微软雅黑" panose="020B0503020204020204" charset="-122"/>
              </a:rPr>
              <a:t>侧重制造和研发，</a:t>
            </a:r>
            <a:r>
              <a:rPr lang="en-US" altLang="zh-CN" sz="2000" spc="120" dirty="0">
                <a:latin typeface="微软雅黑" panose="020B0503020204020204" charset="-122"/>
                <a:ea typeface="微软雅黑" panose="020B0503020204020204" charset="-122"/>
              </a:rPr>
              <a:t>“</a:t>
            </a:r>
            <a:r>
              <a:rPr lang="zh-CN" altLang="zh-CN" sz="2000" spc="120" dirty="0">
                <a:latin typeface="微软雅黑" panose="020B0503020204020204" charset="-122"/>
                <a:ea typeface="微软雅黑" panose="020B0503020204020204" charset="-122"/>
              </a:rPr>
              <a:t>两翼</a:t>
            </a:r>
            <a:r>
              <a:rPr lang="en-US" altLang="zh-CN" sz="2000" spc="120" dirty="0">
                <a:latin typeface="微软雅黑" panose="020B0503020204020204" charset="-122"/>
                <a:ea typeface="微软雅黑" panose="020B0503020204020204" charset="-122"/>
              </a:rPr>
              <a:t>”</a:t>
            </a:r>
            <a:r>
              <a:rPr lang="zh-CN" altLang="zh-CN" sz="2000" spc="120" dirty="0">
                <a:latin typeface="微软雅黑" panose="020B0503020204020204" charset="-122"/>
                <a:ea typeface="微软雅黑" panose="020B0503020204020204" charset="-122"/>
              </a:rPr>
              <a:t>侧重仓储、非涉危制造</a:t>
            </a:r>
            <a:endParaRPr lang="zh-CN" altLang="en-US" sz="2000" spc="120"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41325" y="266065"/>
            <a:ext cx="10154920" cy="1076325"/>
          </a:xfrm>
          <a:prstGeom prst="rect">
            <a:avLst/>
          </a:prstGeom>
        </p:spPr>
        <p:txBody>
          <a:bodyPr wrap="square">
            <a:spAutoFit/>
          </a:bodyPr>
          <a:lstStyle/>
          <a:p>
            <a:pPr algn="l"/>
            <a:r>
              <a:rPr kumimoji="1" lang="zh-CN" altLang="en-US" sz="3200" b="1" dirty="0">
                <a:latin typeface="黑体" panose="02010609060101010101" pitchFamily="49" charset="-122"/>
                <a:ea typeface="黑体" panose="02010609060101010101" pitchFamily="49" charset="-122"/>
                <a:cs typeface="Times New Roman" panose="02020603050405020304"/>
                <a:sym typeface="+mn-ea"/>
              </a:rPr>
              <a:t>申请材料填写注意事项</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a:p>
            <a:pPr algn="l"/>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01"/>
          <p:cNvSpPr/>
          <p:nvPr/>
        </p:nvSpPr>
        <p:spPr>
          <a:xfrm>
            <a:off x="10715625" y="153670"/>
            <a:ext cx="899795" cy="899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15650" y="354965"/>
            <a:ext cx="494030" cy="494030"/>
          </a:xfrm>
          <a:prstGeom prst="rect">
            <a:avLst/>
          </a:prstGeom>
        </p:spPr>
      </p:pic>
      <p:sp>
        <p:nvSpPr>
          <p:cNvPr id="8" name="文本框 7"/>
          <p:cNvSpPr txBox="1"/>
          <p:nvPr/>
        </p:nvSpPr>
        <p:spPr>
          <a:xfrm>
            <a:off x="765175" y="1730375"/>
            <a:ext cx="9742170" cy="2861310"/>
          </a:xfrm>
          <a:prstGeom prst="rect">
            <a:avLst/>
          </a:prstGeom>
          <a:noFill/>
        </p:spPr>
        <p:txBody>
          <a:bodyPr wrap="square" rtlCol="0" anchor="t">
            <a:spAutoFit/>
          </a:bodyPr>
          <a:p>
            <a:pPr>
              <a:defRPr/>
            </a:pPr>
            <a:r>
              <a:rPr lang="en-US" sz="2400">
                <a:latin typeface="Wingdings" panose="05000000000000000000" charset="0"/>
                <a:ea typeface="宋体" panose="02010600030101010101" pitchFamily="2" charset="-122"/>
                <a:sym typeface="+mn-ea"/>
              </a:rPr>
              <a:t>ü </a:t>
            </a:r>
            <a:r>
              <a:rPr sz="2400">
                <a:latin typeface="Calibri" panose="020F0502020204030204" pitchFamily="34" charset="0"/>
                <a:ea typeface="宋体" panose="02010600030101010101" pitchFamily="2" charset="-122"/>
                <a:sym typeface="+mn-ea"/>
              </a:rPr>
              <a:t>申请表、</a:t>
            </a:r>
            <a:r>
              <a:rPr lang="zh-CN" sz="2400">
                <a:latin typeface="Calibri" panose="020F0502020204030204" pitchFamily="34" charset="0"/>
                <a:ea typeface="宋体" panose="02010600030101010101" pitchFamily="2" charset="-122"/>
                <a:sym typeface="+mn-ea"/>
              </a:rPr>
              <a:t>资金</a:t>
            </a:r>
            <a:r>
              <a:rPr sz="2400">
                <a:latin typeface="Calibri" panose="020F0502020204030204" pitchFamily="34" charset="0"/>
                <a:ea typeface="宋体" panose="02010600030101010101" pitchFamily="2" charset="-122"/>
                <a:sym typeface="+mn-ea"/>
              </a:rPr>
              <a:t>申请报告</a:t>
            </a:r>
            <a:r>
              <a:rPr lang="zh-CN" sz="2400">
                <a:latin typeface="Calibri" panose="020F0502020204030204" pitchFamily="34" charset="0"/>
                <a:ea typeface="宋体" panose="02010600030101010101" pitchFamily="2" charset="-122"/>
                <a:sym typeface="+mn-ea"/>
              </a:rPr>
              <a:t>与备案文件等</a:t>
            </a:r>
            <a:r>
              <a:rPr sz="2400">
                <a:solidFill>
                  <a:schemeClr val="tx1"/>
                </a:solidFill>
                <a:latin typeface="Calibri" panose="020F0502020204030204" pitchFamily="34" charset="0"/>
                <a:ea typeface="宋体" panose="02010600030101010101" pitchFamily="2" charset="-122"/>
                <a:sym typeface="+mn-ea"/>
              </a:rPr>
              <a:t>附件</a:t>
            </a:r>
            <a:r>
              <a:rPr lang="zh-CN" sz="2400">
                <a:solidFill>
                  <a:schemeClr val="tx1"/>
                </a:solidFill>
                <a:latin typeface="Calibri" panose="020F0502020204030204" pitchFamily="34" charset="0"/>
                <a:ea typeface="宋体" panose="02010600030101010101" pitchFamily="2" charset="-122"/>
                <a:sym typeface="+mn-ea"/>
              </a:rPr>
              <a:t>材料</a:t>
            </a:r>
            <a:r>
              <a:rPr sz="2400">
                <a:solidFill>
                  <a:schemeClr val="tx1"/>
                </a:solidFill>
                <a:latin typeface="Calibri" panose="020F0502020204030204" pitchFamily="34" charset="0"/>
                <a:ea typeface="宋体" panose="02010600030101010101" pitchFamily="2" charset="-122"/>
                <a:sym typeface="+mn-ea"/>
              </a:rPr>
              <a:t>信息</a:t>
            </a:r>
            <a:r>
              <a:rPr sz="2400">
                <a:solidFill>
                  <a:srgbClr val="FF0000"/>
                </a:solidFill>
                <a:latin typeface="Calibri" panose="020F0502020204030204" pitchFamily="34" charset="0"/>
                <a:ea typeface="宋体" panose="02010600030101010101" pitchFamily="2" charset="-122"/>
                <a:sym typeface="+mn-ea"/>
              </a:rPr>
              <a:t>填写一致（</a:t>
            </a:r>
            <a:r>
              <a:rPr lang="zh-CN" sz="2400">
                <a:solidFill>
                  <a:srgbClr val="FF0000"/>
                </a:solidFill>
                <a:latin typeface="Calibri" panose="020F0502020204030204" pitchFamily="34" charset="0"/>
                <a:ea typeface="宋体" panose="02010600030101010101" pitchFamily="2" charset="-122"/>
                <a:sym typeface="+mn-ea"/>
              </a:rPr>
              <a:t>主要包括项目</a:t>
            </a:r>
            <a:r>
              <a:rPr sz="2400">
                <a:solidFill>
                  <a:srgbClr val="FF0000"/>
                </a:solidFill>
                <a:latin typeface="Calibri" panose="020F0502020204030204" pitchFamily="34" charset="0"/>
                <a:ea typeface="宋体" panose="02010600030101010101" pitchFamily="2" charset="-122"/>
                <a:sym typeface="+mn-ea"/>
              </a:rPr>
              <a:t>建设内容、</a:t>
            </a:r>
            <a:r>
              <a:rPr lang="zh-CN" sz="2400">
                <a:solidFill>
                  <a:srgbClr val="FF0000"/>
                </a:solidFill>
                <a:latin typeface="Calibri" panose="020F0502020204030204" pitchFamily="34" charset="0"/>
                <a:ea typeface="宋体" panose="02010600030101010101" pitchFamily="2" charset="-122"/>
                <a:sym typeface="+mn-ea"/>
              </a:rPr>
              <a:t>建设规模、建设地点、总</a:t>
            </a:r>
            <a:r>
              <a:rPr sz="2400">
                <a:solidFill>
                  <a:srgbClr val="FF0000"/>
                </a:solidFill>
                <a:latin typeface="Calibri" panose="020F0502020204030204" pitchFamily="34" charset="0"/>
                <a:ea typeface="宋体" panose="02010600030101010101" pitchFamily="2" charset="-122"/>
                <a:sym typeface="+mn-ea"/>
              </a:rPr>
              <a:t>投资等）</a:t>
            </a:r>
            <a:endParaRPr sz="2400">
              <a:solidFill>
                <a:srgbClr val="FF0000"/>
              </a:solidFill>
              <a:latin typeface="Calibri" panose="020F0502020204030204" pitchFamily="34" charset="0"/>
              <a:ea typeface="宋体" panose="02010600030101010101" pitchFamily="2" charset="-122"/>
              <a:sym typeface="+mn-ea"/>
            </a:endParaRPr>
          </a:p>
          <a:p>
            <a:pPr>
              <a:defRPr/>
            </a:pPr>
            <a:endParaRPr sz="2400">
              <a:solidFill>
                <a:srgbClr val="FF0000"/>
              </a:solidFill>
              <a:latin typeface="Calibri" panose="020F0502020204030204" pitchFamily="34" charset="0"/>
              <a:ea typeface="宋体" panose="02010600030101010101" pitchFamily="2" charset="-122"/>
              <a:sym typeface="+mn-ea"/>
            </a:endParaRPr>
          </a:p>
          <a:p>
            <a:pPr>
              <a:lnSpc>
                <a:spcPct val="150000"/>
              </a:lnSpc>
              <a:defRPr/>
            </a:pPr>
            <a:r>
              <a:rPr lang="en-US" sz="2400">
                <a:latin typeface="Wingdings" panose="05000000000000000000" charset="0"/>
                <a:ea typeface="宋体" panose="02010600030101010101" pitchFamily="2" charset="-122"/>
                <a:sym typeface="+mn-ea"/>
              </a:rPr>
              <a:t>ü </a:t>
            </a:r>
            <a:r>
              <a:rPr lang="zh-CN" altLang="en-US" sz="2400">
                <a:latin typeface="Wingdings" panose="05000000000000000000" charset="0"/>
                <a:ea typeface="宋体" panose="02010600030101010101" pitchFamily="2" charset="-122"/>
                <a:sym typeface="+mn-ea"/>
              </a:rPr>
              <a:t>关于项目</a:t>
            </a:r>
            <a:r>
              <a:rPr sz="2400">
                <a:solidFill>
                  <a:schemeClr val="tx1"/>
                </a:solidFill>
                <a:latin typeface="Calibri" panose="020F0502020204030204" pitchFamily="34" charset="0"/>
                <a:ea typeface="宋体" panose="02010600030101010101" pitchFamily="2" charset="-122"/>
                <a:sym typeface="+mn-ea"/>
              </a:rPr>
              <a:t>技术先进性</a:t>
            </a:r>
            <a:r>
              <a:rPr lang="zh-CN" sz="2400">
                <a:solidFill>
                  <a:srgbClr val="FF0000"/>
                </a:solidFill>
                <a:latin typeface="Calibri" panose="020F0502020204030204" pitchFamily="34" charset="0"/>
                <a:ea typeface="宋体" panose="02010600030101010101" pitchFamily="2" charset="-122"/>
                <a:sym typeface="+mn-ea"/>
              </a:rPr>
              <a:t>，</a:t>
            </a:r>
            <a:r>
              <a:rPr sz="2400">
                <a:solidFill>
                  <a:srgbClr val="FF0000"/>
                </a:solidFill>
                <a:latin typeface="Calibri" panose="020F0502020204030204" pitchFamily="34" charset="0"/>
                <a:ea typeface="宋体" panose="02010600030101010101" pitchFamily="2" charset="-122"/>
                <a:sym typeface="+mn-ea"/>
              </a:rPr>
              <a:t>需要定性及定量描述</a:t>
            </a:r>
            <a:endParaRPr sz="2400">
              <a:solidFill>
                <a:srgbClr val="FF0000"/>
              </a:solidFill>
              <a:latin typeface="Calibri" panose="020F0502020204030204" pitchFamily="34" charset="0"/>
              <a:ea typeface="宋体" panose="02010600030101010101" pitchFamily="2" charset="-122"/>
              <a:sym typeface="+mn-ea"/>
            </a:endParaRPr>
          </a:p>
          <a:p>
            <a:pPr marL="457200" indent="-457200">
              <a:lnSpc>
                <a:spcPct val="150000"/>
              </a:lnSpc>
              <a:buFont typeface="Wingdings" panose="05000000000000000000" charset="0"/>
              <a:buChar char="p"/>
              <a:defRPr/>
            </a:pPr>
            <a:r>
              <a:rPr lang="zh-CN" altLang="en-US" sz="2400">
                <a:latin typeface="Wingdings" panose="05000000000000000000" charset="0"/>
                <a:ea typeface="宋体" panose="02010600030101010101" pitchFamily="2" charset="-122"/>
                <a:sym typeface="+mn-ea"/>
              </a:rPr>
              <a:t>电子化学品制造项目：</a:t>
            </a:r>
            <a:r>
              <a:rPr lang="zh-CN" sz="2400">
                <a:solidFill>
                  <a:schemeClr val="tx1"/>
                </a:solidFill>
                <a:latin typeface="Calibri" panose="020F0502020204030204" pitchFamily="34" charset="0"/>
                <a:ea typeface="宋体" panose="02010600030101010101" pitchFamily="2" charset="-122"/>
                <a:sym typeface="+mn-ea"/>
              </a:rPr>
              <a:t>需要具备重大技术创新</a:t>
            </a:r>
            <a:endParaRPr lang="zh-CN" altLang="en-US" sz="2400">
              <a:solidFill>
                <a:schemeClr val="tx1"/>
              </a:solidFill>
              <a:latin typeface="Wingdings" panose="05000000000000000000" charset="0"/>
              <a:ea typeface="宋体" panose="02010600030101010101" pitchFamily="2" charset="-122"/>
              <a:sym typeface="+mn-ea"/>
            </a:endParaRPr>
          </a:p>
          <a:p>
            <a:pPr marL="457200" indent="-457200">
              <a:lnSpc>
                <a:spcPct val="150000"/>
              </a:lnSpc>
              <a:buFont typeface="Wingdings" panose="05000000000000000000" charset="0"/>
              <a:buChar char="p"/>
              <a:defRPr/>
            </a:pPr>
            <a:r>
              <a:rPr lang="zh-CN" altLang="en-US" sz="2400">
                <a:latin typeface="Wingdings" panose="05000000000000000000" charset="0"/>
                <a:ea typeface="宋体" panose="02010600030101010101" pitchFamily="2" charset="-122"/>
                <a:sym typeface="+mn-ea"/>
              </a:rPr>
              <a:t>其他高端制造项目：需要采用先进技术、工艺、设备</a:t>
            </a:r>
            <a:endParaRPr lang="zh-CN" altLang="en-US" sz="2400">
              <a:solidFill>
                <a:srgbClr val="FF0000"/>
              </a:solidFill>
              <a:latin typeface="Wingdings" panose="05000000000000000000" charset="0"/>
              <a:ea typeface="宋体" panose="02010600030101010101" pitchFamily="2" charset="-122"/>
              <a:sym typeface="+mn-ea"/>
            </a:endParaRPr>
          </a:p>
        </p:txBody>
      </p:sp>
    </p:spTree>
  </p:cSld>
  <p:clrMapOvr>
    <a:masterClrMapping/>
  </p:clrMapOvr>
  <p:transition spd="slow" advClick="0" advTm="1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361"/>
          <a:stretch>
            <a:fillRect/>
          </a:stretch>
        </p:blipFill>
        <p:spPr bwMode="auto">
          <a:xfrm>
            <a:off x="794" y="0"/>
            <a:ext cx="12190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12332" y="0"/>
            <a:ext cx="12616664" cy="69437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7" name="文本框 6"/>
          <p:cNvSpPr txBox="1"/>
          <p:nvPr/>
        </p:nvSpPr>
        <p:spPr>
          <a:xfrm>
            <a:off x="4175760" y="3105834"/>
            <a:ext cx="3840480" cy="1198880"/>
          </a:xfrm>
          <a:prstGeom prst="rect">
            <a:avLst/>
          </a:prstGeom>
          <a:noFill/>
        </p:spPr>
        <p:txBody>
          <a:bodyPr wrap="none" rtlCol="0">
            <a:spAutoFit/>
          </a:bodyPr>
          <a:lstStyle/>
          <a:p>
            <a:pPr lvl="0" algn="ctr">
              <a:defRPr/>
            </a:pPr>
            <a:r>
              <a:rPr lang="zh-CN" altLang="en-US" sz="3600" dirty="0">
                <a:solidFill>
                  <a:prstClr val="black"/>
                </a:solidFill>
                <a:latin typeface="黑体" panose="02010609060101010101" pitchFamily="49" charset="-122"/>
                <a:ea typeface="黑体" panose="02010609060101010101" pitchFamily="49" charset="-122"/>
              </a:rPr>
              <a:t>四、其它注意事项</a:t>
            </a:r>
            <a:endParaRPr lang="zh-CN" altLang="en-US" sz="3600" dirty="0">
              <a:solidFill>
                <a:prstClr val="black"/>
              </a:solidFill>
              <a:latin typeface="黑体" panose="02010609060101010101" pitchFamily="49" charset="-122"/>
              <a:ea typeface="黑体" panose="02010609060101010101" pitchFamily="49" charset="-122"/>
            </a:endParaRPr>
          </a:p>
          <a:p>
            <a:pPr lvl="0" algn="ctr">
              <a:defRPr/>
            </a:pPr>
            <a:endParaRPr lang="zh-CN" altLang="en-US" sz="3600" dirty="0">
              <a:solidFill>
                <a:prstClr val="black"/>
              </a:solidFill>
              <a:latin typeface="黑体" panose="02010609060101010101" pitchFamily="49" charset="-122"/>
              <a:ea typeface="黑体" panose="02010609060101010101" pitchFamily="49" charset="-122"/>
            </a:endParaRPr>
          </a:p>
        </p:txBody>
      </p:sp>
      <p:sp>
        <p:nvSpPr>
          <p:cNvPr id="3" name="椭圆 2"/>
          <p:cNvSpPr/>
          <p:nvPr/>
        </p:nvSpPr>
        <p:spPr>
          <a:xfrm>
            <a:off x="2949985" y="4147185"/>
            <a:ext cx="6970758" cy="76200"/>
          </a:xfrm>
          <a:prstGeom prst="ellipse">
            <a:avLst/>
          </a:prstGeom>
          <a:gradFill>
            <a:gsLst>
              <a:gs pos="60000">
                <a:schemeClr val="accent1">
                  <a:lumMod val="21000"/>
                  <a:alpha val="70000"/>
                </a:schemeClr>
              </a:gs>
              <a:gs pos="0">
                <a:schemeClr val="accent1">
                  <a:lumMod val="5000"/>
                  <a:lumOff val="95000"/>
                </a:schemeClr>
              </a:gs>
              <a:gs pos="20000">
                <a:schemeClr val="accent1">
                  <a:lumMod val="45000"/>
                  <a:lumOff val="55000"/>
                </a:schemeClr>
              </a:gs>
              <a:gs pos="83000">
                <a:schemeClr val="accent1">
                  <a:lumMod val="50000"/>
                </a:schemeClr>
              </a:gs>
              <a:gs pos="100000">
                <a:schemeClr val="accent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41325" y="266065"/>
            <a:ext cx="7247890" cy="583565"/>
          </a:xfrm>
          <a:prstGeom prst="rect">
            <a:avLst/>
          </a:prstGeom>
        </p:spPr>
        <p:txBody>
          <a:bodyPr wrap="square">
            <a:spAutoFit/>
          </a:bodyPr>
          <a:lstStyle/>
          <a:p>
            <a:pPr algn="l"/>
            <a:r>
              <a:rPr kumimoji="1" lang="zh-CN" altLang="en-US" sz="3200" b="1" dirty="0">
                <a:latin typeface="黑体" panose="02010609060101010101" pitchFamily="49" charset="-122"/>
                <a:ea typeface="黑体" panose="02010609060101010101" pitchFamily="49" charset="-122"/>
                <a:cs typeface="Times New Roman" panose="02020603050405020304"/>
              </a:rPr>
              <a:t>关于项目管理全流程</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01"/>
          <p:cNvSpPr/>
          <p:nvPr/>
        </p:nvSpPr>
        <p:spPr>
          <a:xfrm>
            <a:off x="10715625" y="153670"/>
            <a:ext cx="899795" cy="899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15650" y="354965"/>
            <a:ext cx="494030" cy="494030"/>
          </a:xfrm>
          <a:prstGeom prst="rect">
            <a:avLst/>
          </a:prstGeom>
        </p:spPr>
      </p:pic>
      <p:sp>
        <p:nvSpPr>
          <p:cNvPr id="100" name="文本框 99"/>
          <p:cNvSpPr txBox="1"/>
          <p:nvPr/>
        </p:nvSpPr>
        <p:spPr>
          <a:xfrm>
            <a:off x="675640" y="1699895"/>
            <a:ext cx="10474325" cy="3784600"/>
          </a:xfrm>
          <a:prstGeom prst="rect">
            <a:avLst/>
          </a:prstGeom>
          <a:noFill/>
          <a:ln w="9525">
            <a:noFill/>
          </a:ln>
        </p:spPr>
        <p:txBody>
          <a:bodyPr wrap="square">
            <a:spAutoFit/>
          </a:bodyPr>
          <a:p>
            <a:pPr indent="0"/>
            <a:r>
              <a:rPr lang="en-US" sz="2400">
                <a:latin typeface="Wingdings" panose="05000000000000000000" charset="0"/>
                <a:ea typeface="宋体" panose="02010600030101010101" pitchFamily="2" charset="-122"/>
                <a:sym typeface="+mn-ea"/>
              </a:rPr>
              <a:t>ü</a:t>
            </a:r>
            <a:r>
              <a:rPr lang="en-US" altLang="zh-CN" sz="2400" dirty="0">
                <a:solidFill>
                  <a:prstClr val="black"/>
                </a:solidFill>
                <a:latin typeface="黑体" panose="02010609060101010101" pitchFamily="49" charset="-122"/>
                <a:ea typeface="黑体" panose="02010609060101010101" pitchFamily="49" charset="-122"/>
                <a:sym typeface="+mn-ea"/>
              </a:rPr>
              <a:t>电子化学品制造项目：</a:t>
            </a:r>
            <a:endParaRPr lang="en-US" altLang="zh-CN" sz="2400" dirty="0">
              <a:solidFill>
                <a:prstClr val="black"/>
              </a:solidFill>
              <a:latin typeface="黑体" panose="02010609060101010101" pitchFamily="49" charset="-122"/>
              <a:ea typeface="黑体" panose="02010609060101010101" pitchFamily="49" charset="-122"/>
              <a:sym typeface="+mn-ea"/>
            </a:endParaRPr>
          </a:p>
          <a:p>
            <a:pPr algn="l">
              <a:buClrTx/>
              <a:buSzTx/>
              <a:buFont typeface="Wingdings" panose="05000000000000000000" charset="0"/>
              <a:buChar char="p"/>
            </a:pPr>
            <a:r>
              <a:rPr lang="zh-CN" sz="2400">
                <a:solidFill>
                  <a:schemeClr val="tx1"/>
                </a:solidFill>
                <a:latin typeface="Calibri" panose="020F0502020204030204" pitchFamily="34" charset="0"/>
                <a:ea typeface="宋体" panose="02010600030101010101" pitchFamily="2" charset="-122"/>
                <a:sym typeface="+mn-ea"/>
              </a:rPr>
              <a:t>事前：企业申报-化工区管委会审核-委托第三方评审机构预审-专家评审-</a:t>
            </a:r>
            <a:r>
              <a:rPr lang="zh-CN" sz="2400">
                <a:solidFill>
                  <a:schemeClr val="tx1"/>
                </a:solidFill>
                <a:latin typeface="Calibri" panose="020F0502020204030204" pitchFamily="34" charset="0"/>
                <a:ea typeface="宋体" panose="02010600030101010101" pitchFamily="2" charset="-122"/>
                <a:sym typeface="+mn-ea"/>
              </a:rPr>
              <a:t>通过评审项目：签订立项协议书，拨付核定扶持资金总额的50%</a:t>
            </a:r>
            <a:endParaRPr lang="zh-CN" sz="2400">
              <a:solidFill>
                <a:schemeClr val="tx1"/>
              </a:solidFill>
              <a:latin typeface="Calibri" panose="020F0502020204030204" pitchFamily="34" charset="0"/>
              <a:ea typeface="宋体" panose="02010600030101010101" pitchFamily="2" charset="-122"/>
              <a:sym typeface="+mn-ea"/>
            </a:endParaRPr>
          </a:p>
          <a:p>
            <a:pPr algn="l">
              <a:buClrTx/>
              <a:buSzTx/>
              <a:buFont typeface="Wingdings" panose="05000000000000000000" charset="0"/>
              <a:buChar char="p"/>
            </a:pPr>
            <a:r>
              <a:rPr lang="zh-CN" sz="2400">
                <a:solidFill>
                  <a:schemeClr val="tx1"/>
                </a:solidFill>
                <a:latin typeface="Calibri" panose="020F0502020204030204" pitchFamily="34" charset="0"/>
                <a:ea typeface="宋体" panose="02010600030101010101" pitchFamily="2" charset="-122"/>
                <a:sym typeface="+mn-ea"/>
              </a:rPr>
              <a:t>事中：每半年度项目监管</a:t>
            </a:r>
            <a:endParaRPr lang="zh-CN" sz="2400">
              <a:solidFill>
                <a:schemeClr val="tx1"/>
              </a:solidFill>
              <a:latin typeface="Calibri" panose="020F0502020204030204" pitchFamily="34" charset="0"/>
              <a:ea typeface="宋体" panose="02010600030101010101" pitchFamily="2" charset="-122"/>
              <a:sym typeface="+mn-ea"/>
            </a:endParaRPr>
          </a:p>
          <a:p>
            <a:pPr algn="l">
              <a:buClrTx/>
              <a:buSzTx/>
              <a:buFont typeface="Wingdings" panose="05000000000000000000" charset="0"/>
              <a:buChar char="p"/>
            </a:pPr>
            <a:r>
              <a:rPr lang="zh-CN" sz="2400">
                <a:solidFill>
                  <a:schemeClr val="tx1"/>
                </a:solidFill>
                <a:latin typeface="Calibri" panose="020F0502020204030204" pitchFamily="34" charset="0"/>
                <a:ea typeface="宋体" panose="02010600030101010101" pitchFamily="2" charset="-122"/>
                <a:sym typeface="+mn-ea"/>
              </a:rPr>
              <a:t>事后：项目完成-委托专项审计-项目验收专家评审-通过验收项目：按规定据实拨付专项资金余款</a:t>
            </a:r>
            <a:endParaRPr lang="zh-CN" sz="2400">
              <a:solidFill>
                <a:schemeClr val="tx1"/>
              </a:solidFill>
              <a:latin typeface="Calibri" panose="020F0502020204030204" pitchFamily="34" charset="0"/>
              <a:ea typeface="宋体" panose="02010600030101010101" pitchFamily="2" charset="-122"/>
              <a:sym typeface="+mn-ea"/>
            </a:endParaRPr>
          </a:p>
          <a:p>
            <a:pPr indent="0"/>
            <a:endParaRPr lang="zh-CN" altLang="en-US" sz="2400" b="0">
              <a:latin typeface="Calibri" panose="020F0502020204030204" pitchFamily="34" charset="0"/>
              <a:ea typeface="宋体" panose="02010600030101010101" pitchFamily="2" charset="-122"/>
            </a:endParaRPr>
          </a:p>
          <a:p>
            <a:pPr indent="0" algn="l">
              <a:buClrTx/>
              <a:buSzTx/>
              <a:buFont typeface="Wingdings" panose="05000000000000000000" charset="0"/>
              <a:buNone/>
            </a:pPr>
            <a:r>
              <a:rPr lang="en-US" sz="2400">
                <a:latin typeface="Wingdings" panose="05000000000000000000" charset="0"/>
                <a:ea typeface="宋体" panose="02010600030101010101" pitchFamily="2" charset="-122"/>
                <a:sym typeface="+mn-ea"/>
              </a:rPr>
              <a:t>ü</a:t>
            </a:r>
            <a:r>
              <a:rPr lang="en-US" altLang="zh-CN" sz="2400" dirty="0">
                <a:solidFill>
                  <a:prstClr val="black"/>
                </a:solidFill>
                <a:latin typeface="黑体" panose="02010609060101010101" pitchFamily="49" charset="-122"/>
                <a:ea typeface="黑体" panose="02010609060101010101" pitchFamily="49" charset="-122"/>
                <a:sym typeface="+mn-ea"/>
              </a:rPr>
              <a:t>其他高端制造项目</a:t>
            </a:r>
            <a:r>
              <a:rPr lang="zh-CN" altLang="en-US" sz="2400" dirty="0">
                <a:solidFill>
                  <a:prstClr val="black"/>
                </a:solidFill>
                <a:latin typeface="黑体" panose="02010609060101010101" pitchFamily="49" charset="-122"/>
                <a:ea typeface="黑体" panose="02010609060101010101" pitchFamily="49" charset="-122"/>
                <a:sym typeface="+mn-ea"/>
              </a:rPr>
              <a:t>：</a:t>
            </a:r>
            <a:r>
              <a:rPr lang="zh-CN" sz="2400">
                <a:latin typeface="Calibri" panose="020F0502020204030204" pitchFamily="34" charset="0"/>
                <a:ea typeface="宋体" panose="02010600030101010101" pitchFamily="2" charset="-122"/>
                <a:sym typeface="+mn-ea"/>
              </a:rPr>
              <a:t>企业申报-化工区管委会审核-委托第三方评审机构预审-</a:t>
            </a:r>
            <a:r>
              <a:rPr lang="zh-CN" sz="2400">
                <a:solidFill>
                  <a:schemeClr val="tx1"/>
                </a:solidFill>
                <a:latin typeface="Calibri" panose="020F0502020204030204" pitchFamily="34" charset="0"/>
                <a:ea typeface="宋体" panose="02010600030101010101" pitchFamily="2" charset="-122"/>
                <a:sym typeface="+mn-ea"/>
              </a:rPr>
              <a:t>委托专项审计</a:t>
            </a:r>
            <a:r>
              <a:rPr lang="zh-CN" sz="2400">
                <a:latin typeface="Calibri" panose="020F0502020204030204" pitchFamily="34" charset="0"/>
                <a:ea typeface="宋体" panose="02010600030101010101" pitchFamily="2" charset="-122"/>
                <a:sym typeface="+mn-ea"/>
              </a:rPr>
              <a:t>-专家现场探勘</a:t>
            </a:r>
            <a:r>
              <a:rPr lang="zh-CN" sz="2400">
                <a:solidFill>
                  <a:srgbClr val="FF0000"/>
                </a:solidFill>
                <a:latin typeface="Calibri" panose="020F0502020204030204" pitchFamily="34" charset="0"/>
                <a:ea typeface="宋体" panose="02010600030101010101" pitchFamily="2" charset="-122"/>
                <a:sym typeface="+mn-ea"/>
              </a:rPr>
              <a:t>（项目是否</a:t>
            </a:r>
            <a:r>
              <a:rPr lang="zh-CN" sz="2400">
                <a:solidFill>
                  <a:srgbClr val="FF0000"/>
                </a:solidFill>
                <a:latin typeface="Calibri" panose="020F0502020204030204" pitchFamily="34" charset="0"/>
                <a:ea typeface="宋体" panose="02010600030101010101" pitchFamily="2" charset="-122"/>
                <a:sym typeface="+mn-ea"/>
              </a:rPr>
              <a:t>稳定运行</a:t>
            </a:r>
            <a:r>
              <a:rPr lang="zh-CN" sz="2400">
                <a:solidFill>
                  <a:srgbClr val="FF0000"/>
                </a:solidFill>
                <a:latin typeface="Calibri" panose="020F0502020204030204" pitchFamily="34" charset="0"/>
                <a:ea typeface="宋体" panose="02010600030101010101" pitchFamily="2" charset="-122"/>
                <a:sym typeface="+mn-ea"/>
              </a:rPr>
              <a:t>）</a:t>
            </a:r>
            <a:r>
              <a:rPr lang="zh-CN" sz="2400">
                <a:latin typeface="Calibri" panose="020F0502020204030204" pitchFamily="34" charset="0"/>
                <a:ea typeface="宋体" panose="02010600030101010101" pitchFamily="2" charset="-122"/>
                <a:sym typeface="+mn-ea"/>
              </a:rPr>
              <a:t>及评审-通过评审项目：一次性拨付核定专项资金</a:t>
            </a:r>
            <a:endParaRPr lang="zh-CN" sz="2400">
              <a:latin typeface="Calibri" panose="020F0502020204030204" pitchFamily="34" charset="0"/>
              <a:ea typeface="宋体" panose="02010600030101010101" pitchFamily="2" charset="-122"/>
              <a:sym typeface="+mn-ea"/>
            </a:endParaRPr>
          </a:p>
        </p:txBody>
      </p:sp>
    </p:spTree>
  </p:cSld>
  <p:clrMapOvr>
    <a:masterClrMapping/>
  </p:clrMapOvr>
  <p:transition spd="slow" advClick="0" advTm="1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41325" y="266065"/>
            <a:ext cx="7247890" cy="583565"/>
          </a:xfrm>
          <a:prstGeom prst="rect">
            <a:avLst/>
          </a:prstGeom>
        </p:spPr>
        <p:txBody>
          <a:bodyPr wrap="square">
            <a:spAutoFit/>
          </a:bodyPr>
          <a:lstStyle/>
          <a:p>
            <a:pPr algn="l"/>
            <a:r>
              <a:rPr kumimoji="1" lang="zh-CN" altLang="en-US" sz="3200" b="1" dirty="0">
                <a:latin typeface="黑体" panose="02010609060101010101" pitchFamily="49" charset="-122"/>
                <a:ea typeface="黑体" panose="02010609060101010101" pitchFamily="49" charset="-122"/>
                <a:cs typeface="Times New Roman" panose="02020603050405020304"/>
              </a:rPr>
              <a:t>关于项目周期</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01"/>
          <p:cNvSpPr/>
          <p:nvPr/>
        </p:nvSpPr>
        <p:spPr>
          <a:xfrm>
            <a:off x="10715625" y="153670"/>
            <a:ext cx="899795" cy="899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15650" y="354965"/>
            <a:ext cx="494030" cy="494030"/>
          </a:xfrm>
          <a:prstGeom prst="rect">
            <a:avLst/>
          </a:prstGeom>
        </p:spPr>
      </p:pic>
      <p:sp>
        <p:nvSpPr>
          <p:cNvPr id="100" name="文本框 99"/>
          <p:cNvSpPr txBox="1"/>
          <p:nvPr/>
        </p:nvSpPr>
        <p:spPr>
          <a:xfrm>
            <a:off x="649605" y="1652905"/>
            <a:ext cx="9857105" cy="3415030"/>
          </a:xfrm>
          <a:prstGeom prst="rect">
            <a:avLst/>
          </a:prstGeom>
          <a:noFill/>
          <a:ln w="9525">
            <a:noFill/>
          </a:ln>
        </p:spPr>
        <p:txBody>
          <a:bodyPr wrap="square">
            <a:spAutoFit/>
          </a:bodyPr>
          <a:p>
            <a:pPr indent="0"/>
            <a:endParaRPr lang="zh-CN" sz="2400" b="0">
              <a:solidFill>
                <a:srgbClr val="FF0000"/>
              </a:solidFill>
              <a:latin typeface="Calibri" panose="020F0502020204030204" pitchFamily="34" charset="0"/>
              <a:ea typeface="宋体" panose="02010600030101010101" pitchFamily="2" charset="-122"/>
            </a:endParaRPr>
          </a:p>
          <a:p>
            <a:pPr indent="0"/>
            <a:r>
              <a:rPr lang="en-US" sz="2400">
                <a:latin typeface="Wingdings" panose="05000000000000000000" charset="0"/>
                <a:ea typeface="宋体" panose="02010600030101010101" pitchFamily="2" charset="-122"/>
                <a:sym typeface="+mn-ea"/>
              </a:rPr>
              <a:t>ü</a:t>
            </a:r>
            <a:r>
              <a:rPr lang="zh-CN" altLang="en-US" sz="2400" b="1">
                <a:latin typeface="Wingdings" panose="05000000000000000000" charset="0"/>
                <a:ea typeface="宋体" panose="02010600030101010101" pitchFamily="2" charset="-122"/>
                <a:sym typeface="+mn-ea"/>
              </a:rPr>
              <a:t>电子化学品制造项目</a:t>
            </a:r>
            <a:r>
              <a:rPr lang="zh-CN" altLang="en-US" sz="2400">
                <a:latin typeface="Wingdings" panose="05000000000000000000" charset="0"/>
                <a:ea typeface="宋体" panose="02010600030101010101" pitchFamily="2" charset="-122"/>
                <a:sym typeface="+mn-ea"/>
              </a:rPr>
              <a:t>：</a:t>
            </a:r>
            <a:r>
              <a:rPr lang="zh-CN" sz="2400">
                <a:solidFill>
                  <a:srgbClr val="FF0000"/>
                </a:solidFill>
                <a:latin typeface="Calibri" panose="020F0502020204030204" pitchFamily="34" charset="0"/>
                <a:ea typeface="宋体" panose="02010600030101010101" pitchFamily="2" charset="-122"/>
                <a:sym typeface="+mn-ea"/>
              </a:rPr>
              <a:t>项目申报建设周期与备案等审批文件周期一致。</a:t>
            </a:r>
            <a:r>
              <a:rPr lang="zh-CN" sz="2400">
                <a:solidFill>
                  <a:schemeClr val="tx1"/>
                </a:solidFill>
                <a:latin typeface="Calibri" panose="020F0502020204030204" pitchFamily="34" charset="0"/>
                <a:ea typeface="宋体" panose="02010600030101010101" pitchFamily="2" charset="-122"/>
                <a:sym typeface="+mn-ea"/>
              </a:rPr>
              <a:t>通常，</a:t>
            </a:r>
            <a:r>
              <a:rPr lang="zh-CN" sz="2400">
                <a:latin typeface="Calibri" panose="020F0502020204030204" pitchFamily="34" charset="0"/>
                <a:ea typeface="宋体" panose="02010600030101010101" pitchFamily="2" charset="-122"/>
                <a:sym typeface="+mn-ea"/>
              </a:rPr>
              <a:t>项目周期要考虑建设内容完成，以及技术、产业化等考核指标完成时间。</a:t>
            </a:r>
            <a:endParaRPr lang="en-US" sz="2400">
              <a:latin typeface="Wingdings" panose="05000000000000000000" charset="0"/>
              <a:ea typeface="宋体" panose="02010600030101010101" pitchFamily="2" charset="-122"/>
              <a:sym typeface="+mn-ea"/>
            </a:endParaRPr>
          </a:p>
          <a:p>
            <a:pPr indent="0"/>
            <a:endParaRPr lang="en-US" altLang="en-US" sz="2400">
              <a:latin typeface="Wingdings" panose="05000000000000000000" charset="0"/>
              <a:ea typeface="宋体" panose="02010600030101010101" pitchFamily="2" charset="-122"/>
              <a:sym typeface="+mn-ea"/>
            </a:endParaRPr>
          </a:p>
          <a:p>
            <a:pPr indent="0"/>
            <a:r>
              <a:rPr lang="en-US" sz="2400">
                <a:latin typeface="Wingdings" panose="05000000000000000000" charset="0"/>
                <a:ea typeface="宋体" panose="02010600030101010101" pitchFamily="2" charset="-122"/>
                <a:sym typeface="+mn-ea"/>
              </a:rPr>
              <a:t>ü</a:t>
            </a:r>
            <a:r>
              <a:rPr lang="zh-CN" altLang="en-US" sz="2400" b="1">
                <a:latin typeface="Wingdings" panose="05000000000000000000" charset="0"/>
                <a:ea typeface="宋体" panose="02010600030101010101" pitchFamily="2" charset="-122"/>
                <a:sym typeface="+mn-ea"/>
              </a:rPr>
              <a:t>其他高端制造项目</a:t>
            </a:r>
            <a:r>
              <a:rPr lang="zh-CN" altLang="en-US" sz="2400">
                <a:latin typeface="Wingdings" panose="05000000000000000000" charset="0"/>
                <a:ea typeface="宋体" panose="02010600030101010101" pitchFamily="2" charset="-122"/>
                <a:sym typeface="+mn-ea"/>
              </a:rPr>
              <a:t>：</a:t>
            </a:r>
            <a:r>
              <a:rPr lang="zh-CN" altLang="en-US" sz="2400">
                <a:solidFill>
                  <a:srgbClr val="FF0000"/>
                </a:solidFill>
                <a:latin typeface="Wingdings" panose="05000000000000000000" charset="0"/>
                <a:ea typeface="宋体" panose="02010600030101010101" pitchFamily="2" charset="-122"/>
                <a:sym typeface="+mn-ea"/>
              </a:rPr>
              <a:t>项目申报建设周期为项目所有费用发生的周期，也是专项审计认定的周期</a:t>
            </a:r>
            <a:r>
              <a:rPr lang="zh-CN" altLang="en-US" sz="2400">
                <a:latin typeface="Wingdings" panose="05000000000000000000" charset="0"/>
                <a:ea typeface="宋体" panose="02010600030101010101" pitchFamily="2" charset="-122"/>
                <a:sym typeface="+mn-ea"/>
              </a:rPr>
              <a:t>。通常，项目周期涵盖项目备案的工程建设周期，指的是财务周期。其中，竣工报告等证明材料时间必须是在</a:t>
            </a:r>
            <a:r>
              <a:rPr sz="2400">
                <a:latin typeface="Calibri" panose="020F0502020204030204" pitchFamily="34" charset="0"/>
                <a:ea typeface="宋体" panose="02010600030101010101" pitchFamily="2" charset="-122"/>
                <a:sym typeface="+mn-ea"/>
              </a:rPr>
              <a:t>2021年</a:t>
            </a:r>
            <a:r>
              <a:rPr lang="en-US" sz="2400">
                <a:latin typeface="Calibri" panose="020F0502020204030204" pitchFamily="34" charset="0"/>
                <a:ea typeface="宋体" panose="02010600030101010101" pitchFamily="2" charset="-122"/>
                <a:sym typeface="+mn-ea"/>
              </a:rPr>
              <a:t>1</a:t>
            </a:r>
            <a:r>
              <a:rPr lang="zh-CN" sz="2400">
                <a:latin typeface="Calibri" panose="020F0502020204030204" pitchFamily="34" charset="0"/>
                <a:ea typeface="宋体" panose="02010600030101010101" pitchFamily="2" charset="-122"/>
                <a:sym typeface="+mn-ea"/>
              </a:rPr>
              <a:t>月</a:t>
            </a:r>
            <a:r>
              <a:rPr lang="en-US" sz="2400">
                <a:latin typeface="Calibri" panose="020F0502020204030204" pitchFamily="34" charset="0"/>
                <a:ea typeface="宋体" panose="02010600030101010101" pitchFamily="2" charset="-122"/>
                <a:sym typeface="+mn-ea"/>
              </a:rPr>
              <a:t>1</a:t>
            </a:r>
            <a:r>
              <a:rPr lang="zh-CN" sz="2400">
                <a:latin typeface="Calibri" panose="020F0502020204030204" pitchFamily="34" charset="0"/>
                <a:ea typeface="宋体" panose="02010600030101010101" pitchFamily="2" charset="-122"/>
                <a:sym typeface="+mn-ea"/>
              </a:rPr>
              <a:t>日至</a:t>
            </a:r>
            <a:r>
              <a:rPr lang="en-US" sz="2400">
                <a:latin typeface="Calibri" panose="020F0502020204030204" pitchFamily="34" charset="0"/>
                <a:ea typeface="宋体" panose="02010600030101010101" pitchFamily="2" charset="-122"/>
                <a:sym typeface="+mn-ea"/>
              </a:rPr>
              <a:t>12</a:t>
            </a:r>
            <a:r>
              <a:rPr lang="zh-CN" sz="2400">
                <a:latin typeface="Calibri" panose="020F0502020204030204" pitchFamily="34" charset="0"/>
                <a:ea typeface="宋体" panose="02010600030101010101" pitchFamily="2" charset="-122"/>
                <a:sym typeface="+mn-ea"/>
              </a:rPr>
              <a:t>月</a:t>
            </a:r>
            <a:r>
              <a:rPr lang="en-US" sz="2400">
                <a:latin typeface="Calibri" panose="020F0502020204030204" pitchFamily="34" charset="0"/>
                <a:ea typeface="宋体" panose="02010600030101010101" pitchFamily="2" charset="-122"/>
                <a:sym typeface="+mn-ea"/>
              </a:rPr>
              <a:t>31</a:t>
            </a:r>
            <a:r>
              <a:rPr lang="zh-CN" sz="2400">
                <a:latin typeface="Calibri" panose="020F0502020204030204" pitchFamily="34" charset="0"/>
                <a:ea typeface="宋体" panose="02010600030101010101" pitchFamily="2" charset="-122"/>
                <a:sym typeface="+mn-ea"/>
              </a:rPr>
              <a:t>日期间。</a:t>
            </a:r>
            <a:endParaRPr lang="zh-CN" altLang="en-US" sz="2400" b="0">
              <a:solidFill>
                <a:srgbClr val="FF0000"/>
              </a:solidFill>
              <a:highlight>
                <a:srgbClr val="FFFF00"/>
              </a:highlight>
              <a:latin typeface="Calibri" panose="020F0502020204030204" pitchFamily="34" charset="0"/>
              <a:ea typeface="宋体" panose="02010600030101010101" pitchFamily="2" charset="-122"/>
              <a:sym typeface="+mn-ea"/>
            </a:endParaRPr>
          </a:p>
        </p:txBody>
      </p:sp>
    </p:spTree>
  </p:cSld>
  <p:clrMapOvr>
    <a:masterClrMapping/>
  </p:clrMapOvr>
  <p:transition spd="slow" advClick="0" advTm="1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41325" y="266065"/>
            <a:ext cx="7247890" cy="583565"/>
          </a:xfrm>
          <a:prstGeom prst="rect">
            <a:avLst/>
          </a:prstGeom>
        </p:spPr>
        <p:txBody>
          <a:bodyPr wrap="square">
            <a:spAutoFit/>
          </a:bodyPr>
          <a:lstStyle/>
          <a:p>
            <a:pPr algn="l"/>
            <a:r>
              <a:rPr kumimoji="1" lang="zh-CN" altLang="en-US" sz="3200" b="1" dirty="0">
                <a:latin typeface="黑体" panose="02010609060101010101" pitchFamily="49" charset="-122"/>
                <a:ea typeface="黑体" panose="02010609060101010101" pitchFamily="49" charset="-122"/>
                <a:cs typeface="Times New Roman" panose="02020603050405020304"/>
              </a:rPr>
              <a:t>关于项目投资</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9" name="Oval 101"/>
          <p:cNvSpPr/>
          <p:nvPr/>
        </p:nvSpPr>
        <p:spPr>
          <a:xfrm>
            <a:off x="10715625" y="153670"/>
            <a:ext cx="899795" cy="899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15650" y="354965"/>
            <a:ext cx="494030" cy="494030"/>
          </a:xfrm>
          <a:prstGeom prst="rect">
            <a:avLst/>
          </a:prstGeom>
        </p:spPr>
      </p:pic>
      <p:graphicFrame>
        <p:nvGraphicFramePr>
          <p:cNvPr id="2" name="表格 1"/>
          <p:cNvGraphicFramePr/>
          <p:nvPr>
            <p:custDataLst>
              <p:tags r:id="rId2"/>
            </p:custDataLst>
          </p:nvPr>
        </p:nvGraphicFramePr>
        <p:xfrm>
          <a:off x="1389380" y="4700270"/>
          <a:ext cx="9413240" cy="2592870"/>
        </p:xfrm>
        <a:graphic>
          <a:graphicData uri="http://schemas.openxmlformats.org/drawingml/2006/table">
            <a:tbl>
              <a:tblPr firstRow="1" bandRow="1">
                <a:tableStyleId>{5940675A-B579-460E-94D1-54222C63F5DA}</a:tableStyleId>
              </a:tblPr>
              <a:tblGrid>
                <a:gridCol w="939165"/>
                <a:gridCol w="1790065"/>
                <a:gridCol w="1925955"/>
                <a:gridCol w="1823085"/>
                <a:gridCol w="2934970"/>
              </a:tblGrid>
              <a:tr h="288290">
                <a:tc>
                  <a:txBody>
                    <a:bodyPr/>
                    <a:p>
                      <a:pPr indent="0" algn="ctr">
                        <a:buNone/>
                      </a:pPr>
                      <a:r>
                        <a:rPr lang="en-US" sz="1600" b="1">
                          <a:latin typeface="仿宋_GB2312" charset="0"/>
                          <a:cs typeface="仿宋_GB2312" charset="0"/>
                        </a:rPr>
                        <a:t>序号</a:t>
                      </a: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仿宋_GB2312" charset="0"/>
                          <a:cs typeface="仿宋_GB2312" charset="0"/>
                        </a:rPr>
                        <a:t>支出明细内容</a:t>
                      </a: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仿宋_GB2312" charset="0"/>
                          <a:cs typeface="仿宋_GB2312" charset="0"/>
                        </a:rPr>
                        <a:t>申报</a:t>
                      </a:r>
                      <a:r>
                        <a:rPr lang="en-US" sz="1600" b="1">
                          <a:latin typeface="仿宋_GB2312" charset="0"/>
                          <a:cs typeface="仿宋_GB2312" charset="0"/>
                        </a:rPr>
                        <a:t>金额（万元）</a:t>
                      </a: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latin typeface="仿宋_GB2312" charset="0"/>
                          <a:cs typeface="仿宋_GB2312" charset="0"/>
                        </a:rPr>
                        <a:t>核定金额（万元）</a:t>
                      </a: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600" dirty="0">
                          <a:solidFill>
                            <a:schemeClr val="tx1"/>
                          </a:solidFill>
                          <a:latin typeface="微软雅黑" panose="020B0503020204020204" charset="-122"/>
                          <a:ea typeface="微软雅黑" panose="020B0503020204020204" charset="-122"/>
                        </a:rPr>
                        <a:t>备注</a:t>
                      </a:r>
                      <a:endParaRPr lang="zh-CN" altLang="en-US" sz="1600" b="1" dirty="0">
                        <a:solidFill>
                          <a:schemeClr val="tx1"/>
                        </a:solidFill>
                        <a:latin typeface="微软雅黑" panose="020B0503020204020204" charset="-122"/>
                        <a:ea typeface="微软雅黑" panose="020B0503020204020204" charset="-122"/>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290">
                <a:tc>
                  <a:txBody>
                    <a:bodyPr/>
                    <a:p>
                      <a:pPr indent="0" algn="ctr">
                        <a:buNone/>
                      </a:pPr>
                      <a:r>
                        <a:rPr lang="en-US" sz="1600" b="0">
                          <a:latin typeface="仿宋_GB2312" charset="0"/>
                          <a:cs typeface="仿宋_GB2312" charset="0"/>
                        </a:rPr>
                        <a:t>1</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charset="0"/>
                          <a:cs typeface="仿宋_GB2312" charset="0"/>
                        </a:rPr>
                        <a:t>建筑安装工程</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a:latin typeface="仿宋_GB2312" charset="0"/>
                          <a:cs typeface="仿宋_GB2312" charset="0"/>
                          <a:sym typeface="+mn-ea"/>
                        </a:rPr>
                        <a:t>4000</a:t>
                      </a:r>
                      <a:endParaRPr lang="en-US" altLang="en-US" sz="1600" b="0">
                        <a:latin typeface="仿宋_GB2312" charset="0"/>
                        <a:ea typeface="仿宋_GB2312" charset="0"/>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a:latin typeface="仿宋_GB2312" charset="0"/>
                          <a:cs typeface="仿宋_GB2312" charset="0"/>
                          <a:sym typeface="+mn-ea"/>
                        </a:rPr>
                        <a:t>3200</a:t>
                      </a:r>
                      <a:endParaRPr lang="en-US" altLang="en-US" sz="1600" b="0">
                        <a:latin typeface="仿宋_GB2312" charset="0"/>
                        <a:ea typeface="仿宋_GB2312" charset="0"/>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zh-CN" altLang="en-US" sz="1600" b="0" dirty="0">
                        <a:solidFill>
                          <a:srgbClr val="FF0000"/>
                        </a:solidFill>
                        <a:latin typeface="微软雅黑" panose="020B0503020204020204" charset="-122"/>
                        <a:ea typeface="微软雅黑" panose="020B0503020204020204" charset="-122"/>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000">
                <a:tc>
                  <a:txBody>
                    <a:bodyPr/>
                    <a:p>
                      <a:pPr indent="0" algn="ctr">
                        <a:buNone/>
                      </a:pPr>
                      <a:r>
                        <a:rPr lang="en-US" sz="1600" b="0">
                          <a:latin typeface="仿宋_GB2312" charset="0"/>
                          <a:cs typeface="仿宋_GB2312" charset="0"/>
                        </a:rPr>
                        <a:t>1.1</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charset="0"/>
                          <a:cs typeface="仿宋_GB2312" charset="0"/>
                        </a:rPr>
                        <a:t>建筑工程</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a:latin typeface="仿宋_GB2312" charset="0"/>
                          <a:cs typeface="仿宋_GB2312" charset="0"/>
                          <a:sym typeface="+mn-ea"/>
                        </a:rPr>
                        <a:t>2000</a:t>
                      </a:r>
                      <a:endParaRPr lang="en-US" altLang="en-US" sz="1600" b="0">
                        <a:latin typeface="仿宋_GB2312" charset="0"/>
                        <a:ea typeface="仿宋_GB2312" charset="0"/>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a:latin typeface="仿宋_GB2312" charset="0"/>
                          <a:cs typeface="仿宋_GB2312" charset="0"/>
                          <a:sym typeface="+mn-ea"/>
                        </a:rPr>
                        <a:t>1200</a:t>
                      </a:r>
                      <a:endParaRPr lang="en-US" altLang="en-US" sz="1600" b="0">
                        <a:latin typeface="仿宋_GB2312" charset="0"/>
                        <a:ea typeface="仿宋_GB2312" charset="0"/>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600" dirty="0">
                          <a:solidFill>
                            <a:srgbClr val="FF0000"/>
                          </a:solidFill>
                          <a:latin typeface="微软雅黑" panose="020B0503020204020204" charset="-122"/>
                          <a:ea typeface="微软雅黑" panose="020B0503020204020204" charset="-122"/>
                          <a:sym typeface="+mn-ea"/>
                        </a:rPr>
                        <a:t>按设备投资的</a:t>
                      </a:r>
                      <a:r>
                        <a:rPr lang="en-US" altLang="zh-CN" sz="1600" dirty="0">
                          <a:solidFill>
                            <a:srgbClr val="FF0000"/>
                          </a:solidFill>
                          <a:latin typeface="微软雅黑" panose="020B0503020204020204" charset="-122"/>
                          <a:ea typeface="微软雅黑" panose="020B0503020204020204" charset="-122"/>
                          <a:sym typeface="+mn-ea"/>
                        </a:rPr>
                        <a:t>20%</a:t>
                      </a:r>
                      <a:r>
                        <a:rPr lang="zh-CN" altLang="en-US" sz="1600" dirty="0">
                          <a:solidFill>
                            <a:srgbClr val="FF0000"/>
                          </a:solidFill>
                          <a:latin typeface="微软雅黑" panose="020B0503020204020204" charset="-122"/>
                          <a:ea typeface="微软雅黑" panose="020B0503020204020204" charset="-122"/>
                          <a:sym typeface="+mn-ea"/>
                        </a:rPr>
                        <a:t>计</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000">
                <a:tc>
                  <a:txBody>
                    <a:bodyPr/>
                    <a:p>
                      <a:pPr indent="0" algn="ctr">
                        <a:buNone/>
                      </a:pPr>
                      <a:r>
                        <a:rPr lang="en-US" sz="1600" b="0">
                          <a:latin typeface="仿宋_GB2312" charset="0"/>
                          <a:cs typeface="仿宋_GB2312" charset="0"/>
                        </a:rPr>
                        <a:t>1.2</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仿宋_GB2312" charset="0"/>
                          <a:cs typeface="仿宋_GB2312" charset="0"/>
                        </a:rPr>
                        <a:t>安装工程</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charset="0"/>
                          <a:cs typeface="仿宋_GB2312" charset="0"/>
                        </a:rPr>
                        <a:t>2000</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charset="0"/>
                          <a:cs typeface="仿宋_GB2312" charset="0"/>
                        </a:rPr>
                        <a:t>2000</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
                <a:tc>
                  <a:txBody>
                    <a:bodyPr/>
                    <a:p>
                      <a:pPr algn="ctr">
                        <a:buClrTx/>
                        <a:buSzTx/>
                        <a:buFontTx/>
                        <a:buNone/>
                      </a:pPr>
                      <a:r>
                        <a:rPr lang="en-US" sz="1600" b="0">
                          <a:latin typeface="仿宋_GB2312" charset="0"/>
                          <a:cs typeface="仿宋_GB2312" charset="0"/>
                        </a:rPr>
                        <a:t>2</a:t>
                      </a:r>
                      <a:endParaRPr lang="en-US" sz="1600" b="0">
                        <a:latin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a:latin typeface="仿宋_GB2312" charset="0"/>
                          <a:cs typeface="仿宋_GB2312" charset="0"/>
                          <a:sym typeface="+mn-ea"/>
                        </a:rPr>
                        <a:t>设备</a:t>
                      </a:r>
                      <a:r>
                        <a:rPr lang="zh-CN" sz="1600" kern="100" dirty="0">
                          <a:solidFill>
                            <a:srgbClr val="000000"/>
                          </a:solidFill>
                          <a:latin typeface="微软雅黑" panose="020B0503020204020204" charset="-122"/>
                          <a:ea typeface="微软雅黑" panose="020B0503020204020204" charset="-122"/>
                          <a:sym typeface="+mn-ea"/>
                        </a:rPr>
                        <a:t>器具购置</a:t>
                      </a:r>
                      <a:endParaRPr lang="zh-CN"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charset="0"/>
                          <a:cs typeface="仿宋_GB2312" charset="0"/>
                        </a:rPr>
                        <a:t>6000</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charset="0"/>
                          <a:cs typeface="仿宋_GB2312" charset="0"/>
                        </a:rPr>
                        <a:t>6000</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290">
                <a:tc>
                  <a:txBody>
                    <a:bodyPr/>
                    <a:p>
                      <a:pPr indent="0" algn="ctr">
                        <a:buNone/>
                      </a:pP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仿宋_GB2312" charset="0"/>
                          <a:cs typeface="仿宋_GB2312" charset="0"/>
                        </a:rPr>
                        <a:t>总计</a:t>
                      </a:r>
                      <a:endParaRPr lang="en-US" altLang="en-US" sz="16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仿宋_GB2312" charset="0"/>
                          <a:cs typeface="仿宋_GB2312" charset="0"/>
                        </a:rPr>
                        <a:t>10000</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a:latin typeface="仿宋_GB2312" charset="0"/>
                          <a:cs typeface="仿宋_GB2312" charset="0"/>
                          <a:sym typeface="+mn-ea"/>
                        </a:rPr>
                        <a:t>9200</a:t>
                      </a:r>
                      <a:endParaRPr lang="en-US" altLang="en-US" sz="1600" b="0">
                        <a:latin typeface="仿宋_GB2312" charset="0"/>
                        <a:ea typeface="仿宋_GB2312" charset="0"/>
                        <a:cs typeface="仿宋_GB2312" charset="0"/>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zh-CN" altLang="en-US" sz="1600" dirty="0">
                          <a:solidFill>
                            <a:srgbClr val="FF0000"/>
                          </a:solidFill>
                          <a:latin typeface="微软雅黑" panose="020B0503020204020204" charset="-122"/>
                          <a:ea typeface="微软雅黑" panose="020B0503020204020204" charset="-122"/>
                          <a:sym typeface="+mn-ea"/>
                        </a:rPr>
                        <a:t>小于</a:t>
                      </a:r>
                      <a:r>
                        <a:rPr lang="en-US" altLang="zh-CN" sz="1600" dirty="0">
                          <a:solidFill>
                            <a:srgbClr val="FF0000"/>
                          </a:solidFill>
                          <a:latin typeface="微软雅黑" panose="020B0503020204020204" charset="-122"/>
                          <a:ea typeface="微软雅黑" panose="020B0503020204020204" charset="-122"/>
                          <a:sym typeface="+mn-ea"/>
                        </a:rPr>
                        <a:t>1</a:t>
                      </a:r>
                      <a:r>
                        <a:rPr lang="zh-CN" altLang="en-US" sz="1600" dirty="0">
                          <a:solidFill>
                            <a:srgbClr val="FF0000"/>
                          </a:solidFill>
                          <a:latin typeface="微软雅黑" panose="020B0503020204020204" charset="-122"/>
                          <a:ea typeface="微软雅黑" panose="020B0503020204020204" charset="-122"/>
                          <a:sym typeface="+mn-ea"/>
                        </a:rPr>
                        <a:t>亿元，不满足申报条件</a:t>
                      </a:r>
                      <a:endParaRPr lang="en-US" altLang="en-US" sz="16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4075430" y="4164965"/>
            <a:ext cx="4041775" cy="506730"/>
          </a:xfrm>
          <a:prstGeom prst="rect">
            <a:avLst/>
          </a:prstGeom>
          <a:noFill/>
        </p:spPr>
        <p:txBody>
          <a:bodyPr wrap="square" rtlCol="0" anchor="t">
            <a:spAutoFit/>
          </a:bodyPr>
          <a:p>
            <a:pPr indent="457200">
              <a:lnSpc>
                <a:spcPct val="150000"/>
              </a:lnSpc>
            </a:pPr>
            <a:r>
              <a:rPr lang="zh-CN" altLang="zh-CN" b="1" dirty="0">
                <a:latin typeface="微软雅黑" panose="020B0503020204020204" charset="-122"/>
                <a:ea typeface="微软雅黑" panose="020B0503020204020204" charset="-122"/>
                <a:sym typeface="+mn-ea"/>
              </a:rPr>
              <a:t>案例：项目投资估算核定表</a:t>
            </a:r>
            <a:endParaRPr lang="zh-CN" altLang="en-US"/>
          </a:p>
        </p:txBody>
      </p:sp>
      <p:sp>
        <p:nvSpPr>
          <p:cNvPr id="3" name="文本框 2"/>
          <p:cNvSpPr txBox="1"/>
          <p:nvPr/>
        </p:nvSpPr>
        <p:spPr>
          <a:xfrm>
            <a:off x="649605" y="1252220"/>
            <a:ext cx="9857105" cy="2676525"/>
          </a:xfrm>
          <a:prstGeom prst="rect">
            <a:avLst/>
          </a:prstGeom>
          <a:noFill/>
          <a:ln w="9525">
            <a:noFill/>
          </a:ln>
        </p:spPr>
        <p:txBody>
          <a:bodyPr wrap="square">
            <a:spAutoFit/>
          </a:bodyPr>
          <a:p>
            <a:pPr indent="0"/>
            <a:r>
              <a:rPr lang="en-US" sz="2400">
                <a:latin typeface="Wingdings" panose="05000000000000000000" charset="0"/>
                <a:ea typeface="宋体" panose="02010600030101010101" pitchFamily="2" charset="-122"/>
                <a:sym typeface="+mn-ea"/>
              </a:rPr>
              <a:t>ü</a:t>
            </a:r>
            <a:r>
              <a:rPr lang="zh-CN" altLang="en-US" sz="2400">
                <a:latin typeface="Wingdings" panose="05000000000000000000" charset="0"/>
                <a:ea typeface="宋体" panose="02010600030101010101" pitchFamily="2" charset="-122"/>
                <a:sym typeface="+mn-ea"/>
              </a:rPr>
              <a:t>项目认定按照</a:t>
            </a:r>
            <a:r>
              <a:rPr lang="zh-CN" altLang="en-US" sz="2400">
                <a:solidFill>
                  <a:srgbClr val="FF0000"/>
                </a:solidFill>
                <a:latin typeface="Wingdings" panose="05000000000000000000" charset="0"/>
                <a:ea typeface="宋体" panose="02010600030101010101" pitchFamily="2" charset="-122"/>
                <a:sym typeface="+mn-ea"/>
              </a:rPr>
              <a:t>核定投资额，非项目申报投资额</a:t>
            </a:r>
            <a:endParaRPr lang="en-US" sz="2400">
              <a:latin typeface="Wingdings" panose="05000000000000000000" charset="0"/>
              <a:ea typeface="宋体" panose="02010600030101010101" pitchFamily="2" charset="-122"/>
              <a:sym typeface="+mn-ea"/>
            </a:endParaRPr>
          </a:p>
          <a:p>
            <a:pPr indent="0"/>
            <a:endParaRPr lang="en-US" altLang="en-US" sz="2400" b="1">
              <a:latin typeface="Wingdings" panose="05000000000000000000" charset="0"/>
              <a:ea typeface="宋体" panose="02010600030101010101" pitchFamily="2" charset="-122"/>
              <a:sym typeface="+mn-ea"/>
            </a:endParaRPr>
          </a:p>
          <a:p>
            <a:pPr indent="0"/>
            <a:r>
              <a:rPr lang="en-US" sz="2400">
                <a:latin typeface="Wingdings" panose="05000000000000000000" charset="0"/>
                <a:ea typeface="宋体" panose="02010600030101010101" pitchFamily="2" charset="-122"/>
                <a:sym typeface="+mn-ea"/>
              </a:rPr>
              <a:t>ü</a:t>
            </a:r>
            <a:r>
              <a:rPr lang="zh-CN" altLang="en-US" sz="2400" b="1">
                <a:latin typeface="Wingdings" panose="05000000000000000000" charset="0"/>
                <a:ea typeface="宋体" panose="02010600030101010101" pitchFamily="2" charset="-122"/>
                <a:sym typeface="+mn-ea"/>
              </a:rPr>
              <a:t>电子化学品制造项目</a:t>
            </a:r>
            <a:r>
              <a:rPr lang="zh-CN" altLang="en-US" sz="2400">
                <a:latin typeface="Wingdings" panose="05000000000000000000" charset="0"/>
                <a:ea typeface="宋体" panose="02010600030101010101" pitchFamily="2" charset="-122"/>
                <a:sym typeface="+mn-ea"/>
              </a:rPr>
              <a:t>：需提供各类费用的</a:t>
            </a:r>
            <a:r>
              <a:rPr lang="zh-CN" sz="2400">
                <a:solidFill>
                  <a:schemeClr val="tx1"/>
                </a:solidFill>
                <a:latin typeface="Calibri" panose="020F0502020204030204" pitchFamily="34" charset="0"/>
                <a:ea typeface="宋体" panose="02010600030101010101" pitchFamily="2" charset="-122"/>
                <a:sym typeface="+mn-ea"/>
              </a:rPr>
              <a:t>明细表，说明购置规模与建设内容、建设方案的匹配性</a:t>
            </a:r>
            <a:endParaRPr lang="zh-CN" sz="2400">
              <a:solidFill>
                <a:schemeClr val="tx1"/>
              </a:solidFill>
              <a:latin typeface="Calibri" panose="020F0502020204030204" pitchFamily="34" charset="0"/>
              <a:ea typeface="宋体" panose="02010600030101010101" pitchFamily="2" charset="-122"/>
              <a:sym typeface="+mn-ea"/>
            </a:endParaRPr>
          </a:p>
          <a:p>
            <a:pPr indent="0"/>
            <a:endParaRPr lang="en-US" altLang="en-US" sz="2400">
              <a:latin typeface="Wingdings" panose="05000000000000000000" charset="0"/>
              <a:ea typeface="宋体" panose="02010600030101010101" pitchFamily="2" charset="-122"/>
              <a:sym typeface="+mn-ea"/>
            </a:endParaRPr>
          </a:p>
          <a:p>
            <a:pPr indent="0"/>
            <a:r>
              <a:rPr lang="en-US" sz="2400">
                <a:latin typeface="Wingdings" panose="05000000000000000000" charset="0"/>
                <a:ea typeface="宋体" panose="02010600030101010101" pitchFamily="2" charset="-122"/>
                <a:sym typeface="+mn-ea"/>
              </a:rPr>
              <a:t>ü</a:t>
            </a:r>
            <a:r>
              <a:rPr lang="zh-CN" altLang="en-US" sz="2400" b="1">
                <a:latin typeface="Wingdings" panose="05000000000000000000" charset="0"/>
                <a:ea typeface="宋体" panose="02010600030101010101" pitchFamily="2" charset="-122"/>
                <a:sym typeface="+mn-ea"/>
              </a:rPr>
              <a:t>其他高端制造项目</a:t>
            </a:r>
            <a:r>
              <a:rPr lang="zh-CN" altLang="en-US" sz="2400">
                <a:latin typeface="Wingdings" panose="05000000000000000000" charset="0"/>
                <a:ea typeface="宋体" panose="02010600030101010101" pitchFamily="2" charset="-122"/>
                <a:sym typeface="+mn-ea"/>
              </a:rPr>
              <a:t>：相关合同、发票时间需在项目周期内。需要对项目进行单独核算，否则相关</a:t>
            </a:r>
            <a:r>
              <a:rPr lang="zh-CN" altLang="en-US" sz="2400">
                <a:latin typeface="Wingdings" panose="05000000000000000000" charset="0"/>
                <a:ea typeface="宋体" panose="02010600030101010101" pitchFamily="2" charset="-122"/>
                <a:sym typeface="+mn-ea"/>
              </a:rPr>
              <a:t>费用无法计入专项审计</a:t>
            </a:r>
            <a:endParaRPr lang="zh-CN" altLang="en-US" sz="2400" b="0">
              <a:solidFill>
                <a:srgbClr val="FF0000"/>
              </a:solidFill>
              <a:highlight>
                <a:srgbClr val="FFFF00"/>
              </a:highlight>
              <a:latin typeface="Wingdings" panose="05000000000000000000" charset="0"/>
              <a:ea typeface="宋体" panose="02010600030101010101" pitchFamily="2" charset="-122"/>
              <a:sym typeface="+mn-ea"/>
            </a:endParaRPr>
          </a:p>
        </p:txBody>
      </p:sp>
    </p:spTree>
  </p:cSld>
  <p:clrMapOvr>
    <a:masterClrMapping/>
  </p:clrMapOvr>
  <p:transition spd="slow" advClick="0" advTm="1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361"/>
          <a:stretch>
            <a:fillRect/>
          </a:stretch>
        </p:blipFill>
        <p:spPr bwMode="auto">
          <a:xfrm>
            <a:off x="794" y="0"/>
            <a:ext cx="12190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0" y="0"/>
            <a:ext cx="12190413"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7" name="文本框 6"/>
          <p:cNvSpPr txBox="1"/>
          <p:nvPr/>
        </p:nvSpPr>
        <p:spPr>
          <a:xfrm>
            <a:off x="4310905" y="2758601"/>
            <a:ext cx="3570208" cy="14465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8800" dirty="0">
                <a:solidFill>
                  <a:prstClr val="black"/>
                </a:solidFill>
                <a:latin typeface="黑体" panose="02010609060101010101" pitchFamily="49" charset="-122"/>
                <a:ea typeface="黑体" panose="02010609060101010101" pitchFamily="49" charset="-122"/>
              </a:rPr>
              <a:t>谢谢！</a:t>
            </a:r>
            <a:endParaRPr lang="zh-CN" altLang="en-US" sz="8800" dirty="0">
              <a:solidFill>
                <a:prstClr val="black"/>
              </a:solidFill>
              <a:latin typeface="黑体" panose="02010609060101010101" pitchFamily="49" charset="-122"/>
              <a:ea typeface="黑体" panose="02010609060101010101" pitchFamily="49" charset="-122"/>
            </a:endParaRPr>
          </a:p>
        </p:txBody>
      </p:sp>
      <p:sp>
        <p:nvSpPr>
          <p:cNvPr id="3" name="椭圆 2"/>
          <p:cNvSpPr/>
          <p:nvPr/>
        </p:nvSpPr>
        <p:spPr>
          <a:xfrm>
            <a:off x="2949985" y="4147185"/>
            <a:ext cx="6970758" cy="76200"/>
          </a:xfrm>
          <a:prstGeom prst="ellipse">
            <a:avLst/>
          </a:prstGeom>
          <a:gradFill>
            <a:gsLst>
              <a:gs pos="60000">
                <a:schemeClr val="accent1">
                  <a:lumMod val="21000"/>
                  <a:alpha val="70000"/>
                </a:schemeClr>
              </a:gs>
              <a:gs pos="0">
                <a:schemeClr val="accent1">
                  <a:lumMod val="5000"/>
                  <a:lumOff val="95000"/>
                </a:schemeClr>
              </a:gs>
              <a:gs pos="20000">
                <a:schemeClr val="accent1">
                  <a:lumMod val="45000"/>
                  <a:lumOff val="55000"/>
                </a:schemeClr>
              </a:gs>
              <a:gs pos="83000">
                <a:schemeClr val="accent1">
                  <a:lumMod val="50000"/>
                </a:schemeClr>
              </a:gs>
              <a:gs pos="100000">
                <a:schemeClr val="accent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sp>
        <p:nvSpPr>
          <p:cNvPr id="16" name="文本框 15"/>
          <p:cNvSpPr txBox="1"/>
          <p:nvPr/>
        </p:nvSpPr>
        <p:spPr>
          <a:xfrm>
            <a:off x="440690" y="257175"/>
            <a:ext cx="4403725" cy="583565"/>
          </a:xfrm>
          <a:prstGeom prst="rect">
            <a:avLst/>
          </a:prstGeom>
          <a:noFill/>
        </p:spPr>
        <p:txBody>
          <a:bodyPr wrap="square" rtlCol="0">
            <a:spAutoFit/>
          </a:bodyPr>
          <a:lstStyle/>
          <a:p>
            <a:pPr algn="l"/>
            <a:r>
              <a:rPr lang="zh-CN" altLang="en-US" sz="3200" b="1" dirty="0">
                <a:solidFill>
                  <a:srgbClr val="000000"/>
                </a:solidFill>
                <a:latin typeface="黑体" panose="02010609060101010101" pitchFamily="49" charset="-122"/>
                <a:ea typeface="黑体" panose="02010609060101010101" pitchFamily="49" charset="-122"/>
              </a:rPr>
              <a:t>重点支持方向</a:t>
            </a:r>
            <a:endParaRPr lang="zh-CN" altLang="en-US" sz="3200" b="1" dirty="0">
              <a:solidFill>
                <a:srgbClr val="000000"/>
              </a:solidFill>
              <a:latin typeface="黑体" panose="02010609060101010101" pitchFamily="49" charset="-122"/>
              <a:ea typeface="黑体" panose="02010609060101010101" pitchFamily="49" charset="-122"/>
            </a:endParaRPr>
          </a:p>
        </p:txBody>
      </p:sp>
      <p:grpSp>
        <p:nvGrpSpPr>
          <p:cNvPr id="35" name="组合 34"/>
          <p:cNvGrpSpPr/>
          <p:nvPr/>
        </p:nvGrpSpPr>
        <p:grpSpPr>
          <a:xfrm>
            <a:off x="10808876" y="118960"/>
            <a:ext cx="942579" cy="893789"/>
            <a:chOff x="10808876" y="283192"/>
            <a:chExt cx="658334" cy="646329"/>
          </a:xfrm>
        </p:grpSpPr>
        <p:sp>
          <p:nvSpPr>
            <p:cNvPr id="36" name="Oval 96"/>
            <p:cNvSpPr/>
            <p:nvPr/>
          </p:nvSpPr>
          <p:spPr>
            <a:xfrm>
              <a:off x="10808876" y="283192"/>
              <a:ext cx="658334" cy="6463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Freeform: Shape 99"/>
            <p:cNvSpPr/>
            <p:nvPr/>
          </p:nvSpPr>
          <p:spPr bwMode="auto">
            <a:xfrm>
              <a:off x="10969271" y="467611"/>
              <a:ext cx="337545" cy="310059"/>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aphicFrame>
        <p:nvGraphicFramePr>
          <p:cNvPr id="2" name="表格 1"/>
          <p:cNvGraphicFramePr>
            <a:graphicFrameLocks noGrp="1"/>
          </p:cNvGraphicFramePr>
          <p:nvPr>
            <p:custDataLst>
              <p:tags r:id="rId1"/>
            </p:custDataLst>
          </p:nvPr>
        </p:nvGraphicFramePr>
        <p:xfrm>
          <a:off x="143256" y="1143452"/>
          <a:ext cx="11905615" cy="5408930"/>
        </p:xfrm>
        <a:graphic>
          <a:graphicData uri="http://schemas.openxmlformats.org/drawingml/2006/table">
            <a:tbl>
              <a:tblPr firstRow="1" firstCol="1" bandRow="1">
                <a:tableStyleId>{2D5ABB26-0587-4C30-8999-92F81FD0307C}</a:tableStyleId>
              </a:tblPr>
              <a:tblGrid>
                <a:gridCol w="669925"/>
                <a:gridCol w="1468755"/>
                <a:gridCol w="9766808"/>
              </a:tblGrid>
              <a:tr h="370677">
                <a:tc>
                  <a:txBody>
                    <a:bodyPr/>
                    <a:lstStyle/>
                    <a:p>
                      <a:pPr algn="l"/>
                      <a:r>
                        <a:rPr lang="zh-CN" sz="1400" b="1" kern="100" dirty="0">
                          <a:effectLst/>
                          <a:latin typeface="微软雅黑" panose="020B0503020204020204" charset="-122"/>
                          <a:ea typeface="微软雅黑" panose="020B0503020204020204" charset="-122"/>
                        </a:rPr>
                        <a:t>序号</a:t>
                      </a:r>
                      <a:endParaRPr lang="zh-CN" sz="1400" b="1"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b="1" kern="100">
                          <a:effectLst/>
                          <a:latin typeface="微软雅黑" panose="020B0503020204020204" charset="-122"/>
                          <a:ea typeface="微软雅黑" panose="020B0503020204020204" charset="-122"/>
                        </a:rPr>
                        <a:t>名称</a:t>
                      </a:r>
                      <a:endParaRPr lang="zh-CN" sz="1400" b="1"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b="1" kern="100" dirty="0">
                          <a:effectLst/>
                          <a:latin typeface="微软雅黑" panose="020B0503020204020204" charset="-122"/>
                          <a:ea typeface="微软雅黑" panose="020B0503020204020204" charset="-122"/>
                        </a:rPr>
                        <a:t>重点支持产品内容</a:t>
                      </a:r>
                      <a:endParaRPr lang="zh-CN" sz="1400" b="1"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081">
                <a:tc>
                  <a:txBody>
                    <a:bodyPr/>
                    <a:lstStyle/>
                    <a:p>
                      <a:pPr algn="l"/>
                      <a:r>
                        <a:rPr lang="en-US" sz="1400" kern="100">
                          <a:effectLst/>
                          <a:latin typeface="微软雅黑" panose="020B0503020204020204" charset="-122"/>
                          <a:ea typeface="微软雅黑" panose="020B0503020204020204" charset="-122"/>
                        </a:rPr>
                        <a:t>1</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solidFill>
                            <a:srgbClr val="FF0000"/>
                          </a:solidFill>
                          <a:effectLst/>
                          <a:latin typeface="微软雅黑" panose="020B0503020204020204" charset="-122"/>
                          <a:ea typeface="微软雅黑" panose="020B0503020204020204" charset="-122"/>
                        </a:rPr>
                        <a:t>光刻胶以及配套材料</a:t>
                      </a:r>
                      <a:endParaRPr lang="zh-CN" sz="14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rPr>
                        <a:t>●光刻胶：</a:t>
                      </a:r>
                      <a:r>
                        <a:rPr lang="en-US" sz="1400" kern="100" dirty="0" err="1">
                          <a:effectLst/>
                          <a:latin typeface="微软雅黑" panose="020B0503020204020204" charset="-122"/>
                          <a:ea typeface="微软雅黑" panose="020B0503020204020204" charset="-122"/>
                        </a:rPr>
                        <a:t>KrF</a:t>
                      </a:r>
                      <a:r>
                        <a:rPr lang="zh-CN" sz="1400" kern="100" dirty="0">
                          <a:effectLst/>
                          <a:latin typeface="微软雅黑" panose="020B0503020204020204" charset="-122"/>
                          <a:ea typeface="微软雅黑" panose="020B0503020204020204" charset="-122"/>
                        </a:rPr>
                        <a:t>、</a:t>
                      </a:r>
                      <a:r>
                        <a:rPr lang="en-US" sz="1400" kern="100" dirty="0" err="1">
                          <a:effectLst/>
                          <a:latin typeface="微软雅黑" panose="020B0503020204020204" charset="-122"/>
                          <a:ea typeface="微软雅黑" panose="020B0503020204020204" charset="-122"/>
                        </a:rPr>
                        <a:t>ArF</a:t>
                      </a:r>
                      <a:r>
                        <a:rPr lang="zh-CN" sz="1400" kern="100" dirty="0">
                          <a:effectLst/>
                          <a:latin typeface="微软雅黑" panose="020B0503020204020204" charset="-122"/>
                          <a:ea typeface="微软雅黑" panose="020B0503020204020204" charset="-122"/>
                        </a:rPr>
                        <a:t>（包括干法和浸没式）及</a:t>
                      </a:r>
                      <a:r>
                        <a:rPr lang="en-US" sz="1400" kern="100" dirty="0">
                          <a:effectLst/>
                          <a:latin typeface="微软雅黑" panose="020B0503020204020204" charset="-122"/>
                          <a:ea typeface="微软雅黑" panose="020B0503020204020204" charset="-122"/>
                        </a:rPr>
                        <a:t>EUV</a:t>
                      </a:r>
                      <a:r>
                        <a:rPr lang="zh-CN" sz="1400" kern="100" dirty="0">
                          <a:effectLst/>
                          <a:latin typeface="微软雅黑" panose="020B0503020204020204" charset="-122"/>
                          <a:ea typeface="微软雅黑" panose="020B0503020204020204" charset="-122"/>
                        </a:rPr>
                        <a:t>光刻胶</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光刻胶辅助材料：增粘剂、抗反射层、碳膜涂层等</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光刻胶专用试剂：稀释剂</a:t>
                      </a:r>
                      <a:r>
                        <a:rPr lang="en-US" sz="1400" kern="100" dirty="0">
                          <a:effectLst/>
                          <a:latin typeface="微软雅黑" panose="020B0503020204020204" charset="-122"/>
                          <a:ea typeface="微软雅黑" panose="020B0503020204020204" charset="-122"/>
                        </a:rPr>
                        <a:t>/</a:t>
                      </a:r>
                      <a:r>
                        <a:rPr lang="zh-CN" sz="1400" kern="100" dirty="0">
                          <a:effectLst/>
                          <a:latin typeface="微软雅黑" panose="020B0503020204020204" charset="-122"/>
                          <a:ea typeface="微软雅黑" panose="020B0503020204020204" charset="-122"/>
                        </a:rPr>
                        <a:t>去边剂、显影液、剥离液等</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2532">
                <a:tc>
                  <a:txBody>
                    <a:bodyPr/>
                    <a:lstStyle/>
                    <a:p>
                      <a:pPr algn="l"/>
                      <a:r>
                        <a:rPr lang="en-US" sz="1400" kern="100">
                          <a:effectLst/>
                          <a:latin typeface="微软雅黑" panose="020B0503020204020204" charset="-122"/>
                          <a:ea typeface="微软雅黑" panose="020B0503020204020204" charset="-122"/>
                        </a:rPr>
                        <a:t>2</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solidFill>
                            <a:srgbClr val="FF0000"/>
                          </a:solidFill>
                          <a:effectLst/>
                          <a:latin typeface="微软雅黑" panose="020B0503020204020204" charset="-122"/>
                          <a:ea typeface="微软雅黑" panose="020B0503020204020204" charset="-122"/>
                        </a:rPr>
                        <a:t>电子特气</a:t>
                      </a:r>
                      <a:endParaRPr lang="zh-CN" sz="14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离子注入源：含硼（</a:t>
                      </a:r>
                      <a:r>
                        <a:rPr lang="en-US" sz="1400" kern="100" dirty="0">
                          <a:effectLst/>
                          <a:latin typeface="微软雅黑" panose="020B0503020204020204" charset="-122"/>
                          <a:ea typeface="微软雅黑" panose="020B0503020204020204" charset="-122"/>
                        </a:rPr>
                        <a:t>III</a:t>
                      </a:r>
                      <a:r>
                        <a:rPr lang="zh-CN" sz="1400" kern="100" dirty="0">
                          <a:effectLst/>
                          <a:latin typeface="微软雅黑" panose="020B0503020204020204" charset="-122"/>
                          <a:ea typeface="微软雅黑" panose="020B0503020204020204" charset="-122"/>
                        </a:rPr>
                        <a:t>族元素）、含磷、砷（</a:t>
                      </a:r>
                      <a:r>
                        <a:rPr lang="en-US" sz="1400" kern="100" dirty="0">
                          <a:effectLst/>
                          <a:latin typeface="微软雅黑" panose="020B0503020204020204" charset="-122"/>
                          <a:ea typeface="微软雅黑" panose="020B0503020204020204" charset="-122"/>
                        </a:rPr>
                        <a:t>V</a:t>
                      </a:r>
                      <a:r>
                        <a:rPr lang="zh-CN" sz="1400" kern="100" dirty="0">
                          <a:effectLst/>
                          <a:latin typeface="微软雅黑" panose="020B0503020204020204" charset="-122"/>
                          <a:ea typeface="微软雅黑" panose="020B0503020204020204" charset="-122"/>
                        </a:rPr>
                        <a:t>族元素）特气，包括三氯化硼、三氟化硼、磷化氢、三氟化磷、砷化氢等。</a:t>
                      </a:r>
                      <a:endParaRPr lang="zh-CN" sz="1400" kern="100" dirty="0">
                        <a:effectLst/>
                        <a:latin typeface="微软雅黑" panose="020B0503020204020204" charset="-122"/>
                        <a:ea typeface="微软雅黑" panose="020B0503020204020204" charset="-122"/>
                      </a:endParaRPr>
                    </a:p>
                    <a:p>
                      <a:pPr algn="l"/>
                      <a:r>
                        <a:rPr lang="en-US" sz="1400" kern="100" dirty="0">
                          <a:effectLst/>
                          <a:latin typeface="微软雅黑" panose="020B0503020204020204" charset="-122"/>
                          <a:ea typeface="微软雅黑" panose="020B0503020204020204" charset="-122"/>
                        </a:rPr>
                        <a:t>CVD/ALD</a:t>
                      </a:r>
                      <a:r>
                        <a:rPr lang="zh-CN" sz="1400" kern="100" dirty="0">
                          <a:effectLst/>
                          <a:latin typeface="微软雅黑" panose="020B0503020204020204" charset="-122"/>
                          <a:ea typeface="微软雅黑" panose="020B0503020204020204" charset="-122"/>
                        </a:rPr>
                        <a:t>沉积气体：包括硅烷、二氯二氧硅、二氯氢硅、六氟化钨、氨气、一氧化氮、一氧化二氮、锗烷、四氟化硅、乙硼烷混合气、磷烷及混合气等</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薄膜沉积前驱体：</a:t>
                      </a:r>
                      <a:r>
                        <a:rPr lang="en-US" sz="1400" kern="100" dirty="0">
                          <a:effectLst/>
                          <a:latin typeface="微软雅黑" panose="020B0503020204020204" charset="-122"/>
                          <a:ea typeface="微软雅黑" panose="020B0503020204020204" charset="-122"/>
                        </a:rPr>
                        <a:t>BPSG</a:t>
                      </a:r>
                      <a:r>
                        <a:rPr lang="zh-CN" sz="1400" kern="100" dirty="0">
                          <a:effectLst/>
                          <a:latin typeface="微软雅黑" panose="020B0503020204020204" charset="-122"/>
                          <a:ea typeface="微软雅黑" panose="020B0503020204020204" charset="-122"/>
                        </a:rPr>
                        <a:t>介质层系列、扩散阻挡层系列、互联线前驱体系列、低</a:t>
                      </a:r>
                      <a:r>
                        <a:rPr lang="en-US" sz="1400" kern="100" dirty="0">
                          <a:effectLst/>
                          <a:latin typeface="微软雅黑" panose="020B0503020204020204" charset="-122"/>
                          <a:ea typeface="微软雅黑" panose="020B0503020204020204" charset="-122"/>
                        </a:rPr>
                        <a:t>K</a:t>
                      </a:r>
                      <a:r>
                        <a:rPr lang="zh-CN" sz="1400" kern="100" dirty="0">
                          <a:effectLst/>
                          <a:latin typeface="微软雅黑" panose="020B0503020204020204" charset="-122"/>
                          <a:ea typeface="微软雅黑" panose="020B0503020204020204" charset="-122"/>
                        </a:rPr>
                        <a:t>介质系列、高</a:t>
                      </a:r>
                      <a:r>
                        <a:rPr lang="en-US" sz="1400" kern="100" dirty="0">
                          <a:effectLst/>
                          <a:latin typeface="微软雅黑" panose="020B0503020204020204" charset="-122"/>
                          <a:ea typeface="微软雅黑" panose="020B0503020204020204" charset="-122"/>
                        </a:rPr>
                        <a:t>K</a:t>
                      </a:r>
                      <a:r>
                        <a:rPr lang="zh-CN" sz="1400" kern="100" dirty="0">
                          <a:effectLst/>
                          <a:latin typeface="微软雅黑" panose="020B0503020204020204" charset="-122"/>
                          <a:ea typeface="微软雅黑" panose="020B0503020204020204" charset="-122"/>
                        </a:rPr>
                        <a:t>介质系列、硬掩模系列</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rPr>
                        <a:t>刻蚀及清洗气体：包括以卤化物及卤族化合物为主，如</a:t>
                      </a:r>
                      <a:r>
                        <a:rPr lang="en-US" sz="1400" kern="100" dirty="0">
                          <a:effectLst/>
                          <a:latin typeface="微软雅黑" panose="020B0503020204020204" charset="-122"/>
                          <a:ea typeface="微软雅黑" panose="020B0503020204020204" charset="-122"/>
                        </a:rPr>
                        <a:t>NF3</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CO</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CO2</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CF4</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C2F6</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C3F6</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C3F8</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C4F8</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CH2F2</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CH3F</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SF6</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CL2</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BCL3</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HBr</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HCL</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HF</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C2CLF5</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F2</a:t>
                      </a:r>
                      <a:r>
                        <a:rPr lang="zh-CN" sz="1400" kern="100" dirty="0">
                          <a:effectLst/>
                          <a:latin typeface="微软雅黑" panose="020B0503020204020204" charset="-122"/>
                          <a:ea typeface="微软雅黑" panose="020B0503020204020204" charset="-122"/>
                        </a:rPr>
                        <a:t>、</a:t>
                      </a:r>
                      <a:r>
                        <a:rPr lang="en-US" sz="1400" kern="100" dirty="0">
                          <a:effectLst/>
                          <a:latin typeface="微软雅黑" panose="020B0503020204020204" charset="-122"/>
                          <a:ea typeface="微软雅黑" panose="020B0503020204020204" charset="-122"/>
                        </a:rPr>
                        <a:t>COF2</a:t>
                      </a:r>
                      <a:r>
                        <a:rPr lang="zh-CN" sz="1400" kern="100" dirty="0">
                          <a:effectLst/>
                          <a:latin typeface="微软雅黑" panose="020B0503020204020204" charset="-122"/>
                          <a:ea typeface="微软雅黑" panose="020B0503020204020204" charset="-122"/>
                        </a:rPr>
                        <a:t>等。</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3358">
                <a:tc>
                  <a:txBody>
                    <a:bodyPr/>
                    <a:lstStyle/>
                    <a:p>
                      <a:pPr algn="l"/>
                      <a:r>
                        <a:rPr lang="en-US" sz="1400" kern="100">
                          <a:effectLst/>
                          <a:latin typeface="微软雅黑" panose="020B0503020204020204" charset="-122"/>
                          <a:ea typeface="微软雅黑" panose="020B0503020204020204" charset="-122"/>
                        </a:rPr>
                        <a:t>3</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solidFill>
                            <a:srgbClr val="FF0000"/>
                          </a:solidFill>
                          <a:effectLst/>
                          <a:latin typeface="微软雅黑" panose="020B0503020204020204" charset="-122"/>
                          <a:ea typeface="微软雅黑" panose="020B0503020204020204" charset="-122"/>
                        </a:rPr>
                        <a:t>湿电子化学品</a:t>
                      </a:r>
                      <a:endParaRPr lang="zh-CN" sz="1400"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通用高纯电子化学品：包括酸类（氢氟酸、硝酸、盐酸、磷酸、乙酸、乙二酸等），碱类（包括氨水、氢氧化钠、氢氧化钾、</a:t>
                      </a:r>
                      <a:r>
                        <a:rPr lang="en-US" sz="1400" kern="100" dirty="0">
                          <a:effectLst/>
                          <a:latin typeface="微软雅黑" panose="020B0503020204020204" charset="-122"/>
                          <a:ea typeface="微软雅黑" panose="020B0503020204020204" charset="-122"/>
                        </a:rPr>
                        <a:t>TMAH</a:t>
                      </a:r>
                      <a:r>
                        <a:rPr lang="zh-CN" sz="1400" kern="100" dirty="0">
                          <a:effectLst/>
                          <a:latin typeface="微软雅黑" panose="020B0503020204020204" charset="-122"/>
                          <a:ea typeface="微软雅黑" panose="020B0503020204020204" charset="-122"/>
                        </a:rPr>
                        <a:t>等）、有机溶剂类（包括醇类、酮类、脂类、烃类、卤代烃类等），以及其他类湿电子化学品（如双氧水等）</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zh-CN" sz="1400" kern="100" dirty="0">
                          <a:effectLst/>
                          <a:latin typeface="微软雅黑" panose="020B0503020204020204" charset="-122"/>
                          <a:ea typeface="微软雅黑" panose="020B0503020204020204" charset="-122"/>
                        </a:rPr>
                        <a:t>功能化学品：包括刻蚀类试剂（</a:t>
                      </a:r>
                      <a:r>
                        <a:rPr lang="en-US" sz="1400" kern="100" dirty="0">
                          <a:effectLst/>
                          <a:latin typeface="微软雅黑" panose="020B0503020204020204" charset="-122"/>
                          <a:ea typeface="微软雅黑" panose="020B0503020204020204" charset="-122"/>
                        </a:rPr>
                        <a:t>BOE</a:t>
                      </a:r>
                      <a:r>
                        <a:rPr lang="zh-CN" sz="1400" kern="100" dirty="0">
                          <a:effectLst/>
                          <a:latin typeface="微软雅黑" panose="020B0503020204020204" charset="-122"/>
                          <a:ea typeface="微软雅黑" panose="020B0503020204020204" charset="-122"/>
                        </a:rPr>
                        <a:t>、硅刻蚀液、高选择比磷酸、铝刻蚀液和铜刻蚀液等）、电镀液及添加剂（如铜电镀液及添加剂，其他金属电镀液及添加剂等）、以及各类清洗液（包括</a:t>
                      </a:r>
                      <a:r>
                        <a:rPr lang="en-US" sz="1400" kern="100" dirty="0">
                          <a:effectLst/>
                          <a:latin typeface="微软雅黑" panose="020B0503020204020204" charset="-122"/>
                          <a:ea typeface="微软雅黑" panose="020B0503020204020204" charset="-122"/>
                        </a:rPr>
                        <a:t>CMP</a:t>
                      </a:r>
                      <a:r>
                        <a:rPr lang="zh-CN" sz="1400" kern="100" dirty="0">
                          <a:effectLst/>
                          <a:latin typeface="微软雅黑" panose="020B0503020204020204" charset="-122"/>
                          <a:ea typeface="微软雅黑" panose="020B0503020204020204" charset="-122"/>
                        </a:rPr>
                        <a:t>抛光后清洗液、铝工艺刻蚀后清洗液、铜工艺刻蚀后清洗液、</a:t>
                      </a:r>
                      <a:r>
                        <a:rPr lang="en-US" sz="1400" kern="100" dirty="0">
                          <a:effectLst/>
                          <a:latin typeface="微软雅黑" panose="020B0503020204020204" charset="-122"/>
                          <a:ea typeface="微软雅黑" panose="020B0503020204020204" charset="-122"/>
                        </a:rPr>
                        <a:t>HKMG</a:t>
                      </a:r>
                      <a:r>
                        <a:rPr lang="zh-CN" sz="1400" kern="100" dirty="0">
                          <a:effectLst/>
                          <a:latin typeface="微软雅黑" panose="020B0503020204020204" charset="-122"/>
                          <a:ea typeface="微软雅黑" panose="020B0503020204020204" charset="-122"/>
                        </a:rPr>
                        <a:t>去除后清洗液、去溢料、清洗液等）</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081">
                <a:tc>
                  <a:txBody>
                    <a:bodyPr/>
                    <a:lstStyle/>
                    <a:p>
                      <a:pPr algn="l"/>
                      <a:r>
                        <a:rPr lang="en-US" sz="1400" kern="100">
                          <a:effectLst/>
                          <a:latin typeface="微软雅黑" panose="020B0503020204020204" charset="-122"/>
                          <a:ea typeface="微软雅黑" panose="020B0503020204020204" charset="-122"/>
                        </a:rPr>
                        <a:t>4</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00" dirty="0">
                          <a:effectLst/>
                          <a:latin typeface="微软雅黑" panose="020B0503020204020204" charset="-122"/>
                          <a:ea typeface="微软雅黑" panose="020B0503020204020204" charset="-122"/>
                        </a:rPr>
                        <a:t>CMP</a:t>
                      </a:r>
                      <a:r>
                        <a:rPr lang="zh-CN" sz="1400" kern="100" dirty="0">
                          <a:effectLst/>
                          <a:latin typeface="微软雅黑" panose="020B0503020204020204" charset="-122"/>
                          <a:ea typeface="微软雅黑" panose="020B0503020204020204" charset="-122"/>
                        </a:rPr>
                        <a:t>抛光液</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sym typeface="+mn-ea"/>
                        </a:rPr>
                        <a:t>●</a:t>
                      </a:r>
                      <a:r>
                        <a:rPr lang="en-US" sz="1400" kern="100" dirty="0">
                          <a:effectLst/>
                          <a:latin typeface="微软雅黑" panose="020B0503020204020204" charset="-122"/>
                          <a:ea typeface="微软雅黑" panose="020B0503020204020204" charset="-122"/>
                        </a:rPr>
                        <a:t>CMP</a:t>
                      </a:r>
                      <a:r>
                        <a:rPr lang="zh-CN" sz="1400" kern="100" dirty="0">
                          <a:effectLst/>
                          <a:latin typeface="微软雅黑" panose="020B0503020204020204" charset="-122"/>
                          <a:ea typeface="微软雅黑" panose="020B0503020204020204" charset="-122"/>
                        </a:rPr>
                        <a:t>抛光液：包括硅抛光液、二氧化硅抛光液、铝抛光液和铜抛光液等</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en-US" sz="1400" kern="100" dirty="0">
                          <a:effectLst/>
                          <a:latin typeface="微软雅黑" panose="020B0503020204020204" charset="-122"/>
                          <a:ea typeface="微软雅黑" panose="020B0503020204020204" charset="-122"/>
                        </a:rPr>
                        <a:t>CMP</a:t>
                      </a:r>
                      <a:r>
                        <a:rPr lang="zh-CN" sz="1400" kern="100" dirty="0">
                          <a:effectLst/>
                          <a:latin typeface="微软雅黑" panose="020B0503020204020204" charset="-122"/>
                          <a:ea typeface="微软雅黑" panose="020B0503020204020204" charset="-122"/>
                        </a:rPr>
                        <a:t>抛光液用精细研磨颗粒（粉料），包括二氧化硅、二氧化二铝和二氧化铈等精细粉料等</a:t>
                      </a:r>
                      <a:endParaRPr lang="zh-CN" sz="1400" kern="100" dirty="0">
                        <a:effectLst/>
                        <a:latin typeface="微软雅黑" panose="020B0503020204020204" charset="-122"/>
                        <a:ea typeface="微软雅黑" panose="020B0503020204020204" charset="-122"/>
                      </a:endParaRPr>
                    </a:p>
                    <a:p>
                      <a:pPr algn="l"/>
                      <a:r>
                        <a:rPr lang="zh-CN" sz="1400" kern="100" dirty="0">
                          <a:effectLst/>
                          <a:latin typeface="微软雅黑" panose="020B0503020204020204" charset="-122"/>
                          <a:ea typeface="微软雅黑" panose="020B0503020204020204" charset="-122"/>
                          <a:sym typeface="+mn-ea"/>
                        </a:rPr>
                        <a:t>●</a:t>
                      </a:r>
                      <a:r>
                        <a:rPr lang="en-US" sz="1400" kern="100" dirty="0">
                          <a:effectLst/>
                          <a:latin typeface="微软雅黑" panose="020B0503020204020204" charset="-122"/>
                          <a:ea typeface="微软雅黑" panose="020B0503020204020204" charset="-122"/>
                        </a:rPr>
                        <a:t>CMP</a:t>
                      </a:r>
                      <a:r>
                        <a:rPr lang="zh-CN" sz="1400" kern="100" dirty="0">
                          <a:effectLst/>
                          <a:latin typeface="微软雅黑" panose="020B0503020204020204" charset="-122"/>
                          <a:ea typeface="微软雅黑" panose="020B0503020204020204" charset="-122"/>
                        </a:rPr>
                        <a:t>抛光后清洗液等</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9974">
                <a:tc>
                  <a:txBody>
                    <a:bodyPr/>
                    <a:lstStyle/>
                    <a:p>
                      <a:pPr algn="l"/>
                      <a:r>
                        <a:rPr lang="en-US" sz="1400" kern="100">
                          <a:effectLst/>
                          <a:latin typeface="微软雅黑" panose="020B0503020204020204" charset="-122"/>
                          <a:ea typeface="微软雅黑" panose="020B0503020204020204" charset="-122"/>
                        </a:rPr>
                        <a:t>5</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rPr>
                        <a:t>溅射靶材及蒸发源</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rPr>
                        <a:t>主要包括制作溅射靶材及作为蒸发源使用的高纯金属（其纯度为</a:t>
                      </a:r>
                      <a:r>
                        <a:rPr lang="en-US" sz="1400" kern="100" dirty="0">
                          <a:effectLst/>
                          <a:latin typeface="微软雅黑" panose="020B0503020204020204" charset="-122"/>
                          <a:ea typeface="微软雅黑" panose="020B0503020204020204" charset="-122"/>
                        </a:rPr>
                        <a:t>4-5N</a:t>
                      </a:r>
                      <a:r>
                        <a:rPr lang="zh-CN" sz="1400" kern="100" dirty="0">
                          <a:effectLst/>
                          <a:latin typeface="微软雅黑" panose="020B0503020204020204" charset="-122"/>
                          <a:ea typeface="微软雅黑" panose="020B0503020204020204" charset="-122"/>
                        </a:rPr>
                        <a:t>或以上），主要材料包括铝材、钛材、钨材、镍材、钽材、铜材、钴材和贵金属材料（金、银、铂及其合金）</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9974">
                <a:tc>
                  <a:txBody>
                    <a:bodyPr/>
                    <a:lstStyle/>
                    <a:p>
                      <a:pPr algn="l"/>
                      <a:r>
                        <a:rPr lang="en-US" sz="1400" kern="100">
                          <a:effectLst/>
                          <a:latin typeface="微软雅黑" panose="020B0503020204020204" charset="-122"/>
                          <a:ea typeface="微软雅黑" panose="020B0503020204020204" charset="-122"/>
                        </a:rPr>
                        <a:t>6</a:t>
                      </a:r>
                      <a:endParaRPr lang="zh-CN" sz="1400" kern="10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rPr>
                        <a:t>其他电子化学品</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sz="1400" kern="100" dirty="0">
                          <a:effectLst/>
                          <a:latin typeface="微软雅黑" panose="020B0503020204020204" charset="-122"/>
                          <a:ea typeface="微软雅黑" panose="020B0503020204020204" charset="-122"/>
                        </a:rPr>
                        <a:t>根据国内集成电路技术和产业发展需要，需要开发和生产的其他新型电子化学品</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advClick="0" advTm="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12" name="组合 11"/>
          <p:cNvGrpSpPr/>
          <p:nvPr/>
        </p:nvGrpSpPr>
        <p:grpSpPr>
          <a:xfrm>
            <a:off x="725732" y="1569243"/>
            <a:ext cx="10349023" cy="4192987"/>
            <a:chOff x="777490" y="1724734"/>
            <a:chExt cx="10349023" cy="4192987"/>
          </a:xfrm>
        </p:grpSpPr>
        <p:grpSp>
          <p:nvGrpSpPr>
            <p:cNvPr id="10" name="组合 9"/>
            <p:cNvGrpSpPr/>
            <p:nvPr/>
          </p:nvGrpSpPr>
          <p:grpSpPr>
            <a:xfrm>
              <a:off x="2322873" y="1863103"/>
              <a:ext cx="8803640" cy="3018616"/>
              <a:chOff x="2322873" y="1863103"/>
              <a:chExt cx="8803640" cy="3018616"/>
            </a:xfrm>
          </p:grpSpPr>
          <p:sp>
            <p:nvSpPr>
              <p:cNvPr id="2" name="矩形 1"/>
              <p:cNvSpPr/>
              <p:nvPr/>
            </p:nvSpPr>
            <p:spPr>
              <a:xfrm>
                <a:off x="2322873" y="3292749"/>
                <a:ext cx="8803640" cy="1588970"/>
              </a:xfrm>
              <a:prstGeom prst="rect">
                <a:avLst/>
              </a:prstGeom>
            </p:spPr>
            <p:txBody>
              <a:bodyPr wrap="square">
                <a:spAutoFit/>
              </a:bodyPr>
              <a:lstStyle/>
              <a:p>
                <a:pPr marL="342900" indent="-342900">
                  <a:lnSpc>
                    <a:spcPct val="150000"/>
                  </a:lnSpc>
                  <a:buFont typeface="Wingdings" panose="05000000000000000000" pitchFamily="2" charset="2"/>
                  <a:buChar char="p"/>
                </a:pPr>
                <a:r>
                  <a:rPr lang="zh-CN" altLang="zh-CN" sz="2000" dirty="0">
                    <a:latin typeface="微软雅黑" panose="020B0503020204020204" charset="-122"/>
                    <a:ea typeface="微软雅黑" panose="020B0503020204020204" charset="-122"/>
                    <a:sym typeface="+mn-ea"/>
                  </a:rPr>
                  <a:t>为加快电子化学品专区建设，促进招商引资，优化营商环境，</a:t>
                </a:r>
                <a:r>
                  <a:rPr lang="en-US" altLang="zh-CN" sz="2000" dirty="0">
                    <a:latin typeface="微软雅黑" panose="020B0503020204020204" charset="-122"/>
                    <a:ea typeface="微软雅黑" panose="020B0503020204020204" charset="-122"/>
                    <a:sym typeface="+mn-ea"/>
                  </a:rPr>
                  <a:t>2021</a:t>
                </a:r>
                <a:r>
                  <a:rPr lang="zh-CN" altLang="en-US" sz="2000" dirty="0">
                    <a:latin typeface="微软雅黑" panose="020B0503020204020204" charset="-122"/>
                    <a:ea typeface="微软雅黑" panose="020B0503020204020204" charset="-122"/>
                    <a:sym typeface="+mn-ea"/>
                  </a:rPr>
                  <a:t>年</a:t>
                </a:r>
                <a:r>
                  <a:rPr lang="en-US" altLang="zh-CN" sz="2000" dirty="0">
                    <a:latin typeface="微软雅黑" panose="020B0503020204020204" charset="-122"/>
                    <a:ea typeface="微软雅黑" panose="020B0503020204020204" charset="-122"/>
                    <a:sym typeface="+mn-ea"/>
                  </a:rPr>
                  <a:t>3</a:t>
                </a:r>
                <a:r>
                  <a:rPr lang="zh-CN" altLang="en-US" sz="2000" dirty="0">
                    <a:latin typeface="微软雅黑" panose="020B0503020204020204" charset="-122"/>
                    <a:ea typeface="微软雅黑" panose="020B0503020204020204" charset="-122"/>
                    <a:sym typeface="+mn-ea"/>
                  </a:rPr>
                  <a:t>月，化工区管委会引发了</a:t>
                </a:r>
                <a:r>
                  <a:rPr lang="zh-CN" altLang="zh-CN" sz="2000" dirty="0">
                    <a:latin typeface="微软雅黑" panose="020B0503020204020204" charset="-122"/>
                    <a:ea typeface="微软雅黑" panose="020B0503020204020204" charset="-122"/>
                    <a:sym typeface="+mn-ea"/>
                  </a:rPr>
                  <a:t>《上海化学工业区产业绿色发展专项扶持实施办法》（沪化管〔</a:t>
                </a:r>
                <a:r>
                  <a:rPr lang="en-US" altLang="zh-CN" sz="2000" dirty="0">
                    <a:latin typeface="微软雅黑" panose="020B0503020204020204" charset="-122"/>
                    <a:ea typeface="微软雅黑" panose="020B0503020204020204" charset="-122"/>
                    <a:sym typeface="+mn-ea"/>
                  </a:rPr>
                  <a:t>2021</a:t>
                </a:r>
                <a:r>
                  <a:rPr lang="zh-CN" altLang="zh-CN" sz="2000" dirty="0">
                    <a:latin typeface="微软雅黑" panose="020B0503020204020204" charset="-122"/>
                    <a:ea typeface="微软雅黑" panose="020B0503020204020204" charset="-122"/>
                    <a:sym typeface="+mn-ea"/>
                  </a:rPr>
                  <a:t>〕</a:t>
                </a:r>
                <a:r>
                  <a:rPr lang="en-US" altLang="zh-CN" sz="2000" dirty="0">
                    <a:latin typeface="微软雅黑" panose="020B0503020204020204" charset="-122"/>
                    <a:ea typeface="微软雅黑" panose="020B0503020204020204" charset="-122"/>
                    <a:sym typeface="+mn-ea"/>
                  </a:rPr>
                  <a:t>25</a:t>
                </a:r>
                <a:r>
                  <a:rPr lang="zh-CN" altLang="zh-CN" sz="2000" dirty="0">
                    <a:latin typeface="微软雅黑" panose="020B0503020204020204" charset="-122"/>
                    <a:ea typeface="微软雅黑" panose="020B0503020204020204" charset="-122"/>
                    <a:sym typeface="+mn-ea"/>
                  </a:rPr>
                  <a:t>号）</a:t>
                </a:r>
                <a:endParaRPr lang="zh-CN" altLang="en-US" sz="2000" dirty="0">
                  <a:latin typeface="微软雅黑" panose="020B0503020204020204" charset="-122"/>
                  <a:ea typeface="微软雅黑" panose="020B0503020204020204" charset="-122"/>
                </a:endParaRPr>
              </a:p>
            </p:txBody>
          </p:sp>
          <p:sp>
            <p:nvSpPr>
              <p:cNvPr id="4" name="矩形 3"/>
              <p:cNvSpPr/>
              <p:nvPr/>
            </p:nvSpPr>
            <p:spPr>
              <a:xfrm>
                <a:off x="2330493" y="1863103"/>
                <a:ext cx="8746490" cy="1476375"/>
              </a:xfrm>
              <a:prstGeom prst="rect">
                <a:avLst/>
              </a:prstGeom>
            </p:spPr>
            <p:txBody>
              <a:bodyPr wrap="square">
                <a:spAutoFit/>
              </a:bodyPr>
              <a:lstStyle/>
              <a:p>
                <a:pPr marL="342900" indent="-342900">
                  <a:lnSpc>
                    <a:spcPct val="150000"/>
                  </a:lnSpc>
                  <a:buFont typeface="Wingdings" panose="05000000000000000000" pitchFamily="2" charset="2"/>
                  <a:buChar char="p"/>
                </a:pPr>
                <a:r>
                  <a:rPr lang="zh-CN" altLang="en-US" sz="2000" dirty="0">
                    <a:latin typeface="微软雅黑" panose="020B0503020204020204" charset="-122"/>
                    <a:ea typeface="微软雅黑" panose="020B0503020204020204" charset="-122"/>
                    <a:sym typeface="+mn-ea"/>
                  </a:rPr>
                  <a:t>为促进上海化学工业区开发和建设，进一步规范化工区专项发展资金的管理，</a:t>
                </a:r>
                <a:r>
                  <a:rPr lang="en-US" altLang="zh-CN" sz="2000" dirty="0">
                    <a:latin typeface="微软雅黑" panose="020B0503020204020204" charset="-122"/>
                    <a:ea typeface="微软雅黑" panose="020B0503020204020204" charset="-122"/>
                    <a:sym typeface="+mn-ea"/>
                  </a:rPr>
                  <a:t>2018</a:t>
                </a:r>
                <a:r>
                  <a:rPr lang="zh-CN" altLang="en-US" sz="2000" dirty="0">
                    <a:latin typeface="微软雅黑" panose="020B0503020204020204" charset="-122"/>
                    <a:ea typeface="微软雅黑" panose="020B0503020204020204" charset="-122"/>
                    <a:sym typeface="+mn-ea"/>
                  </a:rPr>
                  <a:t>年</a:t>
                </a:r>
                <a:r>
                  <a:rPr lang="en-US" altLang="zh-CN" sz="2000" dirty="0">
                    <a:latin typeface="微软雅黑" panose="020B0503020204020204" charset="-122"/>
                    <a:ea typeface="微软雅黑" panose="020B0503020204020204" charset="-122"/>
                    <a:sym typeface="+mn-ea"/>
                  </a:rPr>
                  <a:t>1</a:t>
                </a:r>
                <a:r>
                  <a:rPr lang="zh-CN" altLang="en-US" sz="2000" dirty="0">
                    <a:latin typeface="微软雅黑" panose="020B0503020204020204" charset="-122"/>
                    <a:ea typeface="微软雅黑" panose="020B0503020204020204" charset="-122"/>
                    <a:sym typeface="+mn-ea"/>
                  </a:rPr>
                  <a:t>月，化工区管委会制定了</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上海化学工业区专项发展资金管理办法</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（沪财企</a:t>
                </a:r>
                <a:r>
                  <a:rPr lang="en-US" altLang="zh-CN" sz="2000" dirty="0">
                    <a:latin typeface="微软雅黑" panose="020B0503020204020204" charset="-122"/>
                    <a:ea typeface="微软雅黑" panose="020B0503020204020204" charset="-122"/>
                    <a:sym typeface="+mn-ea"/>
                  </a:rPr>
                  <a:t>〔2018〕22</a:t>
                </a:r>
                <a:r>
                  <a:rPr lang="zh-CN" altLang="en-US" sz="2000" dirty="0">
                    <a:latin typeface="微软雅黑" panose="020B0503020204020204" charset="-122"/>
                    <a:ea typeface="微软雅黑" panose="020B0503020204020204" charset="-122"/>
                    <a:sym typeface="+mn-ea"/>
                  </a:rPr>
                  <a:t>号）</a:t>
                </a:r>
                <a:endParaRPr lang="zh-CN" altLang="en-US" sz="2000" dirty="0">
                  <a:latin typeface="微软雅黑" panose="020B0503020204020204" charset="-122"/>
                  <a:ea typeface="微软雅黑" panose="020B0503020204020204" charset="-122"/>
                </a:endParaRPr>
              </a:p>
            </p:txBody>
          </p:sp>
        </p:grpSp>
        <p:grpSp>
          <p:nvGrpSpPr>
            <p:cNvPr id="7" name="组合 6"/>
            <p:cNvGrpSpPr/>
            <p:nvPr/>
          </p:nvGrpSpPr>
          <p:grpSpPr>
            <a:xfrm>
              <a:off x="777490" y="1724734"/>
              <a:ext cx="1496444" cy="4192987"/>
              <a:chOff x="1248919" y="1690228"/>
              <a:chExt cx="1496444" cy="4192987"/>
            </a:xfrm>
          </p:grpSpPr>
          <p:grpSp>
            <p:nvGrpSpPr>
              <p:cNvPr id="26" name="组合 25"/>
              <p:cNvGrpSpPr/>
              <p:nvPr/>
            </p:nvGrpSpPr>
            <p:grpSpPr>
              <a:xfrm>
                <a:off x="2142843" y="1690228"/>
                <a:ext cx="602520" cy="4192987"/>
                <a:chOff x="1253113" y="1706221"/>
                <a:chExt cx="602520" cy="4192987"/>
              </a:xfrm>
              <a:solidFill>
                <a:schemeClr val="tx1"/>
              </a:solidFill>
            </p:grpSpPr>
            <p:cxnSp>
              <p:nvCxnSpPr>
                <p:cNvPr id="8" name="直线连接符 7"/>
                <p:cNvCxnSpPr/>
                <p:nvPr/>
              </p:nvCxnSpPr>
              <p:spPr>
                <a:xfrm>
                  <a:off x="1312398" y="1706221"/>
                  <a:ext cx="0" cy="4192987"/>
                </a:xfrm>
                <a:prstGeom prst="line">
                  <a:avLst/>
                </a:prstGeom>
                <a:grpFill/>
                <a:ln w="28575">
                  <a:solidFill>
                    <a:schemeClr val="tx1"/>
                  </a:solidFill>
                </a:ln>
              </p:spPr>
              <p:style>
                <a:lnRef idx="1">
                  <a:schemeClr val="accent2"/>
                </a:lnRef>
                <a:fillRef idx="0">
                  <a:schemeClr val="accent2"/>
                </a:fillRef>
                <a:effectRef idx="0">
                  <a:schemeClr val="accent2"/>
                </a:effectRef>
                <a:fontRef idx="minor">
                  <a:schemeClr val="tx1"/>
                </a:fontRef>
              </p:style>
            </p:cxnSp>
            <p:grpSp>
              <p:nvGrpSpPr>
                <p:cNvPr id="24" name="组合 23"/>
                <p:cNvGrpSpPr/>
                <p:nvPr/>
              </p:nvGrpSpPr>
              <p:grpSpPr>
                <a:xfrm>
                  <a:off x="1253113" y="2047306"/>
                  <a:ext cx="602520" cy="118606"/>
                  <a:chOff x="1253113" y="2047306"/>
                  <a:chExt cx="602520" cy="118606"/>
                </a:xfrm>
                <a:grpFill/>
              </p:grpSpPr>
              <p:sp>
                <p:nvSpPr>
                  <p:cNvPr id="17" name="Oval 40"/>
                  <p:cNvSpPr/>
                  <p:nvPr/>
                </p:nvSpPr>
                <p:spPr>
                  <a:xfrm rot="5400000">
                    <a:off x="1253110" y="2047309"/>
                    <a:ext cx="118606" cy="118600"/>
                  </a:xfrm>
                  <a:prstGeom prst="ellipse">
                    <a:avLst/>
                  </a:prstGeom>
                  <a:grpFill/>
                  <a:ln w="41275" cap="flat" cmpd="sng" algn="ctr">
                    <a:solidFill>
                      <a:schemeClr val="tx1"/>
                    </a:solid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100000"/>
                      </a:lnSpc>
                      <a:spcBef>
                        <a:spcPts val="400"/>
                      </a:spcBef>
                      <a:spcAft>
                        <a:spcPct val="0"/>
                      </a:spcAft>
                      <a:buClrTx/>
                      <a:buSzTx/>
                      <a:buFontTx/>
                      <a:buNone/>
                      <a:defRPr/>
                    </a:pPr>
                    <a:endParaRPr kumimoji="0" lang="en-US" sz="1300" b="1" i="0" u="none" strike="noStrike" kern="0" cap="none" spc="0" normalizeH="0" baseline="0" noProof="0" dirty="0">
                      <a:ln>
                        <a:noFill/>
                      </a:ln>
                      <a:solidFill>
                        <a:srgbClr val="000000"/>
                      </a:solidFill>
                      <a:effectLst/>
                      <a:uLnTx/>
                      <a:uFillTx/>
                      <a:latin typeface="Arial Narrow" panose="020B0606020202030204"/>
                      <a:ea typeface="+mn-ea"/>
                      <a:cs typeface="+mn-cs"/>
                    </a:endParaRPr>
                  </a:p>
                </p:txBody>
              </p:sp>
              <p:cxnSp>
                <p:nvCxnSpPr>
                  <p:cNvPr id="21" name="Straight Connector 114"/>
                  <p:cNvCxnSpPr/>
                  <p:nvPr/>
                </p:nvCxnSpPr>
                <p:spPr>
                  <a:xfrm flipH="1">
                    <a:off x="1369808" y="2131725"/>
                    <a:ext cx="485825" cy="0"/>
                  </a:xfrm>
                  <a:prstGeom prst="line">
                    <a:avLst/>
                  </a:prstGeom>
                  <a:grpFill/>
                  <a:ln w="28575" cap="flat" cmpd="sng" algn="ctr">
                    <a:solidFill>
                      <a:schemeClr val="tx1"/>
                    </a:solidFill>
                    <a:prstDash val="solid"/>
                  </a:ln>
                  <a:effectLst/>
                </p:spPr>
              </p:cxnSp>
            </p:grpSp>
            <p:grpSp>
              <p:nvGrpSpPr>
                <p:cNvPr id="14" name="组合 13"/>
                <p:cNvGrpSpPr/>
                <p:nvPr/>
              </p:nvGrpSpPr>
              <p:grpSpPr>
                <a:xfrm>
                  <a:off x="1253264" y="3507496"/>
                  <a:ext cx="598134" cy="118606"/>
                  <a:chOff x="1253264" y="3599962"/>
                  <a:chExt cx="598134" cy="118606"/>
                </a:xfrm>
                <a:grpFill/>
              </p:grpSpPr>
              <p:sp>
                <p:nvSpPr>
                  <p:cNvPr id="31" name="Oval 40"/>
                  <p:cNvSpPr/>
                  <p:nvPr/>
                </p:nvSpPr>
                <p:spPr>
                  <a:xfrm rot="5400000">
                    <a:off x="1253261" y="3599965"/>
                    <a:ext cx="118606" cy="118600"/>
                  </a:xfrm>
                  <a:prstGeom prst="ellipse">
                    <a:avLst/>
                  </a:prstGeom>
                  <a:grpFill/>
                  <a:ln w="41275" cap="flat" cmpd="sng" algn="ctr">
                    <a:solidFill>
                      <a:schemeClr val="tx1"/>
                    </a:solidFill>
                    <a:prstDash val="solid"/>
                  </a:ln>
                  <a:effectLst/>
                </p:spPr>
                <p:txBody>
                  <a:bodyPr lIns="72000" tIns="72000" rIns="72000" bIns="72000" rtlCol="0" anchor="ctr" anchorCtr="0">
                    <a:noAutofit/>
                  </a:bodyPr>
                  <a:lstStyle/>
                  <a:p>
                    <a:pPr marL="0" marR="0" lvl="0" indent="0" algn="ctr" defTabSz="914400" eaLnBrk="1" fontAlgn="base" latinLnBrk="0" hangingPunct="1">
                      <a:lnSpc>
                        <a:spcPct val="100000"/>
                      </a:lnSpc>
                      <a:spcBef>
                        <a:spcPts val="400"/>
                      </a:spcBef>
                      <a:spcAft>
                        <a:spcPct val="0"/>
                      </a:spcAft>
                      <a:buClrTx/>
                      <a:buSzTx/>
                      <a:buFontTx/>
                      <a:buNone/>
                      <a:defRPr/>
                    </a:pPr>
                    <a:endParaRPr kumimoji="0" lang="en-US" sz="1300" b="1" i="0" u="none" strike="noStrike" kern="0" cap="none" spc="0" normalizeH="0" baseline="0" noProof="0" dirty="0">
                      <a:ln>
                        <a:noFill/>
                      </a:ln>
                      <a:solidFill>
                        <a:srgbClr val="000000"/>
                      </a:solidFill>
                      <a:effectLst/>
                      <a:uLnTx/>
                      <a:uFillTx/>
                      <a:latin typeface="Arial Narrow" panose="020B0606020202030204"/>
                      <a:ea typeface="+mn-ea"/>
                      <a:cs typeface="+mn-cs"/>
                    </a:endParaRPr>
                  </a:p>
                </p:txBody>
              </p:sp>
              <p:cxnSp>
                <p:nvCxnSpPr>
                  <p:cNvPr id="33" name="Straight Connector 114"/>
                  <p:cNvCxnSpPr/>
                  <p:nvPr/>
                </p:nvCxnSpPr>
                <p:spPr>
                  <a:xfrm flipH="1">
                    <a:off x="1365573" y="3677047"/>
                    <a:ext cx="485825" cy="0"/>
                  </a:xfrm>
                  <a:prstGeom prst="line">
                    <a:avLst/>
                  </a:prstGeom>
                  <a:grpFill/>
                  <a:ln w="28575" cap="flat" cmpd="sng" algn="ctr">
                    <a:solidFill>
                      <a:schemeClr val="tx1"/>
                    </a:solidFill>
                    <a:prstDash val="solid"/>
                  </a:ln>
                  <a:effectLst/>
                </p:spPr>
              </p:cxnSp>
            </p:grpSp>
          </p:grpSp>
          <p:sp>
            <p:nvSpPr>
              <p:cNvPr id="23" name="TextBox 43"/>
              <p:cNvSpPr txBox="1"/>
              <p:nvPr/>
            </p:nvSpPr>
            <p:spPr>
              <a:xfrm>
                <a:off x="1248919" y="1972271"/>
                <a:ext cx="721951" cy="276860"/>
              </a:xfrm>
              <a:prstGeom prst="rect">
                <a:avLst/>
              </a:prstGeom>
              <a:noFill/>
              <a:ln w="9525">
                <a:noFill/>
              </a:ln>
            </p:spPr>
            <p:txBody>
              <a:bodyPr vert="horz" wrap="square" lIns="0" tIns="0" rIns="0" bIns="0" rtlCol="0">
                <a:spAutoFit/>
              </a:bodyPr>
              <a:lstStyle>
                <a:defPPr>
                  <a:defRPr lang="de-DE"/>
                </a:defPPr>
                <a:lvl1pPr>
                  <a:lnSpc>
                    <a:spcPct val="90000"/>
                  </a:lnSpc>
                  <a:spcBef>
                    <a:spcPts val="400"/>
                  </a:spcBef>
                  <a:buSzPct val="100000"/>
                  <a:defRPr b="0">
                    <a:latin typeface="+mn-lt"/>
                  </a:defRPr>
                </a:lvl1pPr>
                <a:lvl2pPr marL="157480" lvl="1" indent="-157480">
                  <a:lnSpc>
                    <a:spcPct val="90000"/>
                  </a:lnSpc>
                  <a:spcBef>
                    <a:spcPts val="400"/>
                  </a:spcBef>
                  <a:buSzPct val="100000"/>
                  <a:buFont typeface="Arial Narrow" panose="020B0606020202030204"/>
                  <a:buChar char="&gt;"/>
                  <a:defRPr b="0">
                    <a:latin typeface="+mn-lt"/>
                  </a:defRPr>
                </a:lvl2pPr>
                <a:lvl3pPr marL="330200" lvl="2" indent="-160020">
                  <a:lnSpc>
                    <a:spcPct val="90000"/>
                  </a:lnSpc>
                  <a:spcBef>
                    <a:spcPts val="400"/>
                  </a:spcBef>
                  <a:buSzPct val="100000"/>
                  <a:buFont typeface="Arial Narrow" panose="020B0606020202030204"/>
                  <a:buChar char="–"/>
                  <a:defRPr b="0">
                    <a:latin typeface="+mn-lt"/>
                  </a:defRPr>
                </a:lvl3pPr>
                <a:lvl4pPr marL="478155" lvl="3" indent="-137795">
                  <a:lnSpc>
                    <a:spcPct val="90000"/>
                  </a:lnSpc>
                  <a:spcBef>
                    <a:spcPts val="400"/>
                  </a:spcBef>
                  <a:buSzPct val="100000"/>
                  <a:buFont typeface="Arial Narrow" panose="020B0606020202030204"/>
                  <a:buChar char="-"/>
                  <a:defRPr b="0">
                    <a:latin typeface="+mn-lt"/>
                  </a:defRPr>
                </a:lvl4pPr>
              </a:lstStyle>
              <a:p>
                <a:pPr algn="ctr" defTabSz="914400" fontAlgn="base">
                  <a:spcAft>
                    <a:spcPct val="0"/>
                  </a:spcAft>
                </a:pPr>
                <a:r>
                  <a:rPr lang="en-US" altLang="zh-CN" sz="2000" dirty="0">
                    <a:latin typeface="微软雅黑" panose="020B0503020204020204" charset="-122"/>
                    <a:ea typeface="微软雅黑" panose="020B0503020204020204" charset="-122"/>
                  </a:rPr>
                  <a:t>2018</a:t>
                </a:r>
                <a:endParaRPr lang="zh-CN" altLang="en-US" sz="2000" dirty="0">
                  <a:latin typeface="微软雅黑" panose="020B0503020204020204" charset="-122"/>
                  <a:ea typeface="微软雅黑" panose="020B0503020204020204" charset="-122"/>
                </a:endParaRPr>
              </a:p>
            </p:txBody>
          </p:sp>
          <p:sp>
            <p:nvSpPr>
              <p:cNvPr id="25" name="TextBox 43"/>
              <p:cNvSpPr txBox="1"/>
              <p:nvPr/>
            </p:nvSpPr>
            <p:spPr>
              <a:xfrm>
                <a:off x="1248979" y="3431356"/>
                <a:ext cx="721951" cy="276860"/>
              </a:xfrm>
              <a:prstGeom prst="rect">
                <a:avLst/>
              </a:prstGeom>
              <a:noFill/>
              <a:ln w="9525">
                <a:noFill/>
              </a:ln>
            </p:spPr>
            <p:txBody>
              <a:bodyPr vert="horz" wrap="square" lIns="0" tIns="0" rIns="0" bIns="0" rtlCol="0">
                <a:spAutoFit/>
              </a:bodyPr>
              <a:lstStyle>
                <a:defPPr>
                  <a:defRPr lang="de-DE"/>
                </a:defPPr>
                <a:lvl1pPr>
                  <a:lnSpc>
                    <a:spcPct val="90000"/>
                  </a:lnSpc>
                  <a:spcBef>
                    <a:spcPts val="400"/>
                  </a:spcBef>
                  <a:buSzPct val="100000"/>
                  <a:defRPr b="0">
                    <a:latin typeface="+mn-lt"/>
                  </a:defRPr>
                </a:lvl1pPr>
                <a:lvl2pPr marL="157480" lvl="1" indent="-157480">
                  <a:lnSpc>
                    <a:spcPct val="90000"/>
                  </a:lnSpc>
                  <a:spcBef>
                    <a:spcPts val="400"/>
                  </a:spcBef>
                  <a:buSzPct val="100000"/>
                  <a:buFont typeface="Arial Narrow" panose="020B0606020202030204"/>
                  <a:buChar char="&gt;"/>
                  <a:defRPr b="0">
                    <a:latin typeface="+mn-lt"/>
                  </a:defRPr>
                </a:lvl2pPr>
                <a:lvl3pPr marL="330200" lvl="2" indent="-160020">
                  <a:lnSpc>
                    <a:spcPct val="90000"/>
                  </a:lnSpc>
                  <a:spcBef>
                    <a:spcPts val="400"/>
                  </a:spcBef>
                  <a:buSzPct val="100000"/>
                  <a:buFont typeface="Arial Narrow" panose="020B0606020202030204"/>
                  <a:buChar char="–"/>
                  <a:defRPr b="0">
                    <a:latin typeface="+mn-lt"/>
                  </a:defRPr>
                </a:lvl3pPr>
                <a:lvl4pPr marL="478155" lvl="3" indent="-137795">
                  <a:lnSpc>
                    <a:spcPct val="90000"/>
                  </a:lnSpc>
                  <a:spcBef>
                    <a:spcPts val="400"/>
                  </a:spcBef>
                  <a:buSzPct val="100000"/>
                  <a:buFont typeface="Arial Narrow" panose="020B0606020202030204"/>
                  <a:buChar char="-"/>
                  <a:defRPr b="0">
                    <a:latin typeface="+mn-lt"/>
                  </a:defRPr>
                </a:lvl4pPr>
              </a:lstStyle>
              <a:p>
                <a:pPr algn="ctr" defTabSz="914400" fontAlgn="base">
                  <a:spcAft>
                    <a:spcPct val="0"/>
                  </a:spcAft>
                </a:pPr>
                <a:r>
                  <a:rPr lang="en-US" altLang="zh-CN" sz="2000" dirty="0">
                    <a:latin typeface="微软雅黑" panose="020B0503020204020204" charset="-122"/>
                    <a:ea typeface="微软雅黑" panose="020B0503020204020204" charset="-122"/>
                  </a:rPr>
                  <a:t>2021</a:t>
                </a:r>
                <a:endParaRPr lang="zh-CN" altLang="en-US" sz="2000" dirty="0">
                  <a:latin typeface="微软雅黑" panose="020B0503020204020204" charset="-122"/>
                  <a:ea typeface="微软雅黑" panose="020B0503020204020204" charset="-122"/>
                </a:endParaRPr>
              </a:p>
            </p:txBody>
          </p:sp>
        </p:grpSp>
      </p:grpSp>
      <p:sp>
        <p:nvSpPr>
          <p:cNvPr id="16" name="文本框 15"/>
          <p:cNvSpPr txBox="1"/>
          <p:nvPr/>
        </p:nvSpPr>
        <p:spPr>
          <a:xfrm>
            <a:off x="440415" y="273353"/>
            <a:ext cx="1915064" cy="58477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政策文件</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35" name="组合 34"/>
          <p:cNvGrpSpPr/>
          <p:nvPr/>
        </p:nvGrpSpPr>
        <p:grpSpPr>
          <a:xfrm>
            <a:off x="10808876" y="118960"/>
            <a:ext cx="942579" cy="893789"/>
            <a:chOff x="10808876" y="283192"/>
            <a:chExt cx="658334" cy="646329"/>
          </a:xfrm>
        </p:grpSpPr>
        <p:sp>
          <p:nvSpPr>
            <p:cNvPr id="36" name="Oval 96"/>
            <p:cNvSpPr/>
            <p:nvPr/>
          </p:nvSpPr>
          <p:spPr>
            <a:xfrm>
              <a:off x="10808876" y="283192"/>
              <a:ext cx="658334" cy="6463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8" name="Freeform: Shape 99"/>
            <p:cNvSpPr/>
            <p:nvPr/>
          </p:nvSpPr>
          <p:spPr bwMode="auto">
            <a:xfrm>
              <a:off x="10969271" y="467611"/>
              <a:ext cx="337545" cy="310059"/>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 name="Oval 40"/>
          <p:cNvSpPr/>
          <p:nvPr/>
        </p:nvSpPr>
        <p:spPr>
          <a:xfrm rot="5400000">
            <a:off x="1619863" y="4805621"/>
            <a:ext cx="118606" cy="118600"/>
          </a:xfrm>
          <a:prstGeom prst="ellipse">
            <a:avLst/>
          </a:prstGeom>
          <a:solidFill>
            <a:schemeClr val="tx1"/>
          </a:solidFill>
          <a:ln w="41275" cap="flat" cmpd="sng" algn="ctr">
            <a:solidFill>
              <a:schemeClr val="tx1"/>
            </a:solidFill>
            <a:prstDash val="solid"/>
          </a:ln>
          <a:effectLst/>
        </p:spPr>
        <p:txBody>
          <a:bodyPr lIns="72000" tIns="72000" rIns="72000" bIns="72000" rtlCol="0" anchor="ctr" anchorCtr="0">
            <a:noAutofit/>
          </a:bodyPr>
          <a:p>
            <a:pPr marL="0" marR="0" lvl="0" indent="0" algn="ctr" defTabSz="914400" eaLnBrk="1" fontAlgn="base" latinLnBrk="0" hangingPunct="1">
              <a:lnSpc>
                <a:spcPct val="100000"/>
              </a:lnSpc>
              <a:spcBef>
                <a:spcPts val="400"/>
              </a:spcBef>
              <a:spcAft>
                <a:spcPct val="0"/>
              </a:spcAft>
              <a:buClrTx/>
              <a:buSzTx/>
              <a:buFontTx/>
              <a:buNone/>
              <a:defRPr/>
            </a:pPr>
            <a:endParaRPr kumimoji="0" lang="en-US" sz="1300" b="1" i="0" u="none" strike="noStrike" kern="0" cap="none" spc="0" normalizeH="0" baseline="0" noProof="0" dirty="0">
              <a:ln>
                <a:noFill/>
              </a:ln>
              <a:solidFill>
                <a:srgbClr val="000000"/>
              </a:solidFill>
              <a:effectLst/>
              <a:uLnTx/>
              <a:uFillTx/>
              <a:latin typeface="Arial Narrow" panose="020B0606020202030204"/>
              <a:ea typeface="+mn-ea"/>
              <a:cs typeface="+mn-cs"/>
            </a:endParaRPr>
          </a:p>
        </p:txBody>
      </p:sp>
      <p:cxnSp>
        <p:nvCxnSpPr>
          <p:cNvPr id="5" name="Straight Connector 114"/>
          <p:cNvCxnSpPr/>
          <p:nvPr/>
        </p:nvCxnSpPr>
        <p:spPr>
          <a:xfrm flipH="1">
            <a:off x="1732116" y="4865666"/>
            <a:ext cx="485825" cy="0"/>
          </a:xfrm>
          <a:prstGeom prst="line">
            <a:avLst/>
          </a:prstGeom>
          <a:solidFill>
            <a:schemeClr val="tx1"/>
          </a:solidFill>
          <a:ln w="28575" cap="flat" cmpd="sng" algn="ctr">
            <a:solidFill>
              <a:schemeClr val="tx1"/>
            </a:solidFill>
            <a:prstDash val="solid"/>
          </a:ln>
          <a:effectLst/>
        </p:spPr>
      </p:cxnSp>
      <p:sp>
        <p:nvSpPr>
          <p:cNvPr id="9" name="TextBox 43"/>
          <p:cNvSpPr txBox="1"/>
          <p:nvPr/>
        </p:nvSpPr>
        <p:spPr>
          <a:xfrm>
            <a:off x="725792" y="4717531"/>
            <a:ext cx="721951" cy="276860"/>
          </a:xfrm>
          <a:prstGeom prst="rect">
            <a:avLst/>
          </a:prstGeom>
          <a:noFill/>
          <a:ln w="9525">
            <a:noFill/>
          </a:ln>
        </p:spPr>
        <p:txBody>
          <a:bodyPr vert="horz" wrap="square" lIns="0" tIns="0" rIns="0" bIns="0" rtlCol="0">
            <a:spAutoFit/>
          </a:bodyPr>
          <a:lstStyle>
            <a:defPPr>
              <a:defRPr lang="de-DE"/>
            </a:defPPr>
            <a:lvl1pPr>
              <a:lnSpc>
                <a:spcPct val="90000"/>
              </a:lnSpc>
              <a:spcBef>
                <a:spcPts val="400"/>
              </a:spcBef>
              <a:buSzPct val="100000"/>
              <a:defRPr b="0">
                <a:latin typeface="+mn-lt"/>
              </a:defRPr>
            </a:lvl1pPr>
            <a:lvl2pPr marL="157480" lvl="1" indent="-157480">
              <a:lnSpc>
                <a:spcPct val="90000"/>
              </a:lnSpc>
              <a:spcBef>
                <a:spcPts val="400"/>
              </a:spcBef>
              <a:buSzPct val="100000"/>
              <a:buFont typeface="Arial Narrow" panose="020B0606020202030204"/>
              <a:buChar char="&gt;"/>
              <a:defRPr b="0">
                <a:latin typeface="+mn-lt"/>
              </a:defRPr>
            </a:lvl2pPr>
            <a:lvl3pPr marL="330200" lvl="2" indent="-160020">
              <a:lnSpc>
                <a:spcPct val="90000"/>
              </a:lnSpc>
              <a:spcBef>
                <a:spcPts val="400"/>
              </a:spcBef>
              <a:buSzPct val="100000"/>
              <a:buFont typeface="Arial Narrow" panose="020B0606020202030204"/>
              <a:buChar char="–"/>
              <a:defRPr b="0">
                <a:latin typeface="+mn-lt"/>
              </a:defRPr>
            </a:lvl3pPr>
            <a:lvl4pPr marL="478155" lvl="3" indent="-137795">
              <a:lnSpc>
                <a:spcPct val="90000"/>
              </a:lnSpc>
              <a:spcBef>
                <a:spcPts val="400"/>
              </a:spcBef>
              <a:buSzPct val="100000"/>
              <a:buFont typeface="Arial Narrow" panose="020B0606020202030204"/>
              <a:buChar char="-"/>
              <a:defRPr b="0">
                <a:latin typeface="+mn-lt"/>
              </a:defRPr>
            </a:lvl4pPr>
          </a:lstStyle>
          <a:p>
            <a:pPr algn="ctr" defTabSz="914400" fontAlgn="base">
              <a:spcAft>
                <a:spcPct val="0"/>
              </a:spcAft>
            </a:pPr>
            <a:r>
              <a:rPr lang="en-US" altLang="zh-CN" sz="2000" dirty="0">
                <a:latin typeface="微软雅黑" panose="020B0503020204020204" charset="-122"/>
                <a:ea typeface="微软雅黑" panose="020B0503020204020204" charset="-122"/>
              </a:rPr>
              <a:t>2022</a:t>
            </a:r>
            <a:endParaRPr lang="zh-CN" altLang="en-US" sz="2000" dirty="0">
              <a:latin typeface="微软雅黑" panose="020B0503020204020204" charset="-122"/>
              <a:ea typeface="微软雅黑" panose="020B0503020204020204" charset="-122"/>
            </a:endParaRPr>
          </a:p>
        </p:txBody>
      </p:sp>
      <p:sp>
        <p:nvSpPr>
          <p:cNvPr id="15" name="矩形 14"/>
          <p:cNvSpPr/>
          <p:nvPr/>
        </p:nvSpPr>
        <p:spPr>
          <a:xfrm>
            <a:off x="2269210" y="4529976"/>
            <a:ext cx="8803640" cy="1014730"/>
          </a:xfrm>
          <a:prstGeom prst="rect">
            <a:avLst/>
          </a:prstGeom>
        </p:spPr>
        <p:txBody>
          <a:bodyPr wrap="square">
            <a:spAutoFit/>
          </a:bodyPr>
          <a:p>
            <a:pPr marL="342900" indent="-342900">
              <a:lnSpc>
                <a:spcPct val="150000"/>
              </a:lnSpc>
              <a:buFont typeface="Wingdings" panose="05000000000000000000" pitchFamily="2" charset="2"/>
              <a:buChar char="p"/>
            </a:pPr>
            <a:r>
              <a:rPr lang="en-US" altLang="zh-CN" sz="2000" dirty="0">
                <a:latin typeface="微软雅黑" panose="020B0503020204020204" charset="-122"/>
                <a:ea typeface="微软雅黑" panose="020B0503020204020204" charset="-122"/>
                <a:sym typeface="+mn-ea"/>
              </a:rPr>
              <a:t>2022</a:t>
            </a:r>
            <a:r>
              <a:rPr lang="zh-CN" altLang="en-US" sz="2000" dirty="0">
                <a:latin typeface="微软雅黑" panose="020B0503020204020204" charset="-122"/>
                <a:ea typeface="微软雅黑" panose="020B0503020204020204" charset="-122"/>
                <a:sym typeface="+mn-ea"/>
              </a:rPr>
              <a:t>年</a:t>
            </a:r>
            <a:r>
              <a:rPr lang="en-US" altLang="zh-CN" sz="2000" dirty="0">
                <a:latin typeface="微软雅黑" panose="020B0503020204020204" charset="-122"/>
                <a:ea typeface="微软雅黑" panose="020B0503020204020204" charset="-122"/>
                <a:sym typeface="+mn-ea"/>
              </a:rPr>
              <a:t>3</a:t>
            </a:r>
            <a:r>
              <a:rPr lang="zh-CN" altLang="en-US" sz="2000" dirty="0">
                <a:latin typeface="微软雅黑" panose="020B0503020204020204" charset="-122"/>
                <a:ea typeface="微软雅黑" panose="020B0503020204020204" charset="-122"/>
                <a:sym typeface="+mn-ea"/>
              </a:rPr>
              <a:t>月，化工区管委会发布了</a:t>
            </a:r>
            <a:r>
              <a:rPr lang="zh-CN" altLang="zh-CN" sz="2000" dirty="0">
                <a:latin typeface="微软雅黑" panose="020B0503020204020204" charset="-122"/>
                <a:ea typeface="微软雅黑" panose="020B0503020204020204" charset="-122"/>
                <a:sym typeface="+mn-ea"/>
              </a:rPr>
              <a:t>《上海化学工业区管理委员会关于开展</a:t>
            </a:r>
            <a:r>
              <a:rPr lang="en-US" altLang="zh-CN" sz="2000" dirty="0">
                <a:latin typeface="微软雅黑" panose="020B0503020204020204" charset="-122"/>
                <a:ea typeface="微软雅黑" panose="020B0503020204020204" charset="-122"/>
                <a:sym typeface="+mn-ea"/>
              </a:rPr>
              <a:t>2022</a:t>
            </a:r>
            <a:r>
              <a:rPr lang="zh-CN" altLang="zh-CN" sz="2000" dirty="0">
                <a:latin typeface="微软雅黑" panose="020B0503020204020204" charset="-122"/>
                <a:ea typeface="微软雅黑" panose="020B0503020204020204" charset="-122"/>
                <a:sym typeface="+mn-ea"/>
              </a:rPr>
              <a:t>年度上海化学工业区产业绿色发展专项扶持项目申报工作的通知》</a:t>
            </a:r>
            <a:endParaRPr lang="zh-CN" altLang="en-US" sz="2000"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1361"/>
          <a:stretch>
            <a:fillRect/>
          </a:stretch>
        </p:blipFill>
        <p:spPr bwMode="auto">
          <a:xfrm>
            <a:off x="794" y="0"/>
            <a:ext cx="12190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41540" y="-42868"/>
            <a:ext cx="12858204" cy="69008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ea"/>
              <a:sym typeface="+mn-lt"/>
            </a:endParaRPr>
          </a:p>
        </p:txBody>
      </p:sp>
      <p:sp>
        <p:nvSpPr>
          <p:cNvPr id="7" name="文本框 6"/>
          <p:cNvSpPr txBox="1"/>
          <p:nvPr/>
        </p:nvSpPr>
        <p:spPr>
          <a:xfrm>
            <a:off x="4618676" y="2933262"/>
            <a:ext cx="2954655" cy="646331"/>
          </a:xfrm>
          <a:prstGeom prst="rect">
            <a:avLst/>
          </a:prstGeom>
          <a:noFill/>
        </p:spPr>
        <p:txBody>
          <a:bodyPr wrap="none" rtlCol="0">
            <a:spAutoFit/>
          </a:bodyPr>
          <a:lstStyle/>
          <a:p>
            <a:pPr lvl="0" algn="ctr">
              <a:defRPr/>
            </a:pPr>
            <a:r>
              <a:rPr lang="zh-CN" altLang="en-US" sz="3600" dirty="0">
                <a:solidFill>
                  <a:prstClr val="black"/>
                </a:solidFill>
                <a:latin typeface="黑体" panose="02010609060101010101" pitchFamily="49" charset="-122"/>
                <a:ea typeface="黑体" panose="02010609060101010101" pitchFamily="49" charset="-122"/>
              </a:rPr>
              <a:t>二、政策条款</a:t>
            </a:r>
            <a:endParaRPr lang="en-US" altLang="zh-CN" sz="3600" dirty="0">
              <a:solidFill>
                <a:prstClr val="black"/>
              </a:solidFill>
              <a:latin typeface="黑体" panose="02010609060101010101" pitchFamily="49" charset="-122"/>
              <a:ea typeface="黑体" panose="02010609060101010101" pitchFamily="49" charset="-122"/>
            </a:endParaRPr>
          </a:p>
        </p:txBody>
      </p:sp>
      <p:sp>
        <p:nvSpPr>
          <p:cNvPr id="3" name="椭圆 2"/>
          <p:cNvSpPr/>
          <p:nvPr/>
        </p:nvSpPr>
        <p:spPr>
          <a:xfrm>
            <a:off x="2949985" y="4147185"/>
            <a:ext cx="6970758" cy="76200"/>
          </a:xfrm>
          <a:prstGeom prst="ellipse">
            <a:avLst/>
          </a:prstGeom>
          <a:gradFill>
            <a:gsLst>
              <a:gs pos="60000">
                <a:schemeClr val="accent1">
                  <a:lumMod val="21000"/>
                  <a:alpha val="70000"/>
                </a:schemeClr>
              </a:gs>
              <a:gs pos="0">
                <a:schemeClr val="accent1">
                  <a:lumMod val="5000"/>
                  <a:lumOff val="95000"/>
                </a:schemeClr>
              </a:gs>
              <a:gs pos="20000">
                <a:schemeClr val="accent1">
                  <a:lumMod val="45000"/>
                  <a:lumOff val="55000"/>
                </a:schemeClr>
              </a:gs>
              <a:gs pos="83000">
                <a:schemeClr val="accent1">
                  <a:lumMod val="50000"/>
                </a:schemeClr>
              </a:gs>
              <a:gs pos="100000">
                <a:schemeClr val="accent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w Cen MT" panose="020B0602020104020603"/>
              <a:ea typeface="宋体" panose="02010600030101010101" pitchFamily="2" charset="-122"/>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440415" y="199693"/>
            <a:ext cx="1915064" cy="58356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支持</a:t>
            </a:r>
            <a:r>
              <a:rPr kumimoji="1" lang="zh-CN" altLang="en-US" sz="3200" b="1" dirty="0">
                <a:latin typeface="黑体" panose="02010609060101010101" pitchFamily="49" charset="-122"/>
                <a:ea typeface="黑体" panose="02010609060101010101" pitchFamily="49" charset="-122"/>
                <a:cs typeface="Times New Roman" panose="02020603050405020304"/>
              </a:rPr>
              <a:t>范围</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9" name="组合 8"/>
          <p:cNvGrpSpPr/>
          <p:nvPr/>
        </p:nvGrpSpPr>
        <p:grpSpPr>
          <a:xfrm>
            <a:off x="630408" y="2644417"/>
            <a:ext cx="10066429" cy="1985517"/>
            <a:chOff x="320339" y="1311214"/>
            <a:chExt cx="10066429" cy="1985517"/>
          </a:xfrm>
        </p:grpSpPr>
        <p:sp>
          <p:nvSpPr>
            <p:cNvPr id="5" name="圆角矩形 4"/>
            <p:cNvSpPr/>
            <p:nvPr/>
          </p:nvSpPr>
          <p:spPr>
            <a:xfrm>
              <a:off x="440545" y="1311214"/>
              <a:ext cx="1055862" cy="534838"/>
            </a:xfrm>
            <a:prstGeom prst="roundRect">
              <a:avLst/>
            </a:prstGeom>
            <a:solidFill>
              <a:schemeClr val="tx1"/>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charset="-122"/>
                  <a:ea typeface="微软雅黑" panose="020B0503020204020204" charset="-122"/>
                </a:rPr>
                <a:t>方向</a:t>
              </a:r>
              <a:r>
                <a:rPr kumimoji="1" lang="en-US" altLang="zh-CN" dirty="0">
                  <a:latin typeface="微软雅黑" panose="020B0503020204020204" charset="-122"/>
                  <a:ea typeface="微软雅黑" panose="020B0503020204020204" charset="-122"/>
                </a:rPr>
                <a:t>1</a:t>
              </a:r>
              <a:endParaRPr kumimoji="1" lang="zh-CN" altLang="en-US" dirty="0">
                <a:latin typeface="微软雅黑" panose="020B0503020204020204" charset="-122"/>
                <a:ea typeface="微软雅黑" panose="020B0503020204020204" charset="-122"/>
              </a:endParaRPr>
            </a:p>
          </p:txBody>
        </p:sp>
        <p:sp>
          <p:nvSpPr>
            <p:cNvPr id="6" name="矩形 5"/>
            <p:cNvSpPr/>
            <p:nvPr/>
          </p:nvSpPr>
          <p:spPr>
            <a:xfrm>
              <a:off x="320339" y="1958786"/>
              <a:ext cx="10066429" cy="1337945"/>
            </a:xfrm>
            <a:prstGeom prst="rect">
              <a:avLst/>
            </a:prstGeom>
            <a:ln w="28575">
              <a:solidFill>
                <a:srgbClr val="FF0000"/>
              </a:solidFill>
              <a:prstDash val="dash"/>
            </a:ln>
          </p:spPr>
          <p:txBody>
            <a:bodyPr wrap="square">
              <a:spAutoFit/>
            </a:bodyPr>
            <a:lstStyle/>
            <a:p>
              <a:pPr algn="just">
                <a:lnSpc>
                  <a:spcPct val="150000"/>
                </a:lnSpc>
              </a:pPr>
              <a:r>
                <a:rPr lang="zh-CN" altLang="en-US" dirty="0">
                  <a:solidFill>
                    <a:srgbClr val="333333"/>
                  </a:solidFill>
                  <a:latin typeface="微软雅黑" panose="020B0503020204020204" charset="-122"/>
                  <a:ea typeface="微软雅黑" panose="020B0503020204020204" charset="-122"/>
                </a:rPr>
                <a:t>企业采用先进技术、工艺、设备的</a:t>
              </a:r>
              <a:r>
                <a:rPr lang="zh-CN" altLang="en-US" dirty="0">
                  <a:solidFill>
                    <a:srgbClr val="FF0000"/>
                  </a:solidFill>
                  <a:latin typeface="微软雅黑" panose="020B0503020204020204" charset="-122"/>
                  <a:ea typeface="微软雅黑" panose="020B0503020204020204" charset="-122"/>
                </a:rPr>
                <a:t>高端制造项目</a:t>
              </a:r>
              <a:r>
                <a:rPr lang="zh-CN" altLang="en-US" dirty="0">
                  <a:solidFill>
                    <a:srgbClr val="333333"/>
                  </a:solidFill>
                  <a:latin typeface="微软雅黑" panose="020B0503020204020204" charset="-122"/>
                  <a:ea typeface="微软雅黑" panose="020B0503020204020204" charset="-122"/>
                </a:rPr>
                <a:t>。</a:t>
              </a:r>
              <a:endParaRPr lang="zh-CN" altLang="en-US" dirty="0">
                <a:solidFill>
                  <a:srgbClr val="333333"/>
                </a:solidFill>
                <a:latin typeface="微软雅黑" panose="020B0503020204020204" charset="-122"/>
                <a:ea typeface="微软雅黑" panose="020B0503020204020204" charset="-122"/>
              </a:endParaRPr>
            </a:p>
            <a:p>
              <a:pPr algn="just">
                <a:lnSpc>
                  <a:spcPct val="150000"/>
                </a:lnSpc>
              </a:pPr>
              <a:r>
                <a:rPr lang="zh-CN" altLang="en-US" dirty="0">
                  <a:solidFill>
                    <a:srgbClr val="333333"/>
                  </a:solidFill>
                  <a:latin typeface="微软雅黑" panose="020B0503020204020204" charset="-122"/>
                  <a:ea typeface="微软雅黑" panose="020B0503020204020204" charset="-122"/>
                </a:rPr>
                <a:t>重点支持符合</a:t>
              </a:r>
              <a:r>
                <a:rPr lang="zh-CN" altLang="en-US" dirty="0">
                  <a:solidFill>
                    <a:srgbClr val="FF0000"/>
                  </a:solidFill>
                  <a:latin typeface="微软雅黑" panose="020B0503020204020204" charset="-122"/>
                  <a:ea typeface="微软雅黑" panose="020B0503020204020204" charset="-122"/>
                </a:rPr>
                <a:t>电子化学品专区发展方向的项目</a:t>
              </a:r>
              <a:r>
                <a:rPr lang="zh-CN" altLang="en-US" dirty="0">
                  <a:solidFill>
                    <a:srgbClr val="333333"/>
                  </a:solidFill>
                  <a:latin typeface="微软雅黑" panose="020B0503020204020204" charset="-122"/>
                  <a:ea typeface="微软雅黑" panose="020B0503020204020204" charset="-122"/>
                </a:rPr>
                <a:t>（简称“电子化学品制造项目”），包括：</a:t>
              </a:r>
              <a:r>
                <a:rPr lang="zh-CN" altLang="en-US" dirty="0">
                  <a:solidFill>
                    <a:srgbClr val="FF0000"/>
                  </a:solidFill>
                  <a:latin typeface="微软雅黑" panose="020B0503020204020204" charset="-122"/>
                  <a:ea typeface="微软雅黑" panose="020B0503020204020204" charset="-122"/>
                </a:rPr>
                <a:t>光刻胶及配套材料、电子特气、湿电子化学品</a:t>
              </a:r>
              <a:r>
                <a:rPr lang="zh-CN" altLang="en-US" dirty="0">
                  <a:solidFill>
                    <a:srgbClr val="333333"/>
                  </a:solidFill>
                  <a:latin typeface="微软雅黑" panose="020B0503020204020204" charset="-122"/>
                  <a:ea typeface="微软雅黑" panose="020B0503020204020204" charset="-122"/>
                </a:rPr>
                <a:t>等。</a:t>
              </a:r>
              <a:endParaRPr lang="zh-CN" altLang="en-US" dirty="0">
                <a:latin typeface="微软雅黑" panose="020B0503020204020204" charset="-122"/>
                <a:ea typeface="微软雅黑" panose="020B0503020204020204" charset="-122"/>
              </a:endParaRPr>
            </a:p>
          </p:txBody>
        </p:sp>
      </p:grpSp>
      <p:grpSp>
        <p:nvGrpSpPr>
          <p:cNvPr id="20" name="组合 19"/>
          <p:cNvGrpSpPr/>
          <p:nvPr/>
        </p:nvGrpSpPr>
        <p:grpSpPr>
          <a:xfrm>
            <a:off x="3920096" y="6504166"/>
            <a:ext cx="7452735" cy="578885"/>
            <a:chOff x="3920096" y="6226768"/>
            <a:chExt cx="7452735" cy="578885"/>
          </a:xfrm>
        </p:grpSpPr>
        <p:sp>
          <p:nvSpPr>
            <p:cNvPr id="15" name="文本框 14"/>
            <p:cNvSpPr txBox="1"/>
            <p:nvPr/>
          </p:nvSpPr>
          <p:spPr>
            <a:xfrm>
              <a:off x="3920096" y="6276063"/>
              <a:ext cx="7452735" cy="529590"/>
            </a:xfrm>
            <a:prstGeom prst="rect">
              <a:avLst/>
            </a:prstGeom>
            <a:noFill/>
          </p:spPr>
          <p:txBody>
            <a:bodyPr wrap="square" rtlCol="0">
              <a:spAutoFit/>
            </a:bodyPr>
            <a:lstStyle/>
            <a:p>
              <a:r>
                <a:rPr kumimoji="1" lang="zh-CN" altLang="en-US" sz="1050" dirty="0">
                  <a:latin typeface="微软雅黑" panose="020B0503020204020204" charset="-122"/>
                  <a:ea typeface="微软雅黑" panose="020B0503020204020204" charset="-122"/>
                </a:rPr>
                <a:t>*政策文件：</a:t>
              </a:r>
              <a:r>
                <a:rPr lang="zh-CN" altLang="zh-CN" sz="1050" dirty="0">
                  <a:latin typeface="微软雅黑" panose="020B0503020204020204" charset="-122"/>
                  <a:ea typeface="微软雅黑" panose="020B0503020204020204" charset="-122"/>
                </a:rPr>
                <a:t>《上海化学工业区管理委员会关于开展</a:t>
              </a:r>
              <a:r>
                <a:rPr lang="en-US" altLang="zh-CN" sz="1050" dirty="0">
                  <a:latin typeface="微软雅黑" panose="020B0503020204020204" charset="-122"/>
                  <a:ea typeface="微软雅黑" panose="020B0503020204020204" charset="-122"/>
                </a:rPr>
                <a:t>2022</a:t>
              </a:r>
              <a:r>
                <a:rPr lang="zh-CN" altLang="zh-CN" sz="1050" dirty="0">
                  <a:latin typeface="微软雅黑" panose="020B0503020204020204" charset="-122"/>
                  <a:ea typeface="微软雅黑" panose="020B0503020204020204" charset="-122"/>
                </a:rPr>
                <a:t>年度上海化学工业区产业绿色发展专项扶持项目申报工作的通知》 </a:t>
              </a:r>
              <a:endParaRPr lang="en-US" altLang="zh-CN" sz="1050" dirty="0">
                <a:latin typeface="微软雅黑" panose="020B0503020204020204" charset="-122"/>
                <a:ea typeface="微软雅黑" panose="020B0503020204020204" charset="-122"/>
              </a:endParaRPr>
            </a:p>
            <a:p>
              <a:endParaRPr kumimoji="1" lang="zh-CN" altLang="en-US" dirty="0"/>
            </a:p>
          </p:txBody>
        </p:sp>
        <p:cxnSp>
          <p:nvCxnSpPr>
            <p:cNvPr id="19" name="直线连接符 18"/>
            <p:cNvCxnSpPr/>
            <p:nvPr/>
          </p:nvCxnSpPr>
          <p:spPr>
            <a:xfrm>
              <a:off x="4006921" y="6226768"/>
              <a:ext cx="7158846" cy="0"/>
            </a:xfrm>
            <a:prstGeom prst="line">
              <a:avLst/>
            </a:prstGeom>
          </p:spPr>
          <p:style>
            <a:lnRef idx="1">
              <a:schemeClr val="dk1"/>
            </a:lnRef>
            <a:fillRef idx="0">
              <a:schemeClr val="dk1"/>
            </a:fillRef>
            <a:effectRef idx="0">
              <a:schemeClr val="dk1"/>
            </a:effectRef>
            <a:fontRef idx="minor">
              <a:schemeClr val="tx1"/>
            </a:fontRef>
          </p:style>
        </p:cxnSp>
      </p:grpSp>
      <p:sp>
        <p:nvSpPr>
          <p:cNvPr id="2" name="文本框 1"/>
          <p:cNvSpPr txBox="1"/>
          <p:nvPr/>
        </p:nvSpPr>
        <p:spPr>
          <a:xfrm>
            <a:off x="440690" y="1193800"/>
            <a:ext cx="10255885" cy="922020"/>
          </a:xfrm>
          <a:prstGeom prst="rect">
            <a:avLst/>
          </a:prstGeom>
          <a:noFill/>
        </p:spPr>
        <p:txBody>
          <a:bodyPr wrap="square" rtlCol="0" anchor="t">
            <a:spAutoFit/>
          </a:bodyPr>
          <a:p>
            <a:pPr marL="342900" indent="-342900">
              <a:lnSpc>
                <a:spcPct val="150000"/>
              </a:lnSpc>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《上海化学工业区管理委员会关于开展</a:t>
            </a:r>
            <a:r>
              <a:rPr lang="en-US" altLang="zh-CN" dirty="0">
                <a:latin typeface="微软雅黑" panose="020B0503020204020204" charset="-122"/>
                <a:ea typeface="微软雅黑" panose="020B0503020204020204" charset="-122"/>
                <a:sym typeface="+mn-ea"/>
              </a:rPr>
              <a:t>2022</a:t>
            </a:r>
            <a:r>
              <a:rPr lang="zh-CN" altLang="zh-CN" dirty="0">
                <a:latin typeface="微软雅黑" panose="020B0503020204020204" charset="-122"/>
                <a:ea typeface="微软雅黑" panose="020B0503020204020204" charset="-122"/>
                <a:sym typeface="+mn-ea"/>
              </a:rPr>
              <a:t>年度上海化学工业区产业绿色发展专项扶持项目申报工作的通知》 </a:t>
            </a:r>
            <a:endParaRPr lang="zh-CN" altLang="en-US"/>
          </a:p>
        </p:txBody>
      </p:sp>
    </p:spTree>
  </p:cSld>
  <p:clrMapOvr>
    <a:masterClrMapping/>
  </p:clrMapOvr>
  <p:transition spd="slow" advClick="0" advTm="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40545" y="981280"/>
            <a:ext cx="10066429" cy="21761"/>
          </a:xfrm>
          <a:prstGeom prst="line">
            <a:avLst/>
          </a:prstGeom>
          <a:ln w="28575"/>
        </p:spPr>
        <p:style>
          <a:lnRef idx="1">
            <a:schemeClr val="dk1"/>
          </a:lnRef>
          <a:fillRef idx="0">
            <a:schemeClr val="dk1"/>
          </a:fillRef>
          <a:effectRef idx="0">
            <a:schemeClr val="dk1"/>
          </a:effectRef>
          <a:fontRef idx="minor">
            <a:schemeClr val="tx1"/>
          </a:fontRef>
        </p:style>
      </p:cxnSp>
      <p:grpSp>
        <p:nvGrpSpPr>
          <p:cNvPr id="30" name="组合 29"/>
          <p:cNvGrpSpPr/>
          <p:nvPr/>
        </p:nvGrpSpPr>
        <p:grpSpPr>
          <a:xfrm>
            <a:off x="10697493" y="108189"/>
            <a:ext cx="900000" cy="899999"/>
            <a:chOff x="6677583" y="2793662"/>
            <a:chExt cx="900000" cy="899999"/>
          </a:xfrm>
        </p:grpSpPr>
        <p:sp>
          <p:nvSpPr>
            <p:cNvPr id="32" name="Oval 14"/>
            <p:cNvSpPr/>
            <p:nvPr/>
          </p:nvSpPr>
          <p:spPr>
            <a:xfrm>
              <a:off x="6677583" y="2793662"/>
              <a:ext cx="900000" cy="899999"/>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81"/>
            <p:cNvSpPr/>
            <p:nvPr/>
          </p:nvSpPr>
          <p:spPr bwMode="auto">
            <a:xfrm>
              <a:off x="6853994" y="2947173"/>
              <a:ext cx="583727" cy="58372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cs typeface="+mn-ea"/>
                <a:sym typeface="+mn-lt"/>
              </a:endParaRPr>
            </a:p>
          </p:txBody>
        </p:sp>
      </p:grpSp>
      <p:sp>
        <p:nvSpPr>
          <p:cNvPr id="16" name="文本框 15"/>
          <p:cNvSpPr txBox="1"/>
          <p:nvPr/>
        </p:nvSpPr>
        <p:spPr>
          <a:xfrm>
            <a:off x="554990" y="261620"/>
            <a:ext cx="1921510" cy="583565"/>
          </a:xfrm>
          <a:prstGeom prst="rect">
            <a:avLst/>
          </a:prstGeom>
          <a:noFill/>
        </p:spPr>
        <p:txBody>
          <a:bodyPr wrap="square" rtlCol="0">
            <a:spAutoFit/>
          </a:bodyPr>
          <a:lstStyle/>
          <a:p>
            <a:pPr algn="r"/>
            <a:r>
              <a:rPr kumimoji="1" lang="zh-CN" altLang="en-US" sz="3200" b="1" dirty="0">
                <a:latin typeface="黑体" panose="02010609060101010101" pitchFamily="49" charset="-122"/>
                <a:ea typeface="黑体" panose="02010609060101010101" pitchFamily="49" charset="-122"/>
                <a:cs typeface="Times New Roman" panose="02020603050405020304"/>
              </a:rPr>
              <a:t>申报条件</a:t>
            </a:r>
            <a:endParaRPr kumimoji="1" lang="zh-CN" altLang="en-US" sz="3200" b="1" dirty="0">
              <a:latin typeface="黑体" panose="02010609060101010101" pitchFamily="49" charset="-122"/>
              <a:ea typeface="黑体" panose="02010609060101010101" pitchFamily="49" charset="-122"/>
              <a:cs typeface="Times New Roman" panose="02020603050405020304"/>
            </a:endParaRPr>
          </a:p>
        </p:txBody>
      </p:sp>
      <p:grpSp>
        <p:nvGrpSpPr>
          <p:cNvPr id="28" name="组合 27"/>
          <p:cNvGrpSpPr/>
          <p:nvPr/>
        </p:nvGrpSpPr>
        <p:grpSpPr>
          <a:xfrm>
            <a:off x="440690" y="1003935"/>
            <a:ext cx="7130574" cy="4071442"/>
            <a:chOff x="440545" y="1133744"/>
            <a:chExt cx="6970193" cy="4071452"/>
          </a:xfrm>
        </p:grpSpPr>
        <p:grpSp>
          <p:nvGrpSpPr>
            <p:cNvPr id="24" name="组合 23"/>
            <p:cNvGrpSpPr/>
            <p:nvPr/>
          </p:nvGrpSpPr>
          <p:grpSpPr>
            <a:xfrm>
              <a:off x="440545" y="1133744"/>
              <a:ext cx="2572874" cy="3696477"/>
              <a:chOff x="235929" y="1312179"/>
              <a:chExt cx="2572874" cy="3696477"/>
            </a:xfrm>
          </p:grpSpPr>
          <p:sp>
            <p:nvSpPr>
              <p:cNvPr id="23" name="圆角矩形 22"/>
              <p:cNvSpPr/>
              <p:nvPr/>
            </p:nvSpPr>
            <p:spPr>
              <a:xfrm>
                <a:off x="235929" y="2220866"/>
                <a:ext cx="2572874" cy="2700026"/>
              </a:xfrm>
              <a:prstGeom prst="roundRect">
                <a:avLst>
                  <a:gd name="adj" fmla="val 0"/>
                </a:avLst>
              </a:prstGeom>
              <a:solidFill>
                <a:schemeClr val="bg1">
                  <a:lumMod val="65000"/>
                  <a:alpha val="45000"/>
                </a:schemeClr>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 name="椭圆 2"/>
              <p:cNvSpPr/>
              <p:nvPr/>
            </p:nvSpPr>
            <p:spPr>
              <a:xfrm>
                <a:off x="1555587" y="1312179"/>
                <a:ext cx="615141" cy="612000"/>
              </a:xfrm>
              <a:prstGeom prst="ellipse">
                <a:avLst/>
              </a:prstGeom>
              <a:solidFill>
                <a:schemeClr val="tx1"/>
              </a:solid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latin typeface="微软雅黑" panose="020B0503020204020204" charset="-122"/>
                    <a:ea typeface="微软雅黑" panose="020B0503020204020204" charset="-122"/>
                  </a:rPr>
                  <a:t>1</a:t>
                </a:r>
                <a:endParaRPr kumimoji="1" lang="zh-CN" altLang="en-US" sz="2000" dirty="0">
                  <a:latin typeface="微软雅黑" panose="020B0503020204020204" charset="-122"/>
                  <a:ea typeface="微软雅黑" panose="020B0503020204020204" charset="-122"/>
                </a:endParaRPr>
              </a:p>
            </p:txBody>
          </p:sp>
          <p:sp>
            <p:nvSpPr>
              <p:cNvPr id="4" name="矩形 3"/>
              <p:cNvSpPr/>
              <p:nvPr/>
            </p:nvSpPr>
            <p:spPr>
              <a:xfrm>
                <a:off x="347658" y="2339612"/>
                <a:ext cx="2300379" cy="2669044"/>
              </a:xfrm>
              <a:prstGeom prst="rect">
                <a:avLst/>
              </a:prstGeom>
            </p:spPr>
            <p:txBody>
              <a:bodyPr wrap="square">
                <a:spAutoFit/>
              </a:bodyPr>
              <a:lstStyle/>
              <a:p>
                <a:pPr algn="just">
                  <a:lnSpc>
                    <a:spcPct val="150000"/>
                  </a:lnSpc>
                </a:pPr>
                <a:r>
                  <a:rPr lang="zh-CN" altLang="en-US" dirty="0">
                    <a:solidFill>
                      <a:srgbClr val="333333"/>
                    </a:solidFill>
                    <a:latin typeface="微软雅黑" panose="020B0503020204020204" charset="-122"/>
                    <a:ea typeface="微软雅黑" panose="020B0503020204020204" charset="-122"/>
                  </a:rPr>
                  <a:t>在化工区内生产经营的独立法人单位，注册地原则上应设在化工区，且具有健全的管理制度，财务和信用良好。</a:t>
                </a:r>
                <a:endParaRPr lang="zh-CN" altLang="en-US" dirty="0">
                  <a:latin typeface="微软雅黑" panose="020B0503020204020204" charset="-122"/>
                  <a:ea typeface="微软雅黑" panose="020B0503020204020204" charset="-122"/>
                </a:endParaRPr>
              </a:p>
            </p:txBody>
          </p:sp>
        </p:grpSp>
        <p:grpSp>
          <p:nvGrpSpPr>
            <p:cNvPr id="27" name="组合 26"/>
            <p:cNvGrpSpPr/>
            <p:nvPr/>
          </p:nvGrpSpPr>
          <p:grpSpPr>
            <a:xfrm>
              <a:off x="3253172" y="1195989"/>
              <a:ext cx="4157566" cy="4009207"/>
              <a:chOff x="3267027" y="1409352"/>
              <a:chExt cx="4157566" cy="4009207"/>
            </a:xfrm>
          </p:grpSpPr>
          <p:grpSp>
            <p:nvGrpSpPr>
              <p:cNvPr id="26" name="组合 25"/>
              <p:cNvGrpSpPr/>
              <p:nvPr/>
            </p:nvGrpSpPr>
            <p:grpSpPr>
              <a:xfrm>
                <a:off x="3267027" y="1409352"/>
                <a:ext cx="4157566" cy="3545848"/>
                <a:chOff x="3267027" y="1409352"/>
                <a:chExt cx="4157566" cy="3545848"/>
              </a:xfrm>
            </p:grpSpPr>
            <p:sp>
              <p:nvSpPr>
                <p:cNvPr id="25" name="圆角矩形 24"/>
                <p:cNvSpPr/>
                <p:nvPr/>
              </p:nvSpPr>
              <p:spPr>
                <a:xfrm>
                  <a:off x="3267027" y="2255809"/>
                  <a:ext cx="4157566" cy="2699391"/>
                </a:xfrm>
                <a:prstGeom prst="roundRect">
                  <a:avLst>
                    <a:gd name="adj" fmla="val 0"/>
                  </a:avLst>
                </a:prstGeom>
                <a:solidFill>
                  <a:schemeClr val="bg1">
                    <a:lumMod val="65000"/>
                    <a:alpha val="43000"/>
                  </a:schemeClr>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椭圆 20"/>
                <p:cNvSpPr/>
                <p:nvPr/>
              </p:nvSpPr>
              <p:spPr>
                <a:xfrm>
                  <a:off x="5037486" y="1409352"/>
                  <a:ext cx="615141" cy="612000"/>
                </a:xfrm>
                <a:prstGeom prst="ellipse">
                  <a:avLst/>
                </a:prstGeom>
                <a:solidFill>
                  <a:schemeClr val="tx1"/>
                </a:solid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latin typeface="微软雅黑" panose="020B0503020204020204" charset="-122"/>
                      <a:ea typeface="微软雅黑" panose="020B0503020204020204" charset="-122"/>
                    </a:rPr>
                    <a:t>2</a:t>
                  </a:r>
                  <a:endParaRPr kumimoji="1" lang="zh-CN" altLang="en-US" sz="2000" dirty="0">
                    <a:latin typeface="微软雅黑" panose="020B0503020204020204" charset="-122"/>
                    <a:ea typeface="微软雅黑" panose="020B0503020204020204" charset="-122"/>
                  </a:endParaRPr>
                </a:p>
              </p:txBody>
            </p:sp>
            <p:sp>
              <p:nvSpPr>
                <p:cNvPr id="22" name="矩形 21"/>
                <p:cNvSpPr/>
                <p:nvPr/>
              </p:nvSpPr>
              <p:spPr>
                <a:xfrm>
                  <a:off x="3440207" y="2330739"/>
                  <a:ext cx="3861484" cy="2505447"/>
                </a:xfrm>
                <a:prstGeom prst="rect">
                  <a:avLst/>
                </a:prstGeom>
              </p:spPr>
              <p:txBody>
                <a:bodyPr wrap="square">
                  <a:spAutoFit/>
                </a:bodyPr>
                <a:lstStyle/>
                <a:p>
                  <a:pPr>
                    <a:lnSpc>
                      <a:spcPct val="150000"/>
                    </a:lnSpc>
                  </a:pPr>
                  <a:r>
                    <a:rPr lang="zh-CN" altLang="en-US" dirty="0">
                      <a:solidFill>
                        <a:srgbClr val="333333"/>
                      </a:solidFill>
                      <a:latin typeface="微软雅黑" panose="020B0503020204020204" charset="-122"/>
                      <a:ea typeface="微软雅黑" panose="020B0503020204020204" charset="-122"/>
                    </a:rPr>
                    <a:t>应为</a:t>
                  </a:r>
                  <a:r>
                    <a:rPr lang="zh-CN" altLang="en-US" dirty="0">
                      <a:solidFill>
                        <a:srgbClr val="FF0000"/>
                      </a:solidFill>
                      <a:latin typeface="微软雅黑" panose="020B0503020204020204" charset="-122"/>
                      <a:ea typeface="微软雅黑" panose="020B0503020204020204" charset="-122"/>
                    </a:rPr>
                    <a:t>立项的固定资产项目，并按国家、本市有关要求和规定取得相关部门审批文件</a:t>
                  </a:r>
                  <a:r>
                    <a:rPr lang="zh-CN" altLang="en-US" dirty="0">
                      <a:solidFill>
                        <a:srgbClr val="333333"/>
                      </a:solidFill>
                      <a:latin typeface="微软雅黑" panose="020B0503020204020204" charset="-122"/>
                      <a:ea typeface="微软雅黑" panose="020B0503020204020204" charset="-122"/>
                    </a:rPr>
                    <a:t>。项目投入包括建筑工程、安装工程、设备器具购置等费用，其中</a:t>
                  </a:r>
                  <a:r>
                    <a:rPr lang="zh-CN" altLang="en-US" dirty="0">
                      <a:solidFill>
                        <a:srgbClr val="FF0000"/>
                      </a:solidFill>
                      <a:latin typeface="微软雅黑" panose="020B0503020204020204" charset="-122"/>
                      <a:ea typeface="微软雅黑" panose="020B0503020204020204" charset="-122"/>
                    </a:rPr>
                    <a:t>建筑工程投资原则上按不高于项目设备投资的</a:t>
                  </a:r>
                  <a:r>
                    <a:rPr lang="en-US" altLang="zh-CN" dirty="0">
                      <a:solidFill>
                        <a:srgbClr val="FF0000"/>
                      </a:solidFill>
                      <a:latin typeface="微软雅黑" panose="020B0503020204020204" charset="-122"/>
                      <a:ea typeface="微软雅黑" panose="020B0503020204020204" charset="-122"/>
                    </a:rPr>
                    <a:t>20%</a:t>
                  </a:r>
                  <a:r>
                    <a:rPr lang="zh-CN" altLang="en-US" dirty="0">
                      <a:solidFill>
                        <a:srgbClr val="FF0000"/>
                      </a:solidFill>
                      <a:latin typeface="微软雅黑" panose="020B0503020204020204" charset="-122"/>
                      <a:ea typeface="微软雅黑" panose="020B0503020204020204" charset="-122"/>
                    </a:rPr>
                    <a:t>计入</a:t>
                  </a:r>
                  <a:r>
                    <a:rPr lang="zh-CN" altLang="en-US" dirty="0">
                      <a:solidFill>
                        <a:srgbClr val="333333"/>
                      </a:solidFill>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grpSp>
          <p:sp>
            <p:nvSpPr>
              <p:cNvPr id="6" name="右箭头 5"/>
              <p:cNvSpPr/>
              <p:nvPr/>
            </p:nvSpPr>
            <p:spPr>
              <a:xfrm rot="5580000">
                <a:off x="5116767" y="4878234"/>
                <a:ext cx="515910" cy="564739"/>
              </a:xfrm>
              <a:prstGeom prst="rightArrow">
                <a:avLst/>
              </a:prstGeom>
              <a:solidFill>
                <a:srgbClr val="FF000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sp>
        <p:nvSpPr>
          <p:cNvPr id="2" name="矩形 1"/>
          <p:cNvSpPr/>
          <p:nvPr/>
        </p:nvSpPr>
        <p:spPr>
          <a:xfrm>
            <a:off x="440690" y="5114925"/>
            <a:ext cx="11156315" cy="1337945"/>
          </a:xfrm>
          <a:prstGeom prst="rect">
            <a:avLst/>
          </a:prstGeom>
          <a:ln w="28575">
            <a:solidFill>
              <a:srgbClr val="FF0000"/>
            </a:solidFill>
            <a:prstDash val="dash"/>
          </a:ln>
        </p:spPr>
        <p:txBody>
          <a:bodyPr wrap="square">
            <a:spAutoFit/>
          </a:bodyPr>
          <a:p>
            <a:pPr marL="285750" indent="-285750">
              <a:lnSpc>
                <a:spcPct val="150000"/>
              </a:lnSpc>
              <a:buFont typeface="Wingdings" panose="05000000000000000000" pitchFamily="2" charset="2"/>
              <a:buChar char="p"/>
            </a:pPr>
            <a:r>
              <a:rPr lang="zh-CN" altLang="en-US" dirty="0">
                <a:solidFill>
                  <a:srgbClr val="FF0000"/>
                </a:solidFill>
                <a:latin typeface="微软雅黑" panose="020B0503020204020204" charset="-122"/>
                <a:ea typeface="微软雅黑" panose="020B0503020204020204" charset="-122"/>
              </a:rPr>
              <a:t>电子化学品制造项目</a:t>
            </a:r>
            <a:r>
              <a:rPr lang="zh-CN" altLang="en-US" dirty="0">
                <a:solidFill>
                  <a:srgbClr val="333333"/>
                </a:solidFill>
                <a:latin typeface="微软雅黑" panose="020B0503020204020204" charset="-122"/>
                <a:ea typeface="微软雅黑" panose="020B0503020204020204" charset="-122"/>
              </a:rPr>
              <a:t>应满足经第三方核定的</a:t>
            </a:r>
            <a:r>
              <a:rPr lang="zh-CN" altLang="en-US" dirty="0">
                <a:solidFill>
                  <a:srgbClr val="FF0000"/>
                </a:solidFill>
                <a:latin typeface="微软雅黑" panose="020B0503020204020204" charset="-122"/>
                <a:ea typeface="微软雅黑" panose="020B0503020204020204" charset="-122"/>
              </a:rPr>
              <a:t>固定资产投资高于</a:t>
            </a:r>
            <a:r>
              <a:rPr lang="en-US" altLang="zh-CN" dirty="0">
                <a:solidFill>
                  <a:srgbClr val="FF0000"/>
                </a:solidFill>
                <a:latin typeface="微软雅黑" panose="020B0503020204020204" charset="-122"/>
                <a:ea typeface="微软雅黑" panose="020B0503020204020204" charset="-122"/>
              </a:rPr>
              <a:t>1</a:t>
            </a:r>
            <a:r>
              <a:rPr lang="zh-CN" altLang="en-US" dirty="0">
                <a:solidFill>
                  <a:srgbClr val="FF0000"/>
                </a:solidFill>
                <a:latin typeface="微软雅黑" panose="020B0503020204020204" charset="-122"/>
                <a:ea typeface="微软雅黑" panose="020B0503020204020204" charset="-122"/>
              </a:rPr>
              <a:t>亿元，并于申报时具备开工条件或已开工</a:t>
            </a:r>
            <a:r>
              <a:rPr lang="zh-CN" altLang="en-US" dirty="0">
                <a:solidFill>
                  <a:srgbClr val="333333"/>
                </a:solidFill>
                <a:latin typeface="微软雅黑" panose="020B0503020204020204" charset="-122"/>
                <a:ea typeface="微软雅黑" panose="020B0503020204020204" charset="-122"/>
              </a:rPr>
              <a:t>；</a:t>
            </a:r>
            <a:endParaRPr lang="zh-CN" altLang="en-US" dirty="0">
              <a:solidFill>
                <a:srgbClr val="333333"/>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p"/>
            </a:pPr>
            <a:r>
              <a:rPr dirty="0">
                <a:solidFill>
                  <a:srgbClr val="333333"/>
                </a:solidFill>
                <a:latin typeface="微软雅黑" panose="020B0503020204020204" charset="-122"/>
                <a:ea typeface="微软雅黑" panose="020B0503020204020204" charset="-122"/>
              </a:rPr>
              <a:t>其他高端制造项目经第三方核定的固定资产投资应在300万元以上，</a:t>
            </a:r>
            <a:r>
              <a:rPr lang="zh-CN" altLang="en-US" dirty="0">
                <a:solidFill>
                  <a:srgbClr val="FF0000"/>
                </a:solidFill>
                <a:latin typeface="微软雅黑" panose="020B0503020204020204" charset="-122"/>
                <a:ea typeface="微软雅黑" panose="020B0503020204020204" charset="-122"/>
              </a:rPr>
              <a:t>并于</a:t>
            </a:r>
            <a:r>
              <a:rPr lang="en-US" altLang="zh-CN" dirty="0">
                <a:solidFill>
                  <a:srgbClr val="FF0000"/>
                </a:solidFill>
                <a:latin typeface="微软雅黑" panose="020B0503020204020204" charset="-122"/>
                <a:ea typeface="微软雅黑" panose="020B0503020204020204" charset="-122"/>
              </a:rPr>
              <a:t>2021</a:t>
            </a:r>
            <a:r>
              <a:rPr lang="zh-CN" altLang="en-US" dirty="0">
                <a:solidFill>
                  <a:srgbClr val="FF0000"/>
                </a:solidFill>
                <a:latin typeface="微软雅黑" panose="020B0503020204020204" charset="-122"/>
                <a:ea typeface="微软雅黑" panose="020B0503020204020204" charset="-122"/>
              </a:rPr>
              <a:t>年</a:t>
            </a:r>
            <a:r>
              <a:rPr lang="en-US" altLang="zh-CN" dirty="0">
                <a:solidFill>
                  <a:srgbClr val="FF0000"/>
                </a:solidFill>
                <a:latin typeface="微软雅黑" panose="020B0503020204020204" charset="-122"/>
                <a:ea typeface="微软雅黑" panose="020B0503020204020204" charset="-122"/>
              </a:rPr>
              <a:t>1</a:t>
            </a:r>
            <a:r>
              <a:rPr lang="zh-CN" altLang="en-US" dirty="0">
                <a:solidFill>
                  <a:srgbClr val="FF0000"/>
                </a:solidFill>
                <a:latin typeface="微软雅黑" panose="020B0503020204020204" charset="-122"/>
                <a:ea typeface="微软雅黑" panose="020B0503020204020204" charset="-122"/>
              </a:rPr>
              <a:t>月</a:t>
            </a:r>
            <a:r>
              <a:rPr lang="en-US" altLang="zh-CN" dirty="0">
                <a:solidFill>
                  <a:srgbClr val="FF0000"/>
                </a:solidFill>
                <a:latin typeface="微软雅黑" panose="020B0503020204020204" charset="-122"/>
                <a:ea typeface="微软雅黑" panose="020B0503020204020204" charset="-122"/>
              </a:rPr>
              <a:t>1</a:t>
            </a:r>
            <a:r>
              <a:rPr lang="zh-CN" altLang="en-US" dirty="0">
                <a:solidFill>
                  <a:srgbClr val="FF0000"/>
                </a:solidFill>
                <a:latin typeface="微软雅黑" panose="020B0503020204020204" charset="-122"/>
                <a:ea typeface="微软雅黑" panose="020B0503020204020204" charset="-122"/>
              </a:rPr>
              <a:t>日至</a:t>
            </a:r>
            <a:r>
              <a:rPr lang="en-US" altLang="zh-CN" dirty="0">
                <a:solidFill>
                  <a:srgbClr val="FF0000"/>
                </a:solidFill>
                <a:latin typeface="微软雅黑" panose="020B0503020204020204" charset="-122"/>
                <a:ea typeface="微软雅黑" panose="020B0503020204020204" charset="-122"/>
              </a:rPr>
              <a:t>12</a:t>
            </a:r>
            <a:r>
              <a:rPr lang="zh-CN" altLang="en-US" dirty="0">
                <a:solidFill>
                  <a:srgbClr val="FF0000"/>
                </a:solidFill>
                <a:latin typeface="微软雅黑" panose="020B0503020204020204" charset="-122"/>
                <a:ea typeface="微软雅黑" panose="020B0503020204020204" charset="-122"/>
              </a:rPr>
              <a:t>月</a:t>
            </a:r>
            <a:r>
              <a:rPr lang="en-US" altLang="zh-CN" dirty="0">
                <a:solidFill>
                  <a:srgbClr val="FF0000"/>
                </a:solidFill>
                <a:latin typeface="微软雅黑" panose="020B0503020204020204" charset="-122"/>
                <a:ea typeface="微软雅黑" panose="020B0503020204020204" charset="-122"/>
              </a:rPr>
              <a:t>31</a:t>
            </a:r>
            <a:r>
              <a:rPr lang="zh-CN" altLang="en-US" dirty="0">
                <a:solidFill>
                  <a:srgbClr val="FF0000"/>
                </a:solidFill>
                <a:latin typeface="微软雅黑" panose="020B0503020204020204" charset="-122"/>
                <a:ea typeface="微软雅黑" panose="020B0503020204020204" charset="-122"/>
              </a:rPr>
              <a:t>日期间建成并稳定运行。</a:t>
            </a:r>
            <a:endParaRPr lang="zh-CN" altLang="en-US" dirty="0">
              <a:solidFill>
                <a:srgbClr val="FF0000"/>
              </a:solidFill>
              <a:latin typeface="微软雅黑" panose="020B0503020204020204" charset="-122"/>
              <a:ea typeface="微软雅黑" panose="020B0503020204020204" charset="-122"/>
            </a:endParaRPr>
          </a:p>
        </p:txBody>
      </p:sp>
      <p:sp>
        <p:nvSpPr>
          <p:cNvPr id="5" name="圆角矩形 4"/>
          <p:cNvSpPr/>
          <p:nvPr/>
        </p:nvSpPr>
        <p:spPr>
          <a:xfrm>
            <a:off x="7875270" y="1980565"/>
            <a:ext cx="3722370" cy="2632710"/>
          </a:xfrm>
          <a:prstGeom prst="roundRect">
            <a:avLst>
              <a:gd name="adj" fmla="val 0"/>
            </a:avLst>
          </a:prstGeom>
          <a:solidFill>
            <a:schemeClr val="bg1">
              <a:lumMod val="65000"/>
              <a:alpha val="43000"/>
            </a:schemeClr>
          </a:solidFill>
          <a:ln w="25400">
            <a:no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p>
        </p:txBody>
      </p:sp>
      <p:sp>
        <p:nvSpPr>
          <p:cNvPr id="7" name="矩形 6"/>
          <p:cNvSpPr/>
          <p:nvPr/>
        </p:nvSpPr>
        <p:spPr>
          <a:xfrm>
            <a:off x="8032115" y="2001520"/>
            <a:ext cx="3476625" cy="2584450"/>
          </a:xfrm>
          <a:prstGeom prst="rect">
            <a:avLst/>
          </a:prstGeom>
        </p:spPr>
        <p:txBody>
          <a:bodyPr wrap="square">
            <a:spAutoFit/>
          </a:bodyPr>
          <a:p>
            <a:pPr indent="0">
              <a:lnSpc>
                <a:spcPct val="150000"/>
              </a:lnSpc>
              <a:buFont typeface="Wingdings" panose="05000000000000000000" pitchFamily="2" charset="2"/>
              <a:buNone/>
            </a:pPr>
            <a:r>
              <a:rPr lang="zh-CN" altLang="en-US" dirty="0">
                <a:solidFill>
                  <a:srgbClr val="333333"/>
                </a:solidFill>
                <a:latin typeface="微软雅黑" panose="020B0503020204020204" charset="-122"/>
                <a:ea typeface="微软雅黑" panose="020B0503020204020204" charset="-122"/>
                <a:sym typeface="+mn-ea"/>
              </a:rPr>
              <a:t>已通过其他渠道获取市级财政资金和化工区发展资金支持的项目，不再予以支持。</a:t>
            </a:r>
            <a:r>
              <a:rPr lang="zh-CN" altLang="en-US" dirty="0">
                <a:solidFill>
                  <a:srgbClr val="FF0000"/>
                </a:solidFill>
                <a:latin typeface="微软雅黑" panose="020B0503020204020204" charset="-122"/>
                <a:ea typeface="微软雅黑" panose="020B0503020204020204" charset="-122"/>
                <a:sym typeface="+mn-ea"/>
              </a:rPr>
              <a:t>经查实重复申报的，将计入单位信用档案。</a:t>
            </a:r>
            <a:endParaRPr lang="zh-CN" altLang="en-US" dirty="0">
              <a:solidFill>
                <a:srgbClr val="333333"/>
              </a:solidFill>
              <a:latin typeface="微软雅黑" panose="020B0503020204020204" charset="-122"/>
              <a:ea typeface="微软雅黑" panose="020B0503020204020204" charset="-122"/>
            </a:endParaRPr>
          </a:p>
          <a:p>
            <a:pPr indent="0">
              <a:lnSpc>
                <a:spcPct val="150000"/>
              </a:lnSpc>
              <a:buFont typeface="Wingdings" panose="05000000000000000000" pitchFamily="2" charset="2"/>
              <a:buNone/>
            </a:pPr>
            <a:r>
              <a:rPr lang="zh-CN" altLang="en-US" dirty="0">
                <a:solidFill>
                  <a:srgbClr val="333333"/>
                </a:solidFill>
                <a:latin typeface="微软雅黑" panose="020B0503020204020204" charset="-122"/>
                <a:ea typeface="微软雅黑" panose="020B0503020204020204" charset="-122"/>
                <a:sym typeface="+mn-ea"/>
              </a:rPr>
              <a:t>每家申报单位同一年度申报项目不超过</a:t>
            </a:r>
            <a:r>
              <a:rPr lang="en-US" altLang="zh-CN" dirty="0">
                <a:solidFill>
                  <a:srgbClr val="333333"/>
                </a:solidFill>
                <a:latin typeface="微软雅黑" panose="020B0503020204020204" charset="-122"/>
                <a:ea typeface="微软雅黑" panose="020B0503020204020204" charset="-122"/>
                <a:sym typeface="+mn-ea"/>
              </a:rPr>
              <a:t>2</a:t>
            </a:r>
            <a:r>
              <a:rPr lang="zh-CN" altLang="en-US" dirty="0">
                <a:solidFill>
                  <a:srgbClr val="333333"/>
                </a:solidFill>
                <a:latin typeface="微软雅黑" panose="020B0503020204020204" charset="-122"/>
                <a:ea typeface="微软雅黑" panose="020B0503020204020204" charset="-122"/>
                <a:sym typeface="+mn-ea"/>
              </a:rPr>
              <a:t>项。</a:t>
            </a:r>
            <a:endParaRPr lang="zh-CN" altLang="en-US" dirty="0">
              <a:latin typeface="微软雅黑" panose="020B0503020204020204" charset="-122"/>
              <a:ea typeface="微软雅黑" panose="020B0503020204020204" charset="-122"/>
            </a:endParaRPr>
          </a:p>
        </p:txBody>
      </p:sp>
      <p:sp>
        <p:nvSpPr>
          <p:cNvPr id="9" name="椭圆 8"/>
          <p:cNvSpPr/>
          <p:nvPr/>
        </p:nvSpPr>
        <p:spPr>
          <a:xfrm>
            <a:off x="9635190" y="1031890"/>
            <a:ext cx="629295" cy="611999"/>
          </a:xfrm>
          <a:prstGeom prst="ellipse">
            <a:avLst/>
          </a:prstGeom>
          <a:solidFill>
            <a:schemeClr val="tx1"/>
          </a:solidFill>
          <a:ln w="25400">
            <a:solidFill>
              <a:schemeClr val="tx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000" dirty="0">
                <a:latin typeface="微软雅黑" panose="020B0503020204020204" charset="-122"/>
                <a:ea typeface="微软雅黑" panose="020B0503020204020204" charset="-122"/>
              </a:rPr>
              <a:t>3</a:t>
            </a:r>
            <a:endParaRPr kumimoji="1" lang="zh-CN" altLang="en-US" sz="2000" dirty="0">
              <a:latin typeface="微软雅黑" panose="020B0503020204020204" charset="-122"/>
              <a:ea typeface="微软雅黑" panose="020B0503020204020204" charset="-122"/>
            </a:endParaRPr>
          </a:p>
        </p:txBody>
      </p:sp>
    </p:spTree>
  </p:cSld>
  <p:clrMapOvr>
    <a:masterClrMapping/>
  </p:clrMapOvr>
  <p:transition spd="slow" advClick="0" advTm="1000"/>
</p:sld>
</file>

<file path=ppt/tags/tag1.xml><?xml version="1.0" encoding="utf-8"?>
<p:tagLst xmlns:p="http://schemas.openxmlformats.org/presentationml/2006/main">
  <p:tag name="KSO_WM_UNIT_TABLE_BEAUTIFY" val="smartTable{399c58aa-b10a-4b5b-bfad-ee1dde58ed74}"/>
</p:tagLst>
</file>

<file path=ppt/tags/tag2.xml><?xml version="1.0" encoding="utf-8"?>
<p:tagLst xmlns:p="http://schemas.openxmlformats.org/presentationml/2006/main">
  <p:tag name="KSO_WM_UNIT_PLACING_PICTURE_USER_VIEWPORT" val="{&quot;height&quot;:8721,&quot;width&quot;:7114}"/>
</p:tagLst>
</file>

<file path=ppt/tags/tag3.xml><?xml version="1.0" encoding="utf-8"?>
<p:tagLst xmlns:p="http://schemas.openxmlformats.org/presentationml/2006/main">
  <p:tag name="KSO_WM_UNIT_PLACING_PICTURE_USER_VIEWPORT" val="{&quot;height&quot;:5215,&quot;width&quot;:7797}"/>
</p:tagLst>
</file>

<file path=ppt/tags/tag4.xml><?xml version="1.0" encoding="utf-8"?>
<p:tagLst xmlns:p="http://schemas.openxmlformats.org/presentationml/2006/main">
  <p:tag name="KSO_WM_UNIT_PLACING_PICTURE_USER_VIEWPORT" val="{&quot;height&quot;:8721,&quot;width&quot;:7114}"/>
</p:tagLst>
</file>

<file path=ppt/tags/tag5.xml><?xml version="1.0" encoding="utf-8"?>
<p:tagLst xmlns:p="http://schemas.openxmlformats.org/presentationml/2006/main">
  <p:tag name="KSO_WM_UNIT_TABLE_BEAUTIFY" val="smartTable{1eeba336-366f-48d7-a54a-1c3cc1e36f79}"/>
  <p:tag name="TABLE_ENDDRAG_ORIGIN_RECT" val="568*228"/>
  <p:tag name="TABLE_ENDDRAG_RECT" val="361*250*568*228"/>
</p:tagLst>
</file>

<file path=ppt/tags/tag6.xml><?xml version="1.0" encoding="utf-8"?>
<p:tagLst xmlns:p="http://schemas.openxmlformats.org/presentationml/2006/main">
  <p:tag name="KSO_WM_UNIT_TABLE_BEAUTIFY" val="smartTable{6a520177-5acf-4d41-9b6d-bec8fbc13a6b}"/>
  <p:tag name="TABLE_ENDDRAG_ORIGIN_RECT" val="719*322"/>
  <p:tag name="TABLE_ENDDRAG_RECT" val="161*294*719*322"/>
</p:tagLst>
</file>

<file path=ppt/tags/tag7.xml><?xml version="1.0" encoding="utf-8"?>
<p:tagLst xmlns:p="http://schemas.openxmlformats.org/presentationml/2006/main">
  <p:tag name="COMMONDATA" val="eyJoZGlkIjoiNTlhN2JmZTU5MTAzZjg5M2Q3NDU2MzJkM2FmZDQwNjkifQ=="/>
</p:tagLst>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spDef>
      <a:spPr>
        <a:solidFill>
          <a:schemeClr val="bg1">
            <a:lumMod val="75000"/>
          </a:schemeClr>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tantia 标宋">
      <a:majorFont>
        <a:latin typeface="Constantia"/>
        <a:ea typeface="微软简标宋"/>
        <a:cs typeface=""/>
      </a:majorFont>
      <a:minorFont>
        <a:latin typeface="Constanti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5"/>
        </a:lnRef>
        <a:fillRef idx="2">
          <a:schemeClr val="accent5"/>
        </a:fillRef>
        <a:effectRef idx="1">
          <a:schemeClr val="accent5"/>
        </a:effectRef>
        <a:fontRef idx="minor">
          <a:schemeClr val="dk1"/>
        </a:fontRef>
      </a:style>
    </a:spDef>
    <a:lnDef>
      <a:spPr>
        <a:ln w="38100">
          <a:solidFill>
            <a:srgbClr val="FFC000"/>
          </a:solidFill>
        </a:ln>
      </a:spPr>
      <a:bodyPr/>
      <a:lstStyle/>
      <a:style>
        <a:lnRef idx="1">
          <a:schemeClr val="accent5"/>
        </a:lnRef>
        <a:fillRef idx="0">
          <a:schemeClr val="accent5"/>
        </a:fillRef>
        <a:effectRef idx="0">
          <a:schemeClr val="accent5"/>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0</TotalTime>
  <Words>8240</Words>
  <Application>WPS 演示</Application>
  <PresentationFormat>宽屏</PresentationFormat>
  <Paragraphs>562</Paragraphs>
  <Slides>45</Slides>
  <Notes>49</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45</vt:i4>
      </vt:variant>
    </vt:vector>
  </HeadingPairs>
  <TitlesOfParts>
    <vt:vector size="65" baseType="lpstr">
      <vt:lpstr>Arial</vt:lpstr>
      <vt:lpstr>宋体</vt:lpstr>
      <vt:lpstr>Wingdings</vt:lpstr>
      <vt:lpstr>Constantia</vt:lpstr>
      <vt:lpstr>微软雅黑</vt:lpstr>
      <vt:lpstr>黑体</vt:lpstr>
      <vt:lpstr>Times New Roman</vt:lpstr>
      <vt:lpstr>Calibri</vt:lpstr>
      <vt:lpstr>Times New Roman</vt:lpstr>
      <vt:lpstr>华文新魏</vt:lpstr>
      <vt:lpstr>Tw Cen MT</vt:lpstr>
      <vt:lpstr>等线</vt:lpstr>
      <vt:lpstr>Arial Narrow</vt:lpstr>
      <vt:lpstr>Wingdings</vt:lpstr>
      <vt:lpstr>Arial Unicode MS</vt:lpstr>
      <vt:lpstr>微软简标宋</vt:lpstr>
      <vt:lpstr>仿宋_GB2312</vt:lpstr>
      <vt:lpstr>仿宋</vt:lpstr>
      <vt:lpstr>水滴</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市属国企加大科技创新迈向产业链高端的创新思路与策略专项研究  课题申请汇报</dc:title>
  <dc:creator>sicc</dc:creator>
  <cp:lastModifiedBy>WPS_1633001071</cp:lastModifiedBy>
  <cp:revision>619</cp:revision>
  <cp:lastPrinted>2020-10-22T07:16:00Z</cp:lastPrinted>
  <dcterms:created xsi:type="dcterms:W3CDTF">2020-03-15T05:52:00Z</dcterms:created>
  <dcterms:modified xsi:type="dcterms:W3CDTF">2022-05-24T13:10:26Z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0x010100842BB3419B23554E88E865D885D3A579</vt:lpwstr>
  </property>
  <property fmtid="{D5CDD505-2E9C-101B-9397-08002B2CF9AE}" pid="3" name="KSOProductBuildVer">
    <vt:lpwstr>2052-11.1.0.11744</vt:lpwstr>
  </property>
  <property fmtid="{D5CDD505-2E9C-101B-9397-08002B2CF9AE}" pid="4" name="ICV">
    <vt:lpwstr>B9E39E07C7F2471BB0E23325B91707C8</vt:lpwstr>
  </property>
</Properties>
</file>