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98" r:id="rId4"/>
    <p:sldId id="258" r:id="rId5"/>
    <p:sldId id="337" r:id="rId6"/>
    <p:sldId id="320" r:id="rId7"/>
    <p:sldId id="266" r:id="rId8"/>
    <p:sldId id="265" r:id="rId10"/>
    <p:sldId id="264" r:id="rId11"/>
    <p:sldId id="267" r:id="rId12"/>
    <p:sldId id="268" r:id="rId13"/>
    <p:sldId id="274" r:id="rId14"/>
    <p:sldId id="354" r:id="rId15"/>
    <p:sldId id="355" r:id="rId16"/>
    <p:sldId id="293" r:id="rId17"/>
    <p:sldId id="356" r:id="rId18"/>
    <p:sldId id="294" r:id="rId19"/>
    <p:sldId id="273" r:id="rId20"/>
    <p:sldId id="299" r:id="rId21"/>
    <p:sldId id="300" r:id="rId22"/>
    <p:sldId id="302" r:id="rId23"/>
    <p:sldId id="260"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1FB7DA6-94E2-473D-BA95-4BDAA6875FA4}">
          <p14:sldIdLst>
            <p14:sldId id="256"/>
            <p14:sldId id="298"/>
            <p14:sldId id="258"/>
            <p14:sldId id="337"/>
            <p14:sldId id="320"/>
            <p14:sldId id="266"/>
            <p14:sldId id="265"/>
            <p14:sldId id="264"/>
            <p14:sldId id="267"/>
            <p14:sldId id="268"/>
          </p14:sldIdLst>
        </p14:section>
        <p14:section name="无标题节" id="{AF0264B0-59E4-447F-A774-EDEC99932F1A}">
          <p14:sldIdLst>
            <p14:sldId id="274"/>
            <p14:sldId id="354"/>
            <p14:sldId id="355"/>
            <p14:sldId id="293"/>
            <p14:sldId id="356"/>
            <p14:sldId id="294"/>
            <p14:sldId id="273"/>
            <p14:sldId id="299"/>
            <p14:sldId id="300"/>
            <p14:sldId id="302"/>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528" autoAdjust="0"/>
  </p:normalViewPr>
  <p:slideViewPr>
    <p:cSldViewPr snapToGrid="0">
      <p:cViewPr>
        <p:scale>
          <a:sx n="90" d="100"/>
          <a:sy n="90" d="100"/>
        </p:scale>
        <p:origin x="-117" y="-225"/>
      </p:cViewPr>
      <p:guideLst>
        <p:guide orient="horz" pos="2174"/>
        <p:guide pos="389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56815-D1C5-40C8-9811-A7FFB3E7FC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BD4C1-21A9-4C87-AF10-6DF8A7CEA7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i="0" kern="1200" dirty="0" smtClean="0">
                <a:solidFill>
                  <a:schemeClr val="tx1"/>
                </a:solidFill>
                <a:latin typeface="+mn-lt"/>
                <a:ea typeface="+mn-ea"/>
                <a:cs typeface="+mn-cs"/>
              </a:rPr>
              <a:t>上海人才新政“</a:t>
            </a:r>
            <a:r>
              <a:rPr lang="en-US" altLang="zh-CN" sz="1200" b="1" i="0" kern="1200" dirty="0" smtClean="0">
                <a:solidFill>
                  <a:schemeClr val="tx1"/>
                </a:solidFill>
                <a:latin typeface="+mn-lt"/>
                <a:ea typeface="+mn-ea"/>
                <a:cs typeface="+mn-cs"/>
              </a:rPr>
              <a:t>30</a:t>
            </a:r>
            <a:r>
              <a:rPr lang="zh-CN" altLang="en-US" sz="1200" b="1" i="0" kern="1200" dirty="0" smtClean="0">
                <a:solidFill>
                  <a:schemeClr val="tx1"/>
                </a:solidFill>
                <a:latin typeface="+mn-lt"/>
                <a:ea typeface="+mn-ea"/>
                <a:cs typeface="+mn-cs"/>
              </a:rPr>
              <a:t>条”？</a:t>
            </a:r>
            <a:endParaRPr lang="zh-CN" altLang="en-US" dirty="0"/>
          </a:p>
        </p:txBody>
      </p:sp>
      <p:sp>
        <p:nvSpPr>
          <p:cNvPr id="4" name="灯片编号占位符 3"/>
          <p:cNvSpPr>
            <a:spLocks noGrp="1"/>
          </p:cNvSpPr>
          <p:nvPr>
            <p:ph type="sldNum" sz="quarter" idx="10"/>
          </p:nvPr>
        </p:nvSpPr>
        <p:spPr/>
        <p:txBody>
          <a:bodyPr/>
          <a:lstStyle/>
          <a:p>
            <a:fld id="{AAFBD4C1-21A9-4C87-AF10-6DF8A7CEA7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多边形 6"/>
          <p:cNvSpPr/>
          <p:nvPr userDrawn="1"/>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9913611" y="-874841"/>
            <a:ext cx="5203892" cy="9432161"/>
            <a:chOff x="9913611" y="-874843"/>
            <a:chExt cx="5203892" cy="9432161"/>
          </a:xfrm>
        </p:grpSpPr>
        <p:sp>
          <p:nvSpPr>
            <p:cNvPr id="9" name="矩形 8"/>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913611" y="230057"/>
              <a:ext cx="5203892" cy="8327261"/>
              <a:chOff x="9913611" y="230057"/>
              <a:chExt cx="5203892" cy="8327261"/>
            </a:xfrm>
          </p:grpSpPr>
          <p:sp>
            <p:nvSpPr>
              <p:cNvPr id="11" name="等腰三角形 10"/>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p:cNvSpPr/>
          <p:nvPr userDrawn="1"/>
        </p:nvSpPr>
        <p:spPr>
          <a:xfrm>
            <a:off x="1963025" y="49599"/>
            <a:ext cx="10142289" cy="6728706"/>
          </a:xfrm>
          <a:prstGeom prst="rect">
            <a:avLst/>
          </a:prstGeom>
          <a:solidFill>
            <a:schemeClr val="bg1">
              <a:alpha val="86000"/>
            </a:schemeClr>
          </a:solidFill>
          <a:ln w="412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nvGrpSpPr>
        <p:grpSpPr>
          <a:xfrm>
            <a:off x="217461" y="-2868244"/>
            <a:ext cx="5203892" cy="9432161"/>
            <a:chOff x="9913611" y="-874843"/>
            <a:chExt cx="5203892" cy="9432161"/>
          </a:xfrm>
        </p:grpSpPr>
        <p:sp>
          <p:nvSpPr>
            <p:cNvPr id="16" name="矩形 1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913611" y="230057"/>
              <a:ext cx="5203892" cy="8327261"/>
              <a:chOff x="9913611" y="230057"/>
              <a:chExt cx="5203892" cy="8327261"/>
            </a:xfrm>
          </p:grpSpPr>
          <p:sp>
            <p:nvSpPr>
              <p:cNvPr id="18" name="等腰三角形 1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49"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email"/>
          <a:stretch>
            <a:fillRect/>
          </a:stretch>
        </p:blipFill>
        <p:spPr>
          <a:xfrm>
            <a:off x="1" y="1"/>
            <a:ext cx="8878824" cy="6858000"/>
          </a:xfrm>
          <a:prstGeom prst="rect">
            <a:avLst/>
          </a:prstGeom>
        </p:spPr>
      </p:pic>
      <p:sp>
        <p:nvSpPr>
          <p:cNvPr id="8" name="任意多边形 7"/>
          <p:cNvSpPr/>
          <p:nvPr userDrawn="1"/>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1294425" flipH="1">
            <a:off x="3680680" y="2787651"/>
            <a:ext cx="49184" cy="8140700"/>
          </a:xfrm>
          <a:prstGeom prst="rect">
            <a:avLst/>
          </a:prstGeom>
          <a:gradFill>
            <a:gsLst>
              <a:gs pos="54000">
                <a:schemeClr val="accent1">
                  <a:lumMod val="5000"/>
                  <a:lumOff val="95000"/>
                  <a:alpha val="0"/>
                </a:schemeClr>
              </a:gs>
              <a:gs pos="100000">
                <a:srgbClr val="00B0F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rot="1294425" flipH="1">
            <a:off x="4463012" y="-618340"/>
            <a:ext cx="297523" cy="8140700"/>
          </a:xfrm>
          <a:prstGeom prst="rect">
            <a:avLst/>
          </a:prstGeom>
          <a:solidFill>
            <a:schemeClr val="bg2">
              <a:lumMod val="1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nvGrpSpPr>
        <p:grpSpPr>
          <a:xfrm>
            <a:off x="9913611" y="-874841"/>
            <a:ext cx="5203892" cy="9432161"/>
            <a:chOff x="9913611" y="-874843"/>
            <a:chExt cx="5203892" cy="9432161"/>
          </a:xfrm>
        </p:grpSpPr>
        <p:sp>
          <p:nvSpPr>
            <p:cNvPr id="17" name="矩形 16"/>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913611" y="230057"/>
              <a:ext cx="5203892" cy="8327261"/>
              <a:chOff x="9913611" y="230057"/>
              <a:chExt cx="5203892" cy="8327261"/>
            </a:xfrm>
          </p:grpSpPr>
          <p:sp>
            <p:nvSpPr>
              <p:cNvPr id="19" name="等腰三角形 18"/>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flipH="1">
            <a:off x="3680680" y="2787651"/>
            <a:ext cx="49184" cy="8140700"/>
          </a:xfrm>
          <a:prstGeom prst="rect">
            <a:avLst/>
          </a:prstGeom>
          <a:gradFill>
            <a:gsLst>
              <a:gs pos="54000">
                <a:schemeClr val="accent1">
                  <a:lumMod val="5000"/>
                  <a:lumOff val="95000"/>
                  <a:alpha val="0"/>
                </a:schemeClr>
              </a:gs>
              <a:gs pos="100000">
                <a:srgbClr val="00B0F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2" y="-618340"/>
            <a:ext cx="297523" cy="8140700"/>
          </a:xfrm>
          <a:prstGeom prst="rect">
            <a:avLst/>
          </a:prstGeom>
          <a:solidFill>
            <a:schemeClr val="bg2">
              <a:lumMod val="1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7001911" y="4141608"/>
            <a:ext cx="4777740" cy="645160"/>
          </a:xfrm>
          <a:prstGeom prst="rect">
            <a:avLst/>
          </a:prstGeom>
          <a:noFill/>
          <a:ln>
            <a:noFill/>
          </a:ln>
          <a:effectLst>
            <a:outerShdw blurRad="50800" dist="50800" dir="5400000" algn="ctr" rotWithShape="0">
              <a:srgbClr val="000000">
                <a:alpha val="70000"/>
              </a:srgbClr>
            </a:outerShdw>
          </a:effectLst>
        </p:spPr>
        <p:txBody>
          <a:bodyPr wrap="none" rtlCol="0">
            <a:spAutoFit/>
          </a:bodyPr>
          <a:lstStyle/>
          <a:p>
            <a:pPr algn="l"/>
            <a:r>
              <a:rPr lang="en-US" altLang="zh-CN" sz="3600" b="1" dirty="0" smtClean="0">
                <a:solidFill>
                  <a:schemeClr val="bg1">
                    <a:lumMod val="95000"/>
                  </a:schemeClr>
                </a:solidFill>
                <a:latin typeface="黑体" panose="02010609060101010101" pitchFamily="49" charset="-122"/>
                <a:ea typeface="黑体" panose="02010609060101010101" pitchFamily="49" charset="-122"/>
                <a:sym typeface="+mn-ea"/>
              </a:rPr>
              <a:t>2022</a:t>
            </a:r>
            <a:r>
              <a:rPr lang="zh-CN" altLang="en-US" sz="3600" b="1" dirty="0" smtClean="0">
                <a:solidFill>
                  <a:schemeClr val="bg1">
                    <a:lumMod val="95000"/>
                  </a:schemeClr>
                </a:solidFill>
                <a:latin typeface="黑体" panose="02010609060101010101" pitchFamily="49" charset="-122"/>
                <a:ea typeface="黑体" panose="02010609060101010101" pitchFamily="49" charset="-122"/>
                <a:sym typeface="+mn-ea"/>
              </a:rPr>
              <a:t>年上海化学工业区</a:t>
            </a:r>
            <a:endParaRPr lang="zh-CN" altLang="en-US" sz="3600" dirty="0">
              <a:solidFill>
                <a:schemeClr val="bg1">
                  <a:lumMod val="95000"/>
                </a:schemeClr>
              </a:solidFill>
              <a:latin typeface="黑体" panose="02010609060101010101" pitchFamily="49" charset="-122"/>
              <a:ea typeface="黑体" panose="02010609060101010101" pitchFamily="49" charset="-122"/>
            </a:endParaRPr>
          </a:p>
        </p:txBody>
      </p:sp>
      <p:sp>
        <p:nvSpPr>
          <p:cNvPr id="24" name="文本框 23"/>
          <p:cNvSpPr txBox="1"/>
          <p:nvPr/>
        </p:nvSpPr>
        <p:spPr>
          <a:xfrm>
            <a:off x="6036072" y="4786422"/>
            <a:ext cx="5743880" cy="646331"/>
          </a:xfrm>
          <a:prstGeom prst="rect">
            <a:avLst/>
          </a:prstGeom>
          <a:noFill/>
          <a:effectLst>
            <a:outerShdw blurRad="50800" dist="50800" dir="5400000" algn="ctr" rotWithShape="0">
              <a:srgbClr val="000000">
                <a:alpha val="70000"/>
              </a:srgbClr>
            </a:outerShdw>
          </a:effectLst>
        </p:spPr>
        <p:txBody>
          <a:bodyPr wrap="none" rtlCol="0">
            <a:spAutoFit/>
          </a:bodyPr>
          <a:lstStyle/>
          <a:p>
            <a:r>
              <a:rPr lang="zh-CN" altLang="en-US" sz="3600" b="1" dirty="0" smtClean="0">
                <a:solidFill>
                  <a:schemeClr val="bg1">
                    <a:lumMod val="95000"/>
                  </a:schemeClr>
                </a:solidFill>
                <a:latin typeface="黑体" panose="02010609060101010101" pitchFamily="49" charset="-122"/>
                <a:ea typeface="黑体" panose="02010609060101010101" pitchFamily="49" charset="-122"/>
              </a:rPr>
              <a:t>智慧园区建设项目申报培训</a:t>
            </a:r>
            <a:endParaRPr lang="zh-CN" altLang="en-US" sz="3600" b="1" dirty="0">
              <a:solidFill>
                <a:schemeClr val="bg1">
                  <a:lumMod val="95000"/>
                </a:schemeClr>
              </a:solidFill>
              <a:latin typeface="黑体" panose="02010609060101010101" pitchFamily="49" charset="-122"/>
              <a:ea typeface="黑体" panose="02010609060101010101" pitchFamily="49" charset="-122"/>
            </a:endParaRPr>
          </a:p>
        </p:txBody>
      </p:sp>
      <p:cxnSp>
        <p:nvCxnSpPr>
          <p:cNvPr id="29" name="直接连接符 28"/>
          <p:cNvCxnSpPr/>
          <p:nvPr/>
        </p:nvCxnSpPr>
        <p:spPr>
          <a:xfrm>
            <a:off x="5908498" y="4776519"/>
            <a:ext cx="4455887"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18328" y="0"/>
            <a:ext cx="3071905" cy="2171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96"/>
    </mc:Choice>
    <mc:Fallback>
      <p:transition spd="slow" advTm="54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493717" y="-1486006"/>
            <a:ext cx="10080000" cy="10080000"/>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5356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专项申报材料递交与审核</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sp>
        <p:nvSpPr>
          <p:cNvPr id="41" name="文本框 40"/>
          <p:cNvSpPr txBox="1"/>
          <p:nvPr/>
        </p:nvSpPr>
        <p:spPr>
          <a:xfrm>
            <a:off x="2729415" y="1940650"/>
            <a:ext cx="9000000" cy="499624"/>
          </a:xfrm>
          <a:prstGeom prst="rect">
            <a:avLst/>
          </a:prstGeom>
          <a:noFill/>
        </p:spPr>
        <p:txBody>
          <a:bodyPr wrap="square" rtlCol="0">
            <a:spAutoFit/>
          </a:bodyPr>
          <a:lstStyle/>
          <a:p>
            <a:pPr indent="457200" algn="just">
              <a:lnSpc>
                <a:spcPct val="150000"/>
              </a:lnSpc>
            </a:pP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17" name="TextBox 5"/>
          <p:cNvSpPr txBox="1">
            <a:spLocks noChangeArrowheads="1"/>
          </p:cNvSpPr>
          <p:nvPr/>
        </p:nvSpPr>
        <p:spPr bwMode="auto">
          <a:xfrm>
            <a:off x="4570413" y="1374775"/>
            <a:ext cx="54681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组织方式：</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集中</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申报，统一审核。</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3877165" y="1323686"/>
            <a:ext cx="540000" cy="540000"/>
          </a:xfrm>
          <a:prstGeom prst="ellipse">
            <a:avLst/>
          </a:prstGeom>
          <a:solidFill>
            <a:srgbClr val="FFC000"/>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1</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26" name="椭圆 25"/>
          <p:cNvSpPr/>
          <p:nvPr/>
        </p:nvSpPr>
        <p:spPr>
          <a:xfrm>
            <a:off x="3878475" y="2187061"/>
            <a:ext cx="540000" cy="54000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a:outerShdw blurRad="444500" dist="254000" dir="8100000" algn="ctr" rotWithShape="0">
              <a:srgbClr val="000000">
                <a:alpha val="50000"/>
              </a:srgbClr>
            </a:outerShdw>
          </a:effectLst>
        </p:spPr>
        <p:txBody>
          <a:bodyPr anchor="ctr"/>
          <a:lstStyle/>
          <a:p>
            <a:pPr algn="ctr" fontAlgn="auto">
              <a:spcBef>
                <a:spcPts val="0"/>
              </a:spcBef>
              <a:spcAft>
                <a:spcPts val="0"/>
              </a:spcAft>
              <a:defRPr/>
            </a:pPr>
            <a:r>
              <a:rPr lang="en-US" altLang="zh-CN" sz="2500" kern="0" dirty="0">
                <a:solidFill>
                  <a:srgbClr val="080808"/>
                </a:solidFill>
                <a:latin typeface="微软雅黑" panose="020B0503020204020204" pitchFamily="34" charset="-122"/>
                <a:ea typeface="微软雅黑" panose="020B0503020204020204" pitchFamily="34" charset="-122"/>
              </a:rPr>
              <a:t>2</a:t>
            </a:r>
            <a:endParaRPr lang="zh-CN" altLang="en-US" sz="2500" kern="0" dirty="0">
              <a:solidFill>
                <a:srgbClr val="080808"/>
              </a:solidFill>
              <a:latin typeface="微软雅黑" panose="020B0503020204020204" pitchFamily="34" charset="-122"/>
              <a:ea typeface="微软雅黑" panose="020B0503020204020204" pitchFamily="34" charset="-122"/>
            </a:endParaRPr>
          </a:p>
        </p:txBody>
      </p:sp>
      <p:sp>
        <p:nvSpPr>
          <p:cNvPr id="27" name="椭圆 26"/>
          <p:cNvSpPr/>
          <p:nvPr/>
        </p:nvSpPr>
        <p:spPr>
          <a:xfrm>
            <a:off x="3888000" y="3209925"/>
            <a:ext cx="540000" cy="540000"/>
          </a:xfrm>
          <a:prstGeom prst="ellipse">
            <a:avLst/>
          </a:prstGeom>
          <a:solidFill>
            <a:srgbClr val="ED7D31"/>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3</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30" name="椭圆 29"/>
          <p:cNvSpPr/>
          <p:nvPr/>
        </p:nvSpPr>
        <p:spPr>
          <a:xfrm flipH="1">
            <a:off x="3888000" y="4106863"/>
            <a:ext cx="540000" cy="540000"/>
          </a:xfrm>
          <a:prstGeom prst="ellipse">
            <a:avLst/>
          </a:prstGeom>
          <a:effectLst>
            <a:outerShdw blurRad="444500" dist="254000" dir="8100000" algn="ctr" rotWithShape="0">
              <a:srgbClr val="000000">
                <a:alpha val="50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altLang="zh-CN" sz="2500" kern="0" dirty="0">
                <a:solidFill>
                  <a:srgbClr val="080808"/>
                </a:solidFill>
                <a:latin typeface="微软雅黑" panose="020B0503020204020204" pitchFamily="34" charset="-122"/>
                <a:ea typeface="微软雅黑" panose="020B0503020204020204" pitchFamily="34" charset="-122"/>
              </a:rPr>
              <a:t>4</a:t>
            </a:r>
            <a:endParaRPr lang="zh-CN" altLang="en-US" sz="2500" kern="0" dirty="0">
              <a:solidFill>
                <a:srgbClr val="080808"/>
              </a:solidFill>
              <a:latin typeface="微软雅黑" panose="020B0503020204020204" pitchFamily="34" charset="-122"/>
              <a:ea typeface="微软雅黑" panose="020B0503020204020204" pitchFamily="34" charset="-122"/>
            </a:endParaRPr>
          </a:p>
        </p:txBody>
      </p:sp>
      <p:sp>
        <p:nvSpPr>
          <p:cNvPr id="34" name="椭圆 33"/>
          <p:cNvSpPr/>
          <p:nvPr/>
        </p:nvSpPr>
        <p:spPr>
          <a:xfrm>
            <a:off x="3888000" y="4946650"/>
            <a:ext cx="540000" cy="540000"/>
          </a:xfrm>
          <a:prstGeom prst="ellipse">
            <a:avLst/>
          </a:prstGeom>
          <a:solidFill>
            <a:srgbClr val="A5A5A5"/>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5</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35" name="TextBox 21"/>
          <p:cNvSpPr txBox="1">
            <a:spLocks noChangeArrowheads="1"/>
          </p:cNvSpPr>
          <p:nvPr/>
        </p:nvSpPr>
        <p:spPr bwMode="auto">
          <a:xfrm>
            <a:off x="4593590" y="2074545"/>
            <a:ext cx="644334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latin typeface="微软雅黑" panose="020B0503020204020204" pitchFamily="34" charset="-122"/>
                <a:ea typeface="微软雅黑" panose="020B0503020204020204" pitchFamily="34" charset="-122"/>
              </a:rPr>
              <a:t>起始时间在通知发布之日起截至</a:t>
            </a:r>
            <a:r>
              <a:rPr lang="en-US" altLang="zh-CN" sz="2000" dirty="0" smtClean="0">
                <a:solidFill>
                  <a:schemeClr val="bg1"/>
                </a:solidFill>
                <a:latin typeface="微软雅黑" panose="020B0503020204020204" pitchFamily="34" charset="-122"/>
                <a:ea typeface="微软雅黑" panose="020B0503020204020204" pitchFamily="34" charset="-122"/>
              </a:rPr>
              <a:t>2022</a:t>
            </a:r>
            <a:r>
              <a:rPr lang="zh-CN" altLang="en-US" sz="2000" dirty="0" smtClean="0">
                <a:solidFill>
                  <a:schemeClr val="bg1"/>
                </a:solidFill>
                <a:latin typeface="微软雅黑" panose="020B0503020204020204" pitchFamily="34" charset="-122"/>
                <a:ea typeface="微软雅黑" panose="020B0503020204020204" pitchFamily="34" charset="-122"/>
              </a:rPr>
              <a:t>年</a:t>
            </a:r>
            <a:r>
              <a:rPr lang="en-US" altLang="zh-CN" sz="2000" dirty="0" smtClean="0">
                <a:solidFill>
                  <a:schemeClr val="bg1"/>
                </a:solidFill>
                <a:latin typeface="微软雅黑" panose="020B0503020204020204" pitchFamily="34" charset="-122"/>
                <a:ea typeface="微软雅黑" panose="020B0503020204020204" pitchFamily="34" charset="-122"/>
              </a:rPr>
              <a:t>6</a:t>
            </a:r>
            <a:r>
              <a:rPr lang="zh-CN" altLang="en-US" sz="2000" dirty="0" smtClean="0">
                <a:solidFill>
                  <a:schemeClr val="bg1"/>
                </a:solidFill>
                <a:latin typeface="微软雅黑" panose="020B0503020204020204" pitchFamily="34" charset="-122"/>
                <a:ea typeface="微软雅黑" panose="020B0503020204020204" pitchFamily="34" charset="-122"/>
              </a:rPr>
              <a:t>月</a:t>
            </a:r>
            <a:r>
              <a:rPr lang="en-US" altLang="zh-CN" sz="2000" dirty="0" smtClean="0">
                <a:solidFill>
                  <a:schemeClr val="bg1"/>
                </a:solidFill>
                <a:latin typeface="微软雅黑" panose="020B0503020204020204" pitchFamily="34" charset="-122"/>
                <a:ea typeface="微软雅黑" panose="020B050302020402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rPr>
              <a:t>日申报的项目</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36" name="TextBox 22"/>
          <p:cNvSpPr txBox="1">
            <a:spLocks noChangeArrowheads="1"/>
          </p:cNvSpPr>
          <p:nvPr/>
        </p:nvSpPr>
        <p:spPr bwMode="auto">
          <a:xfrm>
            <a:off x="4600575" y="3152775"/>
            <a:ext cx="623379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材料书面形式一式两份</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盖章胶装成册，附电子版</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一份，提交至月华路</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sym typeface="+mn-ea"/>
              </a:rPr>
              <a:t>66</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号一楼一门式受理窗口。</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TextBox 23"/>
          <p:cNvSpPr txBox="1">
            <a:spLocks noChangeArrowheads="1"/>
          </p:cNvSpPr>
          <p:nvPr/>
        </p:nvSpPr>
        <p:spPr bwMode="auto">
          <a:xfrm>
            <a:off x="4613275" y="4068445"/>
            <a:ext cx="60629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材料完备性审核，材料不符要求、缺少相关内容的</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申报材料予以退回或要求申报企业在限定时间内补齐。</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TextBox 24"/>
          <p:cNvSpPr txBox="1">
            <a:spLocks noChangeArrowheads="1"/>
          </p:cNvSpPr>
          <p:nvPr/>
        </p:nvSpPr>
        <p:spPr bwMode="auto">
          <a:xfrm>
            <a:off x="4608511" y="4924425"/>
            <a:ext cx="585244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以第三方专业机构评价、集中评议、组织专家评审等方式开展审核。通过审核后的项目经公示无异议后，确认</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立项。</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right)">
                                      <p:cBhvr>
                                        <p:cTn id="21" dur="500"/>
                                        <p:tgtEl>
                                          <p:spTgt spid="17"/>
                                        </p:tgtEl>
                                      </p:cBhvr>
                                    </p:animEffect>
                                  </p:childTnLst>
                                </p:cTn>
                              </p:par>
                              <p:par>
                                <p:cTn id="22" presetID="12" presetClass="entr" presetSubtype="8" fill="hold" nodeType="withEffect">
                                  <p:stCondLst>
                                    <p:cond delay="1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p:tgtEl>
                                          <p:spTgt spid="35"/>
                                        </p:tgtEl>
                                        <p:attrNameLst>
                                          <p:attrName>ppt_x</p:attrName>
                                        </p:attrNameLst>
                                      </p:cBhvr>
                                      <p:tavLst>
                                        <p:tav tm="0">
                                          <p:val>
                                            <p:strVal val="#ppt_x-#ppt_w*1.125000"/>
                                          </p:val>
                                        </p:tav>
                                        <p:tav tm="100000">
                                          <p:val>
                                            <p:strVal val="#ppt_x"/>
                                          </p:val>
                                        </p:tav>
                                      </p:tavLst>
                                    </p:anim>
                                    <p:animEffect transition="in" filter="wipe(right)">
                                      <p:cBhvr>
                                        <p:cTn id="25" dur="500"/>
                                        <p:tgtEl>
                                          <p:spTgt spid="35"/>
                                        </p:tgtEl>
                                      </p:cBhvr>
                                    </p:animEffect>
                                  </p:childTnLst>
                                </p:cTn>
                              </p:par>
                              <p:par>
                                <p:cTn id="26" presetID="12" presetClass="entr" presetSubtype="8"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ppt_x</p:attrName>
                                        </p:attrNameLst>
                                      </p:cBhvr>
                                      <p:tavLst>
                                        <p:tav tm="0">
                                          <p:val>
                                            <p:strVal val="#ppt_x-#ppt_w*1.125000"/>
                                          </p:val>
                                        </p:tav>
                                        <p:tav tm="100000">
                                          <p:val>
                                            <p:strVal val="#ppt_x"/>
                                          </p:val>
                                        </p:tav>
                                      </p:tavLst>
                                    </p:anim>
                                    <p:animEffect transition="in" filter="wipe(right)">
                                      <p:cBhvr>
                                        <p:cTn id="29" dur="500"/>
                                        <p:tgtEl>
                                          <p:spTgt spid="36"/>
                                        </p:tgtEl>
                                      </p:cBhvr>
                                    </p:animEffect>
                                  </p:childTnLst>
                                </p:cTn>
                              </p:par>
                              <p:par>
                                <p:cTn id="30" presetID="12" presetClass="entr" presetSubtype="8" fill="hold" nodeType="withEffect">
                                  <p:stCondLst>
                                    <p:cond delay="40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p:tgtEl>
                                          <p:spTgt spid="37"/>
                                        </p:tgtEl>
                                        <p:attrNameLst>
                                          <p:attrName>ppt_x</p:attrName>
                                        </p:attrNameLst>
                                      </p:cBhvr>
                                      <p:tavLst>
                                        <p:tav tm="0">
                                          <p:val>
                                            <p:strVal val="#ppt_x-#ppt_w*1.125000"/>
                                          </p:val>
                                        </p:tav>
                                        <p:tav tm="100000">
                                          <p:val>
                                            <p:strVal val="#ppt_x"/>
                                          </p:val>
                                        </p:tav>
                                      </p:tavLst>
                                    </p:anim>
                                    <p:animEffect transition="in" filter="wipe(right)">
                                      <p:cBhvr>
                                        <p:cTn id="33" dur="500"/>
                                        <p:tgtEl>
                                          <p:spTgt spid="37"/>
                                        </p:tgtEl>
                                      </p:cBhvr>
                                    </p:animEffect>
                                  </p:childTnLst>
                                </p:cTn>
                              </p:par>
                              <p:par>
                                <p:cTn id="34" presetID="12" presetClass="entr" presetSubtype="8" fill="hold" nodeType="withEffect">
                                  <p:stCondLst>
                                    <p:cond delay="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right)">
                                      <p:cBhvr>
                                        <p:cTn id="37" dur="500"/>
                                        <p:tgtEl>
                                          <p:spTgt spid="38"/>
                                        </p:tgtEl>
                                      </p:cBhvr>
                                    </p:animEffect>
                                  </p:childTnLst>
                                </p:cTn>
                              </p:par>
                              <p:par>
                                <p:cTn id="38" presetID="2" presetClass="entr" presetSubtype="4"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bldLvl="0" animBg="1"/>
      <p:bldP spid="26" grpId="0" bldLvl="0" animBg="1"/>
      <p:bldP spid="27" grpId="0" bldLvl="0" animBg="1"/>
      <p:bldP spid="30" grpId="0" bldLvl="0" animBg="1"/>
      <p:bldP spid="3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4450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专项申报材料的组成与需关注点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926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7" name="文本框 6"/>
          <p:cNvSpPr txBox="1"/>
          <p:nvPr/>
        </p:nvSpPr>
        <p:spPr>
          <a:xfrm>
            <a:off x="3284220" y="1751965"/>
            <a:ext cx="8510905" cy="1938020"/>
          </a:xfrm>
          <a:prstGeom prst="rect">
            <a:avLst/>
          </a:prstGeom>
          <a:noFill/>
        </p:spPr>
        <p:txBody>
          <a:bodyPr wrap="square" rtlCol="0">
            <a:spAutoFit/>
          </a:bodyPr>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、申请表（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单位基本信息表、单位扩展信息表、项目基本信息表、项目承担单位负责人审查表等、合作单位意见、管委会审批意见</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、申请</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报告</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附件</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4" name="图片 3"/>
          <p:cNvPicPr>
            <a:picLocks noChangeAspect="1"/>
          </p:cNvPicPr>
          <p:nvPr/>
        </p:nvPicPr>
        <p:blipFill>
          <a:blip r:embed="rId2"/>
          <a:stretch>
            <a:fillRect/>
          </a:stretch>
        </p:blipFill>
        <p:spPr>
          <a:xfrm>
            <a:off x="5224145" y="2921000"/>
            <a:ext cx="2733675" cy="342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需</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643505" y="1221740"/>
            <a:ext cx="9286875" cy="5169535"/>
          </a:xfrm>
          <a:prstGeom prst="rect">
            <a:avLst/>
          </a:prstGeom>
          <a:noFill/>
        </p:spPr>
        <p:txBody>
          <a:bodyPr wrap="square" rtlCol="0">
            <a:spAutoFit/>
          </a:bodyPr>
          <a:lstStyle/>
          <a:p>
            <a:pPr marL="342900" indent="-342900" algn="just">
              <a:lnSpc>
                <a:spcPct val="150000"/>
              </a:lnSpc>
            </a:pPr>
            <a:r>
              <a:rPr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（一</a:t>
            </a:r>
            <a:r>
              <a:rPr 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r>
              <a:rPr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“互联网+”化工生产场景应用</a:t>
            </a:r>
            <a:r>
              <a:rPr 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r>
              <a:rPr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（二）“互联网+”园区治理和服务应用</a:t>
            </a:r>
            <a:endParaRPr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marL="342900" indent="-342900" algn="just">
              <a:lnSpc>
                <a:spcPct val="150000"/>
              </a:lnSpc>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项目基本信息表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中，将会涉及</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验收阶段</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的考评</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相关要素：</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a:t>
            </a: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周期</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总投入</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经费情况</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建设目标</a:t>
            </a:r>
            <a:endParaRPr lang="zh-CN" altLang="en-US" sz="2000"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建设内容</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关键技术</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技术先进性</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项目创新点</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考核指标</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4798695" y="2256155"/>
            <a:ext cx="3298825" cy="3536315"/>
          </a:xfrm>
          <a:prstGeom prst="rect">
            <a:avLst/>
          </a:prstGeom>
        </p:spPr>
      </p:pic>
      <p:pic>
        <p:nvPicPr>
          <p:cNvPr id="6" name="图片 5"/>
          <p:cNvPicPr>
            <a:picLocks noChangeAspect="1"/>
          </p:cNvPicPr>
          <p:nvPr/>
        </p:nvPicPr>
        <p:blipFill>
          <a:blip r:embed="rId3"/>
          <a:stretch>
            <a:fillRect/>
          </a:stretch>
        </p:blipFill>
        <p:spPr>
          <a:xfrm>
            <a:off x="8213090" y="2255520"/>
            <a:ext cx="3530600" cy="353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xEl>
                                              <p:pRg st="6" end="6"/>
                                            </p:txEl>
                                          </p:spTgt>
                                        </p:tgtEl>
                                        <p:attrNameLst>
                                          <p:attrName>style.visibility</p:attrName>
                                        </p:attrNameLst>
                                      </p:cBhvr>
                                      <p:to>
                                        <p:strVal val="visible"/>
                                      </p:to>
                                    </p:set>
                                    <p:animEffect transition="in" filter="barn(inVertical)">
                                      <p:cBhvr>
                                        <p:cTn id="25" dur="500"/>
                                        <p:tgtEl>
                                          <p:spTgt spid="4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barn(inVertical)">
                                      <p:cBhvr>
                                        <p:cTn id="28" dur="500"/>
                                        <p:tgtEl>
                                          <p:spTgt spid="41">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1">
                                            <p:txEl>
                                              <p:pRg st="8" end="8"/>
                                            </p:txEl>
                                          </p:spTgt>
                                        </p:tgtEl>
                                        <p:attrNameLst>
                                          <p:attrName>style.visibility</p:attrName>
                                        </p:attrNameLst>
                                      </p:cBhvr>
                                      <p:to>
                                        <p:strVal val="visible"/>
                                      </p:to>
                                    </p:set>
                                    <p:animEffect transition="in" filter="barn(inVertical)">
                                      <p:cBhvr>
                                        <p:cTn id="31" dur="500"/>
                                        <p:tgtEl>
                                          <p:spTgt spid="41">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1">
                                            <p:txEl>
                                              <p:pRg st="9" end="9"/>
                                            </p:txEl>
                                          </p:spTgt>
                                        </p:tgtEl>
                                        <p:attrNameLst>
                                          <p:attrName>style.visibility</p:attrName>
                                        </p:attrNameLst>
                                      </p:cBhvr>
                                      <p:to>
                                        <p:strVal val="visible"/>
                                      </p:to>
                                    </p:set>
                                    <p:animEffect transition="in" filter="barn(inVertical)">
                                      <p:cBhvr>
                                        <p:cTn id="34" dur="500"/>
                                        <p:tgtEl>
                                          <p:spTgt spid="41">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1">
                                            <p:txEl>
                                              <p:pRg st="10" end="10"/>
                                            </p:txEl>
                                          </p:spTgt>
                                        </p:tgtEl>
                                        <p:attrNameLst>
                                          <p:attrName>style.visibility</p:attrName>
                                        </p:attrNameLst>
                                      </p:cBhvr>
                                      <p:to>
                                        <p:strVal val="visible"/>
                                      </p:to>
                                    </p:set>
                                    <p:animEffect transition="in" filter="barn(inVertical)">
                                      <p:cBhvr>
                                        <p:cTn id="37" dur="500"/>
                                        <p:tgtEl>
                                          <p:spTgt spid="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284220" y="558165"/>
            <a:ext cx="8907780" cy="460375"/>
          </a:xfrm>
          <a:prstGeom prst="rect">
            <a:avLst/>
          </a:prstGeom>
          <a:noFill/>
        </p:spPr>
        <p:txBody>
          <a:bodyPr wrap="square" rtlCol="0">
            <a:spAutoFit/>
          </a:bodyPr>
          <a:lstStyle/>
          <a:p>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844350" y="1254215"/>
            <a:ext cx="9000000" cy="5169535"/>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项目基本信息表</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项目资金</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（不含税）</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费用构成</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资金来源及用款计划（</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在建）</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专项资金主要用途</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indent="0" algn="just">
              <a:lnSpc>
                <a:spcPct val="150000"/>
              </a:lnSpc>
              <a:buFont typeface="Wingdings" panose="05000000000000000000" pitchFamily="2" charset="2"/>
              <a:buNone/>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项目承担单位负责人审查意见</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合作单位意见</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管委会审批意见</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6694170" y="1254125"/>
            <a:ext cx="3682365" cy="4871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xEl>
                                              <p:pRg st="6" end="6"/>
                                            </p:txEl>
                                          </p:spTgt>
                                        </p:tgtEl>
                                        <p:attrNameLst>
                                          <p:attrName>style.visibility</p:attrName>
                                        </p:attrNameLst>
                                      </p:cBhvr>
                                      <p:to>
                                        <p:strVal val="visible"/>
                                      </p:to>
                                    </p:set>
                                    <p:animEffect transition="in" filter="barn(inVertical)">
                                      <p:cBhvr>
                                        <p:cTn id="25" dur="500"/>
                                        <p:tgtEl>
                                          <p:spTgt spid="4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barn(inVertical)">
                                      <p:cBhvr>
                                        <p:cTn id="28" dur="5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284220" y="558165"/>
            <a:ext cx="8907780" cy="460375"/>
          </a:xfrm>
          <a:prstGeom prst="rect">
            <a:avLst/>
          </a:prstGeom>
          <a:noFill/>
        </p:spPr>
        <p:txBody>
          <a:bodyPr wrap="square" rtlCol="0">
            <a:spAutoFit/>
          </a:bodyPr>
          <a:lstStyle/>
          <a:p>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844350" y="1254215"/>
            <a:ext cx="9000000" cy="1476375"/>
          </a:xfrm>
          <a:prstGeom prst="rect">
            <a:avLst/>
          </a:prstGeom>
          <a:noFill/>
        </p:spPr>
        <p:txBody>
          <a:bodyPr wrap="square" rtlCol="0">
            <a:spAutoFit/>
          </a:bodyPr>
          <a:lstStyle/>
          <a:p>
            <a:pPr indent="0" algn="just">
              <a:lnSpc>
                <a:spcPct val="150000"/>
              </a:lnSpc>
              <a:buFont typeface="Wingdings" panose="05000000000000000000" pitchFamily="2" charset="2"/>
              <a:buNone/>
            </a:pP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5" name="文本框 4"/>
          <p:cNvSpPr txBox="1"/>
          <p:nvPr/>
        </p:nvSpPr>
        <p:spPr>
          <a:xfrm>
            <a:off x="2949760" y="1477100"/>
            <a:ext cx="9000000" cy="3784600"/>
          </a:xfrm>
          <a:prstGeom prst="rect">
            <a:avLst/>
          </a:prstGeom>
          <a:noFill/>
        </p:spPr>
        <p:txBody>
          <a:bodyPr wrap="square" rtlCol="0">
            <a:spAutoFit/>
          </a:bodyPr>
          <a:p>
            <a:pPr marL="342900" indent="-342900" algn="just">
              <a:lnSpc>
                <a:spcPct val="150000"/>
              </a:lnSpc>
            </a:pPr>
            <a:r>
              <a:rPr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（二）“互联网+”园区治理和服务应用</a:t>
            </a:r>
            <a:r>
              <a:rPr 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中</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活动基本信息表</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活动方案</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费用预算</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中央财政</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科研项目</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专家</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咨询费</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管理办法》</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多年申报的</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较之以往的</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亮点。</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6" name="图片 5"/>
          <p:cNvPicPr>
            <a:picLocks noChangeAspect="1"/>
          </p:cNvPicPr>
          <p:nvPr/>
        </p:nvPicPr>
        <p:blipFill>
          <a:blip r:embed="rId2"/>
          <a:stretch>
            <a:fillRect/>
          </a:stretch>
        </p:blipFill>
        <p:spPr>
          <a:xfrm>
            <a:off x="5669915" y="2152015"/>
            <a:ext cx="5343525" cy="2000250"/>
          </a:xfrm>
          <a:prstGeom prst="rect">
            <a:avLst/>
          </a:prstGeom>
        </p:spPr>
      </p:pic>
      <p:pic>
        <p:nvPicPr>
          <p:cNvPr id="7" name="图片 6"/>
          <p:cNvPicPr>
            <a:picLocks noChangeAspect="1"/>
          </p:cNvPicPr>
          <p:nvPr/>
        </p:nvPicPr>
        <p:blipFill>
          <a:blip r:embed="rId3"/>
          <a:stretch>
            <a:fillRect/>
          </a:stretch>
        </p:blipFill>
        <p:spPr>
          <a:xfrm>
            <a:off x="5641340" y="4227830"/>
            <a:ext cx="5372100" cy="1200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3154045" y="1083945"/>
            <a:ext cx="9037955" cy="6092825"/>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在建项目</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、申报时已经开始建设、申报</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报告</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、项目总投资为预算编制</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、项目总投资、建设目标、内容、考核指标等为验收</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阶段关注的内容</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4</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、立项后与化工区管委会签订合同，项目完成后验收</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已</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建成项目</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、申报时已经完成建设、总结</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报告</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项目总投资为实际发生</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核定投资</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3</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、项目总投资、建设目标、内容、考核指标等为实际已完成的情况</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4</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、需出具第三方提供的测试报告、审计报告、用户报告、相关成果报告等佐证材料用以证明相关建设目标的完成</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5</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、立项审核即验收，不再签订合同</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4" name="文本框 3"/>
          <p:cNvSpPr txBox="1"/>
          <p:nvPr/>
        </p:nvSpPr>
        <p:spPr>
          <a:xfrm>
            <a:off x="3544570" y="558165"/>
            <a:ext cx="8560435" cy="460375"/>
          </a:xfrm>
          <a:prstGeom prst="rect">
            <a:avLst/>
          </a:prstGeom>
          <a:noFill/>
        </p:spPr>
        <p:txBody>
          <a:bodyPr wrap="squar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在建</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已建成</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xEl>
                                              <p:pRg st="6" end="6"/>
                                            </p:txEl>
                                          </p:spTgt>
                                        </p:tgtEl>
                                        <p:attrNameLst>
                                          <p:attrName>style.visibility</p:attrName>
                                        </p:attrNameLst>
                                      </p:cBhvr>
                                      <p:to>
                                        <p:strVal val="visible"/>
                                      </p:to>
                                    </p:set>
                                    <p:animEffect transition="in" filter="barn(inVertical)">
                                      <p:cBhvr>
                                        <p:cTn id="25" dur="500"/>
                                        <p:tgtEl>
                                          <p:spTgt spid="4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barn(inVertical)">
                                      <p:cBhvr>
                                        <p:cTn id="28" dur="500"/>
                                        <p:tgtEl>
                                          <p:spTgt spid="41">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1">
                                            <p:txEl>
                                              <p:pRg st="8" end="8"/>
                                            </p:txEl>
                                          </p:spTgt>
                                        </p:tgtEl>
                                        <p:attrNameLst>
                                          <p:attrName>style.visibility</p:attrName>
                                        </p:attrNameLst>
                                      </p:cBhvr>
                                      <p:to>
                                        <p:strVal val="visible"/>
                                      </p:to>
                                    </p:set>
                                    <p:animEffect transition="in" filter="barn(inVertical)">
                                      <p:cBhvr>
                                        <p:cTn id="31" dur="500"/>
                                        <p:tgtEl>
                                          <p:spTgt spid="41">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1">
                                            <p:txEl>
                                              <p:pRg st="9" end="9"/>
                                            </p:txEl>
                                          </p:spTgt>
                                        </p:tgtEl>
                                        <p:attrNameLst>
                                          <p:attrName>style.visibility</p:attrName>
                                        </p:attrNameLst>
                                      </p:cBhvr>
                                      <p:to>
                                        <p:strVal val="visible"/>
                                      </p:to>
                                    </p:set>
                                    <p:animEffect transition="in" filter="barn(inVertical)">
                                      <p:cBhvr>
                                        <p:cTn id="34" dur="500"/>
                                        <p:tgtEl>
                                          <p:spTgt spid="41">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1">
                                            <p:txEl>
                                              <p:pRg st="10" end="10"/>
                                            </p:txEl>
                                          </p:spTgt>
                                        </p:tgtEl>
                                        <p:attrNameLst>
                                          <p:attrName>style.visibility</p:attrName>
                                        </p:attrNameLst>
                                      </p:cBhvr>
                                      <p:to>
                                        <p:strVal val="visible"/>
                                      </p:to>
                                    </p:set>
                                    <p:animEffect transition="in" filter="barn(inVertical)">
                                      <p:cBhvr>
                                        <p:cTn id="37" dur="500"/>
                                        <p:tgtEl>
                                          <p:spTgt spid="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15772" cy="461665"/>
          </a:xfrm>
          <a:prstGeom prst="rect">
            <a:avLst/>
          </a:prstGeom>
          <a:noFill/>
        </p:spPr>
        <p:txBody>
          <a:bodyPr wrap="non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特别提醒</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3" name="文本框 2"/>
          <p:cNvSpPr txBox="1"/>
          <p:nvPr/>
        </p:nvSpPr>
        <p:spPr>
          <a:xfrm>
            <a:off x="3421672" y="2245450"/>
            <a:ext cx="5794653" cy="3322955"/>
          </a:xfrm>
          <a:prstGeom prst="rect">
            <a:avLst/>
          </a:prstGeom>
          <a:noFill/>
        </p:spPr>
        <p:txBody>
          <a:bodyPr wrap="square" rtlCol="0">
            <a:spAutoFit/>
          </a:bodyPr>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申报材料书写严谨、</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前后一致、</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定性定量</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描述</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申报表格不要更改删减</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申报报告（编制大纲）</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真实性承诺函</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经查实重复申报获取市级财政支持资金或化工区专项发展资金的项目，将依法追回专项资金，并记入单位信用档案。</a:t>
            </a:r>
            <a:endParaRPr lang="zh-CN" altLang="en-US" sz="2000" dirty="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4754880" cy="46037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项目管理与项目验收（在建</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grpSp>
        <p:nvGrpSpPr>
          <p:cNvPr id="2"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87798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项目管理阶段需要做些什么</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sp>
        <p:nvSpPr>
          <p:cNvPr id="41" name="文本框 40"/>
          <p:cNvSpPr txBox="1"/>
          <p:nvPr/>
        </p:nvSpPr>
        <p:spPr>
          <a:xfrm>
            <a:off x="3544784" y="1940650"/>
            <a:ext cx="8184630" cy="286131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项目启动期</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召开立项培训会议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组织签订协议</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发放后续跟踪管理、验收材料</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项目建设期</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项目跟踪进展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项目变更</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项目审核抽检</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项目会议</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1294425" flipH="1">
            <a:off x="2130383" y="-618340"/>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304525">
            <a:off x="2283945" y="-1414923"/>
            <a:ext cx="10574852" cy="11170970"/>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1568112" y="0"/>
            <a:ext cx="1987888" cy="251523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79146" y="311028"/>
            <a:ext cx="800219" cy="1077218"/>
          </a:xfrm>
          <a:prstGeom prst="rect">
            <a:avLst/>
          </a:prstGeom>
          <a:noFill/>
        </p:spPr>
        <p:txBody>
          <a:bodyPr wrap="none" rtlCol="0">
            <a:spAutoFit/>
          </a:bodyPr>
          <a:lstStyle/>
          <a:p>
            <a:r>
              <a:rPr lang="zh-CN" altLang="en-US" sz="3200" dirty="0">
                <a:solidFill>
                  <a:schemeClr val="bg1"/>
                </a:solidFill>
                <a:latin typeface="浪漫雅圆" panose="02010601040101010101" pitchFamily="2" charset="-122"/>
                <a:ea typeface="浪漫雅圆" panose="02010601040101010101" pitchFamily="2" charset="-122"/>
              </a:rPr>
              <a:t>目 </a:t>
            </a:r>
            <a:endParaRPr lang="en-US" altLang="zh-CN" sz="3200" dirty="0">
              <a:solidFill>
                <a:schemeClr val="bg1"/>
              </a:solidFill>
              <a:latin typeface="浪漫雅圆" panose="02010601040101010101" pitchFamily="2" charset="-122"/>
              <a:ea typeface="浪漫雅圆" panose="02010601040101010101" pitchFamily="2" charset="-122"/>
            </a:endParaRPr>
          </a:p>
          <a:p>
            <a:r>
              <a:rPr lang="zh-CN" altLang="en-US" sz="3200" dirty="0">
                <a:solidFill>
                  <a:schemeClr val="bg1"/>
                </a:solidFill>
                <a:latin typeface="浪漫雅圆" panose="02010601040101010101" pitchFamily="2" charset="-122"/>
                <a:ea typeface="浪漫雅圆" panose="02010601040101010101" pitchFamily="2" charset="-122"/>
              </a:rPr>
              <a:t>录</a:t>
            </a:r>
            <a:endParaRPr lang="zh-CN" altLang="en-US" sz="3200" dirty="0">
              <a:solidFill>
                <a:schemeClr val="bg1"/>
              </a:solidFill>
              <a:latin typeface="浪漫雅圆" panose="02010601040101010101" pitchFamily="2" charset="-122"/>
              <a:ea typeface="浪漫雅圆" panose="02010601040101010101" pitchFamily="2" charset="-122"/>
            </a:endParaRPr>
          </a:p>
        </p:txBody>
      </p:sp>
      <p:sp>
        <p:nvSpPr>
          <p:cNvPr id="31" name="平行四边形 30"/>
          <p:cNvSpPr/>
          <p:nvPr/>
        </p:nvSpPr>
        <p:spPr>
          <a:xfrm>
            <a:off x="3962648" y="2557088"/>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914570" y="2603077"/>
            <a:ext cx="2468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专项支持标准和方式</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29"/>
          <p:cNvGrpSpPr/>
          <p:nvPr/>
        </p:nvGrpSpPr>
        <p:grpSpPr>
          <a:xfrm>
            <a:off x="3555852" y="2401696"/>
            <a:ext cx="813595" cy="695958"/>
            <a:chOff x="3555852" y="2651092"/>
            <a:chExt cx="813595" cy="695958"/>
          </a:xfrm>
        </p:grpSpPr>
        <p:sp>
          <p:nvSpPr>
            <p:cNvPr id="32" name="任意多边形 31"/>
            <p:cNvSpPr/>
            <p:nvPr/>
          </p:nvSpPr>
          <p:spPr>
            <a:xfrm>
              <a:off x="3966805" y="3185918"/>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a:off x="3555852" y="2651092"/>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grpSp>
      <p:sp>
        <p:nvSpPr>
          <p:cNvPr id="40" name="平行四边形 39"/>
          <p:cNvSpPr/>
          <p:nvPr/>
        </p:nvSpPr>
        <p:spPr>
          <a:xfrm>
            <a:off x="3531853" y="3600461"/>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483774" y="3646450"/>
            <a:ext cx="2976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专项申报材料递交与审核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33"/>
          <p:cNvGrpSpPr/>
          <p:nvPr/>
        </p:nvGrpSpPr>
        <p:grpSpPr>
          <a:xfrm>
            <a:off x="3125055" y="3445069"/>
            <a:ext cx="813595" cy="695958"/>
            <a:chOff x="3083489" y="3801349"/>
            <a:chExt cx="813595" cy="695958"/>
          </a:xfrm>
        </p:grpSpPr>
        <p:sp>
          <p:nvSpPr>
            <p:cNvPr id="41" name="任意多边形 40"/>
            <p:cNvSpPr/>
            <p:nvPr/>
          </p:nvSpPr>
          <p:spPr>
            <a:xfrm>
              <a:off x="3494443" y="4336175"/>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3083489" y="3801349"/>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grpSp>
      <p:sp>
        <p:nvSpPr>
          <p:cNvPr id="49" name="平行四边形 48"/>
          <p:cNvSpPr/>
          <p:nvPr/>
        </p:nvSpPr>
        <p:spPr>
          <a:xfrm>
            <a:off x="4404167" y="1492909"/>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4408323" y="1884219"/>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356088" y="1538898"/>
            <a:ext cx="4500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专项背景、支持范围、申报条件及其他</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平行四边形 51"/>
          <p:cNvSpPr/>
          <p:nvPr/>
        </p:nvSpPr>
        <p:spPr>
          <a:xfrm>
            <a:off x="3997369" y="1337517"/>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grpSp>
        <p:nvGrpSpPr>
          <p:cNvPr id="6" name="组合 60"/>
          <p:cNvGrpSpPr/>
          <p:nvPr/>
        </p:nvGrpSpPr>
        <p:grpSpPr>
          <a:xfrm>
            <a:off x="9913611" y="-874841"/>
            <a:ext cx="5203892" cy="9432161"/>
            <a:chOff x="9913611" y="-874843"/>
            <a:chExt cx="5203892" cy="9432161"/>
          </a:xfrm>
        </p:grpSpPr>
        <p:sp>
          <p:nvSpPr>
            <p:cNvPr id="62" name="矩形 61"/>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2"/>
            <p:cNvGrpSpPr/>
            <p:nvPr/>
          </p:nvGrpSpPr>
          <p:grpSpPr>
            <a:xfrm>
              <a:off x="9913611" y="230057"/>
              <a:ext cx="5203892" cy="8327261"/>
              <a:chOff x="9913611" y="230057"/>
              <a:chExt cx="5203892" cy="8327261"/>
            </a:xfrm>
          </p:grpSpPr>
          <p:sp>
            <p:nvSpPr>
              <p:cNvPr id="64" name="等腰三角形 63"/>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平行四边形 24"/>
          <p:cNvSpPr/>
          <p:nvPr/>
        </p:nvSpPr>
        <p:spPr>
          <a:xfrm>
            <a:off x="3113318" y="4657938"/>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36"/>
          <p:cNvGrpSpPr/>
          <p:nvPr/>
        </p:nvGrpSpPr>
        <p:grpSpPr>
          <a:xfrm>
            <a:off x="2706520" y="4502546"/>
            <a:ext cx="813595" cy="697998"/>
            <a:chOff x="2641202" y="4918206"/>
            <a:chExt cx="813595" cy="697998"/>
          </a:xfrm>
        </p:grpSpPr>
        <p:sp>
          <p:nvSpPr>
            <p:cNvPr id="26" name="平行四边形 25"/>
            <p:cNvSpPr/>
            <p:nvPr/>
          </p:nvSpPr>
          <p:spPr>
            <a:xfrm>
              <a:off x="2641202" y="4918206"/>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29" name="任意多边形 28"/>
            <p:cNvSpPr/>
            <p:nvPr/>
          </p:nvSpPr>
          <p:spPr>
            <a:xfrm>
              <a:off x="3028908" y="5455072"/>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文本框 50"/>
          <p:cNvSpPr txBox="1"/>
          <p:nvPr/>
        </p:nvSpPr>
        <p:spPr>
          <a:xfrm>
            <a:off x="4084264" y="4719868"/>
            <a:ext cx="3738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专项申报材料的组成与需关注点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38" name="平行四边形 37"/>
          <p:cNvSpPr/>
          <p:nvPr/>
        </p:nvSpPr>
        <p:spPr>
          <a:xfrm>
            <a:off x="2739224" y="5673336"/>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38"/>
          <p:cNvGrpSpPr/>
          <p:nvPr/>
        </p:nvGrpSpPr>
        <p:grpSpPr>
          <a:xfrm>
            <a:off x="2332426" y="5517944"/>
            <a:ext cx="813595" cy="697998"/>
            <a:chOff x="2641202" y="4918206"/>
            <a:chExt cx="813595" cy="697998"/>
          </a:xfrm>
        </p:grpSpPr>
        <p:sp>
          <p:nvSpPr>
            <p:cNvPr id="44" name="平行四边形 43"/>
            <p:cNvSpPr/>
            <p:nvPr/>
          </p:nvSpPr>
          <p:spPr>
            <a:xfrm>
              <a:off x="2641202" y="4918206"/>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sp>
          <p:nvSpPr>
            <p:cNvPr id="45" name="任意多边形 44"/>
            <p:cNvSpPr/>
            <p:nvPr/>
          </p:nvSpPr>
          <p:spPr>
            <a:xfrm>
              <a:off x="3028908" y="5455072"/>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6" name="文本框 50"/>
          <p:cNvSpPr txBox="1"/>
          <p:nvPr/>
        </p:nvSpPr>
        <p:spPr>
          <a:xfrm>
            <a:off x="3710170" y="5735266"/>
            <a:ext cx="2468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项目管理与项目验收</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500"/>
                                        <p:tgtEl>
                                          <p:spTgt spid="5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40" grpId="0" animBg="1"/>
      <p:bldP spid="42" grpId="0"/>
      <p:bldP spid="49" grpId="0" animBg="1"/>
      <p:bldP spid="50" grpId="0" animBg="1"/>
      <p:bldP spid="51" grpId="0"/>
      <p:bldP spid="52" grpId="0" animBg="1"/>
      <p:bldP spid="25" grpId="0" animBg="1"/>
      <p:bldP spid="36" grpId="0"/>
      <p:bldP spid="3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42597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03132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项目验收流程</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41" name="文本框 40"/>
          <p:cNvSpPr txBox="1"/>
          <p:nvPr/>
        </p:nvSpPr>
        <p:spPr>
          <a:xfrm>
            <a:off x="2411095" y="2279015"/>
            <a:ext cx="9387205" cy="1476375"/>
          </a:xfrm>
          <a:prstGeom prst="rect">
            <a:avLst/>
          </a:prstGeom>
          <a:noFill/>
        </p:spPr>
        <p:txBody>
          <a:bodyPr wrap="square" rtlCol="0">
            <a:spAutoFit/>
          </a:bodyPr>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提出申请（项目实施完成、财务支付</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完成）、材料准备、提交材料、审计</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工作</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材料整改（补充第三方佐证材料、</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材料内容</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补充）、会务安排（项目验收会） </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339874" y="552406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p:nvSpPr>
        <p:spPr>
          <a:xfrm>
            <a:off x="0" y="0"/>
            <a:ext cx="1216293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83300" y="2017863"/>
            <a:ext cx="3134191" cy="1862048"/>
          </a:xfrm>
          <a:prstGeom prst="rect">
            <a:avLst/>
          </a:prstGeom>
          <a:noFill/>
        </p:spPr>
        <p:txBody>
          <a:bodyPr wrap="none" rtlCol="0">
            <a:spAutoFit/>
          </a:bodyPr>
          <a:lstStyle/>
          <a:p>
            <a:r>
              <a:rPr lang="zh-CN" altLang="en-US" sz="11500" dirty="0">
                <a:solidFill>
                  <a:schemeClr val="bg2"/>
                </a:solidFill>
                <a:latin typeface="华文隶书" panose="02010800040101010101" pitchFamily="2" charset="-122"/>
                <a:ea typeface="华文隶书" panose="02010800040101010101" pitchFamily="2" charset="-122"/>
              </a:rPr>
              <a:t>致谢</a:t>
            </a:r>
            <a:endParaRPr lang="zh-CN" altLang="en-US" sz="11500" dirty="0">
              <a:solidFill>
                <a:schemeClr val="bg2"/>
              </a:solidFill>
              <a:latin typeface="华文隶书" panose="02010800040101010101" pitchFamily="2" charset="-122"/>
              <a:ea typeface="华文隶书" panose="02010800040101010101" pitchFamily="2" charset="-122"/>
            </a:endParaRPr>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8090157" y="1267374"/>
            <a:ext cx="1155815" cy="823954"/>
            <a:chOff x="8726787" y="1847346"/>
            <a:chExt cx="1155814" cy="823954"/>
          </a:xfrm>
        </p:grpSpPr>
        <p:grpSp>
          <p:nvGrpSpPr>
            <p:cNvPr id="8" name="组合 7"/>
            <p:cNvGrpSpPr/>
            <p:nvPr/>
          </p:nvGrpSpPr>
          <p:grpSpPr>
            <a:xfrm>
              <a:off x="9076793"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6"/>
              <a:ext cx="1155814"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rot="10800000">
            <a:off x="-2924527" y="-1761790"/>
            <a:ext cx="5203892" cy="9432161"/>
            <a:chOff x="9913611" y="-874843"/>
            <a:chExt cx="5203892" cy="9432161"/>
          </a:xfrm>
        </p:grpSpPr>
        <p:sp>
          <p:nvSpPr>
            <p:cNvPr id="25" name="矩形 2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9913611" y="230057"/>
              <a:ext cx="5203892" cy="8327261"/>
              <a:chOff x="9913611" y="230057"/>
              <a:chExt cx="5203892" cy="8327261"/>
            </a:xfrm>
          </p:grpSpPr>
          <p:sp>
            <p:nvSpPr>
              <p:cNvPr id="32" name="等腰三角形 31"/>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p:nvGrpSpPr>
        <p:grpSpPr>
          <a:xfrm rot="10115499">
            <a:off x="2834290" y="3888429"/>
            <a:ext cx="1155815" cy="823954"/>
            <a:chOff x="8726787" y="1847346"/>
            <a:chExt cx="1155814" cy="823954"/>
          </a:xfrm>
        </p:grpSpPr>
        <p:grpSp>
          <p:nvGrpSpPr>
            <p:cNvPr id="37" name="组合 36"/>
            <p:cNvGrpSpPr/>
            <p:nvPr/>
          </p:nvGrpSpPr>
          <p:grpSpPr>
            <a:xfrm>
              <a:off x="9076793" y="2420454"/>
              <a:ext cx="442756" cy="250846"/>
              <a:chOff x="8684919" y="2110469"/>
              <a:chExt cx="972700" cy="551089"/>
            </a:xfrm>
          </p:grpSpPr>
          <p:sp>
            <p:nvSpPr>
              <p:cNvPr id="41" name="等腰三角形 40"/>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726787" y="1847346"/>
              <a:ext cx="1155814" cy="654833"/>
              <a:chOff x="8684919" y="2110469"/>
              <a:chExt cx="972700" cy="551089"/>
            </a:xfrm>
          </p:grpSpPr>
          <p:sp>
            <p:nvSpPr>
              <p:cNvPr id="39" name="等腰三角形 3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3362952" y="3821437"/>
            <a:ext cx="5069747" cy="60909"/>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362952" y="2042806"/>
            <a:ext cx="5069747" cy="60909"/>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09436" y="4310998"/>
            <a:ext cx="3744065" cy="28877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53644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专项背景、支持范围、申报条件及其他</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55114" y="-134462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专项背景</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sp>
        <p:nvSpPr>
          <p:cNvPr id="41" name="文本框 40"/>
          <p:cNvSpPr txBox="1"/>
          <p:nvPr/>
        </p:nvSpPr>
        <p:spPr>
          <a:xfrm>
            <a:off x="2564130" y="1578610"/>
            <a:ext cx="8933180" cy="1337945"/>
          </a:xfrm>
          <a:prstGeom prst="rect">
            <a:avLst/>
          </a:prstGeom>
          <a:noFill/>
        </p:spPr>
        <p:txBody>
          <a:bodyPr wrap="square" rtlCol="0">
            <a:spAutoFit/>
          </a:bodyPr>
          <a:lstStyle/>
          <a:p>
            <a:pPr lvl="0" indent="457200" algn="l">
              <a:lnSpc>
                <a:spcPct val="150000"/>
              </a:lnSpc>
            </a:pP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上海化学工业区</a:t>
            </a: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智慧园区建设</a:t>
            </a: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专项</a:t>
            </a: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支持</a:t>
            </a: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项目</a:t>
            </a: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endPar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lvl="0" indent="457200" algn="l">
              <a:lnSpc>
                <a:spcPct val="150000"/>
              </a:lnSpc>
            </a:pP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以智慧园区建设</a:t>
            </a: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为抓手，构筑良好投资和营商环境，努力将上海化工区打造成为</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最高标准、最严要求、最好水平</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的</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世界级石化产业基地</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4" name="文本框 3"/>
          <p:cNvSpPr txBox="1"/>
          <p:nvPr/>
        </p:nvSpPr>
        <p:spPr>
          <a:xfrm>
            <a:off x="2747486" y="3057938"/>
            <a:ext cx="9000000" cy="1337945"/>
          </a:xfrm>
          <a:prstGeom prst="rect">
            <a:avLst/>
          </a:prstGeom>
          <a:noFill/>
        </p:spPr>
        <p:txBody>
          <a:bodyPr wrap="square" rtlCol="0">
            <a:spAutoFit/>
          </a:bodyPr>
          <a:p>
            <a:pPr indent="457200" algn="just">
              <a:lnSpc>
                <a:spcPct val="15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文件依据：</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上海化学工业区专项发展资金管理办法</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（沪财企</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〔2018〕22</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号）、</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上海化学工业区智慧园区专项支持实施办法</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（沪化管</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〔2018〕58</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号）、《关于开展</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2022</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年度上海化学工业区智慧园区建设项目申报工作的</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通知》</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（沪化管</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〔2022〕27</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号）</a:t>
            </a:r>
            <a:endParaRPr lang="zh-CN" altLang="en-US"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91309" y="-134462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15772"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支持范围</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sp>
        <p:nvSpPr>
          <p:cNvPr id="41" name="文本框 40"/>
          <p:cNvSpPr txBox="1"/>
          <p:nvPr/>
        </p:nvSpPr>
        <p:spPr>
          <a:xfrm>
            <a:off x="2711430" y="1319689"/>
            <a:ext cx="9000000" cy="4661535"/>
          </a:xfrm>
          <a:prstGeom prst="rect">
            <a:avLst/>
          </a:prstGeom>
          <a:noFill/>
        </p:spPr>
        <p:txBody>
          <a:bodyPr wrap="square" rtlCol="0">
            <a:spAutoFit/>
          </a:bodyPr>
          <a:lstStyle/>
          <a:p>
            <a:pPr lvl="0" indent="457200" algn="l">
              <a:lnSpc>
                <a:spcPct val="150000"/>
              </a:lnSpc>
            </a:pP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2021</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年上海化工区智慧园区建设支持项目通过支持智慧业务（智慧生产、工业互联网创新项目）、智慧政务和智慧服务（营商环境服务项目、智慧生态培育项目）等示范项目与服务能力打造，培育智慧园区创新发展生态，构筑化工区良好投资和营商环境。</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lvl="0" indent="457200" algn="l">
              <a:lnSpc>
                <a:spcPct val="150000"/>
              </a:lnSpc>
            </a:pPr>
            <a:endPar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（一）重点支持“互联网+”化工生产场景应用</a:t>
            </a:r>
            <a:endParaRPr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indent="457200" algn="just">
              <a:lnSpc>
                <a:spcPct val="150000"/>
              </a:lnSpc>
              <a:buFont typeface="Arial" panose="020B0604020202020204" pitchFamily="34" charset="0"/>
              <a:buChar char="•"/>
            </a:pP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支持区内企业通过“互联网+”等技术开展人、机、物互联，提升生产制造、安全管控、环境保护、质量认证、物流供应、经营管理、疫情防控等环节的核心能力，加快实现园区化工企业的数字化转型升级。</a:t>
            </a:r>
            <a:endPar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indent="457200" algn="just">
              <a:lnSpc>
                <a:spcPct val="150000"/>
              </a:lnSpc>
              <a:buFont typeface="Arial" panose="020B0604020202020204" pitchFamily="34" charset="0"/>
              <a:buChar char="•"/>
            </a:pPr>
            <a:r>
              <a:rPr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（二）继续支持“互联网+”园区治理和服务应用</a:t>
            </a:r>
            <a:endParaRPr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支持区内企事业单位开展提升智慧服务水平的基础设施、公用工程、公共服务平台等建设，开展智慧领域的重大学术交流研讨、论坛和会展等活动。</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96834"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4444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316480" cy="46037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申报条件及</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其他</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grpSp>
        <p:nvGrpSpPr>
          <p:cNvPr id="17" name="文本1"/>
          <p:cNvGrpSpPr/>
          <p:nvPr/>
        </p:nvGrpSpPr>
        <p:grpSpPr bwMode="auto">
          <a:xfrm>
            <a:off x="2992755" y="2044700"/>
            <a:ext cx="8620760" cy="601034"/>
            <a:chOff x="1393825" y="1474614"/>
            <a:chExt cx="6361113" cy="1234196"/>
          </a:xfrm>
        </p:grpSpPr>
        <p:sp>
          <p:nvSpPr>
            <p:cNvPr id="21" name="AutoShape 45"/>
            <p:cNvSpPr>
              <a:spLocks noChangeArrowheads="1"/>
            </p:cNvSpPr>
            <p:nvPr/>
          </p:nvSpPr>
          <p:spPr bwMode="gray">
            <a:xfrm>
              <a:off x="1393825" y="1474614"/>
              <a:ext cx="6361113" cy="1234196"/>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22" name="Text Box 64"/>
            <p:cNvSpPr txBox="1">
              <a:spLocks noChangeArrowheads="1"/>
            </p:cNvSpPr>
            <p:nvPr/>
          </p:nvSpPr>
          <p:spPr bwMode="black">
            <a:xfrm>
              <a:off x="1447276" y="1953296"/>
              <a:ext cx="6215064" cy="629804"/>
            </a:xfrm>
            <a:prstGeom prst="rect">
              <a:avLst/>
            </a:prstGeom>
            <a:noFill/>
            <a:ln>
              <a:noFill/>
            </a:ln>
            <a:effec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原则上在化工区内注册的独立法人单位，且具有健全的管理制度，财务和信用良好。</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24" name="深色1"/>
          <p:cNvGrpSpPr/>
          <p:nvPr/>
        </p:nvGrpSpPr>
        <p:grpSpPr bwMode="auto">
          <a:xfrm>
            <a:off x="3857308" y="1871242"/>
            <a:ext cx="4686300" cy="347759"/>
            <a:chOff x="2258695" y="716212"/>
            <a:chExt cx="4686300" cy="464204"/>
          </a:xfrm>
        </p:grpSpPr>
        <p:sp>
          <p:nvSpPr>
            <p:cNvPr id="26" name="AutoShape 57"/>
            <p:cNvSpPr>
              <a:spLocks noChangeArrowheads="1"/>
            </p:cNvSpPr>
            <p:nvPr/>
          </p:nvSpPr>
          <p:spPr bwMode="gray">
            <a:xfrm>
              <a:off x="2258695" y="716212"/>
              <a:ext cx="4686300" cy="464075"/>
            </a:xfrm>
            <a:prstGeom prst="roundRect">
              <a:avLst>
                <a:gd name="adj" fmla="val 24658"/>
              </a:avLst>
            </a:prstGeom>
            <a:solidFill>
              <a:schemeClr val="tx2">
                <a:lumMod val="60000"/>
                <a:lumOff val="40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27" name="AutoShape 9"/>
            <p:cNvSpPr>
              <a:spLocks noChangeArrowheads="1"/>
            </p:cNvSpPr>
            <p:nvPr/>
          </p:nvSpPr>
          <p:spPr bwMode="auto">
            <a:xfrm>
              <a:off x="2350135" y="780208"/>
              <a:ext cx="4464050" cy="22462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Rectangle 61"/>
            <p:cNvSpPr>
              <a:spLocks noChangeArrowheads="1"/>
            </p:cNvSpPr>
            <p:nvPr/>
          </p:nvSpPr>
          <p:spPr bwMode="gray">
            <a:xfrm>
              <a:off x="3792961" y="728499"/>
              <a:ext cx="1127232" cy="451917"/>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申报主体</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文本2"/>
          <p:cNvGrpSpPr/>
          <p:nvPr/>
        </p:nvGrpSpPr>
        <p:grpSpPr bwMode="auto">
          <a:xfrm>
            <a:off x="2971165" y="3037205"/>
            <a:ext cx="8642985" cy="950348"/>
            <a:chOff x="1393825" y="3024981"/>
            <a:chExt cx="6361113" cy="1030288"/>
          </a:xfrm>
        </p:grpSpPr>
        <p:sp>
          <p:nvSpPr>
            <p:cNvPr id="30"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34" name="Text Box 64"/>
            <p:cNvSpPr txBox="1">
              <a:spLocks noChangeArrowheads="1"/>
            </p:cNvSpPr>
            <p:nvPr/>
          </p:nvSpPr>
          <p:spPr bwMode="black">
            <a:xfrm>
              <a:off x="1447395" y="3365265"/>
              <a:ext cx="6215064" cy="682907"/>
            </a:xfrm>
            <a:prstGeom prst="rect">
              <a:avLst/>
            </a:prstGeom>
            <a:noFill/>
            <a:ln>
              <a:noFill/>
            </a:ln>
            <a:effec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fontAlgn="auto" hangingPunct="1">
                <a:spcBef>
                  <a:spcPct val="50000"/>
                </a:spcBef>
                <a:spcAft>
                  <a:spcPts val="0"/>
                </a:spcAft>
                <a:buFont typeface="Arial" panose="020B0604020202020204" pitchFamily="34" charset="0"/>
                <a:buChar char="•"/>
                <a:defRPr/>
              </a:pPr>
              <a:r>
                <a:rPr lang="zh-CN" altLang="en-US" sz="1400" i="0" dirty="0" smtClean="0">
                  <a:solidFill>
                    <a:schemeClr val="tx1"/>
                  </a:solidFill>
                  <a:latin typeface="微软雅黑" panose="020B0503020204020204" pitchFamily="34" charset="-122"/>
                  <a:ea typeface="微软雅黑" panose="020B0503020204020204" pitchFamily="34" charset="-122"/>
                </a:rPr>
                <a:t>项目建设期可追溯到</a:t>
              </a:r>
              <a:r>
                <a:rPr lang="en-US" altLang="zh-CN" sz="1400" i="0" dirty="0" smtClean="0">
                  <a:solidFill>
                    <a:schemeClr val="tx1"/>
                  </a:solidFill>
                  <a:latin typeface="微软雅黑" panose="020B0503020204020204" pitchFamily="34" charset="-122"/>
                  <a:ea typeface="微软雅黑" panose="020B0503020204020204" pitchFamily="34" charset="-122"/>
                </a:rPr>
                <a:t>2018</a:t>
              </a:r>
              <a:r>
                <a:rPr lang="zh-CN" altLang="en-US" sz="1400" i="0" dirty="0" smtClean="0">
                  <a:solidFill>
                    <a:schemeClr val="tx1"/>
                  </a:solidFill>
                  <a:latin typeface="微软雅黑" panose="020B0503020204020204" pitchFamily="34" charset="-122"/>
                  <a:ea typeface="微软雅黑" panose="020B0503020204020204" pitchFamily="34" charset="-122"/>
                </a:rPr>
                <a:t>年</a:t>
              </a:r>
              <a:r>
                <a:rPr lang="en-US" altLang="zh-CN" sz="1400" i="0" dirty="0" smtClean="0">
                  <a:solidFill>
                    <a:schemeClr val="tx1"/>
                  </a:solidFill>
                  <a:latin typeface="微软雅黑" panose="020B0503020204020204" pitchFamily="34" charset="-122"/>
                  <a:ea typeface="微软雅黑" panose="020B0503020204020204" pitchFamily="34" charset="-122"/>
                </a:rPr>
                <a:t>4</a:t>
              </a:r>
              <a:r>
                <a:rPr lang="zh-CN" altLang="en-US" sz="1400" i="0" dirty="0" smtClean="0">
                  <a:solidFill>
                    <a:schemeClr val="tx1"/>
                  </a:solidFill>
                  <a:latin typeface="微软雅黑" panose="020B0503020204020204" pitchFamily="34" charset="-122"/>
                  <a:ea typeface="微软雅黑" panose="020B0503020204020204" pitchFamily="34" charset="-122"/>
                </a:rPr>
                <a:t>月，并于</a:t>
              </a:r>
              <a:r>
                <a:rPr lang="en-US" altLang="zh-CN" sz="1400" i="0" dirty="0" smtClean="0">
                  <a:solidFill>
                    <a:schemeClr val="tx1"/>
                  </a:solidFill>
                  <a:latin typeface="微软雅黑" panose="020B0503020204020204" pitchFamily="34" charset="-122"/>
                  <a:ea typeface="微软雅黑" panose="020B0503020204020204" pitchFamily="34" charset="-122"/>
                </a:rPr>
                <a:t>2022</a:t>
              </a:r>
              <a:r>
                <a:rPr lang="zh-CN" altLang="en-US" sz="1400" i="0" dirty="0" smtClean="0">
                  <a:solidFill>
                    <a:schemeClr val="tx1"/>
                  </a:solidFill>
                  <a:latin typeface="微软雅黑" panose="020B0503020204020204" pitchFamily="34" charset="-122"/>
                  <a:ea typeface="微软雅黑" panose="020B0503020204020204" pitchFamily="34" charset="-122"/>
                </a:rPr>
                <a:t>年</a:t>
              </a:r>
              <a:r>
                <a:rPr lang="en-US" altLang="zh-CN" sz="1400" i="0" dirty="0" smtClean="0">
                  <a:solidFill>
                    <a:schemeClr val="tx1"/>
                  </a:solidFill>
                  <a:latin typeface="微软雅黑" panose="020B0503020204020204" pitchFamily="34" charset="-122"/>
                  <a:ea typeface="微软雅黑" panose="020B0503020204020204" pitchFamily="34" charset="-122"/>
                </a:rPr>
                <a:t>6</a:t>
              </a:r>
              <a:r>
                <a:rPr lang="zh-CN" altLang="en-US" sz="1400" i="0" dirty="0" smtClean="0">
                  <a:solidFill>
                    <a:schemeClr val="tx1"/>
                  </a:solidFill>
                  <a:latin typeface="微软雅黑" panose="020B0503020204020204" pitchFamily="34" charset="-122"/>
                  <a:ea typeface="微软雅黑" panose="020B0503020204020204" pitchFamily="34" charset="-122"/>
                </a:rPr>
                <a:t>月</a:t>
              </a:r>
              <a:r>
                <a:rPr lang="en-US" altLang="zh-CN" sz="1400" i="0" dirty="0" smtClean="0">
                  <a:solidFill>
                    <a:schemeClr val="tx1"/>
                  </a:solidFill>
                  <a:latin typeface="微软雅黑" panose="020B0503020204020204" pitchFamily="34" charset="-122"/>
                  <a:ea typeface="微软雅黑" panose="020B0503020204020204" pitchFamily="34" charset="-122"/>
                </a:rPr>
                <a:t>30</a:t>
              </a:r>
              <a:r>
                <a:rPr lang="zh-CN" altLang="en-US" sz="1400" i="0" dirty="0" smtClean="0">
                  <a:solidFill>
                    <a:schemeClr val="tx1"/>
                  </a:solidFill>
                  <a:latin typeface="微软雅黑" panose="020B0503020204020204" pitchFamily="34" charset="-122"/>
                  <a:ea typeface="微软雅黑" panose="020B0503020204020204" pitchFamily="34" charset="-122"/>
                </a:rPr>
                <a:t>日前完成项目建设</a:t>
              </a:r>
              <a:endParaRPr lang="zh-CN" sz="1400" i="0" dirty="0" smtClean="0">
                <a:solidFill>
                  <a:schemeClr val="tx1"/>
                </a:solidFill>
                <a:latin typeface="微软雅黑" panose="020B0503020204020204" pitchFamily="34" charset="-122"/>
                <a:ea typeface="微软雅黑" panose="020B0503020204020204" pitchFamily="34" charset="-122"/>
              </a:endParaRPr>
            </a:p>
            <a:p>
              <a:pPr indent="0" eaLnBrk="1" fontAlgn="auto" hangingPunct="1">
                <a:spcBef>
                  <a:spcPct val="50000"/>
                </a:spcBef>
                <a:spcAft>
                  <a:spcPts val="0"/>
                </a:spcAft>
                <a:buFont typeface="Arial" panose="020B0604020202020204" pitchFamily="34" charset="0"/>
                <a:buNone/>
                <a:defRPr/>
              </a:pPr>
              <a:endParaRPr lang="zh-CN" altLang="zh-CN" sz="1400" i="0" dirty="0" smtClean="0">
                <a:solidFill>
                  <a:schemeClr val="tx1"/>
                </a:solidFill>
                <a:latin typeface="微软雅黑" panose="020B0503020204020204" pitchFamily="34" charset="-122"/>
                <a:ea typeface="微软雅黑" panose="020B0503020204020204" pitchFamily="34" charset="-122"/>
              </a:endParaRPr>
            </a:p>
          </p:txBody>
        </p:sp>
      </p:grpSp>
      <p:grpSp>
        <p:nvGrpSpPr>
          <p:cNvPr id="35" name="深色2"/>
          <p:cNvGrpSpPr/>
          <p:nvPr/>
        </p:nvGrpSpPr>
        <p:grpSpPr bwMode="auto">
          <a:xfrm>
            <a:off x="3834793" y="2841888"/>
            <a:ext cx="4686300" cy="1346305"/>
            <a:chOff x="2223480" y="-42118"/>
            <a:chExt cx="4686300" cy="1797094"/>
          </a:xfrm>
        </p:grpSpPr>
        <p:sp>
          <p:nvSpPr>
            <p:cNvPr id="36" name="AutoShape 57"/>
            <p:cNvSpPr>
              <a:spLocks noChangeArrowheads="1"/>
            </p:cNvSpPr>
            <p:nvPr/>
          </p:nvSpPr>
          <p:spPr bwMode="gray">
            <a:xfrm>
              <a:off x="2223480" y="-42118"/>
              <a:ext cx="4686300" cy="464071"/>
            </a:xfrm>
            <a:prstGeom prst="roundRect">
              <a:avLst>
                <a:gd name="adj" fmla="val 24658"/>
              </a:avLst>
            </a:prstGeom>
            <a:solidFill>
              <a:schemeClr val="tx2">
                <a:lumMod val="75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37" name="AutoShape 9"/>
            <p:cNvSpPr>
              <a:spLocks noChangeArrowheads="1"/>
            </p:cNvSpPr>
            <p:nvPr/>
          </p:nvSpPr>
          <p:spPr bwMode="auto">
            <a:xfrm>
              <a:off x="2339975" y="1530356"/>
              <a:ext cx="4464050" cy="2246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Rectangle 61"/>
            <p:cNvSpPr>
              <a:spLocks noChangeArrowheads="1"/>
            </p:cNvSpPr>
            <p:nvPr/>
          </p:nvSpPr>
          <p:spPr bwMode="gray">
            <a:xfrm>
              <a:off x="3754571" y="2381"/>
              <a:ext cx="1127232" cy="451913"/>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时间节点</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文本3"/>
          <p:cNvGrpSpPr/>
          <p:nvPr/>
        </p:nvGrpSpPr>
        <p:grpSpPr bwMode="auto">
          <a:xfrm>
            <a:off x="3002915" y="4271645"/>
            <a:ext cx="8610600" cy="1782608"/>
            <a:chOff x="1393825" y="4305990"/>
            <a:chExt cx="6361113" cy="1509116"/>
          </a:xfrm>
        </p:grpSpPr>
        <p:sp>
          <p:nvSpPr>
            <p:cNvPr id="40" name="AutoShape 45"/>
            <p:cNvSpPr>
              <a:spLocks noChangeArrowheads="1"/>
            </p:cNvSpPr>
            <p:nvPr/>
          </p:nvSpPr>
          <p:spPr bwMode="gray">
            <a:xfrm>
              <a:off x="1393825" y="4305990"/>
              <a:ext cx="6361113" cy="1299650"/>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42" name="Text Box 64"/>
            <p:cNvSpPr txBox="1">
              <a:spLocks noChangeArrowheads="1"/>
            </p:cNvSpPr>
            <p:nvPr/>
          </p:nvSpPr>
          <p:spPr bwMode="black">
            <a:xfrm>
              <a:off x="1452563" y="4552338"/>
              <a:ext cx="6215064" cy="1262768"/>
            </a:xfrm>
            <a:prstGeom prst="rect">
              <a:avLst/>
            </a:prstGeom>
            <a:noFill/>
            <a:ln>
              <a:noFill/>
            </a:ln>
            <a:effec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同一申报单位承担本专项资金支持项目尚未完成验收的，不再予以支持。同一申报单位同一年度只能申报一个项目。</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同一项目已通过其他渠道获取市级财政性资金或化工区发展资金支持的</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，不再予以支持。</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indent="0" eaLnBrk="1" hangingPunct="1">
                <a:spcBef>
                  <a:spcPct val="50000"/>
                </a:spcBef>
                <a:buFont typeface="Arial" panose="020B0604020202020204" pitchFamily="34" charset="0"/>
                <a:buNone/>
                <a:defRPr/>
              </a:pP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rPr>
                <a:t>     </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经查实重复申报获取市级财政支持资金的项目，将依法追回专项资金，并计入单位信用档案。</a:t>
              </a:r>
              <a:endPar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marL="285750" indent="-285750" eaLnBrk="1" hangingPunct="1">
                <a:spcBef>
                  <a:spcPct val="50000"/>
                </a:spcBef>
                <a:buFont typeface="Arial" panose="020B0604020202020204" pitchFamily="34" charset="0"/>
                <a:buChar char="•"/>
                <a:defRPr/>
              </a:pPr>
              <a:endParaRPr lang="en-US" altLang="zh-CN" sz="1400" i="0" dirty="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43" name="深色3"/>
          <p:cNvGrpSpPr/>
          <p:nvPr/>
        </p:nvGrpSpPr>
        <p:grpSpPr bwMode="auto">
          <a:xfrm>
            <a:off x="3834620" y="4081969"/>
            <a:ext cx="4686300" cy="371891"/>
            <a:chOff x="2225675" y="1524000"/>
            <a:chExt cx="4686300" cy="496410"/>
          </a:xfrm>
        </p:grpSpPr>
        <p:sp>
          <p:nvSpPr>
            <p:cNvPr id="47" name="AutoShape 57"/>
            <p:cNvSpPr>
              <a:spLocks noChangeArrowheads="1"/>
            </p:cNvSpPr>
            <p:nvPr/>
          </p:nvSpPr>
          <p:spPr bwMode="gray">
            <a:xfrm>
              <a:off x="2225675" y="1524000"/>
              <a:ext cx="4686300" cy="464070"/>
            </a:xfrm>
            <a:prstGeom prst="roundRect">
              <a:avLst>
                <a:gd name="adj" fmla="val 24658"/>
              </a:avLst>
            </a:prstGeom>
            <a:solidFill>
              <a:schemeClr val="tx1">
                <a:lumMod val="85000"/>
                <a:lumOff val="15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51" name="AutoShape 9"/>
            <p:cNvSpPr>
              <a:spLocks noChangeArrowheads="1"/>
            </p:cNvSpPr>
            <p:nvPr/>
          </p:nvSpPr>
          <p:spPr bwMode="auto">
            <a:xfrm>
              <a:off x="2339975" y="1530358"/>
              <a:ext cx="4464050" cy="2246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2" name="Rectangle 61"/>
            <p:cNvSpPr>
              <a:spLocks noChangeArrowheads="1"/>
            </p:cNvSpPr>
            <p:nvPr/>
          </p:nvSpPr>
          <p:spPr bwMode="gray">
            <a:xfrm>
              <a:off x="3551191" y="1568499"/>
              <a:ext cx="1454245" cy="451911"/>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不予以支持</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37"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outVertical)">
                                      <p:cBhvr>
                                        <p:cTn id="16" dur="500"/>
                                        <p:tgtEl>
                                          <p:spTgt spid="29"/>
                                        </p:tgtEl>
                                      </p:cBhvr>
                                    </p:animEffect>
                                  </p:childTnLst>
                                </p:cTn>
                              </p:par>
                              <p:par>
                                <p:cTn id="17" presetID="16" presetClass="entr" presetSubtype="37"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outVertical)">
                                      <p:cBhvr>
                                        <p:cTn id="19" dur="500"/>
                                        <p:tgtEl>
                                          <p:spTgt spid="39"/>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sp>
        <p:nvSpPr>
          <p:cNvPr id="41" name="文本框 40"/>
          <p:cNvSpPr txBox="1"/>
          <p:nvPr/>
        </p:nvSpPr>
        <p:spPr>
          <a:xfrm>
            <a:off x="2836233" y="1767012"/>
            <a:ext cx="8145229" cy="332295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专项支持一般采用无偿资助方式，给予不超过项目核定总投入</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的无偿资助，最高不超过</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2000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对“互联网+”化工生产场景应用项目按核定投资额</a:t>
            </a:r>
            <a:r>
              <a:rPr lang="en-US" altLang="zh-CN" sz="2000" b="1"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20-30%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的比例给予支持。</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对除活动类以外的，“互联网+”园区治理和服务应用项目</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按核定投资额</a:t>
            </a:r>
            <a:r>
              <a:rPr lang="en-US" altLang="zh-CN" sz="2000" b="1"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10-20%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的比例给予支持，活动类项目继续按“不超过核定活动费用50%，最高不超过50万元”的标准</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给予支持</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35356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专项申报材料递交与审核</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tags/tag1.xml><?xml version="1.0" encoding="utf-8"?>
<p:tagLst xmlns:p="http://schemas.openxmlformats.org/presentationml/2006/main">
  <p:tag name="COMMONDATA" val="eyJoZGlkIjoiOGRkN2U3MGEwMzcyNWE1OGRjOGMyMzJhMzU3YjI1Y2Q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2702</Words>
  <Application>WPS 演示</Application>
  <PresentationFormat>自定义</PresentationFormat>
  <Paragraphs>233</Paragraphs>
  <Slides>21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微软雅黑</vt:lpstr>
      <vt:lpstr>黑体</vt:lpstr>
      <vt:lpstr>浪漫雅圆</vt:lpstr>
      <vt:lpstr>Microsoft JhengHei UI Light</vt:lpstr>
      <vt:lpstr>Calibri</vt:lpstr>
      <vt:lpstr>Calibri Light</vt:lpstr>
      <vt:lpstr>Arial Unicode MS</vt:lpstr>
      <vt:lpstr>华文隶书</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category>第一PPT模板网-WWW.1PPT.COM</cp:category>
  <cp:lastModifiedBy>周佳</cp:lastModifiedBy>
  <cp:revision>346</cp:revision>
  <dcterms:created xsi:type="dcterms:W3CDTF">2016-12-24T05:15:00Z</dcterms:created>
  <dcterms:modified xsi:type="dcterms:W3CDTF">2022-05-25T02:26:52Z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977EF8E9FD6840D29D760BFC5DFA7F7E</vt:lpwstr>
  </property>
  <property fmtid="{D5CDD505-2E9C-101B-9397-08002B2CF9AE}" pid="3" name="KSOProductBuildVer">
    <vt:lpwstr>2052-11.1.0.11744</vt:lpwstr>
  </property>
</Properties>
</file>