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2"/>
  </p:sldMasterIdLst>
  <p:notesMasterIdLst>
    <p:notesMasterId r:id="rId24"/>
  </p:notesMasterIdLst>
  <p:handoutMasterIdLst>
    <p:handoutMasterId r:id="rId25"/>
  </p:handoutMasterIdLst>
  <p:sldIdLst>
    <p:sldId id="296" r:id="rId3"/>
    <p:sldId id="11090024" r:id="rId4"/>
    <p:sldId id="11089941" r:id="rId5"/>
    <p:sldId id="11089995" r:id="rId6"/>
    <p:sldId id="11089945" r:id="rId7"/>
    <p:sldId id="11090129" r:id="rId8"/>
    <p:sldId id="11090098" r:id="rId9"/>
    <p:sldId id="11090099" r:id="rId10"/>
    <p:sldId id="11090103" r:id="rId11"/>
    <p:sldId id="11090027" r:id="rId12"/>
    <p:sldId id="11090155" r:id="rId13"/>
    <p:sldId id="11090134" r:id="rId14"/>
    <p:sldId id="11090153" r:id="rId15"/>
    <p:sldId id="11090154" r:id="rId16"/>
    <p:sldId id="11090141" r:id="rId17"/>
    <p:sldId id="11090104" r:id="rId18"/>
    <p:sldId id="11090105" r:id="rId19"/>
    <p:sldId id="11090106" r:id="rId20"/>
    <p:sldId id="11090107" r:id="rId21"/>
    <p:sldId id="11090145" r:id="rId22"/>
    <p:sldId id="11090111"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94">
          <p15:clr>
            <a:srgbClr val="A4A3A4"/>
          </p15:clr>
        </p15:guide>
        <p15:guide id="2" pos="3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000"/>
    <a:srgbClr val="ED7D31"/>
    <a:srgbClr val="F9F9FB"/>
    <a:srgbClr val="4168B0"/>
    <a:srgbClr val="FEFEFF"/>
    <a:srgbClr val="4472C4"/>
    <a:srgbClr val="C27A57"/>
    <a:srgbClr val="8A8A68"/>
    <a:srgbClr val="386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510" autoAdjust="0"/>
  </p:normalViewPr>
  <p:slideViewPr>
    <p:cSldViewPr snapToGrid="0">
      <p:cViewPr varScale="1">
        <p:scale>
          <a:sx n="108" d="100"/>
          <a:sy n="108" d="100"/>
        </p:scale>
        <p:origin x="736" y="192"/>
      </p:cViewPr>
      <p:guideLst>
        <p:guide orient="horz" pos="2394"/>
        <p:guide pos="38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2022/5/24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10235-FDF8-4CC3-9220-F9DF18E819A4}" type="datetimeFigureOut">
              <a:rPr lang="zh-CN" altLang="en-US" smtClean="0"/>
              <a:t>2022/5/24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6A278-E2AB-47FE-B413-666D3261F1B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26A278-E2AB-47FE-B413-666D3261F1B5}" type="slidenum">
              <a:rPr lang="zh-CN" altLang="en-US" smtClean="0"/>
              <a:t>7</a:t>
            </a:fld>
            <a:endParaRPr lang="zh-CN" altLang="en-US"/>
          </a:p>
        </p:txBody>
      </p:sp>
    </p:spTree>
    <p:extLst>
      <p:ext uri="{BB962C8B-B14F-4D97-AF65-F5344CB8AC3E}">
        <p14:creationId xmlns:p14="http://schemas.microsoft.com/office/powerpoint/2010/main" val="35240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004098"/>
        </a:solidFill>
        <a:effectLst/>
      </p:bgPr>
    </p:bg>
    <p:spTree>
      <p:nvGrpSpPr>
        <p:cNvPr id="1" name=""/>
        <p:cNvGrpSpPr/>
        <p:nvPr/>
      </p:nvGrpSpPr>
      <p:grpSpPr>
        <a:xfrm>
          <a:off x="0" y="0"/>
          <a:ext cx="0" cy="0"/>
          <a:chOff x="0" y="0"/>
          <a:chExt cx="0" cy="0"/>
        </a:xfrm>
      </p:grpSpPr>
      <p:sp>
        <p:nvSpPr>
          <p:cNvPr id="7" name="灯片编号占位符 20"/>
          <p:cNvSpPr txBox="1"/>
          <p:nvPr userDrawn="1"/>
        </p:nvSpPr>
        <p:spPr>
          <a:xfrm>
            <a:off x="9296400" y="6556863"/>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626504B-2A0C-437C-8618-FDB356F94B18}" type="slidenum">
              <a:rPr lang="zh-CN" altLang="en-US" sz="1200" smtClean="0">
                <a:solidFill>
                  <a:schemeClr val="bg1">
                    <a:lumMod val="65000"/>
                  </a:schemeClr>
                </a:solidFill>
              </a:rPr>
              <a:t>‹#›</a:t>
            </a:fld>
            <a:endParaRPr lang="zh-CN" altLang="en-US" sz="1200" dirty="0">
              <a:solidFill>
                <a:schemeClr val="bg1">
                  <a:lumMod val="65000"/>
                </a:schemeClr>
              </a:solidFill>
            </a:endParaRPr>
          </a:p>
        </p:txBody>
      </p:sp>
      <p:sp>
        <p:nvSpPr>
          <p:cNvPr id="9" name="椭圆 8"/>
          <p:cNvSpPr/>
          <p:nvPr userDrawn="1"/>
        </p:nvSpPr>
        <p:spPr>
          <a:xfrm>
            <a:off x="496178" y="343194"/>
            <a:ext cx="578437" cy="568578"/>
          </a:xfrm>
          <a:prstGeom prst="ellipse">
            <a:avLst/>
          </a:prstGeom>
          <a:no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10" name="组合 9"/>
          <p:cNvGrpSpPr/>
          <p:nvPr userDrawn="1"/>
        </p:nvGrpSpPr>
        <p:grpSpPr>
          <a:xfrm rot="10800000" flipH="1" flipV="1">
            <a:off x="747232" y="1016065"/>
            <a:ext cx="9288000" cy="260800"/>
            <a:chOff x="3523587" y="2422358"/>
            <a:chExt cx="5540203" cy="0"/>
          </a:xfrm>
        </p:grpSpPr>
        <p:cxnSp>
          <p:nvCxnSpPr>
            <p:cNvPr id="11" name="直接连接符 10"/>
            <p:cNvCxnSpPr/>
            <p:nvPr/>
          </p:nvCxnSpPr>
          <p:spPr>
            <a:xfrm rot="10800000" flipH="1" flipV="1">
              <a:off x="3523587" y="2422358"/>
              <a:ext cx="5299571" cy="0"/>
            </a:xfrm>
            <a:prstGeom prst="line">
              <a:avLst/>
            </a:prstGeom>
            <a:ln w="3175">
              <a:solidFill>
                <a:srgbClr val="004098"/>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806106" y="2422358"/>
              <a:ext cx="257684" cy="0"/>
            </a:xfrm>
            <a:prstGeom prst="line">
              <a:avLst/>
            </a:prstGeom>
            <a:ln w="76200">
              <a:solidFill>
                <a:srgbClr val="004098"/>
              </a:solidFill>
            </a:ln>
          </p:spPr>
          <p:style>
            <a:lnRef idx="1">
              <a:schemeClr val="accent1"/>
            </a:lnRef>
            <a:fillRef idx="0">
              <a:schemeClr val="accent1"/>
            </a:fillRef>
            <a:effectRef idx="0">
              <a:schemeClr val="accent1"/>
            </a:effectRef>
            <a:fontRef idx="minor">
              <a:schemeClr val="tx1"/>
            </a:fontRef>
          </p:style>
        </p:cxnSp>
      </p:grpSp>
      <p:sp>
        <p:nvSpPr>
          <p:cNvPr id="13" name="right-arrow-in-a-circle_39570"/>
          <p:cNvSpPr>
            <a:spLocks noChangeAspect="1"/>
          </p:cNvSpPr>
          <p:nvPr userDrawn="1"/>
        </p:nvSpPr>
        <p:spPr bwMode="auto">
          <a:xfrm>
            <a:off x="191335" y="483500"/>
            <a:ext cx="468707" cy="468000"/>
          </a:xfrm>
          <a:custGeom>
            <a:avLst/>
            <a:gdLst>
              <a:gd name="T0" fmla="*/ 3752 w 7503"/>
              <a:gd name="T1" fmla="*/ 0 h 7503"/>
              <a:gd name="T2" fmla="*/ 0 w 7503"/>
              <a:gd name="T3" fmla="*/ 3752 h 7503"/>
              <a:gd name="T4" fmla="*/ 3752 w 7503"/>
              <a:gd name="T5" fmla="*/ 7503 h 7503"/>
              <a:gd name="T6" fmla="*/ 7503 w 7503"/>
              <a:gd name="T7" fmla="*/ 3752 h 7503"/>
              <a:gd name="T8" fmla="*/ 3752 w 7503"/>
              <a:gd name="T9" fmla="*/ 0 h 7503"/>
              <a:gd name="T10" fmla="*/ 6367 w 7503"/>
              <a:gd name="T11" fmla="*/ 4040 h 7503"/>
              <a:gd name="T12" fmla="*/ 4338 w 7503"/>
              <a:gd name="T13" fmla="*/ 6068 h 7503"/>
              <a:gd name="T14" fmla="*/ 4050 w 7503"/>
              <a:gd name="T15" fmla="*/ 5949 h 7503"/>
              <a:gd name="T16" fmla="*/ 4050 w 7503"/>
              <a:gd name="T17" fmla="*/ 5175 h 7503"/>
              <a:gd name="T18" fmla="*/ 1181 w 7503"/>
              <a:gd name="T19" fmla="*/ 5175 h 7503"/>
              <a:gd name="T20" fmla="*/ 1017 w 7503"/>
              <a:gd name="T21" fmla="*/ 5011 h 7503"/>
              <a:gd name="T22" fmla="*/ 1017 w 7503"/>
              <a:gd name="T23" fmla="*/ 2492 h 7503"/>
              <a:gd name="T24" fmla="*/ 1181 w 7503"/>
              <a:gd name="T25" fmla="*/ 2329 h 7503"/>
              <a:gd name="T26" fmla="*/ 4050 w 7503"/>
              <a:gd name="T27" fmla="*/ 2329 h 7503"/>
              <a:gd name="T28" fmla="*/ 4050 w 7503"/>
              <a:gd name="T29" fmla="*/ 1554 h 7503"/>
              <a:gd name="T30" fmla="*/ 4338 w 7503"/>
              <a:gd name="T31" fmla="*/ 1435 h 7503"/>
              <a:gd name="T32" fmla="*/ 6367 w 7503"/>
              <a:gd name="T33" fmla="*/ 3463 h 7503"/>
              <a:gd name="T34" fmla="*/ 6367 w 7503"/>
              <a:gd name="T35" fmla="*/ 4040 h 7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03" h="7503">
                <a:moveTo>
                  <a:pt x="3752" y="0"/>
                </a:moveTo>
                <a:cubicBezTo>
                  <a:pt x="1680" y="0"/>
                  <a:pt x="0" y="1680"/>
                  <a:pt x="0" y="3752"/>
                </a:cubicBezTo>
                <a:cubicBezTo>
                  <a:pt x="0" y="5824"/>
                  <a:pt x="1680" y="7503"/>
                  <a:pt x="3752" y="7503"/>
                </a:cubicBezTo>
                <a:cubicBezTo>
                  <a:pt x="5824" y="7503"/>
                  <a:pt x="7503" y="5824"/>
                  <a:pt x="7503" y="3752"/>
                </a:cubicBezTo>
                <a:cubicBezTo>
                  <a:pt x="7503" y="1680"/>
                  <a:pt x="5824" y="0"/>
                  <a:pt x="3752" y="0"/>
                </a:cubicBezTo>
                <a:close/>
                <a:moveTo>
                  <a:pt x="6367" y="4040"/>
                </a:moveTo>
                <a:lnTo>
                  <a:pt x="4338" y="6068"/>
                </a:lnTo>
                <a:cubicBezTo>
                  <a:pt x="4179" y="6228"/>
                  <a:pt x="4050" y="6174"/>
                  <a:pt x="4050" y="5949"/>
                </a:cubicBezTo>
                <a:lnTo>
                  <a:pt x="4050" y="5175"/>
                </a:lnTo>
                <a:lnTo>
                  <a:pt x="1181" y="5175"/>
                </a:lnTo>
                <a:cubicBezTo>
                  <a:pt x="1090" y="5175"/>
                  <a:pt x="1017" y="5102"/>
                  <a:pt x="1017" y="5011"/>
                </a:cubicBezTo>
                <a:lnTo>
                  <a:pt x="1017" y="2492"/>
                </a:lnTo>
                <a:cubicBezTo>
                  <a:pt x="1017" y="2402"/>
                  <a:pt x="1090" y="2329"/>
                  <a:pt x="1181" y="2329"/>
                </a:cubicBezTo>
                <a:lnTo>
                  <a:pt x="4050" y="2329"/>
                </a:lnTo>
                <a:lnTo>
                  <a:pt x="4050" y="1554"/>
                </a:lnTo>
                <a:cubicBezTo>
                  <a:pt x="4050" y="1329"/>
                  <a:pt x="4179" y="1275"/>
                  <a:pt x="4338" y="1435"/>
                </a:cubicBezTo>
                <a:lnTo>
                  <a:pt x="6367" y="3463"/>
                </a:lnTo>
                <a:cubicBezTo>
                  <a:pt x="6526" y="3622"/>
                  <a:pt x="6526" y="3881"/>
                  <a:pt x="6367" y="4040"/>
                </a:cubicBezTo>
                <a:close/>
              </a:path>
            </a:pathLst>
          </a:custGeom>
          <a:solidFill>
            <a:srgbClr val="004098"/>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8D8290-D51F-48DB-A277-05864EB6C8D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8D8290-D51F-48DB-A277-05864EB6C8D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bg>
      <p:bgPr>
        <a:solidFill>
          <a:srgbClr val="F9F9FB"/>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6F4AAD-B54B-416B-BE56-05940689AE67}" type="slidenum">
              <a:rPr lang="zh-CN" altLang="en-US" smtClean="0"/>
              <a:t>‹#›</a:t>
            </a:fld>
            <a:endParaRPr lang="zh-CN" altLang="en-US"/>
          </a:p>
        </p:txBody>
      </p:sp>
      <p:pic>
        <p:nvPicPr>
          <p:cNvPr id="10" name="图片 9"/>
          <p:cNvPicPr>
            <a:picLocks noChangeAspect="1"/>
          </p:cNvPicPr>
          <p:nvPr userDrawn="1"/>
        </p:nvPicPr>
        <p:blipFill rotWithShape="1">
          <a:blip r:embed="rId2">
            <a:clrChange>
              <a:clrFrom>
                <a:srgbClr val="0087C4"/>
              </a:clrFrom>
              <a:clrTo>
                <a:srgbClr val="0087C4">
                  <a:alpha val="0"/>
                </a:srgbClr>
              </a:clrTo>
            </a:clrChange>
            <a:duotone>
              <a:prstClr val="black"/>
              <a:srgbClr val="004098">
                <a:tint val="45000"/>
                <a:satMod val="400000"/>
              </a:srgbClr>
            </a:duotone>
          </a:blip>
          <a:srcRect r="1327"/>
          <a:stretch>
            <a:fillRect/>
          </a:stretch>
        </p:blipFill>
        <p:spPr>
          <a:xfrm>
            <a:off x="10764570" y="5895300"/>
            <a:ext cx="1427430" cy="775811"/>
          </a:xfrm>
          <a:prstGeom prst="rect">
            <a:avLst/>
          </a:prstGeom>
        </p:spPr>
      </p:pic>
      <p:sp>
        <p:nvSpPr>
          <p:cNvPr id="11" name="矩形 10"/>
          <p:cNvSpPr/>
          <p:nvPr userDrawn="1"/>
        </p:nvSpPr>
        <p:spPr>
          <a:xfrm>
            <a:off x="0" y="6622470"/>
            <a:ext cx="12192000" cy="235530"/>
          </a:xfrm>
          <a:prstGeom prst="rect">
            <a:avLst/>
          </a:prstGeom>
          <a:solidFill>
            <a:srgbClr val="0040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7" name="灯片编号占位符 20"/>
          <p:cNvSpPr txBox="1"/>
          <p:nvPr userDrawn="1"/>
        </p:nvSpPr>
        <p:spPr>
          <a:xfrm>
            <a:off x="9296400" y="6556863"/>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626504B-2A0C-437C-8618-FDB356F94B18}" type="slidenum">
              <a:rPr lang="zh-CN" altLang="en-US" sz="1200" smtClean="0">
                <a:solidFill>
                  <a:schemeClr val="bg1">
                    <a:lumMod val="65000"/>
                  </a:schemeClr>
                </a:solidFill>
              </a:rPr>
              <a:t>‹#›</a:t>
            </a:fld>
            <a:endParaRPr lang="zh-CN" altLang="en-US" sz="1200" dirty="0">
              <a:solidFill>
                <a:schemeClr val="bg1">
                  <a:lumMod val="65000"/>
                </a:schemeClr>
              </a:solidFill>
            </a:endParaRPr>
          </a:p>
        </p:txBody>
      </p:sp>
      <p:sp>
        <p:nvSpPr>
          <p:cNvPr id="14" name="矩形 13"/>
          <p:cNvSpPr/>
          <p:nvPr userDrawn="1"/>
        </p:nvSpPr>
        <p:spPr>
          <a:xfrm>
            <a:off x="0" y="0"/>
            <a:ext cx="12192000" cy="861237"/>
          </a:xfrm>
          <a:prstGeom prst="rect">
            <a:avLst/>
          </a:prstGeom>
          <a:gradFill flip="none" rotWithShape="1">
            <a:gsLst>
              <a:gs pos="0">
                <a:schemeClr val="accent1">
                  <a:shade val="30000"/>
                  <a:satMod val="115000"/>
                </a:schemeClr>
              </a:gs>
              <a:gs pos="74000">
                <a:schemeClr val="accent1">
                  <a:shade val="67500"/>
                  <a:satMod val="115000"/>
                </a:schemeClr>
              </a:gs>
              <a:gs pos="100000">
                <a:srgbClr val="2B549E">
                  <a:alpha val="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ight-arrow-in-a-circle_39570"/>
          <p:cNvSpPr>
            <a:spLocks noChangeAspect="1"/>
          </p:cNvSpPr>
          <p:nvPr userDrawn="1"/>
        </p:nvSpPr>
        <p:spPr bwMode="auto">
          <a:xfrm>
            <a:off x="305637" y="241661"/>
            <a:ext cx="468707" cy="455497"/>
          </a:xfrm>
          <a:custGeom>
            <a:avLst/>
            <a:gdLst>
              <a:gd name="T0" fmla="*/ 3752 w 7503"/>
              <a:gd name="T1" fmla="*/ 0 h 7503"/>
              <a:gd name="T2" fmla="*/ 0 w 7503"/>
              <a:gd name="T3" fmla="*/ 3752 h 7503"/>
              <a:gd name="T4" fmla="*/ 3752 w 7503"/>
              <a:gd name="T5" fmla="*/ 7503 h 7503"/>
              <a:gd name="T6" fmla="*/ 7503 w 7503"/>
              <a:gd name="T7" fmla="*/ 3752 h 7503"/>
              <a:gd name="T8" fmla="*/ 3752 w 7503"/>
              <a:gd name="T9" fmla="*/ 0 h 7503"/>
              <a:gd name="T10" fmla="*/ 6367 w 7503"/>
              <a:gd name="T11" fmla="*/ 4040 h 7503"/>
              <a:gd name="T12" fmla="*/ 4338 w 7503"/>
              <a:gd name="T13" fmla="*/ 6068 h 7503"/>
              <a:gd name="T14" fmla="*/ 4050 w 7503"/>
              <a:gd name="T15" fmla="*/ 5949 h 7503"/>
              <a:gd name="T16" fmla="*/ 4050 w 7503"/>
              <a:gd name="T17" fmla="*/ 5175 h 7503"/>
              <a:gd name="T18" fmla="*/ 1181 w 7503"/>
              <a:gd name="T19" fmla="*/ 5175 h 7503"/>
              <a:gd name="T20" fmla="*/ 1017 w 7503"/>
              <a:gd name="T21" fmla="*/ 5011 h 7503"/>
              <a:gd name="T22" fmla="*/ 1017 w 7503"/>
              <a:gd name="T23" fmla="*/ 2492 h 7503"/>
              <a:gd name="T24" fmla="*/ 1181 w 7503"/>
              <a:gd name="T25" fmla="*/ 2329 h 7503"/>
              <a:gd name="T26" fmla="*/ 4050 w 7503"/>
              <a:gd name="T27" fmla="*/ 2329 h 7503"/>
              <a:gd name="T28" fmla="*/ 4050 w 7503"/>
              <a:gd name="T29" fmla="*/ 1554 h 7503"/>
              <a:gd name="T30" fmla="*/ 4338 w 7503"/>
              <a:gd name="T31" fmla="*/ 1435 h 7503"/>
              <a:gd name="T32" fmla="*/ 6367 w 7503"/>
              <a:gd name="T33" fmla="*/ 3463 h 7503"/>
              <a:gd name="T34" fmla="*/ 6367 w 7503"/>
              <a:gd name="T35" fmla="*/ 4040 h 7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03" h="7503">
                <a:moveTo>
                  <a:pt x="3752" y="0"/>
                </a:moveTo>
                <a:cubicBezTo>
                  <a:pt x="1680" y="0"/>
                  <a:pt x="0" y="1680"/>
                  <a:pt x="0" y="3752"/>
                </a:cubicBezTo>
                <a:cubicBezTo>
                  <a:pt x="0" y="5824"/>
                  <a:pt x="1680" y="7503"/>
                  <a:pt x="3752" y="7503"/>
                </a:cubicBezTo>
                <a:cubicBezTo>
                  <a:pt x="5824" y="7503"/>
                  <a:pt x="7503" y="5824"/>
                  <a:pt x="7503" y="3752"/>
                </a:cubicBezTo>
                <a:cubicBezTo>
                  <a:pt x="7503" y="1680"/>
                  <a:pt x="5824" y="0"/>
                  <a:pt x="3752" y="0"/>
                </a:cubicBezTo>
                <a:close/>
                <a:moveTo>
                  <a:pt x="6367" y="4040"/>
                </a:moveTo>
                <a:lnTo>
                  <a:pt x="4338" y="6068"/>
                </a:lnTo>
                <a:cubicBezTo>
                  <a:pt x="4179" y="6228"/>
                  <a:pt x="4050" y="6174"/>
                  <a:pt x="4050" y="5949"/>
                </a:cubicBezTo>
                <a:lnTo>
                  <a:pt x="4050" y="5175"/>
                </a:lnTo>
                <a:lnTo>
                  <a:pt x="1181" y="5175"/>
                </a:lnTo>
                <a:cubicBezTo>
                  <a:pt x="1090" y="5175"/>
                  <a:pt x="1017" y="5102"/>
                  <a:pt x="1017" y="5011"/>
                </a:cubicBezTo>
                <a:lnTo>
                  <a:pt x="1017" y="2492"/>
                </a:lnTo>
                <a:cubicBezTo>
                  <a:pt x="1017" y="2402"/>
                  <a:pt x="1090" y="2329"/>
                  <a:pt x="1181" y="2329"/>
                </a:cubicBezTo>
                <a:lnTo>
                  <a:pt x="4050" y="2329"/>
                </a:lnTo>
                <a:lnTo>
                  <a:pt x="4050" y="1554"/>
                </a:lnTo>
                <a:cubicBezTo>
                  <a:pt x="4050" y="1329"/>
                  <a:pt x="4179" y="1275"/>
                  <a:pt x="4338" y="1435"/>
                </a:cubicBezTo>
                <a:lnTo>
                  <a:pt x="6367" y="3463"/>
                </a:lnTo>
                <a:cubicBezTo>
                  <a:pt x="6526" y="3622"/>
                  <a:pt x="6526" y="3881"/>
                  <a:pt x="6367" y="4040"/>
                </a:cubicBezTo>
                <a:close/>
              </a:path>
            </a:pathLst>
          </a:custGeom>
          <a:solidFill>
            <a:schemeClr val="bg1"/>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6725942-F232-4D38-97B1-CCBBAC2EEB61}" type="datetimeFigureOut">
              <a:rPr lang="zh-CN" altLang="en-US" smtClean="0"/>
              <a:t>2022/5/24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DEE3D2-CEC2-493D-9773-022037B046C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6725942-F232-4D38-97B1-CCBBAC2EEB61}" type="datetimeFigureOut">
              <a:rPr lang="zh-CN" altLang="en-US" smtClean="0"/>
              <a:t>2022/5/24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DEE3D2-CEC2-493D-9773-022037B046CB}"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C6725942-F232-4D38-97B1-CCBBAC2EEB61}" type="datetimeFigureOut">
              <a:rPr lang="zh-CN" altLang="en-US" smtClean="0"/>
              <a:t>2022/5/24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DEE3D2-CEC2-493D-9773-022037B046CB}"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C6725942-F232-4D38-97B1-CCBBAC2EEB61}" type="datetimeFigureOut">
              <a:rPr lang="zh-CN" altLang="en-US" smtClean="0"/>
              <a:t>2022/5/24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DEE3D2-CEC2-493D-9773-022037B046CB}"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C6725942-F232-4D38-97B1-CCBBAC2EEB61}" type="datetimeFigureOut">
              <a:rPr lang="zh-CN" altLang="en-US" smtClean="0"/>
              <a:t>2022/5/24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ADEE3D2-CEC2-493D-9773-022037B046CB}"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6725942-F232-4D38-97B1-CCBBAC2EEB61}" type="datetimeFigureOut">
              <a:rPr lang="zh-CN" altLang="en-US" smtClean="0"/>
              <a:t>2022/5/24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ADEE3D2-CEC2-493D-9773-022037B046CB}"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25942-F232-4D38-97B1-CCBBAC2EEB61}" type="datetimeFigureOut">
              <a:rPr lang="zh-CN" altLang="en-US" smtClean="0"/>
              <a:t>2022/5/24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ADEE3D2-CEC2-493D-9773-022037B046C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8D8290-D51F-48DB-A277-05864EB6C8D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6725942-F232-4D38-97B1-CCBBAC2EEB61}" type="datetimeFigureOut">
              <a:rPr lang="zh-CN" altLang="en-US" smtClean="0"/>
              <a:t>2022/5/24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DEE3D2-CEC2-493D-9773-022037B046CB}"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6725942-F232-4D38-97B1-CCBBAC2EEB61}" type="datetimeFigureOut">
              <a:rPr lang="zh-CN" altLang="en-US" smtClean="0"/>
              <a:t>2022/5/24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DEE3D2-CEC2-493D-9773-022037B046CB}"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6725942-F232-4D38-97B1-CCBBAC2EEB61}" type="datetimeFigureOut">
              <a:rPr lang="zh-CN" altLang="en-US" smtClean="0"/>
              <a:t>2022/5/24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DEE3D2-CEC2-493D-9773-022037B046CB}"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6725942-F232-4D38-97B1-CCBBAC2EEB61}" type="datetimeFigureOut">
              <a:rPr lang="zh-CN" altLang="en-US" smtClean="0"/>
              <a:t>2022/5/24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DEE3D2-CEC2-493D-9773-022037B046C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8D8290-D51F-48DB-A277-05864EB6C8D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8D8290-D51F-48DB-A277-05864EB6C8D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98D8290-D51F-48DB-A277-05864EB6C8D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98D8290-D51F-48DB-A277-05864EB6C8D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98D8290-D51F-48DB-A277-05864EB6C8D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8D8290-D51F-48DB-A277-05864EB6C8D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8D8290-D51F-48DB-A277-05864EB6C8D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D8290-D51F-48DB-A277-05864EB6C8D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25942-F232-4D38-97B1-CCBBAC2EEB61}" type="datetimeFigureOut">
              <a:rPr lang="zh-CN" altLang="en-US" smtClean="0"/>
              <a:t>2022/5/24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EE3D2-CEC2-493D-9773-022037B046C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0" y="0"/>
            <a:ext cx="12192000" cy="6857365"/>
          </a:xfrm>
          <a:prstGeom prst="rect">
            <a:avLst/>
          </a:prstGeom>
          <a:solidFill>
            <a:srgbClr val="01377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5" name="文本框 4"/>
          <p:cNvSpPr txBox="1"/>
          <p:nvPr/>
        </p:nvSpPr>
        <p:spPr>
          <a:xfrm>
            <a:off x="0" y="1672701"/>
            <a:ext cx="12191999" cy="2491105"/>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sz="5400" b="1" spc="-35" dirty="0">
                <a:gradFill>
                  <a:gsLst>
                    <a:gs pos="0">
                      <a:schemeClr val="accent5"/>
                    </a:gs>
                    <a:gs pos="100000">
                      <a:schemeClr val="accent5">
                        <a:lumMod val="20000"/>
                        <a:lumOff val="80000"/>
                      </a:schemeClr>
                    </a:gs>
                  </a:gsLst>
                  <a:lin ang="5400000" scaled="0"/>
                </a:gradFill>
                <a:effectLst>
                  <a:reflection blurRad="6350" stA="53000" endA="300" endPos="27000" dir="5400000" sy="-90000" algn="bl" rotWithShape="0"/>
                </a:effectLst>
                <a:latin typeface="微软雅黑" panose="020B0503020204020204" charset="-122"/>
                <a:ea typeface="微软雅黑" panose="020B0503020204020204" charset="-122"/>
                <a:cs typeface="Microsoft YaHei UI" panose="020B0503020204020204" charset="-122"/>
                <a:sym typeface="+mn-ea"/>
              </a:rPr>
              <a:t>上海化工区产业绿色发展专项扶持</a:t>
            </a:r>
            <a:endParaRPr kumimoji="0" lang="en-US" altLang="zh-CN" sz="5400" b="1" i="0" u="none" strike="noStrike" kern="1200" cap="none" spc="0" normalizeH="0" baseline="0" noProof="0" dirty="0">
              <a:gradFill>
                <a:gsLst>
                  <a:gs pos="0">
                    <a:schemeClr val="accent5"/>
                  </a:gs>
                  <a:gs pos="100000">
                    <a:schemeClr val="accent5">
                      <a:lumMod val="20000"/>
                      <a:lumOff val="80000"/>
                    </a:schemeClr>
                  </a:gs>
                </a:gsLst>
                <a:lin ang="5400000" scaled="0"/>
              </a:gradFill>
              <a:effectLst>
                <a:reflection blurRad="6350" stA="53000" endA="300" endPos="27000" dir="5400000" sy="-90000" algn="bl" rotWithShape="0"/>
              </a:effectLst>
              <a:uLnTx/>
              <a:uFillTx/>
              <a:latin typeface="微软雅黑" panose="020B0503020204020204" charset="-122"/>
              <a:ea typeface="微软雅黑" panose="020B050302020402020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sz="6600" b="1" dirty="0">
                <a:gradFill>
                  <a:gsLst>
                    <a:gs pos="0">
                      <a:schemeClr val="accent5"/>
                    </a:gs>
                    <a:gs pos="100000">
                      <a:schemeClr val="accent5">
                        <a:lumMod val="20000"/>
                        <a:lumOff val="80000"/>
                      </a:schemeClr>
                    </a:gs>
                  </a:gsLst>
                  <a:lin ang="5400000" scaled="0"/>
                </a:gradFill>
                <a:effectLst>
                  <a:reflection blurRad="6350" stA="53000" endA="300" endPos="27000" dir="5400000" sy="-90000" algn="bl" rotWithShape="0"/>
                </a:effectLst>
                <a:latin typeface="华文中宋" panose="02010600040101010101" charset="-122"/>
                <a:ea typeface="华文中宋" panose="02010600040101010101" charset="-122"/>
                <a:cs typeface="Microsoft YaHei UI" panose="020B0503020204020204" charset="-122"/>
                <a:sym typeface="+mn-ea"/>
              </a:rPr>
              <a:t>宣讲会</a:t>
            </a:r>
            <a:endParaRPr kumimoji="0" lang="zh-CN" altLang="en-US" sz="6600" b="1" i="0" u="none" strike="noStrike" kern="1200" cap="none" spc="0" normalizeH="0" baseline="0" noProof="0" dirty="0">
              <a:gradFill>
                <a:gsLst>
                  <a:gs pos="0">
                    <a:schemeClr val="accent5"/>
                  </a:gs>
                  <a:gs pos="100000">
                    <a:schemeClr val="accent5">
                      <a:lumMod val="20000"/>
                      <a:lumOff val="80000"/>
                    </a:schemeClr>
                  </a:gs>
                </a:gsLst>
                <a:lin ang="5400000" scaled="0"/>
              </a:gradFill>
              <a:effectLst>
                <a:reflection blurRad="6350" stA="53000" endA="300" endPos="27000" dir="5400000" sy="-90000" algn="bl" rotWithShape="0"/>
              </a:effectLst>
              <a:uLnTx/>
              <a:uFillTx/>
              <a:latin typeface="华文中宋" panose="02010600040101010101" charset="-122"/>
              <a:ea typeface="华文中宋" panose="02010600040101010101" charset="-122"/>
              <a:cs typeface="Microsoft YaHei UI" panose="020B0503020204020204" charset="-122"/>
              <a:sym typeface="+mn-ea"/>
            </a:endParaRPr>
          </a:p>
        </p:txBody>
      </p:sp>
      <p:sp>
        <p:nvSpPr>
          <p:cNvPr id="6" name="TextBox 10"/>
          <p:cNvSpPr txBox="1"/>
          <p:nvPr/>
        </p:nvSpPr>
        <p:spPr>
          <a:xfrm>
            <a:off x="-1" y="5243358"/>
            <a:ext cx="12191999" cy="460375"/>
          </a:xfrm>
          <a:prstGeom prst="rect">
            <a:avLst/>
          </a:prstGeom>
          <a:noFill/>
        </p:spPr>
        <p:txBody>
          <a:bodyPr wrap="square" rtlCol="0">
            <a:spAutoFit/>
          </a:bodyPr>
          <a:lstStyle/>
          <a:p>
            <a:pPr marL="12700" algn="ctr">
              <a:lnSpc>
                <a:spcPct val="100000"/>
              </a:lnSpc>
              <a:buClrTx/>
              <a:buSzTx/>
              <a:buFontTx/>
            </a:pPr>
            <a:r>
              <a:rPr lang="zh-CN" altLang="en-US" sz="2400" b="1" noProof="0" dirty="0">
                <a:ln>
                  <a:noFill/>
                </a:ln>
                <a:solidFill>
                  <a:schemeClr val="bg1">
                    <a:lumMod val="95000"/>
                  </a:schemeClr>
                </a:solidFill>
                <a:effectLst/>
                <a:uLnTx/>
                <a:uFillTx/>
                <a:latin typeface="微软雅黑" panose="020B0503020204020204" charset="-122"/>
                <a:ea typeface="微软雅黑" panose="020B0503020204020204" charset="-122"/>
                <a:cs typeface="+mn-ea"/>
                <a:sym typeface="+mn-ea"/>
              </a:rPr>
              <a:t>2022年</a:t>
            </a:r>
            <a:r>
              <a:rPr lang="en-US" altLang="zh-CN" sz="2400" b="1" noProof="0" dirty="0">
                <a:ln>
                  <a:noFill/>
                </a:ln>
                <a:solidFill>
                  <a:schemeClr val="bg1">
                    <a:lumMod val="95000"/>
                  </a:schemeClr>
                </a:solidFill>
                <a:effectLst/>
                <a:uLnTx/>
                <a:uFillTx/>
                <a:latin typeface="微软雅黑" panose="020B0503020204020204" charset="-122"/>
                <a:ea typeface="微软雅黑" panose="020B0503020204020204" charset="-122"/>
                <a:cs typeface="+mn-ea"/>
                <a:sym typeface="+mn-ea"/>
              </a:rPr>
              <a:t>5</a:t>
            </a:r>
            <a:r>
              <a:rPr lang="zh-CN" altLang="en-US" sz="2400" b="1" noProof="0" dirty="0">
                <a:ln>
                  <a:noFill/>
                </a:ln>
                <a:solidFill>
                  <a:schemeClr val="bg1">
                    <a:lumMod val="95000"/>
                  </a:schemeClr>
                </a:solidFill>
                <a:effectLst/>
                <a:uLnTx/>
                <a:uFillTx/>
                <a:latin typeface="微软雅黑" panose="020B0503020204020204" charset="-122"/>
                <a:ea typeface="微软雅黑" panose="020B0503020204020204" charset="-122"/>
                <a:cs typeface="+mn-ea"/>
                <a:sym typeface="+mn-ea"/>
              </a:rPr>
              <a:t>月</a:t>
            </a:r>
            <a:endParaRPr kumimoji="0" lang="zh-CN" altLang="en-US" sz="2400" b="1" i="0" u="none" strike="noStrike" kern="1200" cap="none" spc="0" normalizeH="0" baseline="0" noProof="0" dirty="0">
              <a:ln>
                <a:noFill/>
              </a:ln>
              <a:solidFill>
                <a:schemeClr val="bg1">
                  <a:lumMod val="95000"/>
                </a:schemeClr>
              </a:solidFill>
              <a:effectLst/>
              <a:uLnTx/>
              <a:uFillTx/>
              <a:latin typeface="微软雅黑" panose="020B0503020204020204" charset="-122"/>
              <a:ea typeface="微软雅黑" panose="020B0503020204020204" charset="-122"/>
              <a:cs typeface="+mn-ea"/>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369192" y="911625"/>
            <a:ext cx="5473818" cy="5504414"/>
            <a:chOff x="2501" y="634"/>
            <a:chExt cx="9283" cy="9374"/>
          </a:xfrm>
        </p:grpSpPr>
        <p:sp>
          <p:nvSpPr>
            <p:cNvPr id="27" name="object 2"/>
            <p:cNvSpPr/>
            <p:nvPr/>
          </p:nvSpPr>
          <p:spPr>
            <a:xfrm>
              <a:off x="5794" y="634"/>
              <a:ext cx="2698" cy="1766"/>
            </a:xfrm>
            <a:prstGeom prst="rect">
              <a:avLst/>
            </a:prstGeom>
            <a:gradFill>
              <a:gsLst>
                <a:gs pos="0">
                  <a:srgbClr val="007BD3"/>
                </a:gs>
                <a:gs pos="100000">
                  <a:srgbClr val="034373"/>
                </a:gs>
              </a:gsLst>
              <a:path path="rect">
                <a:fillToRect l="50000" t="50000" r="50000" b="50000"/>
              </a:path>
              <a:tileRect/>
            </a:gradFill>
            <a:effectLst>
              <a:outerShdw blurRad="50800" dist="38100" dir="2700000" algn="tl" rotWithShape="0">
                <a:prstClr val="black">
                  <a:alpha val="40000"/>
                </a:prstClr>
              </a:outerShdw>
            </a:effectLst>
            <a:scene3d>
              <a:camera prst="orthographicFront"/>
              <a:lightRig rig="threePt" dir="t"/>
            </a:scene3d>
            <a:sp3d prstMaterial="dkEdge"/>
          </p:spPr>
          <p:txBody>
            <a:bodyPr wrap="square" lIns="0" tIns="0" rIns="0" bIns="0" rtlCol="0">
              <a:noAutofit/>
            </a:bodyPr>
            <a:lstStyle/>
            <a:p>
              <a:endParaRPr/>
            </a:p>
          </p:txBody>
        </p:sp>
        <p:sp>
          <p:nvSpPr>
            <p:cNvPr id="28" name="object 3"/>
            <p:cNvSpPr txBox="1"/>
            <p:nvPr/>
          </p:nvSpPr>
          <p:spPr>
            <a:xfrm>
              <a:off x="6161" y="843"/>
              <a:ext cx="1964" cy="1313"/>
            </a:xfrm>
            <a:prstGeom prst="rect">
              <a:avLst/>
            </a:prstGeom>
          </p:spPr>
          <p:txBody>
            <a:bodyPr vert="horz" wrap="square" lIns="0" tIns="0" rIns="0" bIns="0" rtlCol="0">
              <a:noAutofit/>
            </a:bodyPr>
            <a:lstStyle/>
            <a:p>
              <a:pPr marL="318135" marR="12700" indent="-306070" algn="ctr">
                <a:lnSpc>
                  <a:spcPts val="2810"/>
                </a:lnSpc>
              </a:pPr>
              <a:r>
                <a:rPr b="1" spc="5"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申报材</a:t>
              </a:r>
              <a:r>
                <a:rPr b="1" spc="0"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料</a:t>
              </a:r>
            </a:p>
            <a:p>
              <a:pPr marL="318135" marR="12700" indent="-306070" algn="ctr">
                <a:lnSpc>
                  <a:spcPts val="2810"/>
                </a:lnSpc>
              </a:pPr>
              <a:r>
                <a:rPr b="1" spc="5"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提</a:t>
              </a:r>
              <a:r>
                <a:rPr b="1" spc="0"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交</a:t>
              </a:r>
              <a:endParaRPr b="1">
                <a:effectLst>
                  <a:outerShdw blurRad="38100" dist="38100" dir="2700000" algn="tl">
                    <a:srgbClr val="000000">
                      <a:alpha val="43137"/>
                    </a:srgbClr>
                  </a:outerShdw>
                </a:effectLst>
                <a:latin typeface="Microsoft JhengHei" panose="020B0604030504040204" charset="-120"/>
                <a:cs typeface="Microsoft JhengHei" panose="020B0604030504040204" charset="-120"/>
              </a:endParaRPr>
            </a:p>
          </p:txBody>
        </p:sp>
        <p:sp>
          <p:nvSpPr>
            <p:cNvPr id="30" name="object 5"/>
            <p:cNvSpPr/>
            <p:nvPr/>
          </p:nvSpPr>
          <p:spPr>
            <a:xfrm>
              <a:off x="9086" y="2539"/>
              <a:ext cx="2698" cy="1762"/>
            </a:xfrm>
            <a:prstGeom prst="rect">
              <a:avLst/>
            </a:prstGeom>
            <a:gradFill>
              <a:gsLst>
                <a:gs pos="0">
                  <a:srgbClr val="007BD3"/>
                </a:gs>
                <a:gs pos="100000">
                  <a:srgbClr val="034373"/>
                </a:gs>
              </a:gsLst>
              <a:path path="rect">
                <a:fillToRect l="50000" t="50000" r="50000" b="50000"/>
              </a:path>
              <a:tileRect/>
            </a:gradFill>
            <a:effectLst>
              <a:outerShdw blurRad="50800" dist="38100" dir="2700000" algn="tl" rotWithShape="0">
                <a:prstClr val="black">
                  <a:alpha val="40000"/>
                </a:prstClr>
              </a:outerShdw>
            </a:effectLst>
            <a:scene3d>
              <a:camera prst="orthographicFront"/>
              <a:lightRig rig="threePt" dir="t"/>
            </a:scene3d>
            <a:sp3d prstMaterial="dkEdge"/>
          </p:spPr>
          <p:txBody>
            <a:bodyPr wrap="square" lIns="0" tIns="0" rIns="0" bIns="0" rtlCol="0">
              <a:noAutofit/>
            </a:bodyPr>
            <a:lstStyle/>
            <a:p>
              <a:endParaRPr/>
            </a:p>
          </p:txBody>
        </p:sp>
        <p:sp>
          <p:nvSpPr>
            <p:cNvPr id="31" name="object 6"/>
            <p:cNvSpPr txBox="1"/>
            <p:nvPr/>
          </p:nvSpPr>
          <p:spPr>
            <a:xfrm>
              <a:off x="9453" y="2789"/>
              <a:ext cx="1964" cy="1261"/>
            </a:xfrm>
            <a:prstGeom prst="rect">
              <a:avLst/>
            </a:prstGeom>
          </p:spPr>
          <p:txBody>
            <a:bodyPr vert="horz" wrap="square" lIns="0" tIns="0" rIns="0" bIns="0" rtlCol="0">
              <a:noAutofit/>
            </a:bodyPr>
            <a:lstStyle/>
            <a:p>
              <a:pPr marL="318135" marR="12700" indent="-306070" algn="ctr">
                <a:lnSpc>
                  <a:spcPts val="2810"/>
                </a:lnSpc>
              </a:pPr>
              <a:r>
                <a:rPr b="1" spc="5"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项目材</a:t>
              </a:r>
              <a:r>
                <a:rPr b="1" spc="0"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料</a:t>
              </a:r>
            </a:p>
            <a:p>
              <a:pPr marL="318135" marR="12700" indent="-306070" algn="ctr">
                <a:lnSpc>
                  <a:spcPts val="2810"/>
                </a:lnSpc>
              </a:pPr>
              <a:r>
                <a:rPr b="1" spc="5"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初</a:t>
              </a:r>
              <a:r>
                <a:rPr b="1" spc="0"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审</a:t>
              </a:r>
              <a:endParaRPr b="1">
                <a:effectLst>
                  <a:outerShdw blurRad="38100" dist="38100" dir="2700000" algn="tl">
                    <a:srgbClr val="000000">
                      <a:alpha val="43137"/>
                    </a:srgbClr>
                  </a:outerShdw>
                </a:effectLst>
                <a:latin typeface="Microsoft JhengHei" panose="020B0604030504040204" charset="-120"/>
                <a:cs typeface="Microsoft JhengHei" panose="020B0604030504040204" charset="-120"/>
              </a:endParaRPr>
            </a:p>
          </p:txBody>
        </p:sp>
        <p:sp>
          <p:nvSpPr>
            <p:cNvPr id="33" name="object 8"/>
            <p:cNvSpPr/>
            <p:nvPr/>
          </p:nvSpPr>
          <p:spPr>
            <a:xfrm>
              <a:off x="9086" y="6341"/>
              <a:ext cx="2698" cy="1766"/>
            </a:xfrm>
            <a:prstGeom prst="rect">
              <a:avLst/>
            </a:prstGeom>
            <a:gradFill>
              <a:gsLst>
                <a:gs pos="0">
                  <a:srgbClr val="007BD3"/>
                </a:gs>
                <a:gs pos="100000">
                  <a:srgbClr val="034373"/>
                </a:gs>
              </a:gsLst>
              <a:path path="rect">
                <a:fillToRect l="50000" t="50000" r="50000" b="50000"/>
              </a:path>
              <a:tileRect/>
            </a:gradFill>
            <a:effectLst>
              <a:outerShdw blurRad="50800" dist="38100" dir="2700000" algn="tl" rotWithShape="0">
                <a:prstClr val="black">
                  <a:alpha val="40000"/>
                </a:prstClr>
              </a:outerShdw>
            </a:effectLst>
            <a:scene3d>
              <a:camera prst="orthographicFront"/>
              <a:lightRig rig="threePt" dir="t"/>
            </a:scene3d>
            <a:sp3d prstMaterial="dkEdge"/>
          </p:spPr>
          <p:txBody>
            <a:bodyPr wrap="square" lIns="0" tIns="0" rIns="0" bIns="0" rtlCol="0">
              <a:noAutofit/>
            </a:bodyPr>
            <a:lstStyle/>
            <a:p>
              <a:endParaRPr/>
            </a:p>
          </p:txBody>
        </p:sp>
        <p:sp>
          <p:nvSpPr>
            <p:cNvPr id="34" name="object 9"/>
            <p:cNvSpPr txBox="1"/>
            <p:nvPr/>
          </p:nvSpPr>
          <p:spPr>
            <a:xfrm>
              <a:off x="9454" y="6566"/>
              <a:ext cx="1964" cy="1280"/>
            </a:xfrm>
            <a:prstGeom prst="rect">
              <a:avLst/>
            </a:prstGeom>
          </p:spPr>
          <p:txBody>
            <a:bodyPr vert="horz" wrap="square" lIns="0" tIns="0" rIns="0" bIns="0" rtlCol="0">
              <a:noAutofit/>
            </a:bodyPr>
            <a:lstStyle/>
            <a:p>
              <a:pPr marL="318135" marR="12700" indent="-306070" algn="ctr">
                <a:lnSpc>
                  <a:spcPts val="2810"/>
                </a:lnSpc>
              </a:pPr>
              <a:r>
                <a:rPr b="1" spc="5"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项目现</a:t>
              </a:r>
              <a:r>
                <a:rPr b="1" spc="0"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场</a:t>
              </a:r>
            </a:p>
            <a:p>
              <a:pPr marL="318135" marR="12700" indent="-306070" algn="ctr">
                <a:lnSpc>
                  <a:spcPts val="2810"/>
                </a:lnSpc>
              </a:pPr>
              <a:r>
                <a:rPr b="1" spc="5"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踏</a:t>
              </a:r>
              <a:r>
                <a:rPr b="1" spc="0"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勘</a:t>
              </a:r>
              <a:endParaRPr b="1">
                <a:effectLst>
                  <a:outerShdw blurRad="38100" dist="38100" dir="2700000" algn="tl">
                    <a:srgbClr val="000000">
                      <a:alpha val="43137"/>
                    </a:srgbClr>
                  </a:outerShdw>
                </a:effectLst>
                <a:latin typeface="Microsoft JhengHei" panose="020B0604030504040204" charset="-120"/>
                <a:cs typeface="Microsoft JhengHei" panose="020B0604030504040204" charset="-120"/>
              </a:endParaRPr>
            </a:p>
          </p:txBody>
        </p:sp>
        <p:sp>
          <p:nvSpPr>
            <p:cNvPr id="36" name="object 11"/>
            <p:cNvSpPr/>
            <p:nvPr/>
          </p:nvSpPr>
          <p:spPr>
            <a:xfrm>
              <a:off x="5794" y="8242"/>
              <a:ext cx="2698" cy="1766"/>
            </a:xfrm>
            <a:prstGeom prst="rect">
              <a:avLst/>
            </a:prstGeom>
            <a:gradFill>
              <a:gsLst>
                <a:gs pos="0">
                  <a:srgbClr val="007BD3"/>
                </a:gs>
                <a:gs pos="100000">
                  <a:srgbClr val="034373"/>
                </a:gs>
              </a:gsLst>
              <a:path path="rect">
                <a:fillToRect l="50000" t="50000" r="50000" b="50000"/>
              </a:path>
              <a:tileRect/>
            </a:gradFill>
            <a:effectLst>
              <a:outerShdw blurRad="50800" dist="38100" dir="2700000" algn="tl" rotWithShape="0">
                <a:prstClr val="black">
                  <a:alpha val="40000"/>
                </a:prstClr>
              </a:outerShdw>
            </a:effectLst>
            <a:scene3d>
              <a:camera prst="orthographicFront"/>
              <a:lightRig rig="threePt" dir="t"/>
            </a:scene3d>
            <a:sp3d prstMaterial="dkEdge"/>
          </p:spPr>
          <p:txBody>
            <a:bodyPr wrap="square" lIns="0" tIns="0" rIns="0" bIns="0" rtlCol="0">
              <a:noAutofit/>
            </a:bodyPr>
            <a:lstStyle/>
            <a:p>
              <a:endParaRPr/>
            </a:p>
          </p:txBody>
        </p:sp>
        <p:sp>
          <p:nvSpPr>
            <p:cNvPr id="37" name="object 12"/>
            <p:cNvSpPr txBox="1"/>
            <p:nvPr/>
          </p:nvSpPr>
          <p:spPr>
            <a:xfrm>
              <a:off x="6161" y="8752"/>
              <a:ext cx="1964" cy="568"/>
            </a:xfrm>
            <a:prstGeom prst="rect">
              <a:avLst/>
            </a:prstGeom>
          </p:spPr>
          <p:txBody>
            <a:bodyPr vert="horz" wrap="square" lIns="0" tIns="0" rIns="0" bIns="0" rtlCol="0">
              <a:noAutofit/>
            </a:bodyPr>
            <a:lstStyle/>
            <a:p>
              <a:pPr marL="12700" algn="ctr">
                <a:lnSpc>
                  <a:spcPts val="2835"/>
                </a:lnSpc>
              </a:pPr>
              <a:r>
                <a:rPr b="1" spc="5"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专家评</a:t>
              </a:r>
              <a:r>
                <a:rPr b="1" spc="0"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审</a:t>
              </a:r>
              <a:endParaRPr b="1">
                <a:effectLst>
                  <a:outerShdw blurRad="38100" dist="38100" dir="2700000" algn="tl">
                    <a:srgbClr val="000000">
                      <a:alpha val="43137"/>
                    </a:srgbClr>
                  </a:outerShdw>
                </a:effectLst>
                <a:latin typeface="Microsoft JhengHei" panose="020B0604030504040204" charset="-120"/>
                <a:cs typeface="Microsoft JhengHei" panose="020B0604030504040204" charset="-120"/>
              </a:endParaRPr>
            </a:p>
          </p:txBody>
        </p:sp>
        <p:sp>
          <p:nvSpPr>
            <p:cNvPr id="39" name="object 14"/>
            <p:cNvSpPr/>
            <p:nvPr/>
          </p:nvSpPr>
          <p:spPr>
            <a:xfrm>
              <a:off x="2501" y="6341"/>
              <a:ext cx="2698" cy="1766"/>
            </a:xfrm>
            <a:prstGeom prst="rect">
              <a:avLst/>
            </a:prstGeom>
            <a:gradFill>
              <a:gsLst>
                <a:gs pos="0">
                  <a:srgbClr val="007BD3"/>
                </a:gs>
                <a:gs pos="100000">
                  <a:srgbClr val="034373"/>
                </a:gs>
              </a:gsLst>
              <a:path path="rect">
                <a:fillToRect l="50000" t="50000" r="50000" b="50000"/>
              </a:path>
              <a:tileRect/>
            </a:gradFill>
            <a:effectLst>
              <a:outerShdw blurRad="50800" dist="38100" dir="2700000" algn="tl" rotWithShape="0">
                <a:prstClr val="black">
                  <a:alpha val="40000"/>
                </a:prstClr>
              </a:outerShdw>
            </a:effectLst>
            <a:scene3d>
              <a:camera prst="orthographicFront"/>
              <a:lightRig rig="threePt" dir="t"/>
            </a:scene3d>
            <a:sp3d prstMaterial="dkEdge"/>
          </p:spPr>
          <p:txBody>
            <a:bodyPr wrap="square" lIns="0" tIns="0" rIns="0" bIns="0" rtlCol="0">
              <a:noAutofit/>
            </a:bodyPr>
            <a:lstStyle/>
            <a:p>
              <a:endParaRPr/>
            </a:p>
          </p:txBody>
        </p:sp>
        <p:sp>
          <p:nvSpPr>
            <p:cNvPr id="40" name="object 15"/>
            <p:cNvSpPr txBox="1"/>
            <p:nvPr/>
          </p:nvSpPr>
          <p:spPr>
            <a:xfrm>
              <a:off x="2867" y="6567"/>
              <a:ext cx="1964" cy="1314"/>
            </a:xfrm>
            <a:prstGeom prst="rect">
              <a:avLst/>
            </a:prstGeom>
          </p:spPr>
          <p:txBody>
            <a:bodyPr vert="horz" wrap="square" lIns="0" tIns="0" rIns="0" bIns="0" rtlCol="0">
              <a:noAutofit/>
            </a:bodyPr>
            <a:lstStyle/>
            <a:p>
              <a:pPr marL="318135" marR="12700" indent="-306070" algn="ctr">
                <a:lnSpc>
                  <a:spcPts val="2810"/>
                </a:lnSpc>
              </a:pPr>
              <a:r>
                <a:rPr b="1" spc="5"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形成评</a:t>
              </a:r>
              <a:r>
                <a:rPr b="1" spc="0"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审</a:t>
              </a:r>
            </a:p>
            <a:p>
              <a:pPr marL="318135" marR="12700" indent="-306070" algn="ctr">
                <a:lnSpc>
                  <a:spcPts val="2810"/>
                </a:lnSpc>
              </a:pPr>
              <a:r>
                <a:rPr b="1" spc="5"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意</a:t>
              </a:r>
              <a:r>
                <a:rPr b="1" spc="0"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见</a:t>
              </a:r>
              <a:endParaRPr b="1">
                <a:effectLst>
                  <a:outerShdw blurRad="38100" dist="38100" dir="2700000" algn="tl">
                    <a:srgbClr val="000000">
                      <a:alpha val="43137"/>
                    </a:srgbClr>
                  </a:outerShdw>
                </a:effectLst>
                <a:latin typeface="Microsoft JhengHei" panose="020B0604030504040204" charset="-120"/>
                <a:cs typeface="Microsoft JhengHei" panose="020B0604030504040204" charset="-120"/>
              </a:endParaRPr>
            </a:p>
          </p:txBody>
        </p:sp>
        <p:sp>
          <p:nvSpPr>
            <p:cNvPr id="42" name="object 17"/>
            <p:cNvSpPr/>
            <p:nvPr/>
          </p:nvSpPr>
          <p:spPr>
            <a:xfrm>
              <a:off x="2501" y="2539"/>
              <a:ext cx="2698" cy="1762"/>
            </a:xfrm>
            <a:prstGeom prst="rect">
              <a:avLst/>
            </a:prstGeom>
            <a:gradFill>
              <a:gsLst>
                <a:gs pos="0">
                  <a:srgbClr val="007BD3"/>
                </a:gs>
                <a:gs pos="100000">
                  <a:srgbClr val="034373"/>
                </a:gs>
              </a:gsLst>
              <a:path path="rect">
                <a:fillToRect l="50000" t="50000" r="50000" b="50000"/>
              </a:path>
              <a:tileRect/>
            </a:gradFill>
            <a:effectLst>
              <a:outerShdw blurRad="50800" dist="38100" dir="2700000" algn="tl" rotWithShape="0">
                <a:prstClr val="black">
                  <a:alpha val="40000"/>
                </a:prstClr>
              </a:outerShdw>
            </a:effectLst>
            <a:scene3d>
              <a:camera prst="orthographicFront"/>
              <a:lightRig rig="threePt" dir="t"/>
            </a:scene3d>
            <a:sp3d prstMaterial="dkEdge"/>
          </p:spPr>
          <p:txBody>
            <a:bodyPr wrap="square" lIns="0" tIns="0" rIns="0" bIns="0" rtlCol="0">
              <a:noAutofit/>
            </a:bodyPr>
            <a:lstStyle/>
            <a:p>
              <a:endParaRPr/>
            </a:p>
          </p:txBody>
        </p:sp>
        <p:sp>
          <p:nvSpPr>
            <p:cNvPr id="43" name="object 18"/>
            <p:cNvSpPr txBox="1"/>
            <p:nvPr/>
          </p:nvSpPr>
          <p:spPr>
            <a:xfrm>
              <a:off x="2868" y="2789"/>
              <a:ext cx="1964" cy="1228"/>
            </a:xfrm>
            <a:prstGeom prst="rect">
              <a:avLst/>
            </a:prstGeom>
          </p:spPr>
          <p:txBody>
            <a:bodyPr vert="horz" wrap="square" lIns="0" tIns="0" rIns="0" bIns="0" rtlCol="0">
              <a:noAutofit/>
            </a:bodyPr>
            <a:lstStyle/>
            <a:p>
              <a:pPr marL="165100" marR="12700" indent="-152400" algn="ctr">
                <a:lnSpc>
                  <a:spcPts val="2810"/>
                </a:lnSpc>
              </a:pPr>
              <a:r>
                <a:rPr b="1" spc="5"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公示与</a:t>
              </a:r>
            </a:p>
            <a:p>
              <a:pPr marL="165100" marR="12700" indent="-152400" algn="ctr">
                <a:lnSpc>
                  <a:spcPts val="2810"/>
                </a:lnSpc>
              </a:pPr>
              <a:r>
                <a:rPr b="1" spc="0"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资</a:t>
              </a:r>
              <a:r>
                <a:rPr b="1" spc="5"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金拨</a:t>
              </a:r>
              <a:r>
                <a:rPr b="1" spc="0" dirty="0">
                  <a:solidFill>
                    <a:srgbClr val="FFFFFF"/>
                  </a:solidFill>
                  <a:effectLst>
                    <a:outerShdw blurRad="38100" dist="38100" dir="2700000" algn="tl">
                      <a:srgbClr val="000000">
                        <a:alpha val="43137"/>
                      </a:srgbClr>
                    </a:outerShdw>
                  </a:effectLst>
                  <a:latin typeface="Microsoft JhengHei" panose="020B0604030504040204" charset="-120"/>
                  <a:cs typeface="Microsoft JhengHei" panose="020B0604030504040204" charset="-120"/>
                </a:rPr>
                <a:t>付</a:t>
              </a:r>
              <a:endParaRPr b="1">
                <a:effectLst>
                  <a:outerShdw blurRad="38100" dist="38100" dir="2700000" algn="tl">
                    <a:srgbClr val="000000">
                      <a:alpha val="43137"/>
                    </a:srgbClr>
                  </a:outerShdw>
                </a:effectLst>
                <a:latin typeface="Microsoft JhengHei" panose="020B0604030504040204" charset="-120"/>
                <a:cs typeface="Microsoft JhengHei" panose="020B0604030504040204" charset="-120"/>
              </a:endParaRPr>
            </a:p>
          </p:txBody>
        </p:sp>
      </p:grpSp>
      <p:sp>
        <p:nvSpPr>
          <p:cNvPr id="46" name="文本框 45"/>
          <p:cNvSpPr txBox="1"/>
          <p:nvPr/>
        </p:nvSpPr>
        <p:spPr>
          <a:xfrm>
            <a:off x="1068070" y="243840"/>
            <a:ext cx="5380990" cy="521970"/>
          </a:xfrm>
          <a:prstGeom prst="rect">
            <a:avLst/>
          </a:prstGeom>
          <a:noFill/>
        </p:spPr>
        <p:txBody>
          <a:bodyPr wrap="square" rtlCol="0">
            <a:spAutoFit/>
          </a:bodyPr>
          <a:lstStyle/>
          <a:p>
            <a:r>
              <a:rPr lang="en-US" sz="2800" b="1" dirty="0">
                <a:solidFill>
                  <a:schemeClr val="bg1"/>
                </a:solidFill>
                <a:latin typeface="微软雅黑" panose="020B0503020204020204" charset="-122"/>
                <a:ea typeface="微软雅黑" panose="020B0503020204020204" charset="-122"/>
                <a:cs typeface="Microsoft YaHei UI" panose="020B0503020204020204" charset="-122"/>
                <a:sym typeface="+mn-ea"/>
              </a:rPr>
              <a:t>1. </a:t>
            </a:r>
            <a:r>
              <a:rPr sz="2800" b="1" dirty="0">
                <a:solidFill>
                  <a:schemeClr val="bg1"/>
                </a:solidFill>
                <a:latin typeface="Microsoft YaHei UI" panose="020B0503020204020204" charset="-122"/>
                <a:cs typeface="Microsoft YaHei UI" panose="020B0503020204020204" charset="-122"/>
                <a:sym typeface="+mn-ea"/>
              </a:rPr>
              <a:t>项目申报</a:t>
            </a:r>
            <a:r>
              <a:rPr lang="zh-CN" sz="2800" b="1" dirty="0">
                <a:solidFill>
                  <a:schemeClr val="bg1"/>
                </a:solidFill>
                <a:latin typeface="Microsoft YaHei UI" panose="020B0503020204020204" charset="-122"/>
                <a:cs typeface="Microsoft YaHei UI" panose="020B0503020204020204" charset="-122"/>
                <a:sym typeface="+mn-ea"/>
              </a:rPr>
              <a:t>审核程序</a:t>
            </a:r>
            <a:endParaRPr lang="zh-CN" sz="2800" b="1" dirty="0">
              <a:solidFill>
                <a:schemeClr val="bg1"/>
              </a:solidFill>
              <a:latin typeface="微软雅黑" panose="020B0503020204020204" charset="-122"/>
              <a:ea typeface="微软雅黑" panose="020B0503020204020204" charset="-122"/>
              <a:cs typeface="Microsoft YaHei UI" panose="020B0503020204020204" charset="-122"/>
              <a:sym typeface="+mn-ea"/>
            </a:endParaRPr>
          </a:p>
        </p:txBody>
      </p:sp>
      <p:sp>
        <p:nvSpPr>
          <p:cNvPr id="4" name="环形箭头 3"/>
          <p:cNvSpPr/>
          <p:nvPr/>
        </p:nvSpPr>
        <p:spPr>
          <a:xfrm rot="20040000">
            <a:off x="3867785" y="1195070"/>
            <a:ext cx="1395095" cy="870585"/>
          </a:xfrm>
          <a:prstGeom prst="circularArrow">
            <a:avLst/>
          </a:prstGeom>
          <a:gradFill>
            <a:gsLst>
              <a:gs pos="0">
                <a:srgbClr val="007BD3"/>
              </a:gs>
              <a:gs pos="100000">
                <a:srgbClr val="034373"/>
              </a:gs>
            </a:gsLst>
            <a:lin ang="0"/>
          </a:gra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环形箭头 4"/>
          <p:cNvSpPr/>
          <p:nvPr/>
        </p:nvSpPr>
        <p:spPr>
          <a:xfrm rot="2280000">
            <a:off x="6946900" y="1195070"/>
            <a:ext cx="1395095" cy="870585"/>
          </a:xfrm>
          <a:prstGeom prst="circularArrow">
            <a:avLst/>
          </a:prstGeom>
          <a:gradFill>
            <a:gsLst>
              <a:gs pos="0">
                <a:srgbClr val="007BD3"/>
              </a:gs>
              <a:gs pos="100000">
                <a:srgbClr val="034373"/>
              </a:gs>
            </a:gsLst>
            <a:lin ang="0"/>
          </a:gra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环形箭头 5"/>
          <p:cNvSpPr/>
          <p:nvPr/>
        </p:nvSpPr>
        <p:spPr>
          <a:xfrm rot="8940000">
            <a:off x="7026275" y="5327650"/>
            <a:ext cx="1395095" cy="870585"/>
          </a:xfrm>
          <a:prstGeom prst="circularArrow">
            <a:avLst/>
          </a:prstGeom>
          <a:gradFill>
            <a:gsLst>
              <a:gs pos="0">
                <a:srgbClr val="007BD3"/>
              </a:gs>
              <a:gs pos="100000">
                <a:srgbClr val="034373"/>
              </a:gs>
            </a:gsLst>
            <a:lin ang="0"/>
          </a:gra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环形箭头 6"/>
          <p:cNvSpPr/>
          <p:nvPr/>
        </p:nvSpPr>
        <p:spPr>
          <a:xfrm rot="12900000">
            <a:off x="3871595" y="5303520"/>
            <a:ext cx="1395095" cy="870585"/>
          </a:xfrm>
          <a:prstGeom prst="circularArrow">
            <a:avLst/>
          </a:prstGeom>
          <a:gradFill>
            <a:gsLst>
              <a:gs pos="0">
                <a:srgbClr val="007BD3"/>
              </a:gs>
              <a:gs pos="100000">
                <a:srgbClr val="034373"/>
              </a:gs>
            </a:gsLst>
            <a:lin ang="0"/>
          </a:gra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上箭头 7"/>
          <p:cNvSpPr/>
          <p:nvPr/>
        </p:nvSpPr>
        <p:spPr>
          <a:xfrm>
            <a:off x="3904615" y="3210560"/>
            <a:ext cx="280035" cy="906145"/>
          </a:xfrm>
          <a:prstGeom prst="upArrow">
            <a:avLst/>
          </a:prstGeom>
          <a:gradFill>
            <a:gsLst>
              <a:gs pos="0">
                <a:srgbClr val="007BD3"/>
              </a:gs>
              <a:gs pos="100000">
                <a:srgbClr val="03437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上箭头 8"/>
          <p:cNvSpPr/>
          <p:nvPr/>
        </p:nvSpPr>
        <p:spPr>
          <a:xfrm rot="10800000">
            <a:off x="8104505" y="3210560"/>
            <a:ext cx="280035" cy="906145"/>
          </a:xfrm>
          <a:prstGeom prst="upArrow">
            <a:avLst/>
          </a:prstGeom>
          <a:gradFill>
            <a:gsLst>
              <a:gs pos="0">
                <a:srgbClr val="007BD3"/>
              </a:gs>
              <a:gs pos="100000">
                <a:srgbClr val="034373"/>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E40FEB4-EEF4-1D56-EAA4-E0007EA56EEC}"/>
              </a:ext>
            </a:extLst>
          </p:cNvPr>
          <p:cNvSpPr txBox="1"/>
          <p:nvPr/>
        </p:nvSpPr>
        <p:spPr>
          <a:xfrm>
            <a:off x="1040130" y="224790"/>
            <a:ext cx="11304270" cy="5219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sz="2800" b="1" dirty="0">
                <a:solidFill>
                  <a:schemeClr val="bg1"/>
                </a:solidFill>
                <a:latin typeface="微软雅黑" panose="020B0503020204020204" charset="-122"/>
                <a:ea typeface="微软雅黑" panose="020B0503020204020204" charset="-122"/>
                <a:cs typeface="Microsoft YaHei UI" panose="020B0503020204020204" charset="-122"/>
                <a:sym typeface="+mn-ea"/>
              </a:rPr>
              <a:t>特别提示</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icrosoft YaHei UI" panose="020B0503020204020204" charset="-122"/>
              <a:sym typeface="+mn-ea"/>
            </a:endParaRPr>
          </a:p>
        </p:txBody>
      </p:sp>
      <p:sp>
        <p:nvSpPr>
          <p:cNvPr id="6" name="文本框 5">
            <a:extLst>
              <a:ext uri="{FF2B5EF4-FFF2-40B4-BE49-F238E27FC236}">
                <a16:creationId xmlns:a16="http://schemas.microsoft.com/office/drawing/2014/main" id="{64F1CA5B-231A-CBE1-B1E2-D120C476A7B8}"/>
              </a:ext>
            </a:extLst>
          </p:cNvPr>
          <p:cNvSpPr txBox="1"/>
          <p:nvPr/>
        </p:nvSpPr>
        <p:spPr>
          <a:xfrm>
            <a:off x="1208314" y="1158834"/>
            <a:ext cx="9170126" cy="4500719"/>
          </a:xfrm>
          <a:prstGeom prst="rect">
            <a:avLst/>
          </a:prstGeom>
          <a:noFill/>
        </p:spPr>
        <p:txBody>
          <a:bodyPr wrap="square">
            <a:spAutoFit/>
          </a:bodyPr>
          <a:lstStyle/>
          <a:p>
            <a:pPr marL="342900" indent="-342900" fontAlgn="auto">
              <a:lnSpc>
                <a:spcPct val="150000"/>
              </a:lnSpc>
              <a:spcBef>
                <a:spcPts val="1200"/>
              </a:spcBef>
              <a:buFont typeface="Wingdings" panose="05000000000000000000" charset="0"/>
              <a:buChar char="n"/>
            </a:pPr>
            <a:r>
              <a:rPr lang="zh-CN" altLang="en-US" sz="2000" b="1" dirty="0">
                <a:latin typeface="微软雅黑" panose="020B0503020204020204" charset="-122"/>
                <a:ea typeface="微软雅黑" panose="020B0503020204020204" charset="-122"/>
                <a:cs typeface="微软雅黑" panose="020B0503020204020204" charset="-122"/>
                <a:sym typeface="+mn-ea"/>
              </a:rPr>
              <a:t>项目初审</a:t>
            </a:r>
          </a:p>
          <a:p>
            <a:pPr fontAlgn="auto">
              <a:lnSpc>
                <a:spcPct val="150000"/>
              </a:lnSpc>
            </a:pPr>
            <a:r>
              <a:rPr lang="zh-CN" altLang="en-US" sz="2000" dirty="0">
                <a:latin typeface="微软雅黑" panose="020B0503020204020204" charset="-122"/>
                <a:ea typeface="微软雅黑" panose="020B0503020204020204" charset="-122"/>
                <a:cs typeface="微软雅黑" panose="020B0503020204020204" charset="-122"/>
                <a:sym typeface="+mn-ea"/>
              </a:rPr>
              <a:t>对于符合初审条件的，予以通过；对于不符合初审条件的，予以否定；对于申报材料存在缺失的，给予企业一定期限补充材料，逾期不补或所补材料不合规的，予以否定。</a:t>
            </a:r>
          </a:p>
          <a:p>
            <a:pPr fontAlgn="auto">
              <a:lnSpc>
                <a:spcPct val="150000"/>
              </a:lnSpc>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mn-ea"/>
              </a:rPr>
              <a:t>建议大家尽可能提前提交材料，给自己补充材料以更充裕的时间</a:t>
            </a:r>
          </a:p>
          <a:p>
            <a:pPr marL="342900" indent="-342900" fontAlgn="auto">
              <a:lnSpc>
                <a:spcPct val="150000"/>
              </a:lnSpc>
              <a:spcBef>
                <a:spcPts val="1200"/>
              </a:spcBef>
              <a:buFont typeface="Wingdings" panose="05000000000000000000" charset="0"/>
              <a:buChar char="n"/>
            </a:pPr>
            <a:r>
              <a:rPr lang="zh-CN" altLang="en-US" sz="2000" b="1" dirty="0">
                <a:latin typeface="微软雅黑" panose="020B0503020204020204" charset="-122"/>
                <a:ea typeface="微软雅黑" panose="020B0503020204020204" charset="-122"/>
                <a:cs typeface="微软雅黑" panose="020B0503020204020204" charset="-122"/>
                <a:sym typeface="+mn-ea"/>
              </a:rPr>
              <a:t>现场踏勘</a:t>
            </a:r>
          </a:p>
          <a:p>
            <a:pPr fontAlgn="auto">
              <a:lnSpc>
                <a:spcPct val="150000"/>
              </a:lnSpc>
            </a:pPr>
            <a:r>
              <a:rPr lang="zh-CN" altLang="en-US" sz="2000" spc="155" dirty="0">
                <a:latin typeface="微软雅黑" panose="020B0503020204020204" charset="-122"/>
                <a:ea typeface="微软雅黑" panose="020B0503020204020204" charset="-122"/>
                <a:cs typeface="微软雅黑" panose="020B0503020204020204" charset="-122"/>
                <a:sym typeface="+mn-ea"/>
              </a:rPr>
              <a:t>专家组将采用“听汇报、问问题、看实地”</a:t>
            </a:r>
            <a:r>
              <a:rPr lang="zh-CN" altLang="en-US" sz="2000" spc="45" dirty="0">
                <a:latin typeface="微软雅黑" panose="020B0503020204020204" charset="-122"/>
                <a:ea typeface="微软雅黑" panose="020B0503020204020204" charset="-122"/>
                <a:cs typeface="微软雅黑" panose="020B0503020204020204" charset="-122"/>
                <a:sym typeface="+mn-ea"/>
              </a:rPr>
              <a:t>的方式了解企业和项目</a:t>
            </a:r>
          </a:p>
          <a:p>
            <a:pPr marL="342900" indent="-342900" fontAlgn="auto">
              <a:lnSpc>
                <a:spcPct val="150000"/>
              </a:lnSpc>
              <a:spcBef>
                <a:spcPts val="1200"/>
              </a:spcBef>
              <a:buFont typeface="Wingdings" panose="05000000000000000000" charset="0"/>
              <a:buChar char="n"/>
            </a:pPr>
            <a:r>
              <a:rPr lang="zh-CN" altLang="en-US" sz="2000" b="1" spc="45" dirty="0">
                <a:latin typeface="微软雅黑" panose="020B0503020204020204" charset="-122"/>
                <a:ea typeface="微软雅黑" panose="020B0503020204020204" charset="-122"/>
                <a:cs typeface="微软雅黑" panose="020B0503020204020204" charset="-122"/>
                <a:sym typeface="+mn-ea"/>
              </a:rPr>
              <a:t>专家</a:t>
            </a:r>
            <a:r>
              <a:rPr lang="zh-CN" altLang="en-US" sz="2000" b="1" dirty="0">
                <a:latin typeface="微软雅黑" panose="020B0503020204020204" charset="-122"/>
                <a:ea typeface="微软雅黑" panose="020B0503020204020204" charset="-122"/>
                <a:cs typeface="微软雅黑" panose="020B0503020204020204" charset="-122"/>
                <a:sym typeface="+mn-ea"/>
              </a:rPr>
              <a:t>评审</a:t>
            </a:r>
            <a:endParaRPr lang="zh-CN" altLang="en-US" sz="2000" b="1" spc="45" dirty="0">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pPr>
            <a:r>
              <a:rPr lang="zh-CN" altLang="en-US" sz="2000" spc="45" dirty="0">
                <a:latin typeface="微软雅黑" panose="020B0503020204020204" charset="-122"/>
                <a:ea typeface="微软雅黑" panose="020B0503020204020204" charset="-122"/>
                <a:cs typeface="微软雅黑" panose="020B0503020204020204" charset="-122"/>
                <a:sym typeface="+mn-ea"/>
              </a:rPr>
              <a:t>采用企业自述、专家提问、专家打分、专家组讨论总结的方式确定</a:t>
            </a:r>
          </a:p>
        </p:txBody>
      </p:sp>
    </p:spTree>
    <p:extLst>
      <p:ext uri="{BB962C8B-B14F-4D97-AF65-F5344CB8AC3E}">
        <p14:creationId xmlns:p14="http://schemas.microsoft.com/office/powerpoint/2010/main" val="3708426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an-thinking_62113"/>
          <p:cNvSpPr>
            <a:spLocks noChangeAspect="1"/>
          </p:cNvSpPr>
          <p:nvPr/>
        </p:nvSpPr>
        <p:spPr>
          <a:xfrm>
            <a:off x="951561" y="4548661"/>
            <a:ext cx="216000" cy="214573"/>
          </a:xfrm>
          <a:custGeom>
            <a:avLst/>
            <a:gdLst>
              <a:gd name="connsiteX0" fmla="*/ 381283 w 608115"/>
              <a:gd name="connsiteY0" fmla="*/ 329752 h 564100"/>
              <a:gd name="connsiteX1" fmla="*/ 399948 w 608115"/>
              <a:gd name="connsiteY1" fmla="*/ 348452 h 564100"/>
              <a:gd name="connsiteX2" fmla="*/ 381283 w 608115"/>
              <a:gd name="connsiteY2" fmla="*/ 367152 h 564100"/>
              <a:gd name="connsiteX3" fmla="*/ 362618 w 608115"/>
              <a:gd name="connsiteY3" fmla="*/ 348452 h 564100"/>
              <a:gd name="connsiteX4" fmla="*/ 381283 w 608115"/>
              <a:gd name="connsiteY4" fmla="*/ 329752 h 564100"/>
              <a:gd name="connsiteX5" fmla="*/ 467338 w 608115"/>
              <a:gd name="connsiteY5" fmla="*/ 291294 h 564100"/>
              <a:gd name="connsiteX6" fmla="*/ 496482 w 608115"/>
              <a:gd name="connsiteY6" fmla="*/ 320402 h 564100"/>
              <a:gd name="connsiteX7" fmla="*/ 467338 w 608115"/>
              <a:gd name="connsiteY7" fmla="*/ 349510 h 564100"/>
              <a:gd name="connsiteX8" fmla="*/ 438194 w 608115"/>
              <a:gd name="connsiteY8" fmla="*/ 320402 h 564100"/>
              <a:gd name="connsiteX9" fmla="*/ 467338 w 608115"/>
              <a:gd name="connsiteY9" fmla="*/ 291294 h 564100"/>
              <a:gd name="connsiteX10" fmla="*/ 452166 w 608115"/>
              <a:gd name="connsiteY10" fmla="*/ 129699 h 564100"/>
              <a:gd name="connsiteX11" fmla="*/ 470443 w 608115"/>
              <a:gd name="connsiteY11" fmla="*/ 147905 h 564100"/>
              <a:gd name="connsiteX12" fmla="*/ 452166 w 608115"/>
              <a:gd name="connsiteY12" fmla="*/ 166111 h 564100"/>
              <a:gd name="connsiteX13" fmla="*/ 433889 w 608115"/>
              <a:gd name="connsiteY13" fmla="*/ 147905 h 564100"/>
              <a:gd name="connsiteX14" fmla="*/ 452166 w 608115"/>
              <a:gd name="connsiteY14" fmla="*/ 129699 h 564100"/>
              <a:gd name="connsiteX15" fmla="*/ 393526 w 608115"/>
              <a:gd name="connsiteY15" fmla="*/ 129699 h 564100"/>
              <a:gd name="connsiteX16" fmla="*/ 411803 w 608115"/>
              <a:gd name="connsiteY16" fmla="*/ 147905 h 564100"/>
              <a:gd name="connsiteX17" fmla="*/ 393526 w 608115"/>
              <a:gd name="connsiteY17" fmla="*/ 166111 h 564100"/>
              <a:gd name="connsiteX18" fmla="*/ 375249 w 608115"/>
              <a:gd name="connsiteY18" fmla="*/ 147905 h 564100"/>
              <a:gd name="connsiteX19" fmla="*/ 393526 w 608115"/>
              <a:gd name="connsiteY19" fmla="*/ 129699 h 564100"/>
              <a:gd name="connsiteX20" fmla="*/ 282163 w 608115"/>
              <a:gd name="connsiteY20" fmla="*/ 35244 h 564100"/>
              <a:gd name="connsiteX21" fmla="*/ 198279 w 608115"/>
              <a:gd name="connsiteY21" fmla="*/ 116569 h 564100"/>
              <a:gd name="connsiteX22" fmla="*/ 251660 w 608115"/>
              <a:gd name="connsiteY22" fmla="*/ 106220 h 564100"/>
              <a:gd name="connsiteX23" fmla="*/ 284314 w 608115"/>
              <a:gd name="connsiteY23" fmla="*/ 114811 h 564100"/>
              <a:gd name="connsiteX24" fmla="*/ 301227 w 608115"/>
              <a:gd name="connsiteY24" fmla="*/ 127308 h 564100"/>
              <a:gd name="connsiteX25" fmla="*/ 316088 w 608115"/>
              <a:gd name="connsiteY25" fmla="*/ 137267 h 564100"/>
              <a:gd name="connsiteX26" fmla="*/ 318727 w 608115"/>
              <a:gd name="connsiteY26" fmla="*/ 139512 h 564100"/>
              <a:gd name="connsiteX27" fmla="*/ 334859 w 608115"/>
              <a:gd name="connsiteY27" fmla="*/ 129749 h 564100"/>
              <a:gd name="connsiteX28" fmla="*/ 353141 w 608115"/>
              <a:gd name="connsiteY28" fmla="*/ 148006 h 564100"/>
              <a:gd name="connsiteX29" fmla="*/ 334859 w 608115"/>
              <a:gd name="connsiteY29" fmla="*/ 166165 h 564100"/>
              <a:gd name="connsiteX30" fmla="*/ 330459 w 608115"/>
              <a:gd name="connsiteY30" fmla="*/ 165677 h 564100"/>
              <a:gd name="connsiteX31" fmla="*/ 331437 w 608115"/>
              <a:gd name="connsiteY31" fmla="*/ 179735 h 564100"/>
              <a:gd name="connsiteX32" fmla="*/ 331437 w 608115"/>
              <a:gd name="connsiteY32" fmla="*/ 201311 h 564100"/>
              <a:gd name="connsiteX33" fmla="*/ 334077 w 608115"/>
              <a:gd name="connsiteY33" fmla="*/ 208048 h 564100"/>
              <a:gd name="connsiteX34" fmla="*/ 398798 w 608115"/>
              <a:gd name="connsiteY34" fmla="*/ 252566 h 564100"/>
              <a:gd name="connsiteX35" fmla="*/ 456480 w 608115"/>
              <a:gd name="connsiteY35" fmla="*/ 221520 h 564100"/>
              <a:gd name="connsiteX36" fmla="*/ 464497 w 608115"/>
              <a:gd name="connsiteY36" fmla="*/ 209610 h 564100"/>
              <a:gd name="connsiteX37" fmla="*/ 477793 w 608115"/>
              <a:gd name="connsiteY37" fmla="*/ 214882 h 564100"/>
              <a:gd name="connsiteX38" fmla="*/ 503408 w 608115"/>
              <a:gd name="connsiteY38" fmla="*/ 219861 h 564100"/>
              <a:gd name="connsiteX39" fmla="*/ 572724 w 608115"/>
              <a:gd name="connsiteY39" fmla="*/ 150544 h 564100"/>
              <a:gd name="connsiteX40" fmla="*/ 503408 w 608115"/>
              <a:gd name="connsiteY40" fmla="*/ 81227 h 564100"/>
              <a:gd name="connsiteX41" fmla="*/ 482681 w 608115"/>
              <a:gd name="connsiteY41" fmla="*/ 84351 h 564100"/>
              <a:gd name="connsiteX42" fmla="*/ 468016 w 608115"/>
              <a:gd name="connsiteY42" fmla="*/ 88940 h 564100"/>
              <a:gd name="connsiteX43" fmla="*/ 461466 w 608115"/>
              <a:gd name="connsiteY43" fmla="*/ 75076 h 564100"/>
              <a:gd name="connsiteX44" fmla="*/ 398798 w 608115"/>
              <a:gd name="connsiteY44" fmla="*/ 35244 h 564100"/>
              <a:gd name="connsiteX45" fmla="*/ 354314 w 608115"/>
              <a:gd name="connsiteY45" fmla="*/ 51353 h 564100"/>
              <a:gd name="connsiteX46" fmla="*/ 343560 w 608115"/>
              <a:gd name="connsiteY46" fmla="*/ 60334 h 564100"/>
              <a:gd name="connsiteX47" fmla="*/ 332414 w 608115"/>
              <a:gd name="connsiteY47" fmla="*/ 51938 h 564100"/>
              <a:gd name="connsiteX48" fmla="*/ 282163 w 608115"/>
              <a:gd name="connsiteY48" fmla="*/ 35244 h 564100"/>
              <a:gd name="connsiteX49" fmla="*/ 282163 w 608115"/>
              <a:gd name="connsiteY49" fmla="*/ 0 h 564100"/>
              <a:gd name="connsiteX50" fmla="*/ 342582 w 608115"/>
              <a:gd name="connsiteY50" fmla="*/ 16401 h 564100"/>
              <a:gd name="connsiteX51" fmla="*/ 398798 w 608115"/>
              <a:gd name="connsiteY51" fmla="*/ 0 h 564100"/>
              <a:gd name="connsiteX52" fmla="*/ 486298 w 608115"/>
              <a:gd name="connsiteY52" fmla="*/ 47350 h 564100"/>
              <a:gd name="connsiteX53" fmla="*/ 503408 w 608115"/>
              <a:gd name="connsiteY53" fmla="*/ 45885 h 564100"/>
              <a:gd name="connsiteX54" fmla="*/ 608115 w 608115"/>
              <a:gd name="connsiteY54" fmla="*/ 150544 h 564100"/>
              <a:gd name="connsiteX55" fmla="*/ 503408 w 608115"/>
              <a:gd name="connsiteY55" fmla="*/ 255105 h 564100"/>
              <a:gd name="connsiteX56" fmla="*/ 477695 w 608115"/>
              <a:gd name="connsiteY56" fmla="*/ 251883 h 564100"/>
              <a:gd name="connsiteX57" fmla="*/ 398798 w 608115"/>
              <a:gd name="connsiteY57" fmla="*/ 287810 h 564100"/>
              <a:gd name="connsiteX58" fmla="*/ 338867 w 608115"/>
              <a:gd name="connsiteY58" fmla="*/ 268968 h 564100"/>
              <a:gd name="connsiteX59" fmla="*/ 333979 w 608115"/>
              <a:gd name="connsiteY59" fmla="*/ 265258 h 564100"/>
              <a:gd name="connsiteX60" fmla="*/ 327135 w 608115"/>
              <a:gd name="connsiteY60" fmla="*/ 273849 h 564100"/>
              <a:gd name="connsiteX61" fmla="*/ 323811 w 608115"/>
              <a:gd name="connsiteY61" fmla="*/ 285174 h 564100"/>
              <a:gd name="connsiteX62" fmla="*/ 315892 w 608115"/>
              <a:gd name="connsiteY62" fmla="*/ 312510 h 564100"/>
              <a:gd name="connsiteX63" fmla="*/ 307191 w 608115"/>
              <a:gd name="connsiteY63" fmla="*/ 355272 h 564100"/>
              <a:gd name="connsiteX64" fmla="*/ 307386 w 608115"/>
              <a:gd name="connsiteY64" fmla="*/ 355467 h 564100"/>
              <a:gd name="connsiteX65" fmla="*/ 318336 w 608115"/>
              <a:gd name="connsiteY65" fmla="*/ 370209 h 564100"/>
              <a:gd name="connsiteX66" fmla="*/ 319021 w 608115"/>
              <a:gd name="connsiteY66" fmla="*/ 372552 h 564100"/>
              <a:gd name="connsiteX67" fmla="*/ 325375 w 608115"/>
              <a:gd name="connsiteY67" fmla="*/ 390418 h 564100"/>
              <a:gd name="connsiteX68" fmla="*/ 329090 w 608115"/>
              <a:gd name="connsiteY68" fmla="*/ 392761 h 564100"/>
              <a:gd name="connsiteX69" fmla="*/ 334663 w 608115"/>
              <a:gd name="connsiteY69" fmla="*/ 394909 h 564100"/>
              <a:gd name="connsiteX70" fmla="*/ 439957 w 608115"/>
              <a:gd name="connsiteY70" fmla="*/ 440893 h 564100"/>
              <a:gd name="connsiteX71" fmla="*/ 478868 w 608115"/>
              <a:gd name="connsiteY71" fmla="*/ 556973 h 564100"/>
              <a:gd name="connsiteX72" fmla="*/ 477108 w 608115"/>
              <a:gd name="connsiteY72" fmla="*/ 561952 h 564100"/>
              <a:gd name="connsiteX73" fmla="*/ 472318 w 608115"/>
              <a:gd name="connsiteY73" fmla="*/ 564100 h 564100"/>
              <a:gd name="connsiteX74" fmla="*/ 239439 w 608115"/>
              <a:gd name="connsiteY74" fmla="*/ 564100 h 564100"/>
              <a:gd name="connsiteX75" fmla="*/ 6560 w 608115"/>
              <a:gd name="connsiteY75" fmla="*/ 564100 h 564100"/>
              <a:gd name="connsiteX76" fmla="*/ 1672 w 608115"/>
              <a:gd name="connsiteY76" fmla="*/ 561952 h 564100"/>
              <a:gd name="connsiteX77" fmla="*/ 10 w 608115"/>
              <a:gd name="connsiteY77" fmla="*/ 556973 h 564100"/>
              <a:gd name="connsiteX78" fmla="*/ 38921 w 608115"/>
              <a:gd name="connsiteY78" fmla="*/ 440893 h 564100"/>
              <a:gd name="connsiteX79" fmla="*/ 144215 w 608115"/>
              <a:gd name="connsiteY79" fmla="*/ 394909 h 564100"/>
              <a:gd name="connsiteX80" fmla="*/ 149787 w 608115"/>
              <a:gd name="connsiteY80" fmla="*/ 392761 h 564100"/>
              <a:gd name="connsiteX81" fmla="*/ 153502 w 608115"/>
              <a:gd name="connsiteY81" fmla="*/ 390418 h 564100"/>
              <a:gd name="connsiteX82" fmla="*/ 159857 w 608115"/>
              <a:gd name="connsiteY82" fmla="*/ 372552 h 564100"/>
              <a:gd name="connsiteX83" fmla="*/ 160542 w 608115"/>
              <a:gd name="connsiteY83" fmla="*/ 370209 h 564100"/>
              <a:gd name="connsiteX84" fmla="*/ 171491 w 608115"/>
              <a:gd name="connsiteY84" fmla="*/ 355467 h 564100"/>
              <a:gd name="connsiteX85" fmla="*/ 171687 w 608115"/>
              <a:gd name="connsiteY85" fmla="*/ 355272 h 564100"/>
              <a:gd name="connsiteX86" fmla="*/ 162986 w 608115"/>
              <a:gd name="connsiteY86" fmla="*/ 312510 h 564100"/>
              <a:gd name="connsiteX87" fmla="*/ 155067 w 608115"/>
              <a:gd name="connsiteY87" fmla="*/ 285174 h 564100"/>
              <a:gd name="connsiteX88" fmla="*/ 151645 w 608115"/>
              <a:gd name="connsiteY88" fmla="*/ 273849 h 564100"/>
              <a:gd name="connsiteX89" fmla="*/ 139620 w 608115"/>
              <a:gd name="connsiteY89" fmla="*/ 230600 h 564100"/>
              <a:gd name="connsiteX90" fmla="*/ 146561 w 608115"/>
              <a:gd name="connsiteY90" fmla="*/ 220642 h 564100"/>
              <a:gd name="connsiteX91" fmla="*/ 147441 w 608115"/>
              <a:gd name="connsiteY91" fmla="*/ 220349 h 564100"/>
              <a:gd name="connsiteX92" fmla="*/ 147539 w 608115"/>
              <a:gd name="connsiteY92" fmla="*/ 179735 h 564100"/>
              <a:gd name="connsiteX93" fmla="*/ 147441 w 608115"/>
              <a:gd name="connsiteY93" fmla="*/ 179735 h 564100"/>
              <a:gd name="connsiteX94" fmla="*/ 147441 w 608115"/>
              <a:gd name="connsiteY94" fmla="*/ 179540 h 564100"/>
              <a:gd name="connsiteX95" fmla="*/ 164159 w 608115"/>
              <a:gd name="connsiteY95" fmla="*/ 136485 h 564100"/>
              <a:gd name="connsiteX96" fmla="*/ 162888 w 608115"/>
              <a:gd name="connsiteY96" fmla="*/ 119205 h 564100"/>
              <a:gd name="connsiteX97" fmla="*/ 282163 w 608115"/>
              <a:gd name="connsiteY97" fmla="*/ 0 h 56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08115" h="564100">
                <a:moveTo>
                  <a:pt x="381283" y="329752"/>
                </a:moveTo>
                <a:cubicBezTo>
                  <a:pt x="391591" y="329752"/>
                  <a:pt x="399948" y="338124"/>
                  <a:pt x="399948" y="348452"/>
                </a:cubicBezTo>
                <a:cubicBezTo>
                  <a:pt x="399948" y="358780"/>
                  <a:pt x="391591" y="367152"/>
                  <a:pt x="381283" y="367152"/>
                </a:cubicBezTo>
                <a:cubicBezTo>
                  <a:pt x="370975" y="367152"/>
                  <a:pt x="362618" y="358780"/>
                  <a:pt x="362618" y="348452"/>
                </a:cubicBezTo>
                <a:cubicBezTo>
                  <a:pt x="362618" y="338124"/>
                  <a:pt x="370975" y="329752"/>
                  <a:pt x="381283" y="329752"/>
                </a:cubicBezTo>
                <a:close/>
                <a:moveTo>
                  <a:pt x="467338" y="291294"/>
                </a:moveTo>
                <a:cubicBezTo>
                  <a:pt x="483434" y="291294"/>
                  <a:pt x="496482" y="304326"/>
                  <a:pt x="496482" y="320402"/>
                </a:cubicBezTo>
                <a:cubicBezTo>
                  <a:pt x="496482" y="336478"/>
                  <a:pt x="483434" y="349510"/>
                  <a:pt x="467338" y="349510"/>
                </a:cubicBezTo>
                <a:cubicBezTo>
                  <a:pt x="451242" y="349510"/>
                  <a:pt x="438194" y="336478"/>
                  <a:pt x="438194" y="320402"/>
                </a:cubicBezTo>
                <a:cubicBezTo>
                  <a:pt x="438194" y="304326"/>
                  <a:pt x="451242" y="291294"/>
                  <a:pt x="467338" y="291294"/>
                </a:cubicBezTo>
                <a:close/>
                <a:moveTo>
                  <a:pt x="452166" y="129699"/>
                </a:moveTo>
                <a:cubicBezTo>
                  <a:pt x="462260" y="129699"/>
                  <a:pt x="470443" y="137850"/>
                  <a:pt x="470443" y="147905"/>
                </a:cubicBezTo>
                <a:cubicBezTo>
                  <a:pt x="470443" y="157960"/>
                  <a:pt x="462260" y="166111"/>
                  <a:pt x="452166" y="166111"/>
                </a:cubicBezTo>
                <a:cubicBezTo>
                  <a:pt x="442072" y="166111"/>
                  <a:pt x="433889" y="157960"/>
                  <a:pt x="433889" y="147905"/>
                </a:cubicBezTo>
                <a:cubicBezTo>
                  <a:pt x="433889" y="137850"/>
                  <a:pt x="442072" y="129699"/>
                  <a:pt x="452166" y="129699"/>
                </a:cubicBezTo>
                <a:close/>
                <a:moveTo>
                  <a:pt x="393526" y="129699"/>
                </a:moveTo>
                <a:cubicBezTo>
                  <a:pt x="403620" y="129699"/>
                  <a:pt x="411803" y="137850"/>
                  <a:pt x="411803" y="147905"/>
                </a:cubicBezTo>
                <a:cubicBezTo>
                  <a:pt x="411803" y="157960"/>
                  <a:pt x="403620" y="166111"/>
                  <a:pt x="393526" y="166111"/>
                </a:cubicBezTo>
                <a:cubicBezTo>
                  <a:pt x="383432" y="166111"/>
                  <a:pt x="375249" y="157960"/>
                  <a:pt x="375249" y="147905"/>
                </a:cubicBezTo>
                <a:cubicBezTo>
                  <a:pt x="375249" y="137850"/>
                  <a:pt x="383432" y="129699"/>
                  <a:pt x="393526" y="129699"/>
                </a:cubicBezTo>
                <a:close/>
                <a:moveTo>
                  <a:pt x="282163" y="35244"/>
                </a:moveTo>
                <a:cubicBezTo>
                  <a:pt x="236799" y="35244"/>
                  <a:pt x="199746" y="71464"/>
                  <a:pt x="198279" y="116569"/>
                </a:cubicBezTo>
                <a:cubicBezTo>
                  <a:pt x="221743" y="107392"/>
                  <a:pt x="242274" y="106220"/>
                  <a:pt x="251660" y="106220"/>
                </a:cubicBezTo>
                <a:cubicBezTo>
                  <a:pt x="259579" y="106220"/>
                  <a:pt x="278545" y="107001"/>
                  <a:pt x="284314" y="114811"/>
                </a:cubicBezTo>
                <a:cubicBezTo>
                  <a:pt x="286953" y="118326"/>
                  <a:pt x="294188" y="122915"/>
                  <a:pt x="301227" y="127308"/>
                </a:cubicBezTo>
                <a:cubicBezTo>
                  <a:pt x="306311" y="130433"/>
                  <a:pt x="311493" y="133752"/>
                  <a:pt x="316088" y="137267"/>
                </a:cubicBezTo>
                <a:cubicBezTo>
                  <a:pt x="316967" y="137950"/>
                  <a:pt x="317847" y="138731"/>
                  <a:pt x="318727" y="139512"/>
                </a:cubicBezTo>
                <a:cubicBezTo>
                  <a:pt x="321758" y="133752"/>
                  <a:pt x="327819" y="129749"/>
                  <a:pt x="334859" y="129749"/>
                </a:cubicBezTo>
                <a:cubicBezTo>
                  <a:pt x="344929" y="129749"/>
                  <a:pt x="353141" y="137950"/>
                  <a:pt x="353141" y="148006"/>
                </a:cubicBezTo>
                <a:cubicBezTo>
                  <a:pt x="353141" y="158061"/>
                  <a:pt x="344929" y="166165"/>
                  <a:pt x="334859" y="166165"/>
                </a:cubicBezTo>
                <a:cubicBezTo>
                  <a:pt x="333392" y="166165"/>
                  <a:pt x="331926" y="165969"/>
                  <a:pt x="330459" y="165677"/>
                </a:cubicBezTo>
                <a:cubicBezTo>
                  <a:pt x="331144" y="169972"/>
                  <a:pt x="331437" y="174658"/>
                  <a:pt x="331437" y="179735"/>
                </a:cubicBezTo>
                <a:lnTo>
                  <a:pt x="331437" y="201311"/>
                </a:lnTo>
                <a:lnTo>
                  <a:pt x="334077" y="208048"/>
                </a:lnTo>
                <a:cubicBezTo>
                  <a:pt x="344244" y="234700"/>
                  <a:pt x="370250" y="252566"/>
                  <a:pt x="398798" y="252566"/>
                </a:cubicBezTo>
                <a:cubicBezTo>
                  <a:pt x="422066" y="252566"/>
                  <a:pt x="443575" y="240948"/>
                  <a:pt x="456480" y="221520"/>
                </a:cubicBezTo>
                <a:lnTo>
                  <a:pt x="464497" y="209610"/>
                </a:lnTo>
                <a:lnTo>
                  <a:pt x="477793" y="214882"/>
                </a:lnTo>
                <a:cubicBezTo>
                  <a:pt x="485907" y="218201"/>
                  <a:pt x="494609" y="219861"/>
                  <a:pt x="503408" y="219861"/>
                </a:cubicBezTo>
                <a:cubicBezTo>
                  <a:pt x="541634" y="219861"/>
                  <a:pt x="572724" y="188717"/>
                  <a:pt x="572724" y="150544"/>
                </a:cubicBezTo>
                <a:cubicBezTo>
                  <a:pt x="572724" y="112273"/>
                  <a:pt x="541634" y="81227"/>
                  <a:pt x="503408" y="81227"/>
                </a:cubicBezTo>
                <a:cubicBezTo>
                  <a:pt x="496368" y="81227"/>
                  <a:pt x="489427" y="82301"/>
                  <a:pt x="482681" y="84351"/>
                </a:cubicBezTo>
                <a:lnTo>
                  <a:pt x="468016" y="88940"/>
                </a:lnTo>
                <a:lnTo>
                  <a:pt x="461466" y="75076"/>
                </a:lnTo>
                <a:cubicBezTo>
                  <a:pt x="450027" y="50864"/>
                  <a:pt x="425488" y="35244"/>
                  <a:pt x="398798" y="35244"/>
                </a:cubicBezTo>
                <a:cubicBezTo>
                  <a:pt x="382568" y="35244"/>
                  <a:pt x="366730" y="41004"/>
                  <a:pt x="354314" y="51353"/>
                </a:cubicBezTo>
                <a:lnTo>
                  <a:pt x="343560" y="60334"/>
                </a:lnTo>
                <a:lnTo>
                  <a:pt x="332414" y="51938"/>
                </a:lnTo>
                <a:cubicBezTo>
                  <a:pt x="317847" y="41004"/>
                  <a:pt x="300445" y="35244"/>
                  <a:pt x="282163" y="35244"/>
                </a:cubicBezTo>
                <a:close/>
                <a:moveTo>
                  <a:pt x="282163" y="0"/>
                </a:moveTo>
                <a:cubicBezTo>
                  <a:pt x="303671" y="0"/>
                  <a:pt x="324300" y="5662"/>
                  <a:pt x="342582" y="16401"/>
                </a:cubicBezTo>
                <a:cubicBezTo>
                  <a:pt x="359202" y="5760"/>
                  <a:pt x="378756" y="0"/>
                  <a:pt x="398798" y="0"/>
                </a:cubicBezTo>
                <a:cubicBezTo>
                  <a:pt x="434189" y="0"/>
                  <a:pt x="467136" y="18159"/>
                  <a:pt x="486298" y="47350"/>
                </a:cubicBezTo>
                <a:cubicBezTo>
                  <a:pt x="491969" y="46373"/>
                  <a:pt x="497639" y="45885"/>
                  <a:pt x="503408" y="45885"/>
                </a:cubicBezTo>
                <a:cubicBezTo>
                  <a:pt x="561187" y="45885"/>
                  <a:pt x="608115" y="92845"/>
                  <a:pt x="608115" y="150544"/>
                </a:cubicBezTo>
                <a:cubicBezTo>
                  <a:pt x="608115" y="208145"/>
                  <a:pt x="561187" y="255105"/>
                  <a:pt x="503408" y="255105"/>
                </a:cubicBezTo>
                <a:cubicBezTo>
                  <a:pt x="494706" y="255105"/>
                  <a:pt x="486005" y="254031"/>
                  <a:pt x="477695" y="251883"/>
                </a:cubicBezTo>
                <a:cubicBezTo>
                  <a:pt x="457946" y="274630"/>
                  <a:pt x="429301" y="287810"/>
                  <a:pt x="398798" y="287810"/>
                </a:cubicBezTo>
                <a:cubicBezTo>
                  <a:pt x="377191" y="287810"/>
                  <a:pt x="356465" y="281269"/>
                  <a:pt x="338867" y="268968"/>
                </a:cubicBezTo>
                <a:cubicBezTo>
                  <a:pt x="337205" y="267796"/>
                  <a:pt x="335543" y="266527"/>
                  <a:pt x="333979" y="265258"/>
                </a:cubicBezTo>
                <a:cubicBezTo>
                  <a:pt x="332219" y="269066"/>
                  <a:pt x="329970" y="272190"/>
                  <a:pt x="327135" y="273849"/>
                </a:cubicBezTo>
                <a:cubicBezTo>
                  <a:pt x="325571" y="275607"/>
                  <a:pt x="324495" y="280098"/>
                  <a:pt x="323811" y="285174"/>
                </a:cubicBezTo>
                <a:cubicBezTo>
                  <a:pt x="322638" y="294742"/>
                  <a:pt x="321269" y="305481"/>
                  <a:pt x="315892" y="312510"/>
                </a:cubicBezTo>
                <a:cubicBezTo>
                  <a:pt x="303671" y="328522"/>
                  <a:pt x="306898" y="353417"/>
                  <a:pt x="307191" y="355272"/>
                </a:cubicBezTo>
                <a:cubicBezTo>
                  <a:pt x="307191" y="355370"/>
                  <a:pt x="307289" y="355370"/>
                  <a:pt x="307386" y="355467"/>
                </a:cubicBezTo>
                <a:cubicBezTo>
                  <a:pt x="314914" y="358787"/>
                  <a:pt x="316870" y="365328"/>
                  <a:pt x="318336" y="370209"/>
                </a:cubicBezTo>
                <a:lnTo>
                  <a:pt x="319021" y="372552"/>
                </a:lnTo>
                <a:cubicBezTo>
                  <a:pt x="320976" y="378801"/>
                  <a:pt x="322833" y="384756"/>
                  <a:pt x="325375" y="390418"/>
                </a:cubicBezTo>
                <a:cubicBezTo>
                  <a:pt x="325669" y="390906"/>
                  <a:pt x="327135" y="392078"/>
                  <a:pt x="329090" y="392761"/>
                </a:cubicBezTo>
                <a:lnTo>
                  <a:pt x="334663" y="394909"/>
                </a:lnTo>
                <a:cubicBezTo>
                  <a:pt x="369761" y="408382"/>
                  <a:pt x="406130" y="422245"/>
                  <a:pt x="439957" y="440893"/>
                </a:cubicBezTo>
                <a:cubicBezTo>
                  <a:pt x="471829" y="458563"/>
                  <a:pt x="478575" y="553947"/>
                  <a:pt x="478868" y="556973"/>
                </a:cubicBezTo>
                <a:cubicBezTo>
                  <a:pt x="478966" y="558828"/>
                  <a:pt x="478379" y="560586"/>
                  <a:pt x="477108" y="561952"/>
                </a:cubicBezTo>
                <a:cubicBezTo>
                  <a:pt x="475935" y="563319"/>
                  <a:pt x="474176" y="564100"/>
                  <a:pt x="472318" y="564100"/>
                </a:cubicBezTo>
                <a:lnTo>
                  <a:pt x="239439" y="564100"/>
                </a:lnTo>
                <a:lnTo>
                  <a:pt x="6560" y="564100"/>
                </a:lnTo>
                <a:cubicBezTo>
                  <a:pt x="4702" y="564100"/>
                  <a:pt x="2943" y="563319"/>
                  <a:pt x="1672" y="561952"/>
                </a:cubicBezTo>
                <a:cubicBezTo>
                  <a:pt x="499" y="560586"/>
                  <a:pt x="-88" y="558828"/>
                  <a:pt x="10" y="556973"/>
                </a:cubicBezTo>
                <a:cubicBezTo>
                  <a:pt x="303" y="553947"/>
                  <a:pt x="7049" y="458563"/>
                  <a:pt x="38921" y="440893"/>
                </a:cubicBezTo>
                <a:cubicBezTo>
                  <a:pt x="72748" y="422245"/>
                  <a:pt x="109019" y="408382"/>
                  <a:pt x="144215" y="394909"/>
                </a:cubicBezTo>
                <a:lnTo>
                  <a:pt x="149787" y="392761"/>
                </a:lnTo>
                <a:cubicBezTo>
                  <a:pt x="151743" y="392078"/>
                  <a:pt x="153209" y="390906"/>
                  <a:pt x="153502" y="390418"/>
                </a:cubicBezTo>
                <a:cubicBezTo>
                  <a:pt x="156044" y="384756"/>
                  <a:pt x="157902" y="378801"/>
                  <a:pt x="159857" y="372552"/>
                </a:cubicBezTo>
                <a:lnTo>
                  <a:pt x="160542" y="370209"/>
                </a:lnTo>
                <a:cubicBezTo>
                  <a:pt x="162008" y="365328"/>
                  <a:pt x="163963" y="358787"/>
                  <a:pt x="171491" y="355467"/>
                </a:cubicBezTo>
                <a:cubicBezTo>
                  <a:pt x="171589" y="355370"/>
                  <a:pt x="171687" y="355370"/>
                  <a:pt x="171687" y="355272"/>
                </a:cubicBezTo>
                <a:cubicBezTo>
                  <a:pt x="171980" y="353417"/>
                  <a:pt x="175207" y="328522"/>
                  <a:pt x="162986" y="312510"/>
                </a:cubicBezTo>
                <a:cubicBezTo>
                  <a:pt x="157609" y="305481"/>
                  <a:pt x="156240" y="294742"/>
                  <a:pt x="155067" y="285174"/>
                </a:cubicBezTo>
                <a:cubicBezTo>
                  <a:pt x="154382" y="280098"/>
                  <a:pt x="153307" y="275607"/>
                  <a:pt x="151645" y="273849"/>
                </a:cubicBezTo>
                <a:cubicBezTo>
                  <a:pt x="140793" y="267211"/>
                  <a:pt x="139033" y="240656"/>
                  <a:pt x="139620" y="230600"/>
                </a:cubicBezTo>
                <a:cubicBezTo>
                  <a:pt x="140206" y="221716"/>
                  <a:pt x="142357" y="222594"/>
                  <a:pt x="146561" y="220642"/>
                </a:cubicBezTo>
                <a:cubicBezTo>
                  <a:pt x="146854" y="220544"/>
                  <a:pt x="147148" y="220446"/>
                  <a:pt x="147441" y="220349"/>
                </a:cubicBezTo>
                <a:lnTo>
                  <a:pt x="147539" y="179735"/>
                </a:lnTo>
                <a:lnTo>
                  <a:pt x="147441" y="179735"/>
                </a:lnTo>
                <a:cubicBezTo>
                  <a:pt x="147441" y="179637"/>
                  <a:pt x="147441" y="179637"/>
                  <a:pt x="147441" y="179540"/>
                </a:cubicBezTo>
                <a:cubicBezTo>
                  <a:pt x="148125" y="160600"/>
                  <a:pt x="153405" y="146834"/>
                  <a:pt x="164159" y="136485"/>
                </a:cubicBezTo>
                <a:cubicBezTo>
                  <a:pt x="163377" y="130823"/>
                  <a:pt x="162888" y="125062"/>
                  <a:pt x="162888" y="119205"/>
                </a:cubicBezTo>
                <a:cubicBezTo>
                  <a:pt x="162888" y="53500"/>
                  <a:pt x="216366" y="0"/>
                  <a:pt x="2821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p:cNvSpPr txBox="1"/>
          <p:nvPr/>
        </p:nvSpPr>
        <p:spPr>
          <a:xfrm>
            <a:off x="2122805" y="848995"/>
            <a:ext cx="7945755" cy="829945"/>
          </a:xfrm>
          <a:prstGeom prst="rect">
            <a:avLst/>
          </a:prstGeom>
          <a:noFill/>
        </p:spPr>
        <p:txBody>
          <a:bodyPr wrap="square" rtlCol="0">
            <a:spAutoFit/>
          </a:bodyPr>
          <a:lstStyle/>
          <a:p>
            <a:pPr marL="12700" marR="12700" algn="ctr">
              <a:lnSpc>
                <a:spcPct val="150000"/>
              </a:lnSpc>
            </a:pPr>
            <a:r>
              <a:rPr sz="3200" b="1" dirty="0">
                <a:latin typeface="Microsoft YaHei UI" panose="020B0503020204020204" charset="-122"/>
                <a:cs typeface="Microsoft YaHei UI" panose="020B0503020204020204" charset="-122"/>
                <a:sym typeface="+mn-ea"/>
              </a:rPr>
              <a:t>“集中申报，统一审核”</a:t>
            </a:r>
          </a:p>
        </p:txBody>
      </p:sp>
      <p:sp>
        <p:nvSpPr>
          <p:cNvPr id="2" name="文本框 1"/>
          <p:cNvSpPr txBox="1"/>
          <p:nvPr/>
        </p:nvSpPr>
        <p:spPr>
          <a:xfrm>
            <a:off x="1128395" y="216535"/>
            <a:ext cx="4458970" cy="521970"/>
          </a:xfrm>
          <a:prstGeom prst="rect">
            <a:avLst/>
          </a:prstGeom>
          <a:noFill/>
        </p:spPr>
        <p:txBody>
          <a:bodyPr wrap="square" rtlCol="0">
            <a:spAutoFit/>
          </a:bodyPr>
          <a:lstStyle/>
          <a:p>
            <a:r>
              <a:rPr lang="en-US" sz="2800" b="1" dirty="0">
                <a:solidFill>
                  <a:schemeClr val="bg1"/>
                </a:solidFill>
                <a:latin typeface="Microsoft YaHei UI" panose="020B0503020204020204" charset="-122"/>
                <a:cs typeface="Microsoft YaHei UI" panose="020B0503020204020204" charset="-122"/>
                <a:sym typeface="+mn-ea"/>
              </a:rPr>
              <a:t>2. </a:t>
            </a:r>
            <a:r>
              <a:rPr sz="2800" b="1" dirty="0">
                <a:solidFill>
                  <a:schemeClr val="bg1"/>
                </a:solidFill>
                <a:latin typeface="Microsoft YaHei UI" panose="020B0503020204020204" charset="-122"/>
                <a:cs typeface="Microsoft YaHei UI" panose="020B0503020204020204" charset="-122"/>
                <a:sym typeface="+mn-ea"/>
              </a:rPr>
              <a:t>组织方式</a:t>
            </a:r>
          </a:p>
        </p:txBody>
      </p:sp>
      <p:sp>
        <p:nvSpPr>
          <p:cNvPr id="5" name="文本框 4"/>
          <p:cNvSpPr txBox="1"/>
          <p:nvPr/>
        </p:nvSpPr>
        <p:spPr>
          <a:xfrm>
            <a:off x="951865" y="1678940"/>
            <a:ext cx="10674350" cy="4107815"/>
          </a:xfrm>
          <a:prstGeom prst="rect">
            <a:avLst/>
          </a:prstGeom>
          <a:noFill/>
        </p:spPr>
        <p:txBody>
          <a:bodyPr wrap="square" rtlCol="0">
            <a:spAutoFit/>
          </a:bodyPr>
          <a:lstStyle/>
          <a:p>
            <a:pPr marL="478155" marR="12700" indent="-285750" fontAlgn="auto">
              <a:lnSpc>
                <a:spcPct val="150000"/>
              </a:lnSpc>
              <a:spcAft>
                <a:spcPts val="0"/>
              </a:spcAft>
              <a:buFont typeface="Wingdings" panose="05000000000000000000" charset="0"/>
              <a:buChar char="n"/>
            </a:pPr>
            <a:r>
              <a:rPr sz="2400" b="1" dirty="0">
                <a:latin typeface="微软雅黑" panose="020B0503020204020204" charset="-122"/>
                <a:ea typeface="微软雅黑" panose="020B0503020204020204" charset="-122"/>
                <a:cs typeface="微软雅黑" panose="020B0503020204020204" charset="-122"/>
                <a:sym typeface="+mn-ea"/>
              </a:rPr>
              <a:t>申报时间</a:t>
            </a:r>
          </a:p>
          <a:p>
            <a:pPr marL="821055" marR="12700" indent="-342900" fontAlgn="auto">
              <a:lnSpc>
                <a:spcPct val="150000"/>
              </a:lnSpc>
              <a:spcAft>
                <a:spcPts val="0"/>
              </a:spcAft>
              <a:buFont typeface="Arial" panose="020B0604020202020204" pitchFamily="34" charset="0"/>
              <a:buChar char="•"/>
            </a:pPr>
            <a:r>
              <a:rPr sz="2200" b="1" dirty="0">
                <a:solidFill>
                  <a:srgbClr val="FF0000"/>
                </a:solidFill>
                <a:latin typeface="微软雅黑" panose="020B0503020204020204" charset="-122"/>
                <a:ea typeface="微软雅黑" panose="020B0503020204020204" charset="-122"/>
                <a:cs typeface="微软雅黑" panose="020B0503020204020204" charset="-122"/>
                <a:sym typeface="+mn-ea"/>
              </a:rPr>
              <a:t>截至202</a:t>
            </a:r>
            <a:r>
              <a:rPr lang="en-US" sz="2200" b="1"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sz="2200" b="1" dirty="0">
                <a:solidFill>
                  <a:srgbClr val="FF0000"/>
                </a:solidFill>
                <a:latin typeface="微软雅黑" panose="020B0503020204020204" charset="-122"/>
                <a:ea typeface="微软雅黑" panose="020B0503020204020204" charset="-122"/>
                <a:cs typeface="微软雅黑" panose="020B0503020204020204" charset="-122"/>
                <a:sym typeface="+mn-ea"/>
              </a:rPr>
              <a:t>年</a:t>
            </a:r>
            <a:r>
              <a:rPr lang="en-US" sz="2200" b="1" dirty="0">
                <a:solidFill>
                  <a:srgbClr val="FF0000"/>
                </a:solidFill>
                <a:latin typeface="微软雅黑" panose="020B0503020204020204" charset="-122"/>
                <a:ea typeface="微软雅黑" panose="020B0503020204020204" charset="-122"/>
                <a:cs typeface="微软雅黑" panose="020B0503020204020204" charset="-122"/>
                <a:sym typeface="+mn-ea"/>
              </a:rPr>
              <a:t>6</a:t>
            </a:r>
            <a:r>
              <a:rPr sz="2200" b="1" dirty="0">
                <a:solidFill>
                  <a:srgbClr val="FF0000"/>
                </a:solidFill>
                <a:latin typeface="微软雅黑" panose="020B0503020204020204" charset="-122"/>
                <a:ea typeface="微软雅黑" panose="020B0503020204020204" charset="-122"/>
                <a:cs typeface="微软雅黑" panose="020B0503020204020204" charset="-122"/>
                <a:sym typeface="+mn-ea"/>
              </a:rPr>
              <a:t>月15日</a:t>
            </a:r>
            <a:endParaRPr sz="2200" dirty="0">
              <a:latin typeface="微软雅黑" panose="020B0503020204020204" charset="-122"/>
              <a:ea typeface="微软雅黑" panose="020B0503020204020204" charset="-122"/>
              <a:cs typeface="微软雅黑" panose="020B0503020204020204" charset="-122"/>
              <a:sym typeface="+mn-ea"/>
            </a:endParaRPr>
          </a:p>
          <a:p>
            <a:pPr marL="478155" marR="12700" indent="-285750" algn="l" fontAlgn="auto">
              <a:lnSpc>
                <a:spcPct val="150000"/>
              </a:lnSpc>
              <a:spcAft>
                <a:spcPts val="0"/>
              </a:spcAft>
              <a:buClrTx/>
              <a:buSzTx/>
              <a:buFont typeface="Wingdings" panose="05000000000000000000" charset="0"/>
              <a:buChar char="n"/>
            </a:pPr>
            <a:r>
              <a:rPr sz="2400" b="1" dirty="0">
                <a:latin typeface="微软雅黑" panose="020B0503020204020204" charset="-122"/>
                <a:ea typeface="微软雅黑" panose="020B0503020204020204" charset="-122"/>
                <a:cs typeface="微软雅黑" panose="020B0503020204020204" charset="-122"/>
                <a:sym typeface="+mn-ea"/>
              </a:rPr>
              <a:t>申报途径</a:t>
            </a:r>
          </a:p>
          <a:p>
            <a:pPr marL="478155" marR="12700" algn="l" fontAlgn="auto">
              <a:lnSpc>
                <a:spcPct val="150000"/>
              </a:lnSpc>
              <a:spcAft>
                <a:spcPts val="0"/>
              </a:spcAft>
              <a:buClrTx/>
              <a:buSzTx/>
              <a:buFontTx/>
              <a:buNone/>
            </a:pPr>
            <a:r>
              <a:rPr sz="2000" dirty="0">
                <a:latin typeface="微软雅黑" panose="020B0503020204020204" charset="-122"/>
                <a:ea typeface="微软雅黑" panose="020B0503020204020204" charset="-122"/>
                <a:cs typeface="微软雅黑" panose="020B0503020204020204" charset="-122"/>
                <a:sym typeface="+mn-ea"/>
              </a:rPr>
              <a:t>采取书面申报的方式，各申报单位将书面申报材料盖章后，提交至</a:t>
            </a:r>
            <a:r>
              <a:rPr sz="2000" b="1" dirty="0">
                <a:latin typeface="微软雅黑" panose="020B0503020204020204" charset="-122"/>
                <a:ea typeface="微软雅黑" panose="020B0503020204020204" charset="-122"/>
                <a:cs typeface="微软雅黑" panose="020B0503020204020204" charset="-122"/>
                <a:sym typeface="+mn-ea"/>
              </a:rPr>
              <a:t>管委会一门式受理窗口</a:t>
            </a:r>
            <a:endParaRPr sz="2000" dirty="0">
              <a:latin typeface="微软雅黑" panose="020B0503020204020204" charset="-122"/>
              <a:ea typeface="微软雅黑" panose="020B0503020204020204" charset="-122"/>
              <a:cs typeface="微软雅黑" panose="020B0503020204020204" charset="-122"/>
              <a:sym typeface="+mn-ea"/>
            </a:endParaRPr>
          </a:p>
          <a:p>
            <a:pPr marL="478155" marR="12700" indent="-285750" algn="l" fontAlgn="auto">
              <a:lnSpc>
                <a:spcPct val="150000"/>
              </a:lnSpc>
              <a:spcAft>
                <a:spcPts val="0"/>
              </a:spcAft>
              <a:buClrTx/>
              <a:buSzTx/>
              <a:buFont typeface="Wingdings" panose="05000000000000000000" charset="0"/>
              <a:buChar char="n"/>
            </a:pPr>
            <a:r>
              <a:rPr sz="2400" b="1" dirty="0">
                <a:latin typeface="微软雅黑" panose="020B0503020204020204" charset="-122"/>
                <a:ea typeface="微软雅黑" panose="020B0503020204020204" charset="-122"/>
                <a:cs typeface="微软雅黑" panose="020B0503020204020204" charset="-122"/>
                <a:sym typeface="+mn-ea"/>
              </a:rPr>
              <a:t>审核方式</a:t>
            </a:r>
          </a:p>
          <a:p>
            <a:pPr marL="878205" marR="12700" indent="-342900" fontAlgn="auto">
              <a:lnSpc>
                <a:spcPct val="150000"/>
              </a:lnSpc>
              <a:spcAft>
                <a:spcPts val="0"/>
              </a:spcAft>
              <a:buFont typeface="Arial" panose="020B0604020202020204" pitchFamily="34" charset="0"/>
              <a:buChar char="•"/>
            </a:pPr>
            <a:r>
              <a:rPr sz="2000" dirty="0">
                <a:latin typeface="微软雅黑" panose="020B0503020204020204" charset="-122"/>
                <a:ea typeface="微软雅黑" panose="020B0503020204020204" charset="-122"/>
                <a:cs typeface="微软雅黑" panose="020B0503020204020204" charset="-122"/>
                <a:sym typeface="+mn-ea"/>
              </a:rPr>
              <a:t>管委会对申报材料的完备性进行审核，对不符合要求或缺少相关内容的申报材料予以退回或要求申报企业在限定时间内补齐</a:t>
            </a:r>
          </a:p>
          <a:p>
            <a:pPr marL="878205" marR="12700" indent="-342900" fontAlgn="auto">
              <a:lnSpc>
                <a:spcPct val="150000"/>
              </a:lnSpc>
              <a:spcAft>
                <a:spcPts val="0"/>
              </a:spcAft>
              <a:buFont typeface="Arial" panose="020B0604020202020204" pitchFamily="34" charset="0"/>
              <a:buChar char="•"/>
            </a:pPr>
            <a:r>
              <a:rPr sz="2000" dirty="0">
                <a:latin typeface="微软雅黑" panose="020B0503020204020204" charset="-122"/>
                <a:ea typeface="微软雅黑" panose="020B0503020204020204" charset="-122"/>
                <a:cs typeface="微软雅黑" panose="020B0503020204020204" charset="-122"/>
                <a:sym typeface="+mn-ea"/>
              </a:rPr>
              <a:t>资料完备后，管委会自行组织或委托第三方专业机构开展审核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id="{9DC98543-95AE-9750-F28A-04E23CB73254}"/>
              </a:ext>
            </a:extLst>
          </p:cNvPr>
          <p:cNvGraphicFramePr>
            <a:graphicFrameLocks noGrp="1"/>
          </p:cNvGraphicFramePr>
          <p:nvPr>
            <p:extLst>
              <p:ext uri="{D42A27DB-BD31-4B8C-83A1-F6EECF244321}">
                <p14:modId xmlns:p14="http://schemas.microsoft.com/office/powerpoint/2010/main" val="193368170"/>
              </p:ext>
            </p:extLst>
          </p:nvPr>
        </p:nvGraphicFramePr>
        <p:xfrm>
          <a:off x="903514" y="865505"/>
          <a:ext cx="10817952" cy="5567958"/>
        </p:xfrm>
        <a:graphic>
          <a:graphicData uri="http://schemas.openxmlformats.org/drawingml/2006/table">
            <a:tbl>
              <a:tblPr firstRow="1" bandRow="1">
                <a:tableStyleId>{5C22544A-7EE6-4342-B048-85BDC9FD1C3A}</a:tableStyleId>
              </a:tblPr>
              <a:tblGrid>
                <a:gridCol w="517327">
                  <a:extLst>
                    <a:ext uri="{9D8B030D-6E8A-4147-A177-3AD203B41FA5}">
                      <a16:colId xmlns:a16="http://schemas.microsoft.com/office/drawing/2014/main" val="3783809016"/>
                    </a:ext>
                  </a:extLst>
                </a:gridCol>
                <a:gridCol w="6743635">
                  <a:extLst>
                    <a:ext uri="{9D8B030D-6E8A-4147-A177-3AD203B41FA5}">
                      <a16:colId xmlns:a16="http://schemas.microsoft.com/office/drawing/2014/main" val="2239497174"/>
                    </a:ext>
                  </a:extLst>
                </a:gridCol>
                <a:gridCol w="1063067">
                  <a:extLst>
                    <a:ext uri="{9D8B030D-6E8A-4147-A177-3AD203B41FA5}">
                      <a16:colId xmlns:a16="http://schemas.microsoft.com/office/drawing/2014/main" val="1391277177"/>
                    </a:ext>
                  </a:extLst>
                </a:gridCol>
                <a:gridCol w="1268389">
                  <a:extLst>
                    <a:ext uri="{9D8B030D-6E8A-4147-A177-3AD203B41FA5}">
                      <a16:colId xmlns:a16="http://schemas.microsoft.com/office/drawing/2014/main" val="2076847148"/>
                    </a:ext>
                  </a:extLst>
                </a:gridCol>
                <a:gridCol w="1225534">
                  <a:extLst>
                    <a:ext uri="{9D8B030D-6E8A-4147-A177-3AD203B41FA5}">
                      <a16:colId xmlns:a16="http://schemas.microsoft.com/office/drawing/2014/main" val="972430961"/>
                    </a:ext>
                  </a:extLst>
                </a:gridCol>
              </a:tblGrid>
              <a:tr h="521878">
                <a:tc>
                  <a:txBody>
                    <a:bodyPr/>
                    <a:lstStyle/>
                    <a:p>
                      <a:pPr fontAlgn="auto">
                        <a:buNone/>
                      </a:pPr>
                      <a:r>
                        <a:rPr lang="zh-CN" altLang="en-US" sz="1400" dirty="0">
                          <a:solidFill>
                            <a:schemeClr val="tx1"/>
                          </a:solidFill>
                        </a:rPr>
                        <a:t>序号</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申报材料</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auto">
                        <a:buNone/>
                      </a:pPr>
                      <a:r>
                        <a:rPr sz="1400" b="1" dirty="0">
                          <a:solidFill>
                            <a:schemeClr val="tx1"/>
                          </a:solidFill>
                          <a:latin typeface="Microsoft YaHei UI" panose="020B0503020204020204" charset="-122"/>
                          <a:cs typeface="Microsoft YaHei UI" panose="020B0503020204020204" charset="-122"/>
                          <a:sym typeface="+mn-ea"/>
                        </a:rPr>
                        <a:t>立项的固定资产投资类</a:t>
                      </a:r>
                      <a:endParaRPr lang="zh-CN" altLang="en-US" sz="1400" b="1" dirty="0">
                        <a:solidFill>
                          <a:schemeClr val="tx1"/>
                        </a:solidFill>
                        <a:latin typeface="Microsoft YaHei UI" panose="020B0503020204020204" charset="-122"/>
                        <a:cs typeface="Microsoft YaHei UI" panose="020B0503020204020204" charset="-122"/>
                        <a:sym typeface="+mn-ea"/>
                      </a:endParaRP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auto">
                        <a:buNone/>
                      </a:pPr>
                      <a:r>
                        <a:rPr sz="1400" b="1" dirty="0">
                          <a:solidFill>
                            <a:schemeClr val="tx1"/>
                          </a:solidFill>
                          <a:latin typeface="Microsoft YaHei UI" panose="020B0503020204020204" charset="-122"/>
                          <a:cs typeface="Microsoft YaHei UI" panose="020B0503020204020204" charset="-122"/>
                          <a:sym typeface="+mn-ea"/>
                        </a:rPr>
                        <a:t>非立项的固定资产投资类</a:t>
                      </a:r>
                      <a:endParaRPr lang="zh-CN" altLang="en-US" sz="1400" b="1" dirty="0">
                        <a:solidFill>
                          <a:schemeClr val="tx1"/>
                        </a:solidFill>
                        <a:latin typeface="Microsoft YaHei UI" panose="020B0503020204020204" charset="-122"/>
                        <a:cs typeface="Microsoft YaHei UI" panose="020B0503020204020204" charset="-122"/>
                        <a:sym typeface="+mn-ea"/>
                      </a:endParaRP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fontAlgn="auto">
                        <a:buNone/>
                      </a:pPr>
                      <a:r>
                        <a:rPr sz="1400" b="1" dirty="0">
                          <a:solidFill>
                            <a:schemeClr val="tx1"/>
                          </a:solidFill>
                          <a:latin typeface="Microsoft YaHei UI" panose="020B0503020204020204" charset="-122"/>
                          <a:cs typeface="Microsoft YaHei UI" panose="020B0503020204020204" charset="-122"/>
                          <a:sym typeface="+mn-ea"/>
                        </a:rPr>
                        <a:t>非固定资产投资类</a:t>
                      </a:r>
                      <a:endParaRPr lang="zh-CN" altLang="en-US" sz="1400" b="1" dirty="0">
                        <a:solidFill>
                          <a:schemeClr val="tx1"/>
                        </a:solidFill>
                        <a:latin typeface="Microsoft YaHei UI" panose="020B0503020204020204" charset="-122"/>
                        <a:cs typeface="Microsoft YaHei UI" panose="020B0503020204020204" charset="-122"/>
                        <a:sym typeface="+mn-ea"/>
                      </a:endParaRP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102593380"/>
                  </a:ext>
                </a:extLst>
              </a:tr>
              <a:tr h="315380">
                <a:tc>
                  <a:txBody>
                    <a:bodyPr/>
                    <a:lstStyle/>
                    <a:p>
                      <a:pPr fontAlgn="auto">
                        <a:buNone/>
                      </a:pPr>
                      <a:r>
                        <a:rPr lang="en-US" altLang="zh-CN" sz="1400">
                          <a:solidFill>
                            <a:schemeClr val="tx1"/>
                          </a:solidFill>
                        </a:rPr>
                        <a:t>1</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dirty="0">
                          <a:solidFill>
                            <a:schemeClr val="tx1"/>
                          </a:solidFill>
                        </a:rPr>
                        <a:t>封面</a:t>
                      </a:r>
                      <a:r>
                        <a:rPr lang="zh-CN" altLang="en-US" sz="1400" dirty="0">
                          <a:solidFill>
                            <a:schemeClr val="tx1"/>
                          </a:solidFill>
                        </a:rPr>
                        <a:t>（详见申报通知附件</a:t>
                      </a:r>
                      <a:r>
                        <a:rPr lang="en-US" altLang="zh-CN" sz="1400" dirty="0">
                          <a:solidFill>
                            <a:schemeClr val="tx1"/>
                          </a:solidFill>
                        </a:rPr>
                        <a:t>2</a:t>
                      </a:r>
                      <a:r>
                        <a:rPr lang="zh-CN" altLang="en-US" sz="1400" dirty="0">
                          <a:solidFill>
                            <a:schemeClr val="tx1"/>
                          </a:solidFill>
                        </a:rPr>
                        <a:t>）</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252096530"/>
                  </a:ext>
                </a:extLst>
              </a:tr>
              <a:tr h="315380">
                <a:tc>
                  <a:txBody>
                    <a:bodyPr/>
                    <a:lstStyle/>
                    <a:p>
                      <a:pPr fontAlgn="auto">
                        <a:buNone/>
                      </a:pPr>
                      <a:r>
                        <a:rPr lang="en-US" altLang="zh-CN" sz="1400">
                          <a:solidFill>
                            <a:schemeClr val="tx1"/>
                          </a:solidFill>
                        </a:rPr>
                        <a:t>2</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dirty="0">
                          <a:solidFill>
                            <a:schemeClr val="tx1"/>
                          </a:solidFill>
                        </a:rPr>
                        <a:t>目录</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2611779221"/>
                  </a:ext>
                </a:extLst>
              </a:tr>
              <a:tr h="315380">
                <a:tc>
                  <a:txBody>
                    <a:bodyPr/>
                    <a:lstStyle/>
                    <a:p>
                      <a:pPr fontAlgn="auto">
                        <a:buNone/>
                      </a:pPr>
                      <a:r>
                        <a:rPr lang="en-US" altLang="zh-CN" sz="1400">
                          <a:solidFill>
                            <a:schemeClr val="tx1"/>
                          </a:solidFill>
                        </a:rPr>
                        <a:t>3</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dirty="0">
                          <a:solidFill>
                            <a:schemeClr val="tx1"/>
                          </a:solidFill>
                        </a:rPr>
                        <a:t>申报材料及附件真实性承诺书</a:t>
                      </a:r>
                      <a:r>
                        <a:rPr lang="zh-CN" altLang="en-US" sz="1400" dirty="0">
                          <a:solidFill>
                            <a:schemeClr val="tx1"/>
                          </a:solidFill>
                        </a:rPr>
                        <a:t>（详见申报通知附件</a:t>
                      </a:r>
                      <a:r>
                        <a:rPr lang="en-US" altLang="zh-CN" sz="1400" dirty="0">
                          <a:solidFill>
                            <a:schemeClr val="tx1"/>
                          </a:solidFill>
                        </a:rPr>
                        <a:t>2</a:t>
                      </a:r>
                      <a:r>
                        <a:rPr lang="zh-CN" altLang="en-US" sz="1400" dirty="0">
                          <a:solidFill>
                            <a:schemeClr val="tx1"/>
                          </a:solidFill>
                        </a:rPr>
                        <a:t>）</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2304842863"/>
                  </a:ext>
                </a:extLst>
              </a:tr>
              <a:tr h="315380">
                <a:tc>
                  <a:txBody>
                    <a:bodyPr/>
                    <a:lstStyle/>
                    <a:p>
                      <a:pPr fontAlgn="auto">
                        <a:buNone/>
                      </a:pPr>
                      <a:r>
                        <a:rPr lang="en-US" altLang="zh-CN" sz="1400">
                          <a:solidFill>
                            <a:schemeClr val="tx1"/>
                          </a:solidFill>
                        </a:rPr>
                        <a:t>4</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dirty="0">
                          <a:solidFill>
                            <a:schemeClr val="tx1"/>
                          </a:solidFill>
                        </a:rPr>
                        <a:t>未获得市级其他专项支持的声明</a:t>
                      </a:r>
                      <a:r>
                        <a:rPr lang="zh-CN" altLang="en-US" sz="1400" dirty="0">
                          <a:solidFill>
                            <a:schemeClr val="tx1"/>
                          </a:solidFill>
                        </a:rPr>
                        <a:t>（详见申报通知附件</a:t>
                      </a:r>
                      <a:r>
                        <a:rPr lang="en-US" altLang="zh-CN" sz="1400" dirty="0">
                          <a:solidFill>
                            <a:schemeClr val="tx1"/>
                          </a:solidFill>
                        </a:rPr>
                        <a:t>2</a:t>
                      </a:r>
                      <a:r>
                        <a:rPr lang="zh-CN" altLang="en-US" sz="1400" dirty="0">
                          <a:solidFill>
                            <a:schemeClr val="tx1"/>
                          </a:solidFill>
                        </a:rPr>
                        <a:t>）</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19796870"/>
                  </a:ext>
                </a:extLst>
              </a:tr>
              <a:tr h="315380">
                <a:tc>
                  <a:txBody>
                    <a:bodyPr/>
                    <a:lstStyle/>
                    <a:p>
                      <a:pPr fontAlgn="auto">
                        <a:buNone/>
                      </a:pPr>
                      <a:r>
                        <a:rPr lang="en-US" altLang="zh-CN" sz="1400">
                          <a:solidFill>
                            <a:schemeClr val="tx1"/>
                          </a:solidFill>
                        </a:rPr>
                        <a:t>5</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dirty="0">
                          <a:solidFill>
                            <a:schemeClr val="tx1"/>
                          </a:solidFill>
                        </a:rPr>
                        <a:t>项目申请表</a:t>
                      </a:r>
                      <a:r>
                        <a:rPr lang="zh-CN" altLang="en-US" sz="1400" dirty="0">
                          <a:solidFill>
                            <a:schemeClr val="tx1"/>
                          </a:solidFill>
                          <a:sym typeface="+mn-ea"/>
                        </a:rPr>
                        <a:t>（详见申报通知附件</a:t>
                      </a:r>
                      <a:r>
                        <a:rPr lang="en-US" altLang="zh-CN" sz="1400" dirty="0">
                          <a:solidFill>
                            <a:schemeClr val="tx1"/>
                          </a:solidFill>
                          <a:sym typeface="+mn-ea"/>
                        </a:rPr>
                        <a:t>2</a:t>
                      </a:r>
                      <a:r>
                        <a:rPr lang="zh-CN" altLang="en-US" sz="1400" dirty="0">
                          <a:solidFill>
                            <a:schemeClr val="tx1"/>
                          </a:solidFill>
                          <a:sym typeface="+mn-ea"/>
                        </a:rPr>
                        <a:t>）</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800630987"/>
                  </a:ext>
                </a:extLst>
              </a:tr>
              <a:tr h="315380">
                <a:tc>
                  <a:txBody>
                    <a:bodyPr/>
                    <a:lstStyle/>
                    <a:p>
                      <a:pPr fontAlgn="auto">
                        <a:buNone/>
                      </a:pPr>
                      <a:r>
                        <a:rPr lang="en-US" altLang="zh-CN" sz="1400">
                          <a:solidFill>
                            <a:schemeClr val="tx1"/>
                          </a:solidFill>
                        </a:rPr>
                        <a:t>6</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dirty="0">
                          <a:solidFill>
                            <a:schemeClr val="tx1"/>
                          </a:solidFill>
                        </a:rPr>
                        <a:t>申请报告</a:t>
                      </a:r>
                      <a:r>
                        <a:rPr lang="zh-CN" altLang="en-US" sz="1400" dirty="0">
                          <a:solidFill>
                            <a:schemeClr val="tx1"/>
                          </a:solidFill>
                          <a:sym typeface="+mn-ea"/>
                        </a:rPr>
                        <a:t>（详见申报通知附件</a:t>
                      </a:r>
                      <a:r>
                        <a:rPr lang="en-US" altLang="zh-CN" sz="1400" dirty="0">
                          <a:solidFill>
                            <a:schemeClr val="tx1"/>
                          </a:solidFill>
                          <a:sym typeface="+mn-ea"/>
                        </a:rPr>
                        <a:t>2</a:t>
                      </a:r>
                      <a:r>
                        <a:rPr lang="zh-CN" altLang="en-US" sz="1400" dirty="0">
                          <a:solidFill>
                            <a:schemeClr val="tx1"/>
                          </a:solidFill>
                          <a:sym typeface="+mn-ea"/>
                        </a:rPr>
                        <a:t>）</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372380114"/>
                  </a:ext>
                </a:extLst>
              </a:tr>
              <a:tr h="315380">
                <a:tc>
                  <a:txBody>
                    <a:bodyPr/>
                    <a:lstStyle/>
                    <a:p>
                      <a:pPr fontAlgn="auto">
                        <a:buNone/>
                      </a:pPr>
                      <a:r>
                        <a:rPr lang="en-US" altLang="zh-CN" sz="1400">
                          <a:solidFill>
                            <a:schemeClr val="tx1"/>
                          </a:solidFill>
                        </a:rPr>
                        <a:t>7</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dirty="0">
                          <a:solidFill>
                            <a:schemeClr val="tx1"/>
                          </a:solidFill>
                        </a:rPr>
                        <a:t>立项手续</a:t>
                      </a:r>
                      <a:r>
                        <a:rPr lang="zh-CN" altLang="en-US" sz="1400" dirty="0">
                          <a:solidFill>
                            <a:schemeClr val="tx1"/>
                          </a:solidFill>
                        </a:rPr>
                        <a:t>（备案</a:t>
                      </a:r>
                      <a:r>
                        <a:rPr lang="en-US" altLang="zh-CN" sz="1400" dirty="0">
                          <a:solidFill>
                            <a:schemeClr val="tx1"/>
                          </a:solidFill>
                        </a:rPr>
                        <a:t>/</a:t>
                      </a:r>
                      <a:r>
                        <a:rPr lang="zh-CN" altLang="en-US" sz="1400" dirty="0">
                          <a:solidFill>
                            <a:schemeClr val="tx1"/>
                          </a:solidFill>
                        </a:rPr>
                        <a:t>核准文件）</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无</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无</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451294922"/>
                  </a:ext>
                </a:extLst>
              </a:tr>
              <a:tr h="315380">
                <a:tc>
                  <a:txBody>
                    <a:bodyPr/>
                    <a:lstStyle/>
                    <a:p>
                      <a:pPr fontAlgn="auto">
                        <a:buNone/>
                      </a:pPr>
                      <a:r>
                        <a:rPr lang="en-US" altLang="zh-CN" sz="1400">
                          <a:solidFill>
                            <a:schemeClr val="tx1"/>
                          </a:solidFill>
                        </a:rPr>
                        <a:t>8</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dirty="0">
                          <a:solidFill>
                            <a:schemeClr val="tx1"/>
                          </a:solidFill>
                        </a:rPr>
                        <a:t>规划手续</a:t>
                      </a:r>
                      <a:r>
                        <a:rPr lang="zh-CN" altLang="en-US" sz="1400" dirty="0">
                          <a:solidFill>
                            <a:schemeClr val="tx1"/>
                          </a:solidFill>
                        </a:rPr>
                        <a:t>（选址意见书</a:t>
                      </a:r>
                      <a:r>
                        <a:rPr lang="en-US" altLang="zh-CN" sz="1400" dirty="0">
                          <a:solidFill>
                            <a:schemeClr val="tx1"/>
                          </a:solidFill>
                        </a:rPr>
                        <a:t>/</a:t>
                      </a:r>
                      <a:r>
                        <a:rPr lang="zh-CN" altLang="en-US" sz="1400" dirty="0">
                          <a:solidFill>
                            <a:schemeClr val="tx1"/>
                          </a:solidFill>
                        </a:rPr>
                        <a:t>规划审核意见）</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无</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无</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3091515460"/>
                  </a:ext>
                </a:extLst>
              </a:tr>
              <a:tr h="315380">
                <a:tc>
                  <a:txBody>
                    <a:bodyPr/>
                    <a:lstStyle/>
                    <a:p>
                      <a:pPr fontAlgn="auto">
                        <a:buNone/>
                      </a:pPr>
                      <a:r>
                        <a:rPr lang="en-US" altLang="zh-CN" sz="1400">
                          <a:solidFill>
                            <a:schemeClr val="tx1"/>
                          </a:solidFill>
                        </a:rPr>
                        <a:t>9</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dirty="0">
                          <a:solidFill>
                            <a:schemeClr val="tx1"/>
                          </a:solidFill>
                        </a:rPr>
                        <a:t>土地证明</a:t>
                      </a:r>
                      <a:r>
                        <a:rPr lang="zh-CN" altLang="en-US" sz="1400" dirty="0">
                          <a:solidFill>
                            <a:schemeClr val="tx1"/>
                          </a:solidFill>
                        </a:rPr>
                        <a:t>（产权证</a:t>
                      </a:r>
                      <a:r>
                        <a:rPr lang="en-US" altLang="zh-CN" sz="1400" dirty="0">
                          <a:solidFill>
                            <a:schemeClr val="tx1"/>
                          </a:solidFill>
                        </a:rPr>
                        <a:t>/</a:t>
                      </a:r>
                      <a:r>
                        <a:rPr lang="zh-CN" altLang="en-US" sz="1400" dirty="0">
                          <a:solidFill>
                            <a:schemeClr val="tx1"/>
                          </a:solidFill>
                        </a:rPr>
                        <a:t>租赁合同</a:t>
                      </a:r>
                      <a:r>
                        <a:rPr lang="en-US" altLang="zh-CN" sz="1400" dirty="0">
                          <a:solidFill>
                            <a:schemeClr val="tx1"/>
                          </a:solidFill>
                        </a:rPr>
                        <a:t>/</a:t>
                      </a:r>
                      <a:r>
                        <a:rPr lang="zh-CN" altLang="en-US" sz="1400" dirty="0">
                          <a:solidFill>
                            <a:schemeClr val="tx1"/>
                          </a:solidFill>
                        </a:rPr>
                        <a:t>建设用地批准地</a:t>
                      </a:r>
                      <a:r>
                        <a:rPr lang="en-US" altLang="zh-CN" sz="1400" dirty="0">
                          <a:solidFill>
                            <a:schemeClr val="tx1"/>
                          </a:solidFill>
                        </a:rPr>
                        <a:t>/</a:t>
                      </a:r>
                      <a:r>
                        <a:rPr lang="zh-CN" altLang="en-US" sz="1400" dirty="0">
                          <a:solidFill>
                            <a:schemeClr val="tx1"/>
                          </a:solidFill>
                        </a:rPr>
                        <a:t>国有土地使用权出让合同）</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3432157261"/>
                  </a:ext>
                </a:extLst>
              </a:tr>
              <a:tr h="315380">
                <a:tc>
                  <a:txBody>
                    <a:bodyPr/>
                    <a:lstStyle/>
                    <a:p>
                      <a:pPr fontAlgn="auto">
                        <a:buNone/>
                      </a:pPr>
                      <a:r>
                        <a:rPr lang="en-US" altLang="zh-CN" sz="1400">
                          <a:solidFill>
                            <a:schemeClr val="tx1"/>
                          </a:solidFill>
                        </a:rPr>
                        <a:t>10</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dirty="0">
                          <a:solidFill>
                            <a:schemeClr val="tx1"/>
                          </a:solidFill>
                        </a:rPr>
                        <a:t>环保手续</a:t>
                      </a:r>
                      <a:r>
                        <a:rPr lang="zh-CN" altLang="en-US" sz="1400" dirty="0">
                          <a:solidFill>
                            <a:schemeClr val="tx1"/>
                          </a:solidFill>
                        </a:rPr>
                        <a:t>（环境影响评价文件</a:t>
                      </a:r>
                      <a:r>
                        <a:rPr lang="en-US" altLang="zh-CN" sz="1400" dirty="0">
                          <a:solidFill>
                            <a:schemeClr val="tx1"/>
                          </a:solidFill>
                        </a:rPr>
                        <a:t>/</a:t>
                      </a:r>
                      <a:r>
                        <a:rPr lang="zh-CN" altLang="en-US" sz="1400" dirty="0">
                          <a:solidFill>
                            <a:schemeClr val="tx1"/>
                          </a:solidFill>
                        </a:rPr>
                        <a:t>环保试生产意见</a:t>
                      </a:r>
                      <a:r>
                        <a:rPr lang="en-US" altLang="zh-CN" sz="1400" dirty="0">
                          <a:solidFill>
                            <a:schemeClr val="tx1"/>
                          </a:solidFill>
                        </a:rPr>
                        <a:t>/</a:t>
                      </a:r>
                      <a:r>
                        <a:rPr lang="zh-CN" altLang="en-US" sz="1400" dirty="0">
                          <a:solidFill>
                            <a:schemeClr val="tx1"/>
                          </a:solidFill>
                        </a:rPr>
                        <a:t>环保竣工验收</a:t>
                      </a:r>
                      <a:r>
                        <a:rPr lang="en-US" altLang="zh-CN" sz="1400" dirty="0">
                          <a:solidFill>
                            <a:schemeClr val="tx1"/>
                          </a:solidFill>
                        </a:rPr>
                        <a:t>-</a:t>
                      </a:r>
                      <a:r>
                        <a:rPr lang="zh-CN" altLang="en-US" sz="1400" dirty="0">
                          <a:solidFill>
                            <a:schemeClr val="tx1"/>
                          </a:solidFill>
                        </a:rPr>
                        <a:t>上网公示）</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r>
                        <a:rPr lang="en-US" altLang="zh-CN" sz="1400" dirty="0">
                          <a:solidFill>
                            <a:schemeClr val="tx1"/>
                          </a:solidFill>
                        </a:rPr>
                        <a:t>/</a:t>
                      </a:r>
                      <a:r>
                        <a:rPr lang="zh-CN" altLang="en-US" sz="1400" dirty="0">
                          <a:solidFill>
                            <a:schemeClr val="tx1"/>
                          </a:solidFill>
                        </a:rPr>
                        <a:t>无</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无</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3010826633"/>
                  </a:ext>
                </a:extLst>
              </a:tr>
              <a:tr h="315380">
                <a:tc>
                  <a:txBody>
                    <a:bodyPr/>
                    <a:lstStyle/>
                    <a:p>
                      <a:pPr fontAlgn="auto">
                        <a:buNone/>
                      </a:pPr>
                      <a:r>
                        <a:rPr lang="en-US" altLang="zh-CN" sz="1400">
                          <a:solidFill>
                            <a:schemeClr val="tx1"/>
                          </a:solidFill>
                        </a:rPr>
                        <a:t>11</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dirty="0">
                          <a:solidFill>
                            <a:schemeClr val="tx1"/>
                          </a:solidFill>
                        </a:rPr>
                        <a:t>竣工监测或验收评价报告</a:t>
                      </a:r>
                      <a:r>
                        <a:rPr lang="zh-CN" altLang="en-US" sz="1400" dirty="0">
                          <a:solidFill>
                            <a:schemeClr val="tx1"/>
                          </a:solidFill>
                        </a:rPr>
                        <a:t>（含结论）</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2417598232"/>
                  </a:ext>
                </a:extLst>
              </a:tr>
              <a:tr h="315380">
                <a:tc>
                  <a:txBody>
                    <a:bodyPr/>
                    <a:lstStyle/>
                    <a:p>
                      <a:pPr fontAlgn="auto">
                        <a:buNone/>
                      </a:pPr>
                      <a:r>
                        <a:rPr lang="en-US" altLang="zh-CN" sz="1400">
                          <a:solidFill>
                            <a:schemeClr val="tx1"/>
                          </a:solidFill>
                        </a:rPr>
                        <a:t>12</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dirty="0">
                          <a:solidFill>
                            <a:schemeClr val="tx1"/>
                          </a:solidFill>
                        </a:rPr>
                        <a:t>成果和绩效报告</a:t>
                      </a:r>
                      <a:r>
                        <a:rPr lang="zh-CN" altLang="en-US" sz="1400" dirty="0">
                          <a:solidFill>
                            <a:schemeClr val="tx1"/>
                          </a:solidFill>
                        </a:rPr>
                        <a:t>（详见编制说明）</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74721075"/>
                  </a:ext>
                </a:extLst>
              </a:tr>
              <a:tr h="315380">
                <a:tc>
                  <a:txBody>
                    <a:bodyPr/>
                    <a:lstStyle/>
                    <a:p>
                      <a:pPr fontAlgn="auto">
                        <a:buNone/>
                      </a:pPr>
                      <a:r>
                        <a:rPr lang="en-US" altLang="zh-CN" sz="1400">
                          <a:solidFill>
                            <a:schemeClr val="tx1"/>
                          </a:solidFill>
                        </a:rPr>
                        <a:t>13</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dirty="0">
                          <a:solidFill>
                            <a:schemeClr val="tx1"/>
                          </a:solidFill>
                        </a:rPr>
                        <a:t>审计报告、合同、发票、资金往来证明</a:t>
                      </a:r>
                      <a:r>
                        <a:rPr lang="zh-CN" altLang="en-US" sz="1400" dirty="0">
                          <a:solidFill>
                            <a:schemeClr val="tx1"/>
                          </a:solidFill>
                          <a:sym typeface="+mn-ea"/>
                        </a:rPr>
                        <a:t>（详见编制说明）</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3430358404"/>
                  </a:ext>
                </a:extLst>
              </a:tr>
              <a:tr h="315380">
                <a:tc>
                  <a:txBody>
                    <a:bodyPr/>
                    <a:lstStyle/>
                    <a:p>
                      <a:pPr fontAlgn="auto">
                        <a:buNone/>
                      </a:pPr>
                      <a:r>
                        <a:rPr lang="en-US" altLang="zh-CN" sz="1400">
                          <a:solidFill>
                            <a:schemeClr val="tx1"/>
                          </a:solidFill>
                        </a:rPr>
                        <a:t>14</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a:solidFill>
                            <a:schemeClr val="tx1"/>
                          </a:solidFill>
                        </a:rPr>
                        <a:t>企业营业执照</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dirty="0">
                          <a:solidFill>
                            <a:schemeClr val="tx1"/>
                          </a:solidFill>
                        </a:rPr>
                        <a:t>有</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685201274"/>
                  </a:ext>
                </a:extLst>
              </a:tr>
              <a:tr h="315380">
                <a:tc>
                  <a:txBody>
                    <a:bodyPr/>
                    <a:lstStyle/>
                    <a:p>
                      <a:pPr fontAlgn="auto">
                        <a:buNone/>
                      </a:pPr>
                      <a:r>
                        <a:rPr lang="en-US" altLang="zh-CN" sz="1400">
                          <a:solidFill>
                            <a:schemeClr val="tx1"/>
                          </a:solidFill>
                        </a:rPr>
                        <a:t>15</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dirty="0">
                          <a:solidFill>
                            <a:schemeClr val="tx1"/>
                          </a:solidFill>
                        </a:rPr>
                        <a:t>相关许可资质</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3">
                  <a:txBody>
                    <a:bodyPr/>
                    <a:lstStyle/>
                    <a:p>
                      <a:pPr algn="ctr" fontAlgn="auto">
                        <a:buNone/>
                      </a:pPr>
                      <a:r>
                        <a:rPr lang="zh-CN" altLang="en-US" sz="1400" dirty="0">
                          <a:solidFill>
                            <a:schemeClr val="tx1"/>
                          </a:solidFill>
                        </a:rPr>
                        <a:t>视项目情况定</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marL="46990" marR="46990" marT="46990" marB="469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marL="46990" marR="46990" marT="46990" marB="469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2273879139"/>
                  </a:ext>
                </a:extLst>
              </a:tr>
              <a:tr h="315380">
                <a:tc>
                  <a:txBody>
                    <a:bodyPr/>
                    <a:lstStyle/>
                    <a:p>
                      <a:pPr fontAlgn="auto">
                        <a:buNone/>
                      </a:pPr>
                      <a:r>
                        <a:rPr lang="en-US" altLang="zh-CN" sz="1400">
                          <a:solidFill>
                            <a:schemeClr val="tx1"/>
                          </a:solidFill>
                        </a:rPr>
                        <a:t>16</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fontAlgn="auto">
                        <a:buNone/>
                      </a:pPr>
                      <a:r>
                        <a:rPr lang="zh-CN" altLang="en-US" sz="1400" b="1" dirty="0">
                          <a:solidFill>
                            <a:schemeClr val="tx1"/>
                          </a:solidFill>
                        </a:rPr>
                        <a:t>其他资料</a:t>
                      </a:r>
                    </a:p>
                  </a:txBody>
                  <a:tcPr marL="46990" marR="46990" marT="46990" marB="46990"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3">
                  <a:txBody>
                    <a:bodyPr/>
                    <a:lstStyle/>
                    <a:p>
                      <a:pPr algn="ctr" fontAlgn="auto">
                        <a:buNone/>
                      </a:pPr>
                      <a:r>
                        <a:rPr lang="zh-CN" altLang="en-US" sz="1400" dirty="0">
                          <a:solidFill>
                            <a:schemeClr val="tx1"/>
                          </a:solidFill>
                          <a:sym typeface="+mn-ea"/>
                        </a:rPr>
                        <a:t>视项目情况定</a:t>
                      </a:r>
                    </a:p>
                  </a:txBody>
                  <a:tcPr marL="46990" marR="46990" marT="46990" marB="46990"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marL="46990" marR="46990" marT="46990" marB="469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marL="46990" marR="46990" marT="46990" marB="469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897145130"/>
                  </a:ext>
                </a:extLst>
              </a:tr>
            </a:tbl>
          </a:graphicData>
        </a:graphic>
      </p:graphicFrame>
      <p:sp>
        <p:nvSpPr>
          <p:cNvPr id="10" name="文本框 9">
            <a:extLst>
              <a:ext uri="{FF2B5EF4-FFF2-40B4-BE49-F238E27FC236}">
                <a16:creationId xmlns:a16="http://schemas.microsoft.com/office/drawing/2014/main" id="{4DA68472-701E-3E13-540E-3A914427BC55}"/>
              </a:ext>
            </a:extLst>
          </p:cNvPr>
          <p:cNvSpPr txBox="1"/>
          <p:nvPr/>
        </p:nvSpPr>
        <p:spPr>
          <a:xfrm>
            <a:off x="903514" y="233344"/>
            <a:ext cx="6103620" cy="523220"/>
          </a:xfrm>
          <a:prstGeom prst="rect">
            <a:avLst/>
          </a:prstGeom>
          <a:noFill/>
        </p:spPr>
        <p:txBody>
          <a:bodyPr wrap="square">
            <a:spAutoFit/>
          </a:bodyPr>
          <a:lstStyle/>
          <a:p>
            <a:r>
              <a:rPr lang="en-US" altLang="zh-CN" sz="2800" dirty="0">
                <a:solidFill>
                  <a:schemeClr val="bg1"/>
                </a:solidFill>
                <a:latin typeface="+mn-ea"/>
              </a:rPr>
              <a:t>3. </a:t>
            </a:r>
            <a:r>
              <a:rPr lang="zh-CN" altLang="en-US" sz="2800" dirty="0">
                <a:solidFill>
                  <a:schemeClr val="bg1"/>
                </a:solidFill>
                <a:latin typeface="+mn-ea"/>
              </a:rPr>
              <a:t>申报材料</a:t>
            </a:r>
          </a:p>
        </p:txBody>
      </p:sp>
    </p:spTree>
    <p:extLst>
      <p:ext uri="{BB962C8B-B14F-4D97-AF65-F5344CB8AC3E}">
        <p14:creationId xmlns:p14="http://schemas.microsoft.com/office/powerpoint/2010/main" val="162905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53867140-3DCF-93D4-BA9E-4A05811A9EBF}"/>
              </a:ext>
            </a:extLst>
          </p:cNvPr>
          <p:cNvSpPr txBox="1"/>
          <p:nvPr/>
        </p:nvSpPr>
        <p:spPr>
          <a:xfrm>
            <a:off x="1554480" y="1416321"/>
            <a:ext cx="8445137" cy="3115725"/>
          </a:xfrm>
          <a:prstGeom prst="rect">
            <a:avLst/>
          </a:prstGeom>
          <a:noFill/>
        </p:spPr>
        <p:txBody>
          <a:bodyPr wrap="square">
            <a:spAutoFit/>
          </a:bodyPr>
          <a:lstStyle/>
          <a:p>
            <a:pPr marL="12700" marR="12700" indent="0" algn="just" fontAlgn="auto">
              <a:lnSpc>
                <a:spcPct val="150000"/>
              </a:lnSpc>
              <a:spcAft>
                <a:spcPts val="1200"/>
              </a:spcAft>
            </a:pPr>
            <a:r>
              <a:rPr lang="zh-CN" altLang="en-US" sz="2000" b="1" dirty="0">
                <a:latin typeface="微软雅黑" panose="020B0503020204020204" charset="-122"/>
                <a:ea typeface="微软雅黑" panose="020B0503020204020204" charset="-122"/>
                <a:cs typeface="微软雅黑" panose="020B0503020204020204" charset="-122"/>
                <a:sym typeface="+mn-ea"/>
              </a:rPr>
              <a:t>关于申请报告：</a:t>
            </a:r>
            <a:r>
              <a:rPr lang="zh-CN" altLang="en-US" sz="2000" dirty="0">
                <a:latin typeface="微软雅黑" panose="020B0503020204020204" charset="-122"/>
                <a:ea typeface="微软雅黑" panose="020B0503020204020204" charset="-122"/>
                <a:cs typeface="微软雅黑" panose="020B0503020204020204" charset="-122"/>
                <a:sym typeface="+mn-ea"/>
              </a:rPr>
              <a:t>单个项目篇幅控制在</a:t>
            </a:r>
            <a:r>
              <a:rPr lang="en-US" altLang="zh-CN" sz="2000" dirty="0">
                <a:latin typeface="微软雅黑" panose="020B0503020204020204" charset="-122"/>
                <a:ea typeface="微软雅黑" panose="020B0503020204020204" charset="-122"/>
                <a:cs typeface="微软雅黑" panose="020B0503020204020204" charset="-122"/>
                <a:sym typeface="+mn-ea"/>
              </a:rPr>
              <a:t>500</a:t>
            </a:r>
            <a:r>
              <a:rPr lang="en-US" altLang="zh-CN" sz="2000" spc="-5" dirty="0">
                <a:latin typeface="微软雅黑" panose="020B0503020204020204" charset="-122"/>
                <a:ea typeface="微软雅黑" panose="020B0503020204020204" charset="-122"/>
                <a:cs typeface="微软雅黑" panose="020B0503020204020204" charset="-122"/>
                <a:sym typeface="+mn-ea"/>
              </a:rPr>
              <a:t>0</a:t>
            </a:r>
            <a:r>
              <a:rPr lang="zh-CN" altLang="en-US" sz="2000" dirty="0">
                <a:latin typeface="微软雅黑" panose="020B0503020204020204" charset="-122"/>
                <a:ea typeface="微软雅黑" panose="020B0503020204020204" charset="-122"/>
                <a:cs typeface="微软雅黑" panose="020B0503020204020204" charset="-122"/>
                <a:sym typeface="+mn-ea"/>
              </a:rPr>
              <a:t>字左右，必须加盖法人公章并由法定代表人签字</a:t>
            </a:r>
            <a:endParaRPr lang="zh-CN" altLang="en-US" sz="2000" dirty="0">
              <a:latin typeface="微软雅黑" panose="020B0503020204020204" charset="-122"/>
              <a:ea typeface="微软雅黑" panose="020B0503020204020204" charset="-122"/>
              <a:cs typeface="微软雅黑" panose="020B0503020204020204" charset="-122"/>
            </a:endParaRPr>
          </a:p>
          <a:p>
            <a:pPr marL="12700" marR="40640" algn="just">
              <a:lnSpc>
                <a:spcPct val="150000"/>
              </a:lnSpc>
              <a:spcAft>
                <a:spcPts val="1200"/>
              </a:spcAft>
            </a:pPr>
            <a:r>
              <a:rPr lang="zh-CN" altLang="en-US" sz="2000" b="1" dirty="0">
                <a:latin typeface="微软雅黑" panose="020B0503020204020204" charset="-122"/>
                <a:ea typeface="微软雅黑" panose="020B0503020204020204" charset="-122"/>
                <a:cs typeface="微软雅黑" panose="020B0503020204020204" charset="-122"/>
                <a:sym typeface="+mn-ea"/>
              </a:rPr>
              <a:t>关于成果和绩效报告：</a:t>
            </a:r>
            <a:r>
              <a:rPr lang="zh-CN" altLang="en-US" sz="2000" dirty="0">
                <a:latin typeface="微软雅黑" panose="020B0503020204020204" charset="-122"/>
                <a:ea typeface="微软雅黑" panose="020B0503020204020204" charset="-122"/>
                <a:cs typeface="微软雅黑" panose="020B0503020204020204" charset="-122"/>
                <a:sym typeface="+mn-ea"/>
              </a:rPr>
              <a:t>按照体例认真编制；对运行情况进行评价；比如召开专家会进行论证并签字</a:t>
            </a:r>
          </a:p>
          <a:p>
            <a:pPr marL="12700" marR="40640" indent="0" algn="just" fontAlgn="auto">
              <a:lnSpc>
                <a:spcPct val="150000"/>
              </a:lnSpc>
              <a:spcAft>
                <a:spcPts val="1200"/>
              </a:spcAft>
            </a:pPr>
            <a:r>
              <a:rPr lang="zh-CN" altLang="en-US" sz="2000" b="1" dirty="0">
                <a:latin typeface="微软雅黑" panose="020B0503020204020204" charset="-122"/>
                <a:ea typeface="微软雅黑" panose="020B0503020204020204" charset="-122"/>
                <a:cs typeface="微软雅黑" panose="020B0503020204020204" charset="-122"/>
                <a:sym typeface="+mn-ea"/>
              </a:rPr>
              <a:t>关于审计报告：</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sym typeface="+mn-ea"/>
              </a:rPr>
              <a:t>今年的审计工作统一由管委会来做，不需要企业请第三方审计</a:t>
            </a:r>
            <a:endParaRPr lang="zh-CN" altLang="en-US" sz="20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文本框 5">
            <a:extLst>
              <a:ext uri="{FF2B5EF4-FFF2-40B4-BE49-F238E27FC236}">
                <a16:creationId xmlns:a16="http://schemas.microsoft.com/office/drawing/2014/main" id="{1D8E579C-92C1-E248-3FAC-8CADF7AD4593}"/>
              </a:ext>
            </a:extLst>
          </p:cNvPr>
          <p:cNvSpPr txBox="1"/>
          <p:nvPr/>
        </p:nvSpPr>
        <p:spPr>
          <a:xfrm>
            <a:off x="903514" y="233344"/>
            <a:ext cx="6103620" cy="523220"/>
          </a:xfrm>
          <a:prstGeom prst="rect">
            <a:avLst/>
          </a:prstGeom>
          <a:noFill/>
        </p:spPr>
        <p:txBody>
          <a:bodyPr wrap="square">
            <a:spAutoFit/>
          </a:bodyPr>
          <a:lstStyle/>
          <a:p>
            <a:r>
              <a:rPr lang="en-US" altLang="zh-CN" sz="2800" dirty="0">
                <a:solidFill>
                  <a:schemeClr val="bg1"/>
                </a:solidFill>
                <a:latin typeface="+mn-ea"/>
              </a:rPr>
              <a:t>3. </a:t>
            </a:r>
            <a:r>
              <a:rPr lang="zh-CN" altLang="en-US" sz="2800" dirty="0">
                <a:solidFill>
                  <a:schemeClr val="bg1"/>
                </a:solidFill>
                <a:latin typeface="+mn-ea"/>
              </a:rPr>
              <a:t>申报材料</a:t>
            </a:r>
          </a:p>
        </p:txBody>
      </p:sp>
      <p:sp>
        <p:nvSpPr>
          <p:cNvPr id="7" name="文本框 6">
            <a:extLst>
              <a:ext uri="{FF2B5EF4-FFF2-40B4-BE49-F238E27FC236}">
                <a16:creationId xmlns:a16="http://schemas.microsoft.com/office/drawing/2014/main" id="{C8D96A33-3B7B-9934-BBAD-2AE4EF2E7B1E}"/>
              </a:ext>
            </a:extLst>
          </p:cNvPr>
          <p:cNvSpPr txBox="1"/>
          <p:nvPr/>
        </p:nvSpPr>
        <p:spPr>
          <a:xfrm>
            <a:off x="1181916" y="4684438"/>
            <a:ext cx="11120755" cy="1014730"/>
          </a:xfrm>
          <a:prstGeom prst="rect">
            <a:avLst/>
          </a:prstGeom>
          <a:noFill/>
        </p:spPr>
        <p:txBody>
          <a:bodyPr wrap="square" rtlCol="0">
            <a:spAutoFit/>
          </a:bodyPr>
          <a:lstStyle/>
          <a:p>
            <a:pPr marL="355600" marR="12700" indent="-342900" algn="just" fontAlgn="auto">
              <a:lnSpc>
                <a:spcPct val="150000"/>
              </a:lnSpc>
              <a:spcAft>
                <a:spcPts val="0"/>
              </a:spcAft>
              <a:buFont typeface="Wingdings" panose="05000000000000000000" charset="0"/>
              <a:buChar char="ü"/>
            </a:pPr>
            <a:r>
              <a:rPr sz="2400" b="1" dirty="0">
                <a:latin typeface="微软雅黑" panose="020B0503020204020204" charset="-122"/>
                <a:ea typeface="微软雅黑" panose="020B0503020204020204" charset="-122"/>
                <a:cs typeface="微软雅黑" panose="020B0503020204020204" charset="-122"/>
                <a:sym typeface="+mn-ea"/>
              </a:rPr>
              <a:t>申报材料</a:t>
            </a:r>
            <a:r>
              <a:rPr lang="zh-CN" sz="2400" b="1" dirty="0">
                <a:latin typeface="微软雅黑" panose="020B0503020204020204" charset="-122"/>
                <a:ea typeface="微软雅黑" panose="020B0503020204020204" charset="-122"/>
                <a:cs typeface="微软雅黑" panose="020B0503020204020204" charset="-122"/>
                <a:sym typeface="+mn-ea"/>
              </a:rPr>
              <a:t>：</a:t>
            </a:r>
            <a:r>
              <a:rPr sz="2400" b="1" dirty="0">
                <a:latin typeface="微软雅黑" panose="020B0503020204020204" charset="-122"/>
                <a:ea typeface="微软雅黑" panose="020B0503020204020204" charset="-122"/>
                <a:cs typeface="微软雅黑" panose="020B0503020204020204" charset="-122"/>
                <a:sym typeface="+mn-ea"/>
              </a:rPr>
              <a:t>纸质版一式两份，采用A4纸双面打印，另附电子版一份</a:t>
            </a:r>
            <a:endParaRPr sz="2400" b="1" dirty="0"/>
          </a:p>
          <a:p>
            <a:pPr marL="12700" indent="0" fontAlgn="auto">
              <a:lnSpc>
                <a:spcPct val="100000"/>
              </a:lnSpc>
              <a:spcAft>
                <a:spcPts val="0"/>
              </a:spcAft>
              <a:buFont typeface="Wingdings" panose="05000000000000000000" charset="0"/>
              <a:buNone/>
            </a:pPr>
            <a:r>
              <a:rPr sz="2400" b="1" dirty="0">
                <a:solidFill>
                  <a:srgbClr val="FF0000"/>
                </a:solidFill>
                <a:latin typeface="Microsoft YaHei UI" panose="020B0503020204020204" charset="-122"/>
                <a:cs typeface="Microsoft YaHei UI" panose="020B0503020204020204" charset="-122"/>
                <a:sym typeface="+mn-ea"/>
              </a:rPr>
              <a:t>    申报单位对申报材料的真实性负责</a:t>
            </a:r>
            <a:endParaRPr sz="2400" b="1" dirty="0">
              <a:solidFill>
                <a:srgbClr val="FF0000"/>
              </a:solidFill>
              <a:latin typeface="Microsoft YaHei UI" panose="020B0503020204020204" charset="-122"/>
              <a:ea typeface="微软雅黑" panose="020B0503020204020204" charset="-122"/>
              <a:cs typeface="Microsoft YaHei UI" panose="020B0503020204020204" charset="-122"/>
              <a:sym typeface="+mn-ea"/>
            </a:endParaRPr>
          </a:p>
        </p:txBody>
      </p:sp>
    </p:spTree>
    <p:extLst>
      <p:ext uri="{BB962C8B-B14F-4D97-AF65-F5344CB8AC3E}">
        <p14:creationId xmlns:p14="http://schemas.microsoft.com/office/powerpoint/2010/main" val="4022183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an-thinking_62113"/>
          <p:cNvSpPr>
            <a:spLocks noChangeAspect="1"/>
          </p:cNvSpPr>
          <p:nvPr/>
        </p:nvSpPr>
        <p:spPr>
          <a:xfrm>
            <a:off x="951561" y="4548661"/>
            <a:ext cx="216000" cy="214573"/>
          </a:xfrm>
          <a:custGeom>
            <a:avLst/>
            <a:gdLst>
              <a:gd name="connsiteX0" fmla="*/ 381283 w 608115"/>
              <a:gd name="connsiteY0" fmla="*/ 329752 h 564100"/>
              <a:gd name="connsiteX1" fmla="*/ 399948 w 608115"/>
              <a:gd name="connsiteY1" fmla="*/ 348452 h 564100"/>
              <a:gd name="connsiteX2" fmla="*/ 381283 w 608115"/>
              <a:gd name="connsiteY2" fmla="*/ 367152 h 564100"/>
              <a:gd name="connsiteX3" fmla="*/ 362618 w 608115"/>
              <a:gd name="connsiteY3" fmla="*/ 348452 h 564100"/>
              <a:gd name="connsiteX4" fmla="*/ 381283 w 608115"/>
              <a:gd name="connsiteY4" fmla="*/ 329752 h 564100"/>
              <a:gd name="connsiteX5" fmla="*/ 467338 w 608115"/>
              <a:gd name="connsiteY5" fmla="*/ 291294 h 564100"/>
              <a:gd name="connsiteX6" fmla="*/ 496482 w 608115"/>
              <a:gd name="connsiteY6" fmla="*/ 320402 h 564100"/>
              <a:gd name="connsiteX7" fmla="*/ 467338 w 608115"/>
              <a:gd name="connsiteY7" fmla="*/ 349510 h 564100"/>
              <a:gd name="connsiteX8" fmla="*/ 438194 w 608115"/>
              <a:gd name="connsiteY8" fmla="*/ 320402 h 564100"/>
              <a:gd name="connsiteX9" fmla="*/ 467338 w 608115"/>
              <a:gd name="connsiteY9" fmla="*/ 291294 h 564100"/>
              <a:gd name="connsiteX10" fmla="*/ 452166 w 608115"/>
              <a:gd name="connsiteY10" fmla="*/ 129699 h 564100"/>
              <a:gd name="connsiteX11" fmla="*/ 470443 w 608115"/>
              <a:gd name="connsiteY11" fmla="*/ 147905 h 564100"/>
              <a:gd name="connsiteX12" fmla="*/ 452166 w 608115"/>
              <a:gd name="connsiteY12" fmla="*/ 166111 h 564100"/>
              <a:gd name="connsiteX13" fmla="*/ 433889 w 608115"/>
              <a:gd name="connsiteY13" fmla="*/ 147905 h 564100"/>
              <a:gd name="connsiteX14" fmla="*/ 452166 w 608115"/>
              <a:gd name="connsiteY14" fmla="*/ 129699 h 564100"/>
              <a:gd name="connsiteX15" fmla="*/ 393526 w 608115"/>
              <a:gd name="connsiteY15" fmla="*/ 129699 h 564100"/>
              <a:gd name="connsiteX16" fmla="*/ 411803 w 608115"/>
              <a:gd name="connsiteY16" fmla="*/ 147905 h 564100"/>
              <a:gd name="connsiteX17" fmla="*/ 393526 w 608115"/>
              <a:gd name="connsiteY17" fmla="*/ 166111 h 564100"/>
              <a:gd name="connsiteX18" fmla="*/ 375249 w 608115"/>
              <a:gd name="connsiteY18" fmla="*/ 147905 h 564100"/>
              <a:gd name="connsiteX19" fmla="*/ 393526 w 608115"/>
              <a:gd name="connsiteY19" fmla="*/ 129699 h 564100"/>
              <a:gd name="connsiteX20" fmla="*/ 282163 w 608115"/>
              <a:gd name="connsiteY20" fmla="*/ 35244 h 564100"/>
              <a:gd name="connsiteX21" fmla="*/ 198279 w 608115"/>
              <a:gd name="connsiteY21" fmla="*/ 116569 h 564100"/>
              <a:gd name="connsiteX22" fmla="*/ 251660 w 608115"/>
              <a:gd name="connsiteY22" fmla="*/ 106220 h 564100"/>
              <a:gd name="connsiteX23" fmla="*/ 284314 w 608115"/>
              <a:gd name="connsiteY23" fmla="*/ 114811 h 564100"/>
              <a:gd name="connsiteX24" fmla="*/ 301227 w 608115"/>
              <a:gd name="connsiteY24" fmla="*/ 127308 h 564100"/>
              <a:gd name="connsiteX25" fmla="*/ 316088 w 608115"/>
              <a:gd name="connsiteY25" fmla="*/ 137267 h 564100"/>
              <a:gd name="connsiteX26" fmla="*/ 318727 w 608115"/>
              <a:gd name="connsiteY26" fmla="*/ 139512 h 564100"/>
              <a:gd name="connsiteX27" fmla="*/ 334859 w 608115"/>
              <a:gd name="connsiteY27" fmla="*/ 129749 h 564100"/>
              <a:gd name="connsiteX28" fmla="*/ 353141 w 608115"/>
              <a:gd name="connsiteY28" fmla="*/ 148006 h 564100"/>
              <a:gd name="connsiteX29" fmla="*/ 334859 w 608115"/>
              <a:gd name="connsiteY29" fmla="*/ 166165 h 564100"/>
              <a:gd name="connsiteX30" fmla="*/ 330459 w 608115"/>
              <a:gd name="connsiteY30" fmla="*/ 165677 h 564100"/>
              <a:gd name="connsiteX31" fmla="*/ 331437 w 608115"/>
              <a:gd name="connsiteY31" fmla="*/ 179735 h 564100"/>
              <a:gd name="connsiteX32" fmla="*/ 331437 w 608115"/>
              <a:gd name="connsiteY32" fmla="*/ 201311 h 564100"/>
              <a:gd name="connsiteX33" fmla="*/ 334077 w 608115"/>
              <a:gd name="connsiteY33" fmla="*/ 208048 h 564100"/>
              <a:gd name="connsiteX34" fmla="*/ 398798 w 608115"/>
              <a:gd name="connsiteY34" fmla="*/ 252566 h 564100"/>
              <a:gd name="connsiteX35" fmla="*/ 456480 w 608115"/>
              <a:gd name="connsiteY35" fmla="*/ 221520 h 564100"/>
              <a:gd name="connsiteX36" fmla="*/ 464497 w 608115"/>
              <a:gd name="connsiteY36" fmla="*/ 209610 h 564100"/>
              <a:gd name="connsiteX37" fmla="*/ 477793 w 608115"/>
              <a:gd name="connsiteY37" fmla="*/ 214882 h 564100"/>
              <a:gd name="connsiteX38" fmla="*/ 503408 w 608115"/>
              <a:gd name="connsiteY38" fmla="*/ 219861 h 564100"/>
              <a:gd name="connsiteX39" fmla="*/ 572724 w 608115"/>
              <a:gd name="connsiteY39" fmla="*/ 150544 h 564100"/>
              <a:gd name="connsiteX40" fmla="*/ 503408 w 608115"/>
              <a:gd name="connsiteY40" fmla="*/ 81227 h 564100"/>
              <a:gd name="connsiteX41" fmla="*/ 482681 w 608115"/>
              <a:gd name="connsiteY41" fmla="*/ 84351 h 564100"/>
              <a:gd name="connsiteX42" fmla="*/ 468016 w 608115"/>
              <a:gd name="connsiteY42" fmla="*/ 88940 h 564100"/>
              <a:gd name="connsiteX43" fmla="*/ 461466 w 608115"/>
              <a:gd name="connsiteY43" fmla="*/ 75076 h 564100"/>
              <a:gd name="connsiteX44" fmla="*/ 398798 w 608115"/>
              <a:gd name="connsiteY44" fmla="*/ 35244 h 564100"/>
              <a:gd name="connsiteX45" fmla="*/ 354314 w 608115"/>
              <a:gd name="connsiteY45" fmla="*/ 51353 h 564100"/>
              <a:gd name="connsiteX46" fmla="*/ 343560 w 608115"/>
              <a:gd name="connsiteY46" fmla="*/ 60334 h 564100"/>
              <a:gd name="connsiteX47" fmla="*/ 332414 w 608115"/>
              <a:gd name="connsiteY47" fmla="*/ 51938 h 564100"/>
              <a:gd name="connsiteX48" fmla="*/ 282163 w 608115"/>
              <a:gd name="connsiteY48" fmla="*/ 35244 h 564100"/>
              <a:gd name="connsiteX49" fmla="*/ 282163 w 608115"/>
              <a:gd name="connsiteY49" fmla="*/ 0 h 564100"/>
              <a:gd name="connsiteX50" fmla="*/ 342582 w 608115"/>
              <a:gd name="connsiteY50" fmla="*/ 16401 h 564100"/>
              <a:gd name="connsiteX51" fmla="*/ 398798 w 608115"/>
              <a:gd name="connsiteY51" fmla="*/ 0 h 564100"/>
              <a:gd name="connsiteX52" fmla="*/ 486298 w 608115"/>
              <a:gd name="connsiteY52" fmla="*/ 47350 h 564100"/>
              <a:gd name="connsiteX53" fmla="*/ 503408 w 608115"/>
              <a:gd name="connsiteY53" fmla="*/ 45885 h 564100"/>
              <a:gd name="connsiteX54" fmla="*/ 608115 w 608115"/>
              <a:gd name="connsiteY54" fmla="*/ 150544 h 564100"/>
              <a:gd name="connsiteX55" fmla="*/ 503408 w 608115"/>
              <a:gd name="connsiteY55" fmla="*/ 255105 h 564100"/>
              <a:gd name="connsiteX56" fmla="*/ 477695 w 608115"/>
              <a:gd name="connsiteY56" fmla="*/ 251883 h 564100"/>
              <a:gd name="connsiteX57" fmla="*/ 398798 w 608115"/>
              <a:gd name="connsiteY57" fmla="*/ 287810 h 564100"/>
              <a:gd name="connsiteX58" fmla="*/ 338867 w 608115"/>
              <a:gd name="connsiteY58" fmla="*/ 268968 h 564100"/>
              <a:gd name="connsiteX59" fmla="*/ 333979 w 608115"/>
              <a:gd name="connsiteY59" fmla="*/ 265258 h 564100"/>
              <a:gd name="connsiteX60" fmla="*/ 327135 w 608115"/>
              <a:gd name="connsiteY60" fmla="*/ 273849 h 564100"/>
              <a:gd name="connsiteX61" fmla="*/ 323811 w 608115"/>
              <a:gd name="connsiteY61" fmla="*/ 285174 h 564100"/>
              <a:gd name="connsiteX62" fmla="*/ 315892 w 608115"/>
              <a:gd name="connsiteY62" fmla="*/ 312510 h 564100"/>
              <a:gd name="connsiteX63" fmla="*/ 307191 w 608115"/>
              <a:gd name="connsiteY63" fmla="*/ 355272 h 564100"/>
              <a:gd name="connsiteX64" fmla="*/ 307386 w 608115"/>
              <a:gd name="connsiteY64" fmla="*/ 355467 h 564100"/>
              <a:gd name="connsiteX65" fmla="*/ 318336 w 608115"/>
              <a:gd name="connsiteY65" fmla="*/ 370209 h 564100"/>
              <a:gd name="connsiteX66" fmla="*/ 319021 w 608115"/>
              <a:gd name="connsiteY66" fmla="*/ 372552 h 564100"/>
              <a:gd name="connsiteX67" fmla="*/ 325375 w 608115"/>
              <a:gd name="connsiteY67" fmla="*/ 390418 h 564100"/>
              <a:gd name="connsiteX68" fmla="*/ 329090 w 608115"/>
              <a:gd name="connsiteY68" fmla="*/ 392761 h 564100"/>
              <a:gd name="connsiteX69" fmla="*/ 334663 w 608115"/>
              <a:gd name="connsiteY69" fmla="*/ 394909 h 564100"/>
              <a:gd name="connsiteX70" fmla="*/ 439957 w 608115"/>
              <a:gd name="connsiteY70" fmla="*/ 440893 h 564100"/>
              <a:gd name="connsiteX71" fmla="*/ 478868 w 608115"/>
              <a:gd name="connsiteY71" fmla="*/ 556973 h 564100"/>
              <a:gd name="connsiteX72" fmla="*/ 477108 w 608115"/>
              <a:gd name="connsiteY72" fmla="*/ 561952 h 564100"/>
              <a:gd name="connsiteX73" fmla="*/ 472318 w 608115"/>
              <a:gd name="connsiteY73" fmla="*/ 564100 h 564100"/>
              <a:gd name="connsiteX74" fmla="*/ 239439 w 608115"/>
              <a:gd name="connsiteY74" fmla="*/ 564100 h 564100"/>
              <a:gd name="connsiteX75" fmla="*/ 6560 w 608115"/>
              <a:gd name="connsiteY75" fmla="*/ 564100 h 564100"/>
              <a:gd name="connsiteX76" fmla="*/ 1672 w 608115"/>
              <a:gd name="connsiteY76" fmla="*/ 561952 h 564100"/>
              <a:gd name="connsiteX77" fmla="*/ 10 w 608115"/>
              <a:gd name="connsiteY77" fmla="*/ 556973 h 564100"/>
              <a:gd name="connsiteX78" fmla="*/ 38921 w 608115"/>
              <a:gd name="connsiteY78" fmla="*/ 440893 h 564100"/>
              <a:gd name="connsiteX79" fmla="*/ 144215 w 608115"/>
              <a:gd name="connsiteY79" fmla="*/ 394909 h 564100"/>
              <a:gd name="connsiteX80" fmla="*/ 149787 w 608115"/>
              <a:gd name="connsiteY80" fmla="*/ 392761 h 564100"/>
              <a:gd name="connsiteX81" fmla="*/ 153502 w 608115"/>
              <a:gd name="connsiteY81" fmla="*/ 390418 h 564100"/>
              <a:gd name="connsiteX82" fmla="*/ 159857 w 608115"/>
              <a:gd name="connsiteY82" fmla="*/ 372552 h 564100"/>
              <a:gd name="connsiteX83" fmla="*/ 160542 w 608115"/>
              <a:gd name="connsiteY83" fmla="*/ 370209 h 564100"/>
              <a:gd name="connsiteX84" fmla="*/ 171491 w 608115"/>
              <a:gd name="connsiteY84" fmla="*/ 355467 h 564100"/>
              <a:gd name="connsiteX85" fmla="*/ 171687 w 608115"/>
              <a:gd name="connsiteY85" fmla="*/ 355272 h 564100"/>
              <a:gd name="connsiteX86" fmla="*/ 162986 w 608115"/>
              <a:gd name="connsiteY86" fmla="*/ 312510 h 564100"/>
              <a:gd name="connsiteX87" fmla="*/ 155067 w 608115"/>
              <a:gd name="connsiteY87" fmla="*/ 285174 h 564100"/>
              <a:gd name="connsiteX88" fmla="*/ 151645 w 608115"/>
              <a:gd name="connsiteY88" fmla="*/ 273849 h 564100"/>
              <a:gd name="connsiteX89" fmla="*/ 139620 w 608115"/>
              <a:gd name="connsiteY89" fmla="*/ 230600 h 564100"/>
              <a:gd name="connsiteX90" fmla="*/ 146561 w 608115"/>
              <a:gd name="connsiteY90" fmla="*/ 220642 h 564100"/>
              <a:gd name="connsiteX91" fmla="*/ 147441 w 608115"/>
              <a:gd name="connsiteY91" fmla="*/ 220349 h 564100"/>
              <a:gd name="connsiteX92" fmla="*/ 147539 w 608115"/>
              <a:gd name="connsiteY92" fmla="*/ 179735 h 564100"/>
              <a:gd name="connsiteX93" fmla="*/ 147441 w 608115"/>
              <a:gd name="connsiteY93" fmla="*/ 179735 h 564100"/>
              <a:gd name="connsiteX94" fmla="*/ 147441 w 608115"/>
              <a:gd name="connsiteY94" fmla="*/ 179540 h 564100"/>
              <a:gd name="connsiteX95" fmla="*/ 164159 w 608115"/>
              <a:gd name="connsiteY95" fmla="*/ 136485 h 564100"/>
              <a:gd name="connsiteX96" fmla="*/ 162888 w 608115"/>
              <a:gd name="connsiteY96" fmla="*/ 119205 h 564100"/>
              <a:gd name="connsiteX97" fmla="*/ 282163 w 608115"/>
              <a:gd name="connsiteY97" fmla="*/ 0 h 56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08115" h="564100">
                <a:moveTo>
                  <a:pt x="381283" y="329752"/>
                </a:moveTo>
                <a:cubicBezTo>
                  <a:pt x="391591" y="329752"/>
                  <a:pt x="399948" y="338124"/>
                  <a:pt x="399948" y="348452"/>
                </a:cubicBezTo>
                <a:cubicBezTo>
                  <a:pt x="399948" y="358780"/>
                  <a:pt x="391591" y="367152"/>
                  <a:pt x="381283" y="367152"/>
                </a:cubicBezTo>
                <a:cubicBezTo>
                  <a:pt x="370975" y="367152"/>
                  <a:pt x="362618" y="358780"/>
                  <a:pt x="362618" y="348452"/>
                </a:cubicBezTo>
                <a:cubicBezTo>
                  <a:pt x="362618" y="338124"/>
                  <a:pt x="370975" y="329752"/>
                  <a:pt x="381283" y="329752"/>
                </a:cubicBezTo>
                <a:close/>
                <a:moveTo>
                  <a:pt x="467338" y="291294"/>
                </a:moveTo>
                <a:cubicBezTo>
                  <a:pt x="483434" y="291294"/>
                  <a:pt x="496482" y="304326"/>
                  <a:pt x="496482" y="320402"/>
                </a:cubicBezTo>
                <a:cubicBezTo>
                  <a:pt x="496482" y="336478"/>
                  <a:pt x="483434" y="349510"/>
                  <a:pt x="467338" y="349510"/>
                </a:cubicBezTo>
                <a:cubicBezTo>
                  <a:pt x="451242" y="349510"/>
                  <a:pt x="438194" y="336478"/>
                  <a:pt x="438194" y="320402"/>
                </a:cubicBezTo>
                <a:cubicBezTo>
                  <a:pt x="438194" y="304326"/>
                  <a:pt x="451242" y="291294"/>
                  <a:pt x="467338" y="291294"/>
                </a:cubicBezTo>
                <a:close/>
                <a:moveTo>
                  <a:pt x="452166" y="129699"/>
                </a:moveTo>
                <a:cubicBezTo>
                  <a:pt x="462260" y="129699"/>
                  <a:pt x="470443" y="137850"/>
                  <a:pt x="470443" y="147905"/>
                </a:cubicBezTo>
                <a:cubicBezTo>
                  <a:pt x="470443" y="157960"/>
                  <a:pt x="462260" y="166111"/>
                  <a:pt x="452166" y="166111"/>
                </a:cubicBezTo>
                <a:cubicBezTo>
                  <a:pt x="442072" y="166111"/>
                  <a:pt x="433889" y="157960"/>
                  <a:pt x="433889" y="147905"/>
                </a:cubicBezTo>
                <a:cubicBezTo>
                  <a:pt x="433889" y="137850"/>
                  <a:pt x="442072" y="129699"/>
                  <a:pt x="452166" y="129699"/>
                </a:cubicBezTo>
                <a:close/>
                <a:moveTo>
                  <a:pt x="393526" y="129699"/>
                </a:moveTo>
                <a:cubicBezTo>
                  <a:pt x="403620" y="129699"/>
                  <a:pt x="411803" y="137850"/>
                  <a:pt x="411803" y="147905"/>
                </a:cubicBezTo>
                <a:cubicBezTo>
                  <a:pt x="411803" y="157960"/>
                  <a:pt x="403620" y="166111"/>
                  <a:pt x="393526" y="166111"/>
                </a:cubicBezTo>
                <a:cubicBezTo>
                  <a:pt x="383432" y="166111"/>
                  <a:pt x="375249" y="157960"/>
                  <a:pt x="375249" y="147905"/>
                </a:cubicBezTo>
                <a:cubicBezTo>
                  <a:pt x="375249" y="137850"/>
                  <a:pt x="383432" y="129699"/>
                  <a:pt x="393526" y="129699"/>
                </a:cubicBezTo>
                <a:close/>
                <a:moveTo>
                  <a:pt x="282163" y="35244"/>
                </a:moveTo>
                <a:cubicBezTo>
                  <a:pt x="236799" y="35244"/>
                  <a:pt x="199746" y="71464"/>
                  <a:pt x="198279" y="116569"/>
                </a:cubicBezTo>
                <a:cubicBezTo>
                  <a:pt x="221743" y="107392"/>
                  <a:pt x="242274" y="106220"/>
                  <a:pt x="251660" y="106220"/>
                </a:cubicBezTo>
                <a:cubicBezTo>
                  <a:pt x="259579" y="106220"/>
                  <a:pt x="278545" y="107001"/>
                  <a:pt x="284314" y="114811"/>
                </a:cubicBezTo>
                <a:cubicBezTo>
                  <a:pt x="286953" y="118326"/>
                  <a:pt x="294188" y="122915"/>
                  <a:pt x="301227" y="127308"/>
                </a:cubicBezTo>
                <a:cubicBezTo>
                  <a:pt x="306311" y="130433"/>
                  <a:pt x="311493" y="133752"/>
                  <a:pt x="316088" y="137267"/>
                </a:cubicBezTo>
                <a:cubicBezTo>
                  <a:pt x="316967" y="137950"/>
                  <a:pt x="317847" y="138731"/>
                  <a:pt x="318727" y="139512"/>
                </a:cubicBezTo>
                <a:cubicBezTo>
                  <a:pt x="321758" y="133752"/>
                  <a:pt x="327819" y="129749"/>
                  <a:pt x="334859" y="129749"/>
                </a:cubicBezTo>
                <a:cubicBezTo>
                  <a:pt x="344929" y="129749"/>
                  <a:pt x="353141" y="137950"/>
                  <a:pt x="353141" y="148006"/>
                </a:cubicBezTo>
                <a:cubicBezTo>
                  <a:pt x="353141" y="158061"/>
                  <a:pt x="344929" y="166165"/>
                  <a:pt x="334859" y="166165"/>
                </a:cubicBezTo>
                <a:cubicBezTo>
                  <a:pt x="333392" y="166165"/>
                  <a:pt x="331926" y="165969"/>
                  <a:pt x="330459" y="165677"/>
                </a:cubicBezTo>
                <a:cubicBezTo>
                  <a:pt x="331144" y="169972"/>
                  <a:pt x="331437" y="174658"/>
                  <a:pt x="331437" y="179735"/>
                </a:cubicBezTo>
                <a:lnTo>
                  <a:pt x="331437" y="201311"/>
                </a:lnTo>
                <a:lnTo>
                  <a:pt x="334077" y="208048"/>
                </a:lnTo>
                <a:cubicBezTo>
                  <a:pt x="344244" y="234700"/>
                  <a:pt x="370250" y="252566"/>
                  <a:pt x="398798" y="252566"/>
                </a:cubicBezTo>
                <a:cubicBezTo>
                  <a:pt x="422066" y="252566"/>
                  <a:pt x="443575" y="240948"/>
                  <a:pt x="456480" y="221520"/>
                </a:cubicBezTo>
                <a:lnTo>
                  <a:pt x="464497" y="209610"/>
                </a:lnTo>
                <a:lnTo>
                  <a:pt x="477793" y="214882"/>
                </a:lnTo>
                <a:cubicBezTo>
                  <a:pt x="485907" y="218201"/>
                  <a:pt x="494609" y="219861"/>
                  <a:pt x="503408" y="219861"/>
                </a:cubicBezTo>
                <a:cubicBezTo>
                  <a:pt x="541634" y="219861"/>
                  <a:pt x="572724" y="188717"/>
                  <a:pt x="572724" y="150544"/>
                </a:cubicBezTo>
                <a:cubicBezTo>
                  <a:pt x="572724" y="112273"/>
                  <a:pt x="541634" y="81227"/>
                  <a:pt x="503408" y="81227"/>
                </a:cubicBezTo>
                <a:cubicBezTo>
                  <a:pt x="496368" y="81227"/>
                  <a:pt x="489427" y="82301"/>
                  <a:pt x="482681" y="84351"/>
                </a:cubicBezTo>
                <a:lnTo>
                  <a:pt x="468016" y="88940"/>
                </a:lnTo>
                <a:lnTo>
                  <a:pt x="461466" y="75076"/>
                </a:lnTo>
                <a:cubicBezTo>
                  <a:pt x="450027" y="50864"/>
                  <a:pt x="425488" y="35244"/>
                  <a:pt x="398798" y="35244"/>
                </a:cubicBezTo>
                <a:cubicBezTo>
                  <a:pt x="382568" y="35244"/>
                  <a:pt x="366730" y="41004"/>
                  <a:pt x="354314" y="51353"/>
                </a:cubicBezTo>
                <a:lnTo>
                  <a:pt x="343560" y="60334"/>
                </a:lnTo>
                <a:lnTo>
                  <a:pt x="332414" y="51938"/>
                </a:lnTo>
                <a:cubicBezTo>
                  <a:pt x="317847" y="41004"/>
                  <a:pt x="300445" y="35244"/>
                  <a:pt x="282163" y="35244"/>
                </a:cubicBezTo>
                <a:close/>
                <a:moveTo>
                  <a:pt x="282163" y="0"/>
                </a:moveTo>
                <a:cubicBezTo>
                  <a:pt x="303671" y="0"/>
                  <a:pt x="324300" y="5662"/>
                  <a:pt x="342582" y="16401"/>
                </a:cubicBezTo>
                <a:cubicBezTo>
                  <a:pt x="359202" y="5760"/>
                  <a:pt x="378756" y="0"/>
                  <a:pt x="398798" y="0"/>
                </a:cubicBezTo>
                <a:cubicBezTo>
                  <a:pt x="434189" y="0"/>
                  <a:pt x="467136" y="18159"/>
                  <a:pt x="486298" y="47350"/>
                </a:cubicBezTo>
                <a:cubicBezTo>
                  <a:pt x="491969" y="46373"/>
                  <a:pt x="497639" y="45885"/>
                  <a:pt x="503408" y="45885"/>
                </a:cubicBezTo>
                <a:cubicBezTo>
                  <a:pt x="561187" y="45885"/>
                  <a:pt x="608115" y="92845"/>
                  <a:pt x="608115" y="150544"/>
                </a:cubicBezTo>
                <a:cubicBezTo>
                  <a:pt x="608115" y="208145"/>
                  <a:pt x="561187" y="255105"/>
                  <a:pt x="503408" y="255105"/>
                </a:cubicBezTo>
                <a:cubicBezTo>
                  <a:pt x="494706" y="255105"/>
                  <a:pt x="486005" y="254031"/>
                  <a:pt x="477695" y="251883"/>
                </a:cubicBezTo>
                <a:cubicBezTo>
                  <a:pt x="457946" y="274630"/>
                  <a:pt x="429301" y="287810"/>
                  <a:pt x="398798" y="287810"/>
                </a:cubicBezTo>
                <a:cubicBezTo>
                  <a:pt x="377191" y="287810"/>
                  <a:pt x="356465" y="281269"/>
                  <a:pt x="338867" y="268968"/>
                </a:cubicBezTo>
                <a:cubicBezTo>
                  <a:pt x="337205" y="267796"/>
                  <a:pt x="335543" y="266527"/>
                  <a:pt x="333979" y="265258"/>
                </a:cubicBezTo>
                <a:cubicBezTo>
                  <a:pt x="332219" y="269066"/>
                  <a:pt x="329970" y="272190"/>
                  <a:pt x="327135" y="273849"/>
                </a:cubicBezTo>
                <a:cubicBezTo>
                  <a:pt x="325571" y="275607"/>
                  <a:pt x="324495" y="280098"/>
                  <a:pt x="323811" y="285174"/>
                </a:cubicBezTo>
                <a:cubicBezTo>
                  <a:pt x="322638" y="294742"/>
                  <a:pt x="321269" y="305481"/>
                  <a:pt x="315892" y="312510"/>
                </a:cubicBezTo>
                <a:cubicBezTo>
                  <a:pt x="303671" y="328522"/>
                  <a:pt x="306898" y="353417"/>
                  <a:pt x="307191" y="355272"/>
                </a:cubicBezTo>
                <a:cubicBezTo>
                  <a:pt x="307191" y="355370"/>
                  <a:pt x="307289" y="355370"/>
                  <a:pt x="307386" y="355467"/>
                </a:cubicBezTo>
                <a:cubicBezTo>
                  <a:pt x="314914" y="358787"/>
                  <a:pt x="316870" y="365328"/>
                  <a:pt x="318336" y="370209"/>
                </a:cubicBezTo>
                <a:lnTo>
                  <a:pt x="319021" y="372552"/>
                </a:lnTo>
                <a:cubicBezTo>
                  <a:pt x="320976" y="378801"/>
                  <a:pt x="322833" y="384756"/>
                  <a:pt x="325375" y="390418"/>
                </a:cubicBezTo>
                <a:cubicBezTo>
                  <a:pt x="325669" y="390906"/>
                  <a:pt x="327135" y="392078"/>
                  <a:pt x="329090" y="392761"/>
                </a:cubicBezTo>
                <a:lnTo>
                  <a:pt x="334663" y="394909"/>
                </a:lnTo>
                <a:cubicBezTo>
                  <a:pt x="369761" y="408382"/>
                  <a:pt x="406130" y="422245"/>
                  <a:pt x="439957" y="440893"/>
                </a:cubicBezTo>
                <a:cubicBezTo>
                  <a:pt x="471829" y="458563"/>
                  <a:pt x="478575" y="553947"/>
                  <a:pt x="478868" y="556973"/>
                </a:cubicBezTo>
                <a:cubicBezTo>
                  <a:pt x="478966" y="558828"/>
                  <a:pt x="478379" y="560586"/>
                  <a:pt x="477108" y="561952"/>
                </a:cubicBezTo>
                <a:cubicBezTo>
                  <a:pt x="475935" y="563319"/>
                  <a:pt x="474176" y="564100"/>
                  <a:pt x="472318" y="564100"/>
                </a:cubicBezTo>
                <a:lnTo>
                  <a:pt x="239439" y="564100"/>
                </a:lnTo>
                <a:lnTo>
                  <a:pt x="6560" y="564100"/>
                </a:lnTo>
                <a:cubicBezTo>
                  <a:pt x="4702" y="564100"/>
                  <a:pt x="2943" y="563319"/>
                  <a:pt x="1672" y="561952"/>
                </a:cubicBezTo>
                <a:cubicBezTo>
                  <a:pt x="499" y="560586"/>
                  <a:pt x="-88" y="558828"/>
                  <a:pt x="10" y="556973"/>
                </a:cubicBezTo>
                <a:cubicBezTo>
                  <a:pt x="303" y="553947"/>
                  <a:pt x="7049" y="458563"/>
                  <a:pt x="38921" y="440893"/>
                </a:cubicBezTo>
                <a:cubicBezTo>
                  <a:pt x="72748" y="422245"/>
                  <a:pt x="109019" y="408382"/>
                  <a:pt x="144215" y="394909"/>
                </a:cubicBezTo>
                <a:lnTo>
                  <a:pt x="149787" y="392761"/>
                </a:lnTo>
                <a:cubicBezTo>
                  <a:pt x="151743" y="392078"/>
                  <a:pt x="153209" y="390906"/>
                  <a:pt x="153502" y="390418"/>
                </a:cubicBezTo>
                <a:cubicBezTo>
                  <a:pt x="156044" y="384756"/>
                  <a:pt x="157902" y="378801"/>
                  <a:pt x="159857" y="372552"/>
                </a:cubicBezTo>
                <a:lnTo>
                  <a:pt x="160542" y="370209"/>
                </a:lnTo>
                <a:cubicBezTo>
                  <a:pt x="162008" y="365328"/>
                  <a:pt x="163963" y="358787"/>
                  <a:pt x="171491" y="355467"/>
                </a:cubicBezTo>
                <a:cubicBezTo>
                  <a:pt x="171589" y="355370"/>
                  <a:pt x="171687" y="355370"/>
                  <a:pt x="171687" y="355272"/>
                </a:cubicBezTo>
                <a:cubicBezTo>
                  <a:pt x="171980" y="353417"/>
                  <a:pt x="175207" y="328522"/>
                  <a:pt x="162986" y="312510"/>
                </a:cubicBezTo>
                <a:cubicBezTo>
                  <a:pt x="157609" y="305481"/>
                  <a:pt x="156240" y="294742"/>
                  <a:pt x="155067" y="285174"/>
                </a:cubicBezTo>
                <a:cubicBezTo>
                  <a:pt x="154382" y="280098"/>
                  <a:pt x="153307" y="275607"/>
                  <a:pt x="151645" y="273849"/>
                </a:cubicBezTo>
                <a:cubicBezTo>
                  <a:pt x="140793" y="267211"/>
                  <a:pt x="139033" y="240656"/>
                  <a:pt x="139620" y="230600"/>
                </a:cubicBezTo>
                <a:cubicBezTo>
                  <a:pt x="140206" y="221716"/>
                  <a:pt x="142357" y="222594"/>
                  <a:pt x="146561" y="220642"/>
                </a:cubicBezTo>
                <a:cubicBezTo>
                  <a:pt x="146854" y="220544"/>
                  <a:pt x="147148" y="220446"/>
                  <a:pt x="147441" y="220349"/>
                </a:cubicBezTo>
                <a:lnTo>
                  <a:pt x="147539" y="179735"/>
                </a:lnTo>
                <a:lnTo>
                  <a:pt x="147441" y="179735"/>
                </a:lnTo>
                <a:cubicBezTo>
                  <a:pt x="147441" y="179637"/>
                  <a:pt x="147441" y="179637"/>
                  <a:pt x="147441" y="179540"/>
                </a:cubicBezTo>
                <a:cubicBezTo>
                  <a:pt x="148125" y="160600"/>
                  <a:pt x="153405" y="146834"/>
                  <a:pt x="164159" y="136485"/>
                </a:cubicBezTo>
                <a:cubicBezTo>
                  <a:pt x="163377" y="130823"/>
                  <a:pt x="162888" y="125062"/>
                  <a:pt x="162888" y="119205"/>
                </a:cubicBezTo>
                <a:cubicBezTo>
                  <a:pt x="162888" y="53500"/>
                  <a:pt x="216366" y="0"/>
                  <a:pt x="2821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p:cNvSpPr txBox="1"/>
          <p:nvPr/>
        </p:nvSpPr>
        <p:spPr>
          <a:xfrm>
            <a:off x="231140" y="1522095"/>
            <a:ext cx="4462145" cy="737235"/>
          </a:xfrm>
          <a:prstGeom prst="rect">
            <a:avLst/>
          </a:prstGeom>
          <a:noFill/>
        </p:spPr>
        <p:txBody>
          <a:bodyPr wrap="square" rtlCol="0">
            <a:spAutoFit/>
          </a:bodyPr>
          <a:lstStyle/>
          <a:p>
            <a:pPr marL="12700" marR="12700" algn="ctr">
              <a:lnSpc>
                <a:spcPct val="150000"/>
              </a:lnSpc>
            </a:pPr>
            <a:r>
              <a:rPr sz="2800" b="1" dirty="0">
                <a:latin typeface="Microsoft YaHei UI" panose="020B0503020204020204" charset="-122"/>
                <a:cs typeface="Microsoft YaHei UI" panose="020B0503020204020204" charset="-122"/>
                <a:sym typeface="+mn-ea"/>
              </a:rPr>
              <a:t>项目申报咨询</a:t>
            </a:r>
          </a:p>
        </p:txBody>
      </p:sp>
      <p:sp>
        <p:nvSpPr>
          <p:cNvPr id="5" name="文本框 4"/>
          <p:cNvSpPr txBox="1"/>
          <p:nvPr/>
        </p:nvSpPr>
        <p:spPr>
          <a:xfrm>
            <a:off x="4180205" y="1617345"/>
            <a:ext cx="6775450" cy="1553210"/>
          </a:xfrm>
          <a:prstGeom prst="rect">
            <a:avLst/>
          </a:prstGeom>
          <a:noFill/>
        </p:spPr>
        <p:txBody>
          <a:bodyPr wrap="square" rtlCol="0">
            <a:spAutoFit/>
          </a:bodyPr>
          <a:lstStyle/>
          <a:p>
            <a:pPr fontAlgn="auto">
              <a:lnSpc>
                <a:spcPct val="150000"/>
              </a:lnSpc>
              <a:spcAft>
                <a:spcPts val="600"/>
              </a:spcAft>
            </a:pPr>
            <a:r>
              <a:rPr sz="2000" b="1" dirty="0">
                <a:latin typeface="微软雅黑" panose="020B0503020204020204" charset="-122"/>
                <a:ea typeface="微软雅黑" panose="020B0503020204020204" charset="-122"/>
                <a:cs typeface="微软雅黑" panose="020B0503020204020204" charset="-122"/>
                <a:sym typeface="+mn-ea"/>
              </a:rPr>
              <a:t>方向4-5</a:t>
            </a:r>
            <a:r>
              <a:rPr lang="zh-CN" sz="2000" b="1" dirty="0">
                <a:latin typeface="微软雅黑" panose="020B0503020204020204" charset="-122"/>
                <a:ea typeface="微软雅黑" panose="020B0503020204020204" charset="-122"/>
                <a:cs typeface="微软雅黑" panose="020B0503020204020204" charset="-122"/>
                <a:sym typeface="+mn-ea"/>
              </a:rPr>
              <a:t>项目</a:t>
            </a:r>
            <a:r>
              <a:rPr sz="2000" b="1" dirty="0">
                <a:latin typeface="微软雅黑" panose="020B0503020204020204" charset="-122"/>
                <a:ea typeface="微软雅黑" panose="020B0503020204020204" charset="-122"/>
                <a:cs typeface="微软雅黑" panose="020B0503020204020204" charset="-122"/>
                <a:sym typeface="+mn-ea"/>
              </a:rPr>
              <a:t>：</a:t>
            </a:r>
            <a:r>
              <a:rPr sz="2000" dirty="0">
                <a:latin typeface="微软雅黑" panose="020B0503020204020204" charset="-122"/>
                <a:ea typeface="微软雅黑" panose="020B0503020204020204" charset="-122"/>
                <a:cs typeface="微软雅黑" panose="020B0503020204020204" charset="-122"/>
                <a:sym typeface="+mn-ea"/>
              </a:rPr>
              <a:t>管委会环保办  陆一峰 67126666-6672</a:t>
            </a:r>
          </a:p>
          <a:p>
            <a:pPr fontAlgn="auto">
              <a:lnSpc>
                <a:spcPct val="150000"/>
              </a:lnSpc>
            </a:pPr>
            <a:r>
              <a:rPr lang="zh-CN" sz="2000" dirty="0">
                <a:latin typeface="微软雅黑" panose="020B0503020204020204" charset="-122"/>
                <a:ea typeface="微软雅黑" panose="020B0503020204020204" charset="-122"/>
                <a:cs typeface="微软雅黑" panose="020B0503020204020204" charset="-122"/>
                <a:sym typeface="+mn-ea"/>
              </a:rPr>
              <a:t>上海投资咨询集团有限公司  谢诗光 </a:t>
            </a:r>
            <a:r>
              <a:rPr lang="en-US" altLang="zh-CN" sz="2000" dirty="0">
                <a:latin typeface="微软雅黑" panose="020B0503020204020204" charset="-122"/>
                <a:ea typeface="微软雅黑" panose="020B0503020204020204" charset="-122"/>
                <a:cs typeface="微软雅黑" panose="020B0503020204020204" charset="-122"/>
                <a:sym typeface="+mn-ea"/>
              </a:rPr>
              <a:t>23300172</a:t>
            </a:r>
          </a:p>
          <a:p>
            <a:pPr fontAlgn="auto">
              <a:lnSpc>
                <a:spcPct val="150000"/>
              </a:lnSpc>
            </a:pPr>
            <a:r>
              <a:rPr lang="zh-CN" sz="2000" dirty="0">
                <a:latin typeface="微软雅黑" panose="020B0503020204020204" charset="-122"/>
                <a:ea typeface="微软雅黑" panose="020B0503020204020204" charset="-122"/>
                <a:cs typeface="微软雅黑" panose="020B0503020204020204" charset="-122"/>
                <a:sym typeface="+mn-ea"/>
              </a:rPr>
              <a:t>上海投资咨询集团有限公司  沈   华 </a:t>
            </a:r>
            <a:r>
              <a:rPr lang="en-US" altLang="zh-CN" sz="2000" dirty="0">
                <a:latin typeface="微软雅黑" panose="020B0503020204020204" charset="-122"/>
                <a:ea typeface="微软雅黑" panose="020B0503020204020204" charset="-122"/>
                <a:cs typeface="微软雅黑" panose="020B0503020204020204" charset="-122"/>
                <a:sym typeface="+mn-ea"/>
              </a:rPr>
              <a:t>23300212</a:t>
            </a:r>
          </a:p>
        </p:txBody>
      </p:sp>
      <p:sp>
        <p:nvSpPr>
          <p:cNvPr id="3" name="文本框 2"/>
          <p:cNvSpPr txBox="1"/>
          <p:nvPr/>
        </p:nvSpPr>
        <p:spPr>
          <a:xfrm>
            <a:off x="231140" y="3686810"/>
            <a:ext cx="4462145" cy="737235"/>
          </a:xfrm>
          <a:prstGeom prst="rect">
            <a:avLst/>
          </a:prstGeom>
          <a:noFill/>
        </p:spPr>
        <p:txBody>
          <a:bodyPr wrap="square" rtlCol="0">
            <a:spAutoFit/>
          </a:bodyPr>
          <a:lstStyle/>
          <a:p>
            <a:pPr marL="12700" marR="12700" algn="ctr">
              <a:lnSpc>
                <a:spcPct val="150000"/>
              </a:lnSpc>
            </a:pPr>
            <a:r>
              <a:rPr sz="2800" b="1" dirty="0">
                <a:latin typeface="Microsoft YaHei UI" panose="020B0503020204020204" charset="-122"/>
                <a:cs typeface="Microsoft YaHei UI" panose="020B0503020204020204" charset="-122"/>
                <a:sym typeface="+mn-ea"/>
              </a:rPr>
              <a:t>申报材料提交</a:t>
            </a:r>
          </a:p>
        </p:txBody>
      </p:sp>
      <p:sp>
        <p:nvSpPr>
          <p:cNvPr id="7" name="文本框 6"/>
          <p:cNvSpPr txBox="1"/>
          <p:nvPr/>
        </p:nvSpPr>
        <p:spPr>
          <a:xfrm>
            <a:off x="4180205" y="3686810"/>
            <a:ext cx="7680960" cy="1938020"/>
          </a:xfrm>
          <a:prstGeom prst="rect">
            <a:avLst/>
          </a:prstGeom>
          <a:noFill/>
        </p:spPr>
        <p:txBody>
          <a:bodyPr wrap="square" rtlCol="0">
            <a:spAutoFit/>
          </a:bodyPr>
          <a:lstStyle/>
          <a:p>
            <a:pPr fontAlgn="auto">
              <a:lnSpc>
                <a:spcPct val="200000"/>
              </a:lnSpc>
            </a:pPr>
            <a:r>
              <a:rPr sz="2000" b="1" dirty="0">
                <a:latin typeface="微软雅黑" panose="020B0503020204020204" charset="-122"/>
                <a:ea typeface="微软雅黑" panose="020B0503020204020204" charset="-122"/>
                <a:cs typeface="微软雅黑" panose="020B0503020204020204" charset="-122"/>
                <a:sym typeface="+mn-ea"/>
              </a:rPr>
              <a:t>地址：</a:t>
            </a:r>
            <a:r>
              <a:rPr sz="2000" dirty="0">
                <a:latin typeface="微软雅黑" panose="020B0503020204020204" charset="-122"/>
                <a:ea typeface="微软雅黑" panose="020B0503020204020204" charset="-122"/>
                <a:cs typeface="微软雅黑" panose="020B0503020204020204" charset="-122"/>
                <a:sym typeface="+mn-ea"/>
              </a:rPr>
              <a:t>月华路66号一楼一门式受理窗口</a:t>
            </a:r>
          </a:p>
          <a:p>
            <a:pPr fontAlgn="auto">
              <a:lnSpc>
                <a:spcPct val="200000"/>
              </a:lnSpc>
            </a:pPr>
            <a:r>
              <a:rPr sz="2000" b="1" dirty="0">
                <a:latin typeface="微软雅黑" panose="020B0503020204020204" charset="-122"/>
                <a:ea typeface="微软雅黑" panose="020B0503020204020204" charset="-122"/>
                <a:cs typeface="微软雅黑" panose="020B0503020204020204" charset="-122"/>
                <a:sym typeface="+mn-ea"/>
              </a:rPr>
              <a:t>受理时间：</a:t>
            </a:r>
            <a:r>
              <a:rPr sz="2000" dirty="0">
                <a:latin typeface="微软雅黑" panose="020B0503020204020204" charset="-122"/>
                <a:ea typeface="微软雅黑" panose="020B0503020204020204" charset="-122"/>
                <a:cs typeface="微软雅黑" panose="020B0503020204020204" charset="-122"/>
                <a:sym typeface="+mn-ea"/>
              </a:rPr>
              <a:t>周一至周五</a:t>
            </a:r>
            <a:r>
              <a:rPr lang="zh-CN" sz="2000" dirty="0">
                <a:latin typeface="微软雅黑" panose="020B0503020204020204" charset="-122"/>
                <a:ea typeface="微软雅黑" panose="020B0503020204020204" charset="-122"/>
                <a:cs typeface="微软雅黑" panose="020B0503020204020204" charset="-122"/>
                <a:sym typeface="+mn-ea"/>
              </a:rPr>
              <a:t>（</a:t>
            </a:r>
            <a:r>
              <a:rPr sz="2000" dirty="0">
                <a:latin typeface="微软雅黑" panose="020B0503020204020204" charset="-122"/>
                <a:ea typeface="微软雅黑" panose="020B0503020204020204" charset="-122"/>
                <a:cs typeface="微软雅黑" panose="020B0503020204020204" charset="-122"/>
                <a:sym typeface="+mn-ea"/>
              </a:rPr>
              <a:t>节假日除外</a:t>
            </a:r>
            <a:r>
              <a:rPr lang="zh-CN" sz="2000" dirty="0">
                <a:latin typeface="微软雅黑" panose="020B0503020204020204" charset="-122"/>
                <a:ea typeface="微软雅黑" panose="020B0503020204020204" charset="-122"/>
                <a:cs typeface="微软雅黑" panose="020B0503020204020204" charset="-122"/>
                <a:sym typeface="+mn-ea"/>
              </a:rPr>
              <a:t>）</a:t>
            </a:r>
            <a:endParaRPr sz="2000" dirty="0">
              <a:latin typeface="微软雅黑" panose="020B0503020204020204" charset="-122"/>
              <a:ea typeface="微软雅黑" panose="020B0503020204020204" charset="-122"/>
              <a:cs typeface="微软雅黑" panose="020B0503020204020204" charset="-122"/>
              <a:sym typeface="+mn-ea"/>
            </a:endParaRPr>
          </a:p>
          <a:p>
            <a:pPr fontAlgn="auto">
              <a:lnSpc>
                <a:spcPct val="200000"/>
              </a:lnSpc>
            </a:pPr>
            <a:r>
              <a:rPr sz="2000" dirty="0">
                <a:latin typeface="微软雅黑" panose="020B0503020204020204" charset="-122"/>
                <a:ea typeface="微软雅黑" panose="020B0503020204020204" charset="-122"/>
                <a:cs typeface="微软雅黑" panose="020B0503020204020204" charset="-122"/>
                <a:sym typeface="+mn-ea"/>
              </a:rPr>
              <a:t>                 上午9:00-11:30 下午13:30-16:30</a:t>
            </a:r>
          </a:p>
        </p:txBody>
      </p:sp>
      <p:sp>
        <p:nvSpPr>
          <p:cNvPr id="6" name="文本框 5"/>
          <p:cNvSpPr txBox="1"/>
          <p:nvPr/>
        </p:nvSpPr>
        <p:spPr>
          <a:xfrm>
            <a:off x="1129030" y="216535"/>
            <a:ext cx="3361055" cy="521970"/>
          </a:xfrm>
          <a:prstGeom prst="rect">
            <a:avLst/>
          </a:prstGeom>
          <a:noFill/>
        </p:spPr>
        <p:txBody>
          <a:bodyPr wrap="square" rtlCol="0">
            <a:spAutoFit/>
          </a:bodyPr>
          <a:lstStyle/>
          <a:p>
            <a:r>
              <a:rPr lang="en-US" sz="2800" b="1" dirty="0">
                <a:solidFill>
                  <a:schemeClr val="bg1"/>
                </a:solidFill>
                <a:latin typeface="Microsoft YaHei UI" panose="020B0503020204020204" charset="-122"/>
                <a:cs typeface="Microsoft YaHei UI" panose="020B0503020204020204" charset="-122"/>
                <a:sym typeface="+mn-ea"/>
              </a:rPr>
              <a:t>4. </a:t>
            </a:r>
            <a:r>
              <a:rPr lang="zh-CN" altLang="en-US" sz="2800" b="1" dirty="0">
                <a:solidFill>
                  <a:schemeClr val="bg1"/>
                </a:solidFill>
                <a:latin typeface="Microsoft YaHei UI" panose="020B0503020204020204" charset="-122"/>
                <a:cs typeface="Microsoft YaHei UI" panose="020B0503020204020204" charset="-122"/>
                <a:sym typeface="+mn-ea"/>
              </a:rPr>
              <a:t>材料受理</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12192001" cy="6858000"/>
          </a:xfrm>
          <a:prstGeom prst="rect">
            <a:avLst/>
          </a:prstGeom>
          <a:solidFill>
            <a:srgbClr val="01377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p>
        </p:txBody>
      </p:sp>
      <p:sp>
        <p:nvSpPr>
          <p:cNvPr id="27" name="标题 4"/>
          <p:cNvSpPr txBox="1"/>
          <p:nvPr/>
        </p:nvSpPr>
        <p:spPr>
          <a:xfrm>
            <a:off x="1363712" y="3101174"/>
            <a:ext cx="10447386" cy="6567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lumMod val="50000"/>
                    <a:lumOff val="50000"/>
                  </a:schemeClr>
                </a:solidFill>
                <a:latin typeface="+mj-lt"/>
                <a:ea typeface="+mj-ea"/>
                <a:cs typeface="+mj-cs"/>
              </a:defRPr>
            </a:lvl1pPr>
          </a:lstStyle>
          <a:p>
            <a:pPr marL="0" marR="0" lvl="0" indent="0" algn="ctr" defTabSz="914400" rtl="0" eaLnBrk="1" fontAlgn="auto" latinLnBrk="0" hangingPunct="1">
              <a:lnSpc>
                <a:spcPct val="90000"/>
              </a:lnSpc>
              <a:spcBef>
                <a:spcPts val="600"/>
              </a:spcBef>
              <a:spcAft>
                <a:spcPts val="600"/>
              </a:spcAft>
              <a:buClrTx/>
              <a:buSzTx/>
              <a:buFontTx/>
              <a:buNone/>
              <a:defRPr/>
            </a:pPr>
            <a:r>
              <a:rPr sz="5400" dirty="0">
                <a:gradFill>
                  <a:gsLst>
                    <a:gs pos="0">
                      <a:srgbClr val="FECF40"/>
                    </a:gs>
                    <a:gs pos="100000">
                      <a:srgbClr val="846C21"/>
                    </a:gs>
                  </a:gsLst>
                  <a:lin scaled="0"/>
                </a:gradFill>
                <a:latin typeface="Microsoft YaHei UI" panose="020B0503020204020204" charset="-122"/>
                <a:cs typeface="Microsoft YaHei UI" panose="020B0503020204020204" charset="-122"/>
                <a:sym typeface="+mn-ea"/>
              </a:rPr>
              <a:t>资金监督和</a:t>
            </a:r>
            <a:r>
              <a:rPr lang="zh-CN" sz="5400" dirty="0">
                <a:gradFill>
                  <a:gsLst>
                    <a:gs pos="0">
                      <a:srgbClr val="FECF40"/>
                    </a:gs>
                    <a:gs pos="100000">
                      <a:srgbClr val="846C21"/>
                    </a:gs>
                  </a:gsLst>
                  <a:lin scaled="0"/>
                </a:gradFill>
                <a:latin typeface="Microsoft YaHei UI" panose="020B0503020204020204" charset="-122"/>
                <a:cs typeface="Microsoft YaHei UI" panose="020B0503020204020204" charset="-122"/>
                <a:sym typeface="+mn-ea"/>
              </a:rPr>
              <a:t>管理</a:t>
            </a:r>
            <a:endParaRPr kumimoji="0" lang="zh-CN" sz="5400" b="1" i="0" u="none" strike="noStrike" kern="1200" cap="none" spc="0" normalizeH="0" baseline="0" noProof="0" dirty="0">
              <a:ln>
                <a:noFill/>
              </a:ln>
              <a:gradFill>
                <a:gsLst>
                  <a:gs pos="0">
                    <a:srgbClr val="FECF40"/>
                  </a:gs>
                  <a:gs pos="100000">
                    <a:srgbClr val="846C21"/>
                  </a:gs>
                </a:gsLst>
                <a:lin scaled="0"/>
              </a:gradFill>
              <a:effectLst/>
              <a:uLnTx/>
              <a:uFillTx/>
              <a:latin typeface="Microsoft YaHei UI" panose="020B0503020204020204" charset="-122"/>
              <a:ea typeface="华文行楷" panose="02010800040101010101" pitchFamily="2" charset="-122"/>
              <a:cs typeface="Microsoft YaHei UI" panose="020B0503020204020204" charset="-122"/>
              <a:sym typeface="+mn-ea"/>
            </a:endParaRPr>
          </a:p>
        </p:txBody>
      </p:sp>
      <p:cxnSp>
        <p:nvCxnSpPr>
          <p:cNvPr id="29" name="直接连接符 28"/>
          <p:cNvCxnSpPr/>
          <p:nvPr/>
        </p:nvCxnSpPr>
        <p:spPr>
          <a:xfrm>
            <a:off x="2167741" y="1738837"/>
            <a:ext cx="10024259" cy="0"/>
          </a:xfrm>
          <a:prstGeom prst="line">
            <a:avLst/>
          </a:prstGeom>
          <a:noFill/>
          <a:ln w="15875" cap="flat" cmpd="sng" algn="ctr">
            <a:solidFill>
              <a:srgbClr val="000000">
                <a:lumMod val="50000"/>
                <a:lumOff val="50000"/>
              </a:srgbClr>
            </a:solidFill>
            <a:prstDash val="solid"/>
            <a:miter lim="800000"/>
          </a:ln>
          <a:effectLst/>
        </p:spPr>
      </p:cxnSp>
      <p:sp>
        <p:nvSpPr>
          <p:cNvPr id="30" name="文本框 29"/>
          <p:cNvSpPr txBox="1"/>
          <p:nvPr/>
        </p:nvSpPr>
        <p:spPr>
          <a:xfrm>
            <a:off x="761325" y="2940652"/>
            <a:ext cx="1123842" cy="977139"/>
          </a:xfrm>
          <a:prstGeom prst="rect">
            <a:avLst/>
          </a:prstGeom>
          <a:noFill/>
          <a:ln w="117475">
            <a:noFill/>
          </a:ln>
        </p:spPr>
        <p:txBody>
          <a:bodyPr wrap="none" rtlCol="0">
            <a:prstTxWarp prst="textPlain">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gradFill>
                  <a:gsLst>
                    <a:gs pos="100000">
                      <a:srgbClr val="D9B44F">
                        <a:alpha val="82000"/>
                      </a:srgbClr>
                    </a:gs>
                    <a:gs pos="0">
                      <a:srgbClr val="F0D58B">
                        <a:alpha val="28000"/>
                      </a:srgbClr>
                    </a:gs>
                  </a:gsLst>
                  <a:lin ang="5400000" scaled="0"/>
                </a:gradFill>
                <a:effectLst/>
                <a:uLnTx/>
                <a:uFillTx/>
                <a:latin typeface="Impact" panose="020B0806030902050204" pitchFamily="34" charset="0"/>
                <a:ea typeface="微软雅黑 Light" panose="020B0502040204020203" pitchFamily="34" charset="-122"/>
                <a:cs typeface="Aparajita" panose="020B0604020202020204" pitchFamily="34" charset="0"/>
              </a:rPr>
              <a:t>/03</a:t>
            </a:r>
            <a:endParaRPr kumimoji="0" lang="zh-CN" altLang="en-US" sz="7200" b="1" i="0" u="none" strike="noStrike" kern="1200" cap="none" spc="0" normalizeH="0" baseline="0" noProof="0" dirty="0">
              <a:ln>
                <a:noFill/>
              </a:ln>
              <a:gradFill>
                <a:gsLst>
                  <a:gs pos="100000">
                    <a:srgbClr val="D9B44F">
                      <a:alpha val="82000"/>
                    </a:srgbClr>
                  </a:gs>
                  <a:gs pos="0">
                    <a:srgbClr val="F0D58B">
                      <a:alpha val="28000"/>
                    </a:srgbClr>
                  </a:gs>
                </a:gsLst>
                <a:lin ang="5400000" scaled="0"/>
              </a:gradFill>
              <a:effectLst/>
              <a:uLnTx/>
              <a:uFillTx/>
              <a:latin typeface="Impact" panose="020B0806030902050204" pitchFamily="34" charset="0"/>
              <a:ea typeface="微软雅黑 Light" panose="020B0502040204020203" pitchFamily="34" charset="-122"/>
              <a:cs typeface="Aparajita" panose="020B0604020202020204" pitchFamily="34" charset="0"/>
            </a:endParaRPr>
          </a:p>
        </p:txBody>
      </p:sp>
      <p:pic>
        <p:nvPicPr>
          <p:cNvPr id="9" name="图片 8"/>
          <p:cNvPicPr>
            <a:picLocks noChangeAspect="1"/>
          </p:cNvPicPr>
          <p:nvPr/>
        </p:nvPicPr>
        <p:blipFill rotWithShape="1">
          <a:blip r:embed="rId2">
            <a:alphaModFix amt="35000"/>
            <a:clrChange>
              <a:clrFrom>
                <a:srgbClr val="0087C4"/>
              </a:clrFrom>
              <a:clrTo>
                <a:srgbClr val="0087C4">
                  <a:alpha val="0"/>
                </a:srgbClr>
              </a:clrTo>
            </a:clrChange>
          </a:blip>
          <a:srcRect r="1327"/>
          <a:stretch>
            <a:fillRect/>
          </a:stretch>
        </p:blipFill>
        <p:spPr>
          <a:xfrm>
            <a:off x="8418830" y="4899660"/>
            <a:ext cx="3773170" cy="20510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41528" y="225101"/>
            <a:ext cx="11402872" cy="5219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1. </a:t>
            </a:r>
            <a:r>
              <a:rPr lang="zh-CN" sz="2800" b="1" dirty="0">
                <a:solidFill>
                  <a:schemeClr val="bg1"/>
                </a:solidFill>
                <a:latin typeface="Microsoft YaHei UI" panose="020B0503020204020204" charset="-122"/>
                <a:cs typeface="Microsoft YaHei UI" panose="020B0503020204020204" charset="-122"/>
                <a:sym typeface="+mn-ea"/>
              </a:rPr>
              <a:t>监督管理</a:t>
            </a:r>
            <a:endParaRPr kumimoji="0" lang="zh-CN" sz="2800" b="1" i="0" u="none" strike="noStrike" kern="1200" cap="none" spc="0" normalizeH="0" baseline="0" noProof="0" dirty="0">
              <a:ln>
                <a:noFill/>
              </a:ln>
              <a:solidFill>
                <a:schemeClr val="bg1"/>
              </a:solidFill>
              <a:effectLst/>
              <a:uLnTx/>
              <a:uFillTx/>
              <a:latin typeface="Microsoft YaHei UI" panose="020B0503020204020204" charset="-122"/>
              <a:ea typeface="微软雅黑" panose="020B0503020204020204" charset="-122"/>
              <a:cs typeface="Microsoft YaHei UI" panose="020B0503020204020204" charset="-122"/>
              <a:sym typeface="+mn-ea"/>
            </a:endParaRPr>
          </a:p>
        </p:txBody>
      </p:sp>
      <p:sp>
        <p:nvSpPr>
          <p:cNvPr id="25" name="man-thinking_62113"/>
          <p:cNvSpPr>
            <a:spLocks noChangeAspect="1"/>
          </p:cNvSpPr>
          <p:nvPr/>
        </p:nvSpPr>
        <p:spPr>
          <a:xfrm>
            <a:off x="951561" y="4548661"/>
            <a:ext cx="216000" cy="214573"/>
          </a:xfrm>
          <a:custGeom>
            <a:avLst/>
            <a:gdLst>
              <a:gd name="connsiteX0" fmla="*/ 381283 w 608115"/>
              <a:gd name="connsiteY0" fmla="*/ 329752 h 564100"/>
              <a:gd name="connsiteX1" fmla="*/ 399948 w 608115"/>
              <a:gd name="connsiteY1" fmla="*/ 348452 h 564100"/>
              <a:gd name="connsiteX2" fmla="*/ 381283 w 608115"/>
              <a:gd name="connsiteY2" fmla="*/ 367152 h 564100"/>
              <a:gd name="connsiteX3" fmla="*/ 362618 w 608115"/>
              <a:gd name="connsiteY3" fmla="*/ 348452 h 564100"/>
              <a:gd name="connsiteX4" fmla="*/ 381283 w 608115"/>
              <a:gd name="connsiteY4" fmla="*/ 329752 h 564100"/>
              <a:gd name="connsiteX5" fmla="*/ 467338 w 608115"/>
              <a:gd name="connsiteY5" fmla="*/ 291294 h 564100"/>
              <a:gd name="connsiteX6" fmla="*/ 496482 w 608115"/>
              <a:gd name="connsiteY6" fmla="*/ 320402 h 564100"/>
              <a:gd name="connsiteX7" fmla="*/ 467338 w 608115"/>
              <a:gd name="connsiteY7" fmla="*/ 349510 h 564100"/>
              <a:gd name="connsiteX8" fmla="*/ 438194 w 608115"/>
              <a:gd name="connsiteY8" fmla="*/ 320402 h 564100"/>
              <a:gd name="connsiteX9" fmla="*/ 467338 w 608115"/>
              <a:gd name="connsiteY9" fmla="*/ 291294 h 564100"/>
              <a:gd name="connsiteX10" fmla="*/ 452166 w 608115"/>
              <a:gd name="connsiteY10" fmla="*/ 129699 h 564100"/>
              <a:gd name="connsiteX11" fmla="*/ 470443 w 608115"/>
              <a:gd name="connsiteY11" fmla="*/ 147905 h 564100"/>
              <a:gd name="connsiteX12" fmla="*/ 452166 w 608115"/>
              <a:gd name="connsiteY12" fmla="*/ 166111 h 564100"/>
              <a:gd name="connsiteX13" fmla="*/ 433889 w 608115"/>
              <a:gd name="connsiteY13" fmla="*/ 147905 h 564100"/>
              <a:gd name="connsiteX14" fmla="*/ 452166 w 608115"/>
              <a:gd name="connsiteY14" fmla="*/ 129699 h 564100"/>
              <a:gd name="connsiteX15" fmla="*/ 393526 w 608115"/>
              <a:gd name="connsiteY15" fmla="*/ 129699 h 564100"/>
              <a:gd name="connsiteX16" fmla="*/ 411803 w 608115"/>
              <a:gd name="connsiteY16" fmla="*/ 147905 h 564100"/>
              <a:gd name="connsiteX17" fmla="*/ 393526 w 608115"/>
              <a:gd name="connsiteY17" fmla="*/ 166111 h 564100"/>
              <a:gd name="connsiteX18" fmla="*/ 375249 w 608115"/>
              <a:gd name="connsiteY18" fmla="*/ 147905 h 564100"/>
              <a:gd name="connsiteX19" fmla="*/ 393526 w 608115"/>
              <a:gd name="connsiteY19" fmla="*/ 129699 h 564100"/>
              <a:gd name="connsiteX20" fmla="*/ 282163 w 608115"/>
              <a:gd name="connsiteY20" fmla="*/ 35244 h 564100"/>
              <a:gd name="connsiteX21" fmla="*/ 198279 w 608115"/>
              <a:gd name="connsiteY21" fmla="*/ 116569 h 564100"/>
              <a:gd name="connsiteX22" fmla="*/ 251660 w 608115"/>
              <a:gd name="connsiteY22" fmla="*/ 106220 h 564100"/>
              <a:gd name="connsiteX23" fmla="*/ 284314 w 608115"/>
              <a:gd name="connsiteY23" fmla="*/ 114811 h 564100"/>
              <a:gd name="connsiteX24" fmla="*/ 301227 w 608115"/>
              <a:gd name="connsiteY24" fmla="*/ 127308 h 564100"/>
              <a:gd name="connsiteX25" fmla="*/ 316088 w 608115"/>
              <a:gd name="connsiteY25" fmla="*/ 137267 h 564100"/>
              <a:gd name="connsiteX26" fmla="*/ 318727 w 608115"/>
              <a:gd name="connsiteY26" fmla="*/ 139512 h 564100"/>
              <a:gd name="connsiteX27" fmla="*/ 334859 w 608115"/>
              <a:gd name="connsiteY27" fmla="*/ 129749 h 564100"/>
              <a:gd name="connsiteX28" fmla="*/ 353141 w 608115"/>
              <a:gd name="connsiteY28" fmla="*/ 148006 h 564100"/>
              <a:gd name="connsiteX29" fmla="*/ 334859 w 608115"/>
              <a:gd name="connsiteY29" fmla="*/ 166165 h 564100"/>
              <a:gd name="connsiteX30" fmla="*/ 330459 w 608115"/>
              <a:gd name="connsiteY30" fmla="*/ 165677 h 564100"/>
              <a:gd name="connsiteX31" fmla="*/ 331437 w 608115"/>
              <a:gd name="connsiteY31" fmla="*/ 179735 h 564100"/>
              <a:gd name="connsiteX32" fmla="*/ 331437 w 608115"/>
              <a:gd name="connsiteY32" fmla="*/ 201311 h 564100"/>
              <a:gd name="connsiteX33" fmla="*/ 334077 w 608115"/>
              <a:gd name="connsiteY33" fmla="*/ 208048 h 564100"/>
              <a:gd name="connsiteX34" fmla="*/ 398798 w 608115"/>
              <a:gd name="connsiteY34" fmla="*/ 252566 h 564100"/>
              <a:gd name="connsiteX35" fmla="*/ 456480 w 608115"/>
              <a:gd name="connsiteY35" fmla="*/ 221520 h 564100"/>
              <a:gd name="connsiteX36" fmla="*/ 464497 w 608115"/>
              <a:gd name="connsiteY36" fmla="*/ 209610 h 564100"/>
              <a:gd name="connsiteX37" fmla="*/ 477793 w 608115"/>
              <a:gd name="connsiteY37" fmla="*/ 214882 h 564100"/>
              <a:gd name="connsiteX38" fmla="*/ 503408 w 608115"/>
              <a:gd name="connsiteY38" fmla="*/ 219861 h 564100"/>
              <a:gd name="connsiteX39" fmla="*/ 572724 w 608115"/>
              <a:gd name="connsiteY39" fmla="*/ 150544 h 564100"/>
              <a:gd name="connsiteX40" fmla="*/ 503408 w 608115"/>
              <a:gd name="connsiteY40" fmla="*/ 81227 h 564100"/>
              <a:gd name="connsiteX41" fmla="*/ 482681 w 608115"/>
              <a:gd name="connsiteY41" fmla="*/ 84351 h 564100"/>
              <a:gd name="connsiteX42" fmla="*/ 468016 w 608115"/>
              <a:gd name="connsiteY42" fmla="*/ 88940 h 564100"/>
              <a:gd name="connsiteX43" fmla="*/ 461466 w 608115"/>
              <a:gd name="connsiteY43" fmla="*/ 75076 h 564100"/>
              <a:gd name="connsiteX44" fmla="*/ 398798 w 608115"/>
              <a:gd name="connsiteY44" fmla="*/ 35244 h 564100"/>
              <a:gd name="connsiteX45" fmla="*/ 354314 w 608115"/>
              <a:gd name="connsiteY45" fmla="*/ 51353 h 564100"/>
              <a:gd name="connsiteX46" fmla="*/ 343560 w 608115"/>
              <a:gd name="connsiteY46" fmla="*/ 60334 h 564100"/>
              <a:gd name="connsiteX47" fmla="*/ 332414 w 608115"/>
              <a:gd name="connsiteY47" fmla="*/ 51938 h 564100"/>
              <a:gd name="connsiteX48" fmla="*/ 282163 w 608115"/>
              <a:gd name="connsiteY48" fmla="*/ 35244 h 564100"/>
              <a:gd name="connsiteX49" fmla="*/ 282163 w 608115"/>
              <a:gd name="connsiteY49" fmla="*/ 0 h 564100"/>
              <a:gd name="connsiteX50" fmla="*/ 342582 w 608115"/>
              <a:gd name="connsiteY50" fmla="*/ 16401 h 564100"/>
              <a:gd name="connsiteX51" fmla="*/ 398798 w 608115"/>
              <a:gd name="connsiteY51" fmla="*/ 0 h 564100"/>
              <a:gd name="connsiteX52" fmla="*/ 486298 w 608115"/>
              <a:gd name="connsiteY52" fmla="*/ 47350 h 564100"/>
              <a:gd name="connsiteX53" fmla="*/ 503408 w 608115"/>
              <a:gd name="connsiteY53" fmla="*/ 45885 h 564100"/>
              <a:gd name="connsiteX54" fmla="*/ 608115 w 608115"/>
              <a:gd name="connsiteY54" fmla="*/ 150544 h 564100"/>
              <a:gd name="connsiteX55" fmla="*/ 503408 w 608115"/>
              <a:gd name="connsiteY55" fmla="*/ 255105 h 564100"/>
              <a:gd name="connsiteX56" fmla="*/ 477695 w 608115"/>
              <a:gd name="connsiteY56" fmla="*/ 251883 h 564100"/>
              <a:gd name="connsiteX57" fmla="*/ 398798 w 608115"/>
              <a:gd name="connsiteY57" fmla="*/ 287810 h 564100"/>
              <a:gd name="connsiteX58" fmla="*/ 338867 w 608115"/>
              <a:gd name="connsiteY58" fmla="*/ 268968 h 564100"/>
              <a:gd name="connsiteX59" fmla="*/ 333979 w 608115"/>
              <a:gd name="connsiteY59" fmla="*/ 265258 h 564100"/>
              <a:gd name="connsiteX60" fmla="*/ 327135 w 608115"/>
              <a:gd name="connsiteY60" fmla="*/ 273849 h 564100"/>
              <a:gd name="connsiteX61" fmla="*/ 323811 w 608115"/>
              <a:gd name="connsiteY61" fmla="*/ 285174 h 564100"/>
              <a:gd name="connsiteX62" fmla="*/ 315892 w 608115"/>
              <a:gd name="connsiteY62" fmla="*/ 312510 h 564100"/>
              <a:gd name="connsiteX63" fmla="*/ 307191 w 608115"/>
              <a:gd name="connsiteY63" fmla="*/ 355272 h 564100"/>
              <a:gd name="connsiteX64" fmla="*/ 307386 w 608115"/>
              <a:gd name="connsiteY64" fmla="*/ 355467 h 564100"/>
              <a:gd name="connsiteX65" fmla="*/ 318336 w 608115"/>
              <a:gd name="connsiteY65" fmla="*/ 370209 h 564100"/>
              <a:gd name="connsiteX66" fmla="*/ 319021 w 608115"/>
              <a:gd name="connsiteY66" fmla="*/ 372552 h 564100"/>
              <a:gd name="connsiteX67" fmla="*/ 325375 w 608115"/>
              <a:gd name="connsiteY67" fmla="*/ 390418 h 564100"/>
              <a:gd name="connsiteX68" fmla="*/ 329090 w 608115"/>
              <a:gd name="connsiteY68" fmla="*/ 392761 h 564100"/>
              <a:gd name="connsiteX69" fmla="*/ 334663 w 608115"/>
              <a:gd name="connsiteY69" fmla="*/ 394909 h 564100"/>
              <a:gd name="connsiteX70" fmla="*/ 439957 w 608115"/>
              <a:gd name="connsiteY70" fmla="*/ 440893 h 564100"/>
              <a:gd name="connsiteX71" fmla="*/ 478868 w 608115"/>
              <a:gd name="connsiteY71" fmla="*/ 556973 h 564100"/>
              <a:gd name="connsiteX72" fmla="*/ 477108 w 608115"/>
              <a:gd name="connsiteY72" fmla="*/ 561952 h 564100"/>
              <a:gd name="connsiteX73" fmla="*/ 472318 w 608115"/>
              <a:gd name="connsiteY73" fmla="*/ 564100 h 564100"/>
              <a:gd name="connsiteX74" fmla="*/ 239439 w 608115"/>
              <a:gd name="connsiteY74" fmla="*/ 564100 h 564100"/>
              <a:gd name="connsiteX75" fmla="*/ 6560 w 608115"/>
              <a:gd name="connsiteY75" fmla="*/ 564100 h 564100"/>
              <a:gd name="connsiteX76" fmla="*/ 1672 w 608115"/>
              <a:gd name="connsiteY76" fmla="*/ 561952 h 564100"/>
              <a:gd name="connsiteX77" fmla="*/ 10 w 608115"/>
              <a:gd name="connsiteY77" fmla="*/ 556973 h 564100"/>
              <a:gd name="connsiteX78" fmla="*/ 38921 w 608115"/>
              <a:gd name="connsiteY78" fmla="*/ 440893 h 564100"/>
              <a:gd name="connsiteX79" fmla="*/ 144215 w 608115"/>
              <a:gd name="connsiteY79" fmla="*/ 394909 h 564100"/>
              <a:gd name="connsiteX80" fmla="*/ 149787 w 608115"/>
              <a:gd name="connsiteY80" fmla="*/ 392761 h 564100"/>
              <a:gd name="connsiteX81" fmla="*/ 153502 w 608115"/>
              <a:gd name="connsiteY81" fmla="*/ 390418 h 564100"/>
              <a:gd name="connsiteX82" fmla="*/ 159857 w 608115"/>
              <a:gd name="connsiteY82" fmla="*/ 372552 h 564100"/>
              <a:gd name="connsiteX83" fmla="*/ 160542 w 608115"/>
              <a:gd name="connsiteY83" fmla="*/ 370209 h 564100"/>
              <a:gd name="connsiteX84" fmla="*/ 171491 w 608115"/>
              <a:gd name="connsiteY84" fmla="*/ 355467 h 564100"/>
              <a:gd name="connsiteX85" fmla="*/ 171687 w 608115"/>
              <a:gd name="connsiteY85" fmla="*/ 355272 h 564100"/>
              <a:gd name="connsiteX86" fmla="*/ 162986 w 608115"/>
              <a:gd name="connsiteY86" fmla="*/ 312510 h 564100"/>
              <a:gd name="connsiteX87" fmla="*/ 155067 w 608115"/>
              <a:gd name="connsiteY87" fmla="*/ 285174 h 564100"/>
              <a:gd name="connsiteX88" fmla="*/ 151645 w 608115"/>
              <a:gd name="connsiteY88" fmla="*/ 273849 h 564100"/>
              <a:gd name="connsiteX89" fmla="*/ 139620 w 608115"/>
              <a:gd name="connsiteY89" fmla="*/ 230600 h 564100"/>
              <a:gd name="connsiteX90" fmla="*/ 146561 w 608115"/>
              <a:gd name="connsiteY90" fmla="*/ 220642 h 564100"/>
              <a:gd name="connsiteX91" fmla="*/ 147441 w 608115"/>
              <a:gd name="connsiteY91" fmla="*/ 220349 h 564100"/>
              <a:gd name="connsiteX92" fmla="*/ 147539 w 608115"/>
              <a:gd name="connsiteY92" fmla="*/ 179735 h 564100"/>
              <a:gd name="connsiteX93" fmla="*/ 147441 w 608115"/>
              <a:gd name="connsiteY93" fmla="*/ 179735 h 564100"/>
              <a:gd name="connsiteX94" fmla="*/ 147441 w 608115"/>
              <a:gd name="connsiteY94" fmla="*/ 179540 h 564100"/>
              <a:gd name="connsiteX95" fmla="*/ 164159 w 608115"/>
              <a:gd name="connsiteY95" fmla="*/ 136485 h 564100"/>
              <a:gd name="connsiteX96" fmla="*/ 162888 w 608115"/>
              <a:gd name="connsiteY96" fmla="*/ 119205 h 564100"/>
              <a:gd name="connsiteX97" fmla="*/ 282163 w 608115"/>
              <a:gd name="connsiteY97" fmla="*/ 0 h 56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08115" h="564100">
                <a:moveTo>
                  <a:pt x="381283" y="329752"/>
                </a:moveTo>
                <a:cubicBezTo>
                  <a:pt x="391591" y="329752"/>
                  <a:pt x="399948" y="338124"/>
                  <a:pt x="399948" y="348452"/>
                </a:cubicBezTo>
                <a:cubicBezTo>
                  <a:pt x="399948" y="358780"/>
                  <a:pt x="391591" y="367152"/>
                  <a:pt x="381283" y="367152"/>
                </a:cubicBezTo>
                <a:cubicBezTo>
                  <a:pt x="370975" y="367152"/>
                  <a:pt x="362618" y="358780"/>
                  <a:pt x="362618" y="348452"/>
                </a:cubicBezTo>
                <a:cubicBezTo>
                  <a:pt x="362618" y="338124"/>
                  <a:pt x="370975" y="329752"/>
                  <a:pt x="381283" y="329752"/>
                </a:cubicBezTo>
                <a:close/>
                <a:moveTo>
                  <a:pt x="467338" y="291294"/>
                </a:moveTo>
                <a:cubicBezTo>
                  <a:pt x="483434" y="291294"/>
                  <a:pt x="496482" y="304326"/>
                  <a:pt x="496482" y="320402"/>
                </a:cubicBezTo>
                <a:cubicBezTo>
                  <a:pt x="496482" y="336478"/>
                  <a:pt x="483434" y="349510"/>
                  <a:pt x="467338" y="349510"/>
                </a:cubicBezTo>
                <a:cubicBezTo>
                  <a:pt x="451242" y="349510"/>
                  <a:pt x="438194" y="336478"/>
                  <a:pt x="438194" y="320402"/>
                </a:cubicBezTo>
                <a:cubicBezTo>
                  <a:pt x="438194" y="304326"/>
                  <a:pt x="451242" y="291294"/>
                  <a:pt x="467338" y="291294"/>
                </a:cubicBezTo>
                <a:close/>
                <a:moveTo>
                  <a:pt x="452166" y="129699"/>
                </a:moveTo>
                <a:cubicBezTo>
                  <a:pt x="462260" y="129699"/>
                  <a:pt x="470443" y="137850"/>
                  <a:pt x="470443" y="147905"/>
                </a:cubicBezTo>
                <a:cubicBezTo>
                  <a:pt x="470443" y="157960"/>
                  <a:pt x="462260" y="166111"/>
                  <a:pt x="452166" y="166111"/>
                </a:cubicBezTo>
                <a:cubicBezTo>
                  <a:pt x="442072" y="166111"/>
                  <a:pt x="433889" y="157960"/>
                  <a:pt x="433889" y="147905"/>
                </a:cubicBezTo>
                <a:cubicBezTo>
                  <a:pt x="433889" y="137850"/>
                  <a:pt x="442072" y="129699"/>
                  <a:pt x="452166" y="129699"/>
                </a:cubicBezTo>
                <a:close/>
                <a:moveTo>
                  <a:pt x="393526" y="129699"/>
                </a:moveTo>
                <a:cubicBezTo>
                  <a:pt x="403620" y="129699"/>
                  <a:pt x="411803" y="137850"/>
                  <a:pt x="411803" y="147905"/>
                </a:cubicBezTo>
                <a:cubicBezTo>
                  <a:pt x="411803" y="157960"/>
                  <a:pt x="403620" y="166111"/>
                  <a:pt x="393526" y="166111"/>
                </a:cubicBezTo>
                <a:cubicBezTo>
                  <a:pt x="383432" y="166111"/>
                  <a:pt x="375249" y="157960"/>
                  <a:pt x="375249" y="147905"/>
                </a:cubicBezTo>
                <a:cubicBezTo>
                  <a:pt x="375249" y="137850"/>
                  <a:pt x="383432" y="129699"/>
                  <a:pt x="393526" y="129699"/>
                </a:cubicBezTo>
                <a:close/>
                <a:moveTo>
                  <a:pt x="282163" y="35244"/>
                </a:moveTo>
                <a:cubicBezTo>
                  <a:pt x="236799" y="35244"/>
                  <a:pt x="199746" y="71464"/>
                  <a:pt x="198279" y="116569"/>
                </a:cubicBezTo>
                <a:cubicBezTo>
                  <a:pt x="221743" y="107392"/>
                  <a:pt x="242274" y="106220"/>
                  <a:pt x="251660" y="106220"/>
                </a:cubicBezTo>
                <a:cubicBezTo>
                  <a:pt x="259579" y="106220"/>
                  <a:pt x="278545" y="107001"/>
                  <a:pt x="284314" y="114811"/>
                </a:cubicBezTo>
                <a:cubicBezTo>
                  <a:pt x="286953" y="118326"/>
                  <a:pt x="294188" y="122915"/>
                  <a:pt x="301227" y="127308"/>
                </a:cubicBezTo>
                <a:cubicBezTo>
                  <a:pt x="306311" y="130433"/>
                  <a:pt x="311493" y="133752"/>
                  <a:pt x="316088" y="137267"/>
                </a:cubicBezTo>
                <a:cubicBezTo>
                  <a:pt x="316967" y="137950"/>
                  <a:pt x="317847" y="138731"/>
                  <a:pt x="318727" y="139512"/>
                </a:cubicBezTo>
                <a:cubicBezTo>
                  <a:pt x="321758" y="133752"/>
                  <a:pt x="327819" y="129749"/>
                  <a:pt x="334859" y="129749"/>
                </a:cubicBezTo>
                <a:cubicBezTo>
                  <a:pt x="344929" y="129749"/>
                  <a:pt x="353141" y="137950"/>
                  <a:pt x="353141" y="148006"/>
                </a:cubicBezTo>
                <a:cubicBezTo>
                  <a:pt x="353141" y="158061"/>
                  <a:pt x="344929" y="166165"/>
                  <a:pt x="334859" y="166165"/>
                </a:cubicBezTo>
                <a:cubicBezTo>
                  <a:pt x="333392" y="166165"/>
                  <a:pt x="331926" y="165969"/>
                  <a:pt x="330459" y="165677"/>
                </a:cubicBezTo>
                <a:cubicBezTo>
                  <a:pt x="331144" y="169972"/>
                  <a:pt x="331437" y="174658"/>
                  <a:pt x="331437" y="179735"/>
                </a:cubicBezTo>
                <a:lnTo>
                  <a:pt x="331437" y="201311"/>
                </a:lnTo>
                <a:lnTo>
                  <a:pt x="334077" y="208048"/>
                </a:lnTo>
                <a:cubicBezTo>
                  <a:pt x="344244" y="234700"/>
                  <a:pt x="370250" y="252566"/>
                  <a:pt x="398798" y="252566"/>
                </a:cubicBezTo>
                <a:cubicBezTo>
                  <a:pt x="422066" y="252566"/>
                  <a:pt x="443575" y="240948"/>
                  <a:pt x="456480" y="221520"/>
                </a:cubicBezTo>
                <a:lnTo>
                  <a:pt x="464497" y="209610"/>
                </a:lnTo>
                <a:lnTo>
                  <a:pt x="477793" y="214882"/>
                </a:lnTo>
                <a:cubicBezTo>
                  <a:pt x="485907" y="218201"/>
                  <a:pt x="494609" y="219861"/>
                  <a:pt x="503408" y="219861"/>
                </a:cubicBezTo>
                <a:cubicBezTo>
                  <a:pt x="541634" y="219861"/>
                  <a:pt x="572724" y="188717"/>
                  <a:pt x="572724" y="150544"/>
                </a:cubicBezTo>
                <a:cubicBezTo>
                  <a:pt x="572724" y="112273"/>
                  <a:pt x="541634" y="81227"/>
                  <a:pt x="503408" y="81227"/>
                </a:cubicBezTo>
                <a:cubicBezTo>
                  <a:pt x="496368" y="81227"/>
                  <a:pt x="489427" y="82301"/>
                  <a:pt x="482681" y="84351"/>
                </a:cubicBezTo>
                <a:lnTo>
                  <a:pt x="468016" y="88940"/>
                </a:lnTo>
                <a:lnTo>
                  <a:pt x="461466" y="75076"/>
                </a:lnTo>
                <a:cubicBezTo>
                  <a:pt x="450027" y="50864"/>
                  <a:pt x="425488" y="35244"/>
                  <a:pt x="398798" y="35244"/>
                </a:cubicBezTo>
                <a:cubicBezTo>
                  <a:pt x="382568" y="35244"/>
                  <a:pt x="366730" y="41004"/>
                  <a:pt x="354314" y="51353"/>
                </a:cubicBezTo>
                <a:lnTo>
                  <a:pt x="343560" y="60334"/>
                </a:lnTo>
                <a:lnTo>
                  <a:pt x="332414" y="51938"/>
                </a:lnTo>
                <a:cubicBezTo>
                  <a:pt x="317847" y="41004"/>
                  <a:pt x="300445" y="35244"/>
                  <a:pt x="282163" y="35244"/>
                </a:cubicBezTo>
                <a:close/>
                <a:moveTo>
                  <a:pt x="282163" y="0"/>
                </a:moveTo>
                <a:cubicBezTo>
                  <a:pt x="303671" y="0"/>
                  <a:pt x="324300" y="5662"/>
                  <a:pt x="342582" y="16401"/>
                </a:cubicBezTo>
                <a:cubicBezTo>
                  <a:pt x="359202" y="5760"/>
                  <a:pt x="378756" y="0"/>
                  <a:pt x="398798" y="0"/>
                </a:cubicBezTo>
                <a:cubicBezTo>
                  <a:pt x="434189" y="0"/>
                  <a:pt x="467136" y="18159"/>
                  <a:pt x="486298" y="47350"/>
                </a:cubicBezTo>
                <a:cubicBezTo>
                  <a:pt x="491969" y="46373"/>
                  <a:pt x="497639" y="45885"/>
                  <a:pt x="503408" y="45885"/>
                </a:cubicBezTo>
                <a:cubicBezTo>
                  <a:pt x="561187" y="45885"/>
                  <a:pt x="608115" y="92845"/>
                  <a:pt x="608115" y="150544"/>
                </a:cubicBezTo>
                <a:cubicBezTo>
                  <a:pt x="608115" y="208145"/>
                  <a:pt x="561187" y="255105"/>
                  <a:pt x="503408" y="255105"/>
                </a:cubicBezTo>
                <a:cubicBezTo>
                  <a:pt x="494706" y="255105"/>
                  <a:pt x="486005" y="254031"/>
                  <a:pt x="477695" y="251883"/>
                </a:cubicBezTo>
                <a:cubicBezTo>
                  <a:pt x="457946" y="274630"/>
                  <a:pt x="429301" y="287810"/>
                  <a:pt x="398798" y="287810"/>
                </a:cubicBezTo>
                <a:cubicBezTo>
                  <a:pt x="377191" y="287810"/>
                  <a:pt x="356465" y="281269"/>
                  <a:pt x="338867" y="268968"/>
                </a:cubicBezTo>
                <a:cubicBezTo>
                  <a:pt x="337205" y="267796"/>
                  <a:pt x="335543" y="266527"/>
                  <a:pt x="333979" y="265258"/>
                </a:cubicBezTo>
                <a:cubicBezTo>
                  <a:pt x="332219" y="269066"/>
                  <a:pt x="329970" y="272190"/>
                  <a:pt x="327135" y="273849"/>
                </a:cubicBezTo>
                <a:cubicBezTo>
                  <a:pt x="325571" y="275607"/>
                  <a:pt x="324495" y="280098"/>
                  <a:pt x="323811" y="285174"/>
                </a:cubicBezTo>
                <a:cubicBezTo>
                  <a:pt x="322638" y="294742"/>
                  <a:pt x="321269" y="305481"/>
                  <a:pt x="315892" y="312510"/>
                </a:cubicBezTo>
                <a:cubicBezTo>
                  <a:pt x="303671" y="328522"/>
                  <a:pt x="306898" y="353417"/>
                  <a:pt x="307191" y="355272"/>
                </a:cubicBezTo>
                <a:cubicBezTo>
                  <a:pt x="307191" y="355370"/>
                  <a:pt x="307289" y="355370"/>
                  <a:pt x="307386" y="355467"/>
                </a:cubicBezTo>
                <a:cubicBezTo>
                  <a:pt x="314914" y="358787"/>
                  <a:pt x="316870" y="365328"/>
                  <a:pt x="318336" y="370209"/>
                </a:cubicBezTo>
                <a:lnTo>
                  <a:pt x="319021" y="372552"/>
                </a:lnTo>
                <a:cubicBezTo>
                  <a:pt x="320976" y="378801"/>
                  <a:pt x="322833" y="384756"/>
                  <a:pt x="325375" y="390418"/>
                </a:cubicBezTo>
                <a:cubicBezTo>
                  <a:pt x="325669" y="390906"/>
                  <a:pt x="327135" y="392078"/>
                  <a:pt x="329090" y="392761"/>
                </a:cubicBezTo>
                <a:lnTo>
                  <a:pt x="334663" y="394909"/>
                </a:lnTo>
                <a:cubicBezTo>
                  <a:pt x="369761" y="408382"/>
                  <a:pt x="406130" y="422245"/>
                  <a:pt x="439957" y="440893"/>
                </a:cubicBezTo>
                <a:cubicBezTo>
                  <a:pt x="471829" y="458563"/>
                  <a:pt x="478575" y="553947"/>
                  <a:pt x="478868" y="556973"/>
                </a:cubicBezTo>
                <a:cubicBezTo>
                  <a:pt x="478966" y="558828"/>
                  <a:pt x="478379" y="560586"/>
                  <a:pt x="477108" y="561952"/>
                </a:cubicBezTo>
                <a:cubicBezTo>
                  <a:pt x="475935" y="563319"/>
                  <a:pt x="474176" y="564100"/>
                  <a:pt x="472318" y="564100"/>
                </a:cubicBezTo>
                <a:lnTo>
                  <a:pt x="239439" y="564100"/>
                </a:lnTo>
                <a:lnTo>
                  <a:pt x="6560" y="564100"/>
                </a:lnTo>
                <a:cubicBezTo>
                  <a:pt x="4702" y="564100"/>
                  <a:pt x="2943" y="563319"/>
                  <a:pt x="1672" y="561952"/>
                </a:cubicBezTo>
                <a:cubicBezTo>
                  <a:pt x="499" y="560586"/>
                  <a:pt x="-88" y="558828"/>
                  <a:pt x="10" y="556973"/>
                </a:cubicBezTo>
                <a:cubicBezTo>
                  <a:pt x="303" y="553947"/>
                  <a:pt x="7049" y="458563"/>
                  <a:pt x="38921" y="440893"/>
                </a:cubicBezTo>
                <a:cubicBezTo>
                  <a:pt x="72748" y="422245"/>
                  <a:pt x="109019" y="408382"/>
                  <a:pt x="144215" y="394909"/>
                </a:cubicBezTo>
                <a:lnTo>
                  <a:pt x="149787" y="392761"/>
                </a:lnTo>
                <a:cubicBezTo>
                  <a:pt x="151743" y="392078"/>
                  <a:pt x="153209" y="390906"/>
                  <a:pt x="153502" y="390418"/>
                </a:cubicBezTo>
                <a:cubicBezTo>
                  <a:pt x="156044" y="384756"/>
                  <a:pt x="157902" y="378801"/>
                  <a:pt x="159857" y="372552"/>
                </a:cubicBezTo>
                <a:lnTo>
                  <a:pt x="160542" y="370209"/>
                </a:lnTo>
                <a:cubicBezTo>
                  <a:pt x="162008" y="365328"/>
                  <a:pt x="163963" y="358787"/>
                  <a:pt x="171491" y="355467"/>
                </a:cubicBezTo>
                <a:cubicBezTo>
                  <a:pt x="171589" y="355370"/>
                  <a:pt x="171687" y="355370"/>
                  <a:pt x="171687" y="355272"/>
                </a:cubicBezTo>
                <a:cubicBezTo>
                  <a:pt x="171980" y="353417"/>
                  <a:pt x="175207" y="328522"/>
                  <a:pt x="162986" y="312510"/>
                </a:cubicBezTo>
                <a:cubicBezTo>
                  <a:pt x="157609" y="305481"/>
                  <a:pt x="156240" y="294742"/>
                  <a:pt x="155067" y="285174"/>
                </a:cubicBezTo>
                <a:cubicBezTo>
                  <a:pt x="154382" y="280098"/>
                  <a:pt x="153307" y="275607"/>
                  <a:pt x="151645" y="273849"/>
                </a:cubicBezTo>
                <a:cubicBezTo>
                  <a:pt x="140793" y="267211"/>
                  <a:pt x="139033" y="240656"/>
                  <a:pt x="139620" y="230600"/>
                </a:cubicBezTo>
                <a:cubicBezTo>
                  <a:pt x="140206" y="221716"/>
                  <a:pt x="142357" y="222594"/>
                  <a:pt x="146561" y="220642"/>
                </a:cubicBezTo>
                <a:cubicBezTo>
                  <a:pt x="146854" y="220544"/>
                  <a:pt x="147148" y="220446"/>
                  <a:pt x="147441" y="220349"/>
                </a:cubicBezTo>
                <a:lnTo>
                  <a:pt x="147539" y="179735"/>
                </a:lnTo>
                <a:lnTo>
                  <a:pt x="147441" y="179735"/>
                </a:lnTo>
                <a:cubicBezTo>
                  <a:pt x="147441" y="179637"/>
                  <a:pt x="147441" y="179637"/>
                  <a:pt x="147441" y="179540"/>
                </a:cubicBezTo>
                <a:cubicBezTo>
                  <a:pt x="148125" y="160600"/>
                  <a:pt x="153405" y="146834"/>
                  <a:pt x="164159" y="136485"/>
                </a:cubicBezTo>
                <a:cubicBezTo>
                  <a:pt x="163377" y="130823"/>
                  <a:pt x="162888" y="125062"/>
                  <a:pt x="162888" y="119205"/>
                </a:cubicBezTo>
                <a:cubicBezTo>
                  <a:pt x="162888" y="53500"/>
                  <a:pt x="216366" y="0"/>
                  <a:pt x="2821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p:cNvSpPr txBox="1"/>
          <p:nvPr/>
        </p:nvSpPr>
        <p:spPr>
          <a:xfrm>
            <a:off x="1036955" y="1475105"/>
            <a:ext cx="10264140" cy="1198880"/>
          </a:xfrm>
          <a:prstGeom prst="rect">
            <a:avLst/>
          </a:prstGeom>
          <a:noFill/>
        </p:spPr>
        <p:txBody>
          <a:bodyPr wrap="square" rtlCol="0">
            <a:spAutoFit/>
          </a:bodyPr>
          <a:lstStyle/>
          <a:p>
            <a:pPr marL="12700" marR="12700" algn="just">
              <a:lnSpc>
                <a:spcPct val="150000"/>
              </a:lnSpc>
            </a:pPr>
            <a:r>
              <a:rPr sz="2400" b="1" dirty="0">
                <a:latin typeface="微软雅黑" panose="020B0503020204020204" charset="-122"/>
                <a:ea typeface="微软雅黑" panose="020B0503020204020204" charset="-122"/>
                <a:cs typeface="Microsoft YaHei UI" panose="020B0503020204020204" charset="-122"/>
                <a:sym typeface="+mn-ea"/>
              </a:rPr>
              <a:t>化工区管委会</a:t>
            </a:r>
            <a:r>
              <a:rPr sz="2400" dirty="0">
                <a:latin typeface="微软雅黑" panose="020B0503020204020204" charset="-122"/>
                <a:ea typeface="微软雅黑" panose="020B0503020204020204" charset="-122"/>
                <a:cs typeface="Microsoft YaHei UI" panose="020B0503020204020204" charset="-122"/>
                <a:sym typeface="+mn-ea"/>
              </a:rPr>
              <a:t>、</a:t>
            </a:r>
            <a:r>
              <a:rPr sz="2400" b="1" dirty="0">
                <a:latin typeface="微软雅黑" panose="020B0503020204020204" charset="-122"/>
                <a:ea typeface="微软雅黑" panose="020B0503020204020204" charset="-122"/>
                <a:cs typeface="Microsoft YaHei UI" panose="020B0503020204020204" charset="-122"/>
                <a:sym typeface="+mn-ea"/>
              </a:rPr>
              <a:t>市财政局</a:t>
            </a:r>
            <a:r>
              <a:rPr sz="2400" dirty="0">
                <a:latin typeface="微软雅黑" panose="020B0503020204020204" charset="-122"/>
                <a:ea typeface="微软雅黑" panose="020B0503020204020204" charset="-122"/>
                <a:cs typeface="Microsoft YaHei UI" panose="020B0503020204020204" charset="-122"/>
                <a:sym typeface="+mn-ea"/>
              </a:rPr>
              <a:t>和</a:t>
            </a:r>
            <a:r>
              <a:rPr sz="2400" b="1" dirty="0">
                <a:latin typeface="微软雅黑" panose="020B0503020204020204" charset="-122"/>
                <a:ea typeface="微软雅黑" panose="020B0503020204020204" charset="-122"/>
                <a:cs typeface="Microsoft YaHei UI" panose="020B0503020204020204" charset="-122"/>
                <a:sym typeface="+mn-ea"/>
              </a:rPr>
              <a:t>市审计局</a:t>
            </a:r>
            <a:r>
              <a:rPr sz="2400" dirty="0">
                <a:latin typeface="微软雅黑" panose="020B0503020204020204" charset="-122"/>
                <a:ea typeface="微软雅黑" panose="020B0503020204020204" charset="-122"/>
                <a:cs typeface="Microsoft YaHei UI" panose="020B0503020204020204" charset="-122"/>
                <a:sym typeface="+mn-ea"/>
              </a:rPr>
              <a:t>将对资金的使用、管理进行检查和监督，必要时聘请社会中介机构进行专项审计</a:t>
            </a:r>
            <a:endParaRPr lang="zh-CN" altLang="en-US" sz="2400" dirty="0">
              <a:latin typeface="微软雅黑" panose="020B0503020204020204" charset="-122"/>
              <a:ea typeface="微软雅黑" panose="020B0503020204020204" charset="-122"/>
              <a:cs typeface="Microsoft YaHei UI" panose="020B0503020204020204" charset="-122"/>
              <a:sym typeface="+mn-ea"/>
            </a:endParaRPr>
          </a:p>
        </p:txBody>
      </p:sp>
      <p:sp>
        <p:nvSpPr>
          <p:cNvPr id="2" name="文本框 1"/>
          <p:cNvSpPr txBox="1"/>
          <p:nvPr/>
        </p:nvSpPr>
        <p:spPr>
          <a:xfrm>
            <a:off x="1036320" y="2842260"/>
            <a:ext cx="10264775" cy="2707005"/>
          </a:xfrm>
          <a:prstGeom prst="rect">
            <a:avLst/>
          </a:prstGeom>
          <a:noFill/>
        </p:spPr>
        <p:txBody>
          <a:bodyPr wrap="square" rtlCol="0">
            <a:spAutoFit/>
          </a:bodyPr>
          <a:lstStyle/>
          <a:p>
            <a:pPr marL="355600" marR="12700" indent="-342900" algn="just">
              <a:lnSpc>
                <a:spcPct val="150000"/>
              </a:lnSpc>
              <a:buFont typeface="Arial" panose="020B0604020202020204" pitchFamily="34" charset="0"/>
              <a:buChar char="•"/>
            </a:pPr>
            <a:r>
              <a:rPr sz="2200" b="1" dirty="0">
                <a:latin typeface="微软雅黑" panose="020B0503020204020204" charset="-122"/>
                <a:ea typeface="微软雅黑" panose="020B0503020204020204" charset="-122"/>
                <a:cs typeface="Microsoft YaHei UI" panose="020B0503020204020204" charset="-122"/>
                <a:sym typeface="+mn-ea"/>
              </a:rPr>
              <a:t>化工区管委会</a:t>
            </a:r>
          </a:p>
          <a:p>
            <a:pPr marL="12700" marR="12700" indent="0" algn="just">
              <a:lnSpc>
                <a:spcPct val="150000"/>
              </a:lnSpc>
              <a:buFont typeface="Arial" panose="020B0604020202020204" pitchFamily="34" charset="0"/>
              <a:buNone/>
            </a:pPr>
            <a:r>
              <a:rPr sz="2200" dirty="0">
                <a:latin typeface="微软雅黑" panose="020B0503020204020204" charset="-122"/>
                <a:ea typeface="微软雅黑" panose="020B0503020204020204" charset="-122"/>
                <a:cs typeface="Microsoft YaHei UI" panose="020B0503020204020204" charset="-122"/>
                <a:sym typeface="+mn-ea"/>
              </a:rPr>
              <a:t>负责对项目补贴资金使用情况进行全过程跟踪监督，每年向市财政局上报专项发展资金年度决算及使用情况，包括资金拨付情况，使用效益及存在的问题等</a:t>
            </a:r>
          </a:p>
          <a:p>
            <a:pPr marL="355600" marR="12700" indent="-342900" algn="just" fontAlgn="auto">
              <a:lnSpc>
                <a:spcPct val="150000"/>
              </a:lnSpc>
              <a:spcBef>
                <a:spcPts val="600"/>
              </a:spcBef>
              <a:buFont typeface="Arial" panose="020B0604020202020204" pitchFamily="34" charset="0"/>
              <a:buChar char="•"/>
            </a:pPr>
            <a:r>
              <a:rPr sz="2200" b="1" dirty="0">
                <a:latin typeface="微软雅黑" panose="020B0503020204020204" charset="-122"/>
                <a:ea typeface="微软雅黑" panose="020B0503020204020204" charset="-122"/>
                <a:cs typeface="Microsoft YaHei UI" panose="020B0503020204020204" charset="-122"/>
                <a:sym typeface="+mn-ea"/>
              </a:rPr>
              <a:t>市财政局、市审计局</a:t>
            </a:r>
            <a:endParaRPr lang="zh-CN" sz="2200" b="1" dirty="0">
              <a:latin typeface="微软雅黑" panose="020B0503020204020204" charset="-122"/>
              <a:ea typeface="微软雅黑" panose="020B0503020204020204" charset="-122"/>
              <a:cs typeface="Microsoft YaHei UI" panose="020B0503020204020204" charset="-122"/>
              <a:sym typeface="+mn-ea"/>
            </a:endParaRPr>
          </a:p>
          <a:p>
            <a:pPr marL="12700" marR="12700" indent="0" algn="just">
              <a:lnSpc>
                <a:spcPct val="150000"/>
              </a:lnSpc>
              <a:buFont typeface="Arial" panose="020B0604020202020204" pitchFamily="34" charset="0"/>
              <a:buNone/>
            </a:pPr>
            <a:r>
              <a:rPr sz="2200" dirty="0">
                <a:latin typeface="微软雅黑" panose="020B0503020204020204" charset="-122"/>
                <a:ea typeface="微软雅黑" panose="020B0503020204020204" charset="-122"/>
                <a:cs typeface="Microsoft YaHei UI" panose="020B0503020204020204" charset="-122"/>
                <a:sym typeface="+mn-ea"/>
              </a:rPr>
              <a:t>将按照有关规定，对专项发展资金的使用情况和项目执行情况进行监督和审计</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41528" y="225101"/>
            <a:ext cx="11402872" cy="5219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2</a:t>
            </a:r>
            <a:r>
              <a:rPr kumimoji="0" lang="en-US" altLang="zh-CN" sz="2800" b="1"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rPr>
              <a:t>. </a:t>
            </a:r>
            <a:r>
              <a:rPr lang="zh-CN" sz="2800" b="1" dirty="0">
                <a:solidFill>
                  <a:schemeClr val="bg1"/>
                </a:solidFill>
                <a:latin typeface="Microsoft YaHei UI" panose="020B0503020204020204" charset="-122"/>
                <a:cs typeface="Microsoft YaHei UI" panose="020B0503020204020204" charset="-122"/>
                <a:sym typeface="+mn-ea"/>
              </a:rPr>
              <a:t>问题处理</a:t>
            </a:r>
            <a:endParaRPr kumimoji="0" lang="zh-CN" sz="2800" b="1" i="0" u="none" strike="noStrike" kern="1200" cap="none" spc="0" normalizeH="0" baseline="0" noProof="0" dirty="0">
              <a:ln>
                <a:noFill/>
              </a:ln>
              <a:solidFill>
                <a:schemeClr val="bg1"/>
              </a:solidFill>
              <a:effectLst/>
              <a:uLnTx/>
              <a:uFillTx/>
              <a:latin typeface="Microsoft YaHei UI" panose="020B0503020204020204" charset="-122"/>
              <a:ea typeface="微软雅黑" panose="020B0503020204020204" charset="-122"/>
              <a:cs typeface="Microsoft YaHei UI" panose="020B0503020204020204" charset="-122"/>
              <a:sym typeface="+mn-ea"/>
            </a:endParaRPr>
          </a:p>
        </p:txBody>
      </p:sp>
      <p:sp>
        <p:nvSpPr>
          <p:cNvPr id="25" name="man-thinking_62113"/>
          <p:cNvSpPr>
            <a:spLocks noChangeAspect="1"/>
          </p:cNvSpPr>
          <p:nvPr/>
        </p:nvSpPr>
        <p:spPr>
          <a:xfrm>
            <a:off x="951561" y="4548661"/>
            <a:ext cx="216000" cy="214573"/>
          </a:xfrm>
          <a:custGeom>
            <a:avLst/>
            <a:gdLst>
              <a:gd name="connsiteX0" fmla="*/ 381283 w 608115"/>
              <a:gd name="connsiteY0" fmla="*/ 329752 h 564100"/>
              <a:gd name="connsiteX1" fmla="*/ 399948 w 608115"/>
              <a:gd name="connsiteY1" fmla="*/ 348452 h 564100"/>
              <a:gd name="connsiteX2" fmla="*/ 381283 w 608115"/>
              <a:gd name="connsiteY2" fmla="*/ 367152 h 564100"/>
              <a:gd name="connsiteX3" fmla="*/ 362618 w 608115"/>
              <a:gd name="connsiteY3" fmla="*/ 348452 h 564100"/>
              <a:gd name="connsiteX4" fmla="*/ 381283 w 608115"/>
              <a:gd name="connsiteY4" fmla="*/ 329752 h 564100"/>
              <a:gd name="connsiteX5" fmla="*/ 467338 w 608115"/>
              <a:gd name="connsiteY5" fmla="*/ 291294 h 564100"/>
              <a:gd name="connsiteX6" fmla="*/ 496482 w 608115"/>
              <a:gd name="connsiteY6" fmla="*/ 320402 h 564100"/>
              <a:gd name="connsiteX7" fmla="*/ 467338 w 608115"/>
              <a:gd name="connsiteY7" fmla="*/ 349510 h 564100"/>
              <a:gd name="connsiteX8" fmla="*/ 438194 w 608115"/>
              <a:gd name="connsiteY8" fmla="*/ 320402 h 564100"/>
              <a:gd name="connsiteX9" fmla="*/ 467338 w 608115"/>
              <a:gd name="connsiteY9" fmla="*/ 291294 h 564100"/>
              <a:gd name="connsiteX10" fmla="*/ 452166 w 608115"/>
              <a:gd name="connsiteY10" fmla="*/ 129699 h 564100"/>
              <a:gd name="connsiteX11" fmla="*/ 470443 w 608115"/>
              <a:gd name="connsiteY11" fmla="*/ 147905 h 564100"/>
              <a:gd name="connsiteX12" fmla="*/ 452166 w 608115"/>
              <a:gd name="connsiteY12" fmla="*/ 166111 h 564100"/>
              <a:gd name="connsiteX13" fmla="*/ 433889 w 608115"/>
              <a:gd name="connsiteY13" fmla="*/ 147905 h 564100"/>
              <a:gd name="connsiteX14" fmla="*/ 452166 w 608115"/>
              <a:gd name="connsiteY14" fmla="*/ 129699 h 564100"/>
              <a:gd name="connsiteX15" fmla="*/ 393526 w 608115"/>
              <a:gd name="connsiteY15" fmla="*/ 129699 h 564100"/>
              <a:gd name="connsiteX16" fmla="*/ 411803 w 608115"/>
              <a:gd name="connsiteY16" fmla="*/ 147905 h 564100"/>
              <a:gd name="connsiteX17" fmla="*/ 393526 w 608115"/>
              <a:gd name="connsiteY17" fmla="*/ 166111 h 564100"/>
              <a:gd name="connsiteX18" fmla="*/ 375249 w 608115"/>
              <a:gd name="connsiteY18" fmla="*/ 147905 h 564100"/>
              <a:gd name="connsiteX19" fmla="*/ 393526 w 608115"/>
              <a:gd name="connsiteY19" fmla="*/ 129699 h 564100"/>
              <a:gd name="connsiteX20" fmla="*/ 282163 w 608115"/>
              <a:gd name="connsiteY20" fmla="*/ 35244 h 564100"/>
              <a:gd name="connsiteX21" fmla="*/ 198279 w 608115"/>
              <a:gd name="connsiteY21" fmla="*/ 116569 h 564100"/>
              <a:gd name="connsiteX22" fmla="*/ 251660 w 608115"/>
              <a:gd name="connsiteY22" fmla="*/ 106220 h 564100"/>
              <a:gd name="connsiteX23" fmla="*/ 284314 w 608115"/>
              <a:gd name="connsiteY23" fmla="*/ 114811 h 564100"/>
              <a:gd name="connsiteX24" fmla="*/ 301227 w 608115"/>
              <a:gd name="connsiteY24" fmla="*/ 127308 h 564100"/>
              <a:gd name="connsiteX25" fmla="*/ 316088 w 608115"/>
              <a:gd name="connsiteY25" fmla="*/ 137267 h 564100"/>
              <a:gd name="connsiteX26" fmla="*/ 318727 w 608115"/>
              <a:gd name="connsiteY26" fmla="*/ 139512 h 564100"/>
              <a:gd name="connsiteX27" fmla="*/ 334859 w 608115"/>
              <a:gd name="connsiteY27" fmla="*/ 129749 h 564100"/>
              <a:gd name="connsiteX28" fmla="*/ 353141 w 608115"/>
              <a:gd name="connsiteY28" fmla="*/ 148006 h 564100"/>
              <a:gd name="connsiteX29" fmla="*/ 334859 w 608115"/>
              <a:gd name="connsiteY29" fmla="*/ 166165 h 564100"/>
              <a:gd name="connsiteX30" fmla="*/ 330459 w 608115"/>
              <a:gd name="connsiteY30" fmla="*/ 165677 h 564100"/>
              <a:gd name="connsiteX31" fmla="*/ 331437 w 608115"/>
              <a:gd name="connsiteY31" fmla="*/ 179735 h 564100"/>
              <a:gd name="connsiteX32" fmla="*/ 331437 w 608115"/>
              <a:gd name="connsiteY32" fmla="*/ 201311 h 564100"/>
              <a:gd name="connsiteX33" fmla="*/ 334077 w 608115"/>
              <a:gd name="connsiteY33" fmla="*/ 208048 h 564100"/>
              <a:gd name="connsiteX34" fmla="*/ 398798 w 608115"/>
              <a:gd name="connsiteY34" fmla="*/ 252566 h 564100"/>
              <a:gd name="connsiteX35" fmla="*/ 456480 w 608115"/>
              <a:gd name="connsiteY35" fmla="*/ 221520 h 564100"/>
              <a:gd name="connsiteX36" fmla="*/ 464497 w 608115"/>
              <a:gd name="connsiteY36" fmla="*/ 209610 h 564100"/>
              <a:gd name="connsiteX37" fmla="*/ 477793 w 608115"/>
              <a:gd name="connsiteY37" fmla="*/ 214882 h 564100"/>
              <a:gd name="connsiteX38" fmla="*/ 503408 w 608115"/>
              <a:gd name="connsiteY38" fmla="*/ 219861 h 564100"/>
              <a:gd name="connsiteX39" fmla="*/ 572724 w 608115"/>
              <a:gd name="connsiteY39" fmla="*/ 150544 h 564100"/>
              <a:gd name="connsiteX40" fmla="*/ 503408 w 608115"/>
              <a:gd name="connsiteY40" fmla="*/ 81227 h 564100"/>
              <a:gd name="connsiteX41" fmla="*/ 482681 w 608115"/>
              <a:gd name="connsiteY41" fmla="*/ 84351 h 564100"/>
              <a:gd name="connsiteX42" fmla="*/ 468016 w 608115"/>
              <a:gd name="connsiteY42" fmla="*/ 88940 h 564100"/>
              <a:gd name="connsiteX43" fmla="*/ 461466 w 608115"/>
              <a:gd name="connsiteY43" fmla="*/ 75076 h 564100"/>
              <a:gd name="connsiteX44" fmla="*/ 398798 w 608115"/>
              <a:gd name="connsiteY44" fmla="*/ 35244 h 564100"/>
              <a:gd name="connsiteX45" fmla="*/ 354314 w 608115"/>
              <a:gd name="connsiteY45" fmla="*/ 51353 h 564100"/>
              <a:gd name="connsiteX46" fmla="*/ 343560 w 608115"/>
              <a:gd name="connsiteY46" fmla="*/ 60334 h 564100"/>
              <a:gd name="connsiteX47" fmla="*/ 332414 w 608115"/>
              <a:gd name="connsiteY47" fmla="*/ 51938 h 564100"/>
              <a:gd name="connsiteX48" fmla="*/ 282163 w 608115"/>
              <a:gd name="connsiteY48" fmla="*/ 35244 h 564100"/>
              <a:gd name="connsiteX49" fmla="*/ 282163 w 608115"/>
              <a:gd name="connsiteY49" fmla="*/ 0 h 564100"/>
              <a:gd name="connsiteX50" fmla="*/ 342582 w 608115"/>
              <a:gd name="connsiteY50" fmla="*/ 16401 h 564100"/>
              <a:gd name="connsiteX51" fmla="*/ 398798 w 608115"/>
              <a:gd name="connsiteY51" fmla="*/ 0 h 564100"/>
              <a:gd name="connsiteX52" fmla="*/ 486298 w 608115"/>
              <a:gd name="connsiteY52" fmla="*/ 47350 h 564100"/>
              <a:gd name="connsiteX53" fmla="*/ 503408 w 608115"/>
              <a:gd name="connsiteY53" fmla="*/ 45885 h 564100"/>
              <a:gd name="connsiteX54" fmla="*/ 608115 w 608115"/>
              <a:gd name="connsiteY54" fmla="*/ 150544 h 564100"/>
              <a:gd name="connsiteX55" fmla="*/ 503408 w 608115"/>
              <a:gd name="connsiteY55" fmla="*/ 255105 h 564100"/>
              <a:gd name="connsiteX56" fmla="*/ 477695 w 608115"/>
              <a:gd name="connsiteY56" fmla="*/ 251883 h 564100"/>
              <a:gd name="connsiteX57" fmla="*/ 398798 w 608115"/>
              <a:gd name="connsiteY57" fmla="*/ 287810 h 564100"/>
              <a:gd name="connsiteX58" fmla="*/ 338867 w 608115"/>
              <a:gd name="connsiteY58" fmla="*/ 268968 h 564100"/>
              <a:gd name="connsiteX59" fmla="*/ 333979 w 608115"/>
              <a:gd name="connsiteY59" fmla="*/ 265258 h 564100"/>
              <a:gd name="connsiteX60" fmla="*/ 327135 w 608115"/>
              <a:gd name="connsiteY60" fmla="*/ 273849 h 564100"/>
              <a:gd name="connsiteX61" fmla="*/ 323811 w 608115"/>
              <a:gd name="connsiteY61" fmla="*/ 285174 h 564100"/>
              <a:gd name="connsiteX62" fmla="*/ 315892 w 608115"/>
              <a:gd name="connsiteY62" fmla="*/ 312510 h 564100"/>
              <a:gd name="connsiteX63" fmla="*/ 307191 w 608115"/>
              <a:gd name="connsiteY63" fmla="*/ 355272 h 564100"/>
              <a:gd name="connsiteX64" fmla="*/ 307386 w 608115"/>
              <a:gd name="connsiteY64" fmla="*/ 355467 h 564100"/>
              <a:gd name="connsiteX65" fmla="*/ 318336 w 608115"/>
              <a:gd name="connsiteY65" fmla="*/ 370209 h 564100"/>
              <a:gd name="connsiteX66" fmla="*/ 319021 w 608115"/>
              <a:gd name="connsiteY66" fmla="*/ 372552 h 564100"/>
              <a:gd name="connsiteX67" fmla="*/ 325375 w 608115"/>
              <a:gd name="connsiteY67" fmla="*/ 390418 h 564100"/>
              <a:gd name="connsiteX68" fmla="*/ 329090 w 608115"/>
              <a:gd name="connsiteY68" fmla="*/ 392761 h 564100"/>
              <a:gd name="connsiteX69" fmla="*/ 334663 w 608115"/>
              <a:gd name="connsiteY69" fmla="*/ 394909 h 564100"/>
              <a:gd name="connsiteX70" fmla="*/ 439957 w 608115"/>
              <a:gd name="connsiteY70" fmla="*/ 440893 h 564100"/>
              <a:gd name="connsiteX71" fmla="*/ 478868 w 608115"/>
              <a:gd name="connsiteY71" fmla="*/ 556973 h 564100"/>
              <a:gd name="connsiteX72" fmla="*/ 477108 w 608115"/>
              <a:gd name="connsiteY72" fmla="*/ 561952 h 564100"/>
              <a:gd name="connsiteX73" fmla="*/ 472318 w 608115"/>
              <a:gd name="connsiteY73" fmla="*/ 564100 h 564100"/>
              <a:gd name="connsiteX74" fmla="*/ 239439 w 608115"/>
              <a:gd name="connsiteY74" fmla="*/ 564100 h 564100"/>
              <a:gd name="connsiteX75" fmla="*/ 6560 w 608115"/>
              <a:gd name="connsiteY75" fmla="*/ 564100 h 564100"/>
              <a:gd name="connsiteX76" fmla="*/ 1672 w 608115"/>
              <a:gd name="connsiteY76" fmla="*/ 561952 h 564100"/>
              <a:gd name="connsiteX77" fmla="*/ 10 w 608115"/>
              <a:gd name="connsiteY77" fmla="*/ 556973 h 564100"/>
              <a:gd name="connsiteX78" fmla="*/ 38921 w 608115"/>
              <a:gd name="connsiteY78" fmla="*/ 440893 h 564100"/>
              <a:gd name="connsiteX79" fmla="*/ 144215 w 608115"/>
              <a:gd name="connsiteY79" fmla="*/ 394909 h 564100"/>
              <a:gd name="connsiteX80" fmla="*/ 149787 w 608115"/>
              <a:gd name="connsiteY80" fmla="*/ 392761 h 564100"/>
              <a:gd name="connsiteX81" fmla="*/ 153502 w 608115"/>
              <a:gd name="connsiteY81" fmla="*/ 390418 h 564100"/>
              <a:gd name="connsiteX82" fmla="*/ 159857 w 608115"/>
              <a:gd name="connsiteY82" fmla="*/ 372552 h 564100"/>
              <a:gd name="connsiteX83" fmla="*/ 160542 w 608115"/>
              <a:gd name="connsiteY83" fmla="*/ 370209 h 564100"/>
              <a:gd name="connsiteX84" fmla="*/ 171491 w 608115"/>
              <a:gd name="connsiteY84" fmla="*/ 355467 h 564100"/>
              <a:gd name="connsiteX85" fmla="*/ 171687 w 608115"/>
              <a:gd name="connsiteY85" fmla="*/ 355272 h 564100"/>
              <a:gd name="connsiteX86" fmla="*/ 162986 w 608115"/>
              <a:gd name="connsiteY86" fmla="*/ 312510 h 564100"/>
              <a:gd name="connsiteX87" fmla="*/ 155067 w 608115"/>
              <a:gd name="connsiteY87" fmla="*/ 285174 h 564100"/>
              <a:gd name="connsiteX88" fmla="*/ 151645 w 608115"/>
              <a:gd name="connsiteY88" fmla="*/ 273849 h 564100"/>
              <a:gd name="connsiteX89" fmla="*/ 139620 w 608115"/>
              <a:gd name="connsiteY89" fmla="*/ 230600 h 564100"/>
              <a:gd name="connsiteX90" fmla="*/ 146561 w 608115"/>
              <a:gd name="connsiteY90" fmla="*/ 220642 h 564100"/>
              <a:gd name="connsiteX91" fmla="*/ 147441 w 608115"/>
              <a:gd name="connsiteY91" fmla="*/ 220349 h 564100"/>
              <a:gd name="connsiteX92" fmla="*/ 147539 w 608115"/>
              <a:gd name="connsiteY92" fmla="*/ 179735 h 564100"/>
              <a:gd name="connsiteX93" fmla="*/ 147441 w 608115"/>
              <a:gd name="connsiteY93" fmla="*/ 179735 h 564100"/>
              <a:gd name="connsiteX94" fmla="*/ 147441 w 608115"/>
              <a:gd name="connsiteY94" fmla="*/ 179540 h 564100"/>
              <a:gd name="connsiteX95" fmla="*/ 164159 w 608115"/>
              <a:gd name="connsiteY95" fmla="*/ 136485 h 564100"/>
              <a:gd name="connsiteX96" fmla="*/ 162888 w 608115"/>
              <a:gd name="connsiteY96" fmla="*/ 119205 h 564100"/>
              <a:gd name="connsiteX97" fmla="*/ 282163 w 608115"/>
              <a:gd name="connsiteY97" fmla="*/ 0 h 56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08115" h="564100">
                <a:moveTo>
                  <a:pt x="381283" y="329752"/>
                </a:moveTo>
                <a:cubicBezTo>
                  <a:pt x="391591" y="329752"/>
                  <a:pt x="399948" y="338124"/>
                  <a:pt x="399948" y="348452"/>
                </a:cubicBezTo>
                <a:cubicBezTo>
                  <a:pt x="399948" y="358780"/>
                  <a:pt x="391591" y="367152"/>
                  <a:pt x="381283" y="367152"/>
                </a:cubicBezTo>
                <a:cubicBezTo>
                  <a:pt x="370975" y="367152"/>
                  <a:pt x="362618" y="358780"/>
                  <a:pt x="362618" y="348452"/>
                </a:cubicBezTo>
                <a:cubicBezTo>
                  <a:pt x="362618" y="338124"/>
                  <a:pt x="370975" y="329752"/>
                  <a:pt x="381283" y="329752"/>
                </a:cubicBezTo>
                <a:close/>
                <a:moveTo>
                  <a:pt x="467338" y="291294"/>
                </a:moveTo>
                <a:cubicBezTo>
                  <a:pt x="483434" y="291294"/>
                  <a:pt x="496482" y="304326"/>
                  <a:pt x="496482" y="320402"/>
                </a:cubicBezTo>
                <a:cubicBezTo>
                  <a:pt x="496482" y="336478"/>
                  <a:pt x="483434" y="349510"/>
                  <a:pt x="467338" y="349510"/>
                </a:cubicBezTo>
                <a:cubicBezTo>
                  <a:pt x="451242" y="349510"/>
                  <a:pt x="438194" y="336478"/>
                  <a:pt x="438194" y="320402"/>
                </a:cubicBezTo>
                <a:cubicBezTo>
                  <a:pt x="438194" y="304326"/>
                  <a:pt x="451242" y="291294"/>
                  <a:pt x="467338" y="291294"/>
                </a:cubicBezTo>
                <a:close/>
                <a:moveTo>
                  <a:pt x="452166" y="129699"/>
                </a:moveTo>
                <a:cubicBezTo>
                  <a:pt x="462260" y="129699"/>
                  <a:pt x="470443" y="137850"/>
                  <a:pt x="470443" y="147905"/>
                </a:cubicBezTo>
                <a:cubicBezTo>
                  <a:pt x="470443" y="157960"/>
                  <a:pt x="462260" y="166111"/>
                  <a:pt x="452166" y="166111"/>
                </a:cubicBezTo>
                <a:cubicBezTo>
                  <a:pt x="442072" y="166111"/>
                  <a:pt x="433889" y="157960"/>
                  <a:pt x="433889" y="147905"/>
                </a:cubicBezTo>
                <a:cubicBezTo>
                  <a:pt x="433889" y="137850"/>
                  <a:pt x="442072" y="129699"/>
                  <a:pt x="452166" y="129699"/>
                </a:cubicBezTo>
                <a:close/>
                <a:moveTo>
                  <a:pt x="393526" y="129699"/>
                </a:moveTo>
                <a:cubicBezTo>
                  <a:pt x="403620" y="129699"/>
                  <a:pt x="411803" y="137850"/>
                  <a:pt x="411803" y="147905"/>
                </a:cubicBezTo>
                <a:cubicBezTo>
                  <a:pt x="411803" y="157960"/>
                  <a:pt x="403620" y="166111"/>
                  <a:pt x="393526" y="166111"/>
                </a:cubicBezTo>
                <a:cubicBezTo>
                  <a:pt x="383432" y="166111"/>
                  <a:pt x="375249" y="157960"/>
                  <a:pt x="375249" y="147905"/>
                </a:cubicBezTo>
                <a:cubicBezTo>
                  <a:pt x="375249" y="137850"/>
                  <a:pt x="383432" y="129699"/>
                  <a:pt x="393526" y="129699"/>
                </a:cubicBezTo>
                <a:close/>
                <a:moveTo>
                  <a:pt x="282163" y="35244"/>
                </a:moveTo>
                <a:cubicBezTo>
                  <a:pt x="236799" y="35244"/>
                  <a:pt x="199746" y="71464"/>
                  <a:pt x="198279" y="116569"/>
                </a:cubicBezTo>
                <a:cubicBezTo>
                  <a:pt x="221743" y="107392"/>
                  <a:pt x="242274" y="106220"/>
                  <a:pt x="251660" y="106220"/>
                </a:cubicBezTo>
                <a:cubicBezTo>
                  <a:pt x="259579" y="106220"/>
                  <a:pt x="278545" y="107001"/>
                  <a:pt x="284314" y="114811"/>
                </a:cubicBezTo>
                <a:cubicBezTo>
                  <a:pt x="286953" y="118326"/>
                  <a:pt x="294188" y="122915"/>
                  <a:pt x="301227" y="127308"/>
                </a:cubicBezTo>
                <a:cubicBezTo>
                  <a:pt x="306311" y="130433"/>
                  <a:pt x="311493" y="133752"/>
                  <a:pt x="316088" y="137267"/>
                </a:cubicBezTo>
                <a:cubicBezTo>
                  <a:pt x="316967" y="137950"/>
                  <a:pt x="317847" y="138731"/>
                  <a:pt x="318727" y="139512"/>
                </a:cubicBezTo>
                <a:cubicBezTo>
                  <a:pt x="321758" y="133752"/>
                  <a:pt x="327819" y="129749"/>
                  <a:pt x="334859" y="129749"/>
                </a:cubicBezTo>
                <a:cubicBezTo>
                  <a:pt x="344929" y="129749"/>
                  <a:pt x="353141" y="137950"/>
                  <a:pt x="353141" y="148006"/>
                </a:cubicBezTo>
                <a:cubicBezTo>
                  <a:pt x="353141" y="158061"/>
                  <a:pt x="344929" y="166165"/>
                  <a:pt x="334859" y="166165"/>
                </a:cubicBezTo>
                <a:cubicBezTo>
                  <a:pt x="333392" y="166165"/>
                  <a:pt x="331926" y="165969"/>
                  <a:pt x="330459" y="165677"/>
                </a:cubicBezTo>
                <a:cubicBezTo>
                  <a:pt x="331144" y="169972"/>
                  <a:pt x="331437" y="174658"/>
                  <a:pt x="331437" y="179735"/>
                </a:cubicBezTo>
                <a:lnTo>
                  <a:pt x="331437" y="201311"/>
                </a:lnTo>
                <a:lnTo>
                  <a:pt x="334077" y="208048"/>
                </a:lnTo>
                <a:cubicBezTo>
                  <a:pt x="344244" y="234700"/>
                  <a:pt x="370250" y="252566"/>
                  <a:pt x="398798" y="252566"/>
                </a:cubicBezTo>
                <a:cubicBezTo>
                  <a:pt x="422066" y="252566"/>
                  <a:pt x="443575" y="240948"/>
                  <a:pt x="456480" y="221520"/>
                </a:cubicBezTo>
                <a:lnTo>
                  <a:pt x="464497" y="209610"/>
                </a:lnTo>
                <a:lnTo>
                  <a:pt x="477793" y="214882"/>
                </a:lnTo>
                <a:cubicBezTo>
                  <a:pt x="485907" y="218201"/>
                  <a:pt x="494609" y="219861"/>
                  <a:pt x="503408" y="219861"/>
                </a:cubicBezTo>
                <a:cubicBezTo>
                  <a:pt x="541634" y="219861"/>
                  <a:pt x="572724" y="188717"/>
                  <a:pt x="572724" y="150544"/>
                </a:cubicBezTo>
                <a:cubicBezTo>
                  <a:pt x="572724" y="112273"/>
                  <a:pt x="541634" y="81227"/>
                  <a:pt x="503408" y="81227"/>
                </a:cubicBezTo>
                <a:cubicBezTo>
                  <a:pt x="496368" y="81227"/>
                  <a:pt x="489427" y="82301"/>
                  <a:pt x="482681" y="84351"/>
                </a:cubicBezTo>
                <a:lnTo>
                  <a:pt x="468016" y="88940"/>
                </a:lnTo>
                <a:lnTo>
                  <a:pt x="461466" y="75076"/>
                </a:lnTo>
                <a:cubicBezTo>
                  <a:pt x="450027" y="50864"/>
                  <a:pt x="425488" y="35244"/>
                  <a:pt x="398798" y="35244"/>
                </a:cubicBezTo>
                <a:cubicBezTo>
                  <a:pt x="382568" y="35244"/>
                  <a:pt x="366730" y="41004"/>
                  <a:pt x="354314" y="51353"/>
                </a:cubicBezTo>
                <a:lnTo>
                  <a:pt x="343560" y="60334"/>
                </a:lnTo>
                <a:lnTo>
                  <a:pt x="332414" y="51938"/>
                </a:lnTo>
                <a:cubicBezTo>
                  <a:pt x="317847" y="41004"/>
                  <a:pt x="300445" y="35244"/>
                  <a:pt x="282163" y="35244"/>
                </a:cubicBezTo>
                <a:close/>
                <a:moveTo>
                  <a:pt x="282163" y="0"/>
                </a:moveTo>
                <a:cubicBezTo>
                  <a:pt x="303671" y="0"/>
                  <a:pt x="324300" y="5662"/>
                  <a:pt x="342582" y="16401"/>
                </a:cubicBezTo>
                <a:cubicBezTo>
                  <a:pt x="359202" y="5760"/>
                  <a:pt x="378756" y="0"/>
                  <a:pt x="398798" y="0"/>
                </a:cubicBezTo>
                <a:cubicBezTo>
                  <a:pt x="434189" y="0"/>
                  <a:pt x="467136" y="18159"/>
                  <a:pt x="486298" y="47350"/>
                </a:cubicBezTo>
                <a:cubicBezTo>
                  <a:pt x="491969" y="46373"/>
                  <a:pt x="497639" y="45885"/>
                  <a:pt x="503408" y="45885"/>
                </a:cubicBezTo>
                <a:cubicBezTo>
                  <a:pt x="561187" y="45885"/>
                  <a:pt x="608115" y="92845"/>
                  <a:pt x="608115" y="150544"/>
                </a:cubicBezTo>
                <a:cubicBezTo>
                  <a:pt x="608115" y="208145"/>
                  <a:pt x="561187" y="255105"/>
                  <a:pt x="503408" y="255105"/>
                </a:cubicBezTo>
                <a:cubicBezTo>
                  <a:pt x="494706" y="255105"/>
                  <a:pt x="486005" y="254031"/>
                  <a:pt x="477695" y="251883"/>
                </a:cubicBezTo>
                <a:cubicBezTo>
                  <a:pt x="457946" y="274630"/>
                  <a:pt x="429301" y="287810"/>
                  <a:pt x="398798" y="287810"/>
                </a:cubicBezTo>
                <a:cubicBezTo>
                  <a:pt x="377191" y="287810"/>
                  <a:pt x="356465" y="281269"/>
                  <a:pt x="338867" y="268968"/>
                </a:cubicBezTo>
                <a:cubicBezTo>
                  <a:pt x="337205" y="267796"/>
                  <a:pt x="335543" y="266527"/>
                  <a:pt x="333979" y="265258"/>
                </a:cubicBezTo>
                <a:cubicBezTo>
                  <a:pt x="332219" y="269066"/>
                  <a:pt x="329970" y="272190"/>
                  <a:pt x="327135" y="273849"/>
                </a:cubicBezTo>
                <a:cubicBezTo>
                  <a:pt x="325571" y="275607"/>
                  <a:pt x="324495" y="280098"/>
                  <a:pt x="323811" y="285174"/>
                </a:cubicBezTo>
                <a:cubicBezTo>
                  <a:pt x="322638" y="294742"/>
                  <a:pt x="321269" y="305481"/>
                  <a:pt x="315892" y="312510"/>
                </a:cubicBezTo>
                <a:cubicBezTo>
                  <a:pt x="303671" y="328522"/>
                  <a:pt x="306898" y="353417"/>
                  <a:pt x="307191" y="355272"/>
                </a:cubicBezTo>
                <a:cubicBezTo>
                  <a:pt x="307191" y="355370"/>
                  <a:pt x="307289" y="355370"/>
                  <a:pt x="307386" y="355467"/>
                </a:cubicBezTo>
                <a:cubicBezTo>
                  <a:pt x="314914" y="358787"/>
                  <a:pt x="316870" y="365328"/>
                  <a:pt x="318336" y="370209"/>
                </a:cubicBezTo>
                <a:lnTo>
                  <a:pt x="319021" y="372552"/>
                </a:lnTo>
                <a:cubicBezTo>
                  <a:pt x="320976" y="378801"/>
                  <a:pt x="322833" y="384756"/>
                  <a:pt x="325375" y="390418"/>
                </a:cubicBezTo>
                <a:cubicBezTo>
                  <a:pt x="325669" y="390906"/>
                  <a:pt x="327135" y="392078"/>
                  <a:pt x="329090" y="392761"/>
                </a:cubicBezTo>
                <a:lnTo>
                  <a:pt x="334663" y="394909"/>
                </a:lnTo>
                <a:cubicBezTo>
                  <a:pt x="369761" y="408382"/>
                  <a:pt x="406130" y="422245"/>
                  <a:pt x="439957" y="440893"/>
                </a:cubicBezTo>
                <a:cubicBezTo>
                  <a:pt x="471829" y="458563"/>
                  <a:pt x="478575" y="553947"/>
                  <a:pt x="478868" y="556973"/>
                </a:cubicBezTo>
                <a:cubicBezTo>
                  <a:pt x="478966" y="558828"/>
                  <a:pt x="478379" y="560586"/>
                  <a:pt x="477108" y="561952"/>
                </a:cubicBezTo>
                <a:cubicBezTo>
                  <a:pt x="475935" y="563319"/>
                  <a:pt x="474176" y="564100"/>
                  <a:pt x="472318" y="564100"/>
                </a:cubicBezTo>
                <a:lnTo>
                  <a:pt x="239439" y="564100"/>
                </a:lnTo>
                <a:lnTo>
                  <a:pt x="6560" y="564100"/>
                </a:lnTo>
                <a:cubicBezTo>
                  <a:pt x="4702" y="564100"/>
                  <a:pt x="2943" y="563319"/>
                  <a:pt x="1672" y="561952"/>
                </a:cubicBezTo>
                <a:cubicBezTo>
                  <a:pt x="499" y="560586"/>
                  <a:pt x="-88" y="558828"/>
                  <a:pt x="10" y="556973"/>
                </a:cubicBezTo>
                <a:cubicBezTo>
                  <a:pt x="303" y="553947"/>
                  <a:pt x="7049" y="458563"/>
                  <a:pt x="38921" y="440893"/>
                </a:cubicBezTo>
                <a:cubicBezTo>
                  <a:pt x="72748" y="422245"/>
                  <a:pt x="109019" y="408382"/>
                  <a:pt x="144215" y="394909"/>
                </a:cubicBezTo>
                <a:lnTo>
                  <a:pt x="149787" y="392761"/>
                </a:lnTo>
                <a:cubicBezTo>
                  <a:pt x="151743" y="392078"/>
                  <a:pt x="153209" y="390906"/>
                  <a:pt x="153502" y="390418"/>
                </a:cubicBezTo>
                <a:cubicBezTo>
                  <a:pt x="156044" y="384756"/>
                  <a:pt x="157902" y="378801"/>
                  <a:pt x="159857" y="372552"/>
                </a:cubicBezTo>
                <a:lnTo>
                  <a:pt x="160542" y="370209"/>
                </a:lnTo>
                <a:cubicBezTo>
                  <a:pt x="162008" y="365328"/>
                  <a:pt x="163963" y="358787"/>
                  <a:pt x="171491" y="355467"/>
                </a:cubicBezTo>
                <a:cubicBezTo>
                  <a:pt x="171589" y="355370"/>
                  <a:pt x="171687" y="355370"/>
                  <a:pt x="171687" y="355272"/>
                </a:cubicBezTo>
                <a:cubicBezTo>
                  <a:pt x="171980" y="353417"/>
                  <a:pt x="175207" y="328522"/>
                  <a:pt x="162986" y="312510"/>
                </a:cubicBezTo>
                <a:cubicBezTo>
                  <a:pt x="157609" y="305481"/>
                  <a:pt x="156240" y="294742"/>
                  <a:pt x="155067" y="285174"/>
                </a:cubicBezTo>
                <a:cubicBezTo>
                  <a:pt x="154382" y="280098"/>
                  <a:pt x="153307" y="275607"/>
                  <a:pt x="151645" y="273849"/>
                </a:cubicBezTo>
                <a:cubicBezTo>
                  <a:pt x="140793" y="267211"/>
                  <a:pt x="139033" y="240656"/>
                  <a:pt x="139620" y="230600"/>
                </a:cubicBezTo>
                <a:cubicBezTo>
                  <a:pt x="140206" y="221716"/>
                  <a:pt x="142357" y="222594"/>
                  <a:pt x="146561" y="220642"/>
                </a:cubicBezTo>
                <a:cubicBezTo>
                  <a:pt x="146854" y="220544"/>
                  <a:pt x="147148" y="220446"/>
                  <a:pt x="147441" y="220349"/>
                </a:cubicBezTo>
                <a:lnTo>
                  <a:pt x="147539" y="179735"/>
                </a:lnTo>
                <a:lnTo>
                  <a:pt x="147441" y="179735"/>
                </a:lnTo>
                <a:cubicBezTo>
                  <a:pt x="147441" y="179637"/>
                  <a:pt x="147441" y="179637"/>
                  <a:pt x="147441" y="179540"/>
                </a:cubicBezTo>
                <a:cubicBezTo>
                  <a:pt x="148125" y="160600"/>
                  <a:pt x="153405" y="146834"/>
                  <a:pt x="164159" y="136485"/>
                </a:cubicBezTo>
                <a:cubicBezTo>
                  <a:pt x="163377" y="130823"/>
                  <a:pt x="162888" y="125062"/>
                  <a:pt x="162888" y="119205"/>
                </a:cubicBezTo>
                <a:cubicBezTo>
                  <a:pt x="162888" y="53500"/>
                  <a:pt x="216366" y="0"/>
                  <a:pt x="2821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p:cNvSpPr txBox="1"/>
          <p:nvPr/>
        </p:nvSpPr>
        <p:spPr>
          <a:xfrm>
            <a:off x="1380490" y="1529715"/>
            <a:ext cx="9406890" cy="4123055"/>
          </a:xfrm>
          <a:prstGeom prst="rect">
            <a:avLst/>
          </a:prstGeom>
          <a:noFill/>
        </p:spPr>
        <p:txBody>
          <a:bodyPr wrap="square" rtlCol="0">
            <a:spAutoFit/>
          </a:bodyPr>
          <a:lstStyle/>
          <a:p>
            <a:pPr marL="12700" marR="12700" indent="0" algn="just" fontAlgn="auto">
              <a:lnSpc>
                <a:spcPct val="150000"/>
              </a:lnSpc>
              <a:spcBef>
                <a:spcPts val="0"/>
              </a:spcBef>
              <a:spcAft>
                <a:spcPts val="1200"/>
              </a:spcAft>
            </a:pPr>
            <a:r>
              <a:rPr sz="2400" dirty="0">
                <a:latin typeface="微软雅黑" panose="020B0503020204020204" charset="-122"/>
                <a:ea typeface="微软雅黑" panose="020B0503020204020204" charset="-122"/>
                <a:cs typeface="微软雅黑" panose="020B0503020204020204" charset="-122"/>
                <a:sym typeface="+mn-ea"/>
              </a:rPr>
              <a:t>根据《上海化学工业区专项发展资金管理办法》（沪财企[2018]2</a:t>
            </a:r>
            <a:r>
              <a:rPr sz="2400" spc="-5" dirty="0">
                <a:latin typeface="微软雅黑" panose="020B0503020204020204" charset="-122"/>
                <a:ea typeface="微软雅黑" panose="020B0503020204020204" charset="-122"/>
                <a:cs typeface="微软雅黑" panose="020B0503020204020204" charset="-122"/>
                <a:sym typeface="+mn-ea"/>
              </a:rPr>
              <a:t>2</a:t>
            </a:r>
            <a:r>
              <a:rPr sz="2400" dirty="0">
                <a:latin typeface="微软雅黑" panose="020B0503020204020204" charset="-122"/>
                <a:ea typeface="微软雅黑" panose="020B0503020204020204" charset="-122"/>
                <a:cs typeface="微软雅黑" panose="020B0503020204020204" charset="-122"/>
                <a:sym typeface="+mn-ea"/>
              </a:rPr>
              <a:t>号），</a:t>
            </a:r>
            <a:r>
              <a:rPr sz="2400" b="1" dirty="0">
                <a:solidFill>
                  <a:srgbClr val="FF0000"/>
                </a:solidFill>
                <a:latin typeface="微软雅黑" panose="020B0503020204020204" charset="-122"/>
                <a:ea typeface="微软雅黑" panose="020B0503020204020204" charset="-122"/>
                <a:cs typeface="微软雅黑" panose="020B0503020204020204" charset="-122"/>
                <a:sym typeface="+mn-ea"/>
              </a:rPr>
              <a:t>对虚报、瞒报骗取专项发展资金或不按规定用途使用专项发展资金的</a:t>
            </a:r>
            <a:r>
              <a:rPr sz="2400" dirty="0">
                <a:latin typeface="微软雅黑" panose="020B0503020204020204" charset="-122"/>
                <a:ea typeface="微软雅黑" panose="020B0503020204020204" charset="-122"/>
                <a:cs typeface="微软雅黑" panose="020B0503020204020204" charset="-122"/>
                <a:sym typeface="+mn-ea"/>
              </a:rPr>
              <a:t>，将由化工区管委会：</a:t>
            </a:r>
            <a:endParaRPr sz="2400">
              <a:latin typeface="微软雅黑" panose="020B0503020204020204" charset="-122"/>
              <a:ea typeface="微软雅黑" panose="020B0503020204020204" charset="-122"/>
              <a:cs typeface="微软雅黑" panose="020B0503020204020204" charset="-122"/>
            </a:endParaRPr>
          </a:p>
          <a:p>
            <a:pPr marL="698500" marR="3806190" indent="-342900" algn="just" fontAlgn="auto">
              <a:lnSpc>
                <a:spcPct val="150000"/>
              </a:lnSpc>
              <a:spcBef>
                <a:spcPts val="0"/>
              </a:spcBef>
              <a:buFont typeface="Arial" panose="020B0604020202020204" pitchFamily="34" charset="0"/>
              <a:buChar char="•"/>
            </a:pPr>
            <a:r>
              <a:rPr sz="2400" dirty="0">
                <a:latin typeface="微软雅黑" panose="020B0503020204020204" charset="-122"/>
                <a:ea typeface="微软雅黑" panose="020B0503020204020204" charset="-122"/>
                <a:cs typeface="微软雅黑" panose="020B0503020204020204" charset="-122"/>
                <a:sym typeface="+mn-ea"/>
              </a:rPr>
              <a:t>收回已经拨付的专项资金</a:t>
            </a:r>
            <a:endParaRPr sz="2400">
              <a:latin typeface="微软雅黑" panose="020B0503020204020204" charset="-122"/>
              <a:ea typeface="微软雅黑" panose="020B0503020204020204" charset="-122"/>
              <a:cs typeface="微软雅黑" panose="020B0503020204020204" charset="-122"/>
            </a:endParaRPr>
          </a:p>
          <a:p>
            <a:pPr marL="685800" indent="-342900" fontAlgn="auto">
              <a:lnSpc>
                <a:spcPct val="150000"/>
              </a:lnSpc>
              <a:spcBef>
                <a:spcPts val="0"/>
              </a:spcBef>
              <a:buFont typeface="Arial" panose="020B0604020202020204" pitchFamily="34" charset="0"/>
              <a:buChar char="•"/>
            </a:pPr>
            <a:r>
              <a:rPr lang="zh-CN" sz="2400" dirty="0">
                <a:latin typeface="微软雅黑" panose="020B0503020204020204" charset="-122"/>
                <a:ea typeface="微软雅黑" panose="020B0503020204020204" charset="-122"/>
                <a:cs typeface="微软雅黑" panose="020B0503020204020204" charset="-122"/>
                <a:sym typeface="+mn-ea"/>
              </a:rPr>
              <a:t>按规定</a:t>
            </a:r>
            <a:r>
              <a:rPr sz="2400" dirty="0">
                <a:latin typeface="微软雅黑" panose="020B0503020204020204" charset="-122"/>
                <a:ea typeface="微软雅黑" panose="020B0503020204020204" charset="-122"/>
                <a:cs typeface="微软雅黑" panose="020B0503020204020204" charset="-122"/>
                <a:sym typeface="+mn-ea"/>
              </a:rPr>
              <a:t>将相关信息提交市公共信用信息服务平台</a:t>
            </a:r>
            <a:endParaRPr sz="2400">
              <a:latin typeface="微软雅黑" panose="020B0503020204020204" charset="-122"/>
              <a:ea typeface="微软雅黑" panose="020B0503020204020204" charset="-122"/>
              <a:cs typeface="微软雅黑" panose="020B0503020204020204" charset="-122"/>
            </a:endParaRPr>
          </a:p>
          <a:p>
            <a:pPr marL="698500" marR="2103120" indent="-342900" algn="just" fontAlgn="auto">
              <a:lnSpc>
                <a:spcPct val="150000"/>
              </a:lnSpc>
              <a:spcBef>
                <a:spcPts val="0"/>
              </a:spcBef>
              <a:buFont typeface="Arial" panose="020B0604020202020204" pitchFamily="34" charset="0"/>
              <a:buChar char="•"/>
            </a:pPr>
            <a:r>
              <a:rPr sz="2400" dirty="0">
                <a:latin typeface="微软雅黑" panose="020B0503020204020204" charset="-122"/>
                <a:ea typeface="微软雅黑" panose="020B0503020204020204" charset="-122"/>
                <a:cs typeface="微软雅黑" panose="020B0503020204020204" charset="-122"/>
                <a:sym typeface="+mn-ea"/>
              </a:rPr>
              <a:t>取消单位3年内申请专项发展资金资格</a:t>
            </a:r>
            <a:endParaRPr sz="2400">
              <a:latin typeface="微软雅黑" panose="020B0503020204020204" charset="-122"/>
              <a:ea typeface="微软雅黑" panose="020B0503020204020204" charset="-122"/>
              <a:cs typeface="微软雅黑" panose="020B0503020204020204" charset="-122"/>
            </a:endParaRPr>
          </a:p>
          <a:p>
            <a:pPr marL="685800" indent="-342900" fontAlgn="auto">
              <a:lnSpc>
                <a:spcPct val="150000"/>
              </a:lnSpc>
              <a:spcBef>
                <a:spcPts val="0"/>
              </a:spcBef>
              <a:buFont typeface="Arial" panose="020B0604020202020204" pitchFamily="34" charset="0"/>
              <a:buChar char="•"/>
            </a:pPr>
            <a:r>
              <a:rPr sz="2400" dirty="0">
                <a:latin typeface="微软雅黑" panose="020B0503020204020204" charset="-122"/>
                <a:ea typeface="微软雅黑" panose="020B0503020204020204" charset="-122"/>
                <a:cs typeface="微软雅黑" panose="020B0503020204020204" charset="-122"/>
                <a:sym typeface="+mn-ea"/>
              </a:rPr>
              <a:t>按</a:t>
            </a:r>
            <a:r>
              <a:rPr lang="zh-CN" sz="2400" dirty="0">
                <a:latin typeface="微软雅黑" panose="020B0503020204020204" charset="-122"/>
                <a:ea typeface="微软雅黑" panose="020B0503020204020204" charset="-122"/>
                <a:cs typeface="微软雅黑" panose="020B0503020204020204" charset="-122"/>
                <a:sym typeface="+mn-ea"/>
              </a:rPr>
              <a:t>国家有关</a:t>
            </a:r>
            <a:r>
              <a:rPr sz="2400" dirty="0">
                <a:latin typeface="微软雅黑" panose="020B0503020204020204" charset="-122"/>
                <a:ea typeface="微软雅黑" panose="020B0503020204020204" charset="-122"/>
                <a:cs typeface="微软雅黑" panose="020B0503020204020204" charset="-122"/>
                <a:sym typeface="+mn-ea"/>
              </a:rPr>
              <a:t>规定追究有关责任人的相关责任</a:t>
            </a:r>
            <a:endParaRPr lang="zh-CN" altLang="en-US" sz="2400" dirty="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12192001" cy="6858000"/>
          </a:xfrm>
          <a:prstGeom prst="rect">
            <a:avLst/>
          </a:prstGeom>
          <a:solidFill>
            <a:srgbClr val="01377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p>
        </p:txBody>
      </p:sp>
      <p:sp>
        <p:nvSpPr>
          <p:cNvPr id="27" name="标题 4"/>
          <p:cNvSpPr txBox="1"/>
          <p:nvPr/>
        </p:nvSpPr>
        <p:spPr>
          <a:xfrm>
            <a:off x="4139565" y="3101340"/>
            <a:ext cx="5313045" cy="6565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lumMod val="50000"/>
                    <a:lumOff val="50000"/>
                  </a:schemeClr>
                </a:solidFill>
                <a:latin typeface="+mj-lt"/>
                <a:ea typeface="+mj-ea"/>
                <a:cs typeface="+mj-cs"/>
              </a:defRPr>
            </a:lvl1pPr>
          </a:lstStyle>
          <a:p>
            <a:pPr marL="12700">
              <a:lnSpc>
                <a:spcPct val="100000"/>
              </a:lnSpc>
            </a:pPr>
            <a:r>
              <a:rPr lang="zh-CN" sz="5400" dirty="0">
                <a:gradFill>
                  <a:gsLst>
                    <a:gs pos="0">
                      <a:srgbClr val="FECF40"/>
                    </a:gs>
                    <a:gs pos="100000">
                      <a:srgbClr val="846C21"/>
                    </a:gs>
                  </a:gsLst>
                  <a:lin scaled="0"/>
                </a:gradFill>
                <a:latin typeface="Microsoft YaHei UI" panose="020B0503020204020204" charset="-122"/>
                <a:cs typeface="Microsoft YaHei UI" panose="020B0503020204020204" charset="-122"/>
                <a:sym typeface="+mn-ea"/>
              </a:rPr>
              <a:t>特别提示</a:t>
            </a:r>
          </a:p>
        </p:txBody>
      </p:sp>
      <p:cxnSp>
        <p:nvCxnSpPr>
          <p:cNvPr id="29" name="直接连接符 28"/>
          <p:cNvCxnSpPr/>
          <p:nvPr/>
        </p:nvCxnSpPr>
        <p:spPr>
          <a:xfrm>
            <a:off x="2167741" y="1738837"/>
            <a:ext cx="10024259" cy="0"/>
          </a:xfrm>
          <a:prstGeom prst="line">
            <a:avLst/>
          </a:prstGeom>
          <a:noFill/>
          <a:ln w="15875" cap="flat" cmpd="sng" algn="ctr">
            <a:solidFill>
              <a:srgbClr val="000000">
                <a:lumMod val="50000"/>
                <a:lumOff val="50000"/>
              </a:srgbClr>
            </a:solidFill>
            <a:prstDash val="solid"/>
            <a:miter lim="800000"/>
          </a:ln>
          <a:effectLst/>
        </p:spPr>
      </p:cxnSp>
      <p:sp>
        <p:nvSpPr>
          <p:cNvPr id="30" name="文本框 29"/>
          <p:cNvSpPr txBox="1"/>
          <p:nvPr/>
        </p:nvSpPr>
        <p:spPr>
          <a:xfrm>
            <a:off x="761325" y="2940652"/>
            <a:ext cx="1123842" cy="977139"/>
          </a:xfrm>
          <a:prstGeom prst="rect">
            <a:avLst/>
          </a:prstGeom>
          <a:noFill/>
          <a:ln w="117475">
            <a:noFill/>
          </a:ln>
        </p:spPr>
        <p:txBody>
          <a:bodyPr wrap="none" rtlCol="0">
            <a:prstTxWarp prst="textPlain">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gradFill>
                  <a:gsLst>
                    <a:gs pos="100000">
                      <a:srgbClr val="D9B44F">
                        <a:alpha val="82000"/>
                      </a:srgbClr>
                    </a:gs>
                    <a:gs pos="0">
                      <a:srgbClr val="F0D58B">
                        <a:alpha val="28000"/>
                      </a:srgbClr>
                    </a:gs>
                  </a:gsLst>
                  <a:lin ang="5400000" scaled="0"/>
                </a:gradFill>
                <a:effectLst/>
                <a:uLnTx/>
                <a:uFillTx/>
                <a:latin typeface="Impact" panose="020B0806030902050204" pitchFamily="34" charset="0"/>
                <a:ea typeface="微软雅黑 Light" panose="020B0502040204020203" pitchFamily="34" charset="-122"/>
                <a:cs typeface="Aparajita" panose="020B0604020202020204" pitchFamily="34" charset="0"/>
              </a:rPr>
              <a:t>/04</a:t>
            </a:r>
            <a:endParaRPr kumimoji="0" lang="zh-CN" altLang="en-US" sz="7200" b="1" i="0" u="none" strike="noStrike" kern="1200" cap="none" spc="0" normalizeH="0" baseline="0" noProof="0" dirty="0">
              <a:ln>
                <a:noFill/>
              </a:ln>
              <a:gradFill>
                <a:gsLst>
                  <a:gs pos="100000">
                    <a:srgbClr val="D9B44F">
                      <a:alpha val="82000"/>
                    </a:srgbClr>
                  </a:gs>
                  <a:gs pos="0">
                    <a:srgbClr val="F0D58B">
                      <a:alpha val="28000"/>
                    </a:srgbClr>
                  </a:gs>
                </a:gsLst>
                <a:lin ang="5400000" scaled="0"/>
              </a:gradFill>
              <a:effectLst/>
              <a:uLnTx/>
              <a:uFillTx/>
              <a:latin typeface="Impact" panose="020B0806030902050204" pitchFamily="34" charset="0"/>
              <a:ea typeface="微软雅黑 Light" panose="020B0502040204020203" pitchFamily="34" charset="-122"/>
              <a:cs typeface="Aparajita" panose="020B0604020202020204" pitchFamily="34" charset="0"/>
            </a:endParaRPr>
          </a:p>
        </p:txBody>
      </p:sp>
      <p:pic>
        <p:nvPicPr>
          <p:cNvPr id="9" name="图片 8"/>
          <p:cNvPicPr>
            <a:picLocks noChangeAspect="1"/>
          </p:cNvPicPr>
          <p:nvPr/>
        </p:nvPicPr>
        <p:blipFill rotWithShape="1">
          <a:blip r:embed="rId2">
            <a:alphaModFix amt="35000"/>
            <a:clrChange>
              <a:clrFrom>
                <a:srgbClr val="0087C4"/>
              </a:clrFrom>
              <a:clrTo>
                <a:srgbClr val="0087C4">
                  <a:alpha val="0"/>
                </a:srgbClr>
              </a:clrTo>
            </a:clrChange>
          </a:blip>
          <a:srcRect r="1327"/>
          <a:stretch>
            <a:fillRect/>
          </a:stretch>
        </p:blipFill>
        <p:spPr>
          <a:xfrm>
            <a:off x="8418830" y="4899660"/>
            <a:ext cx="3773170" cy="20510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41528" y="225101"/>
            <a:ext cx="11250472" cy="521970"/>
          </a:xfrm>
          <a:prstGeom prst="rect">
            <a:avLst/>
          </a:prstGeom>
          <a:noFill/>
        </p:spPr>
        <p:txBody>
          <a:bodyPr wrap="square">
            <a:spAutoFit/>
          </a:bodyPr>
          <a:lstStyle/>
          <a:p>
            <a:pPr>
              <a:lnSpc>
                <a:spcPct val="100000"/>
              </a:lnSpc>
            </a:pPr>
            <a:r>
              <a:rPr sz="2800" b="1" dirty="0">
                <a:solidFill>
                  <a:schemeClr val="bg1"/>
                </a:solidFill>
                <a:latin typeface="Microsoft YaHei UI" panose="020B0503020204020204" charset="-122"/>
                <a:cs typeface="Microsoft YaHei UI" panose="020B0503020204020204" charset="-122"/>
                <a:sym typeface="+mn-ea"/>
              </a:rPr>
              <a:t>背景情况</a:t>
            </a:r>
            <a:endParaRPr kumimoji="0" lang="zh-CN" altLang="en-US" sz="2800" b="1" i="0" u="none" strike="noStrike" kern="1200" cap="none" spc="0" normalizeH="0" baseline="0" noProof="0" dirty="0">
              <a:ln>
                <a:noFill/>
              </a:ln>
              <a:solidFill>
                <a:schemeClr val="bg1"/>
              </a:solidFill>
              <a:effectLst/>
              <a:uLnTx/>
              <a:uFillTx/>
              <a:latin typeface="Microsoft YaHei UI" panose="020B0503020204020204" charset="-122"/>
              <a:cs typeface="Microsoft YaHei UI" panose="020B0503020204020204" charset="-122"/>
              <a:sym typeface="+mn-ea"/>
            </a:endParaRPr>
          </a:p>
        </p:txBody>
      </p:sp>
      <p:grpSp>
        <p:nvGrpSpPr>
          <p:cNvPr id="9" name="组合 8"/>
          <p:cNvGrpSpPr/>
          <p:nvPr/>
        </p:nvGrpSpPr>
        <p:grpSpPr>
          <a:xfrm>
            <a:off x="687070" y="1090930"/>
            <a:ext cx="6666230" cy="2014220"/>
            <a:chOff x="437" y="1974"/>
            <a:chExt cx="10270" cy="3243"/>
          </a:xfrm>
        </p:grpSpPr>
        <p:sp>
          <p:nvSpPr>
            <p:cNvPr id="12" name="矩形: 圆角 11"/>
            <p:cNvSpPr/>
            <p:nvPr/>
          </p:nvSpPr>
          <p:spPr>
            <a:xfrm>
              <a:off x="437" y="1974"/>
              <a:ext cx="10270" cy="3243"/>
            </a:xfrm>
            <a:prstGeom prst="roundRect">
              <a:avLst>
                <a:gd name="adj" fmla="val 1717"/>
              </a:avLst>
            </a:prstGeom>
            <a:noFill/>
            <a:ln w="19050">
              <a:solidFill>
                <a:schemeClr val="bg1">
                  <a:lumMod val="65000"/>
                </a:schemeClr>
              </a:solidFill>
              <a:prstDash val="dash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defRPr/>
              </a:pPr>
              <a:r>
                <a:rPr b="1" spc="-15" dirty="0">
                  <a:latin typeface="Microsoft YaHei UI" panose="020B0503020204020204" charset="-122"/>
                  <a:cs typeface="Microsoft YaHei UI" panose="020B0503020204020204" charset="-122"/>
                  <a:sym typeface="+mn-ea"/>
                </a:rPr>
                <a:t>20</a:t>
              </a:r>
              <a:r>
                <a:rPr b="1" spc="-20" dirty="0">
                  <a:latin typeface="Microsoft YaHei UI" panose="020B0503020204020204" charset="-122"/>
                  <a:cs typeface="Microsoft YaHei UI" panose="020B0503020204020204" charset="-122"/>
                  <a:sym typeface="+mn-ea"/>
                </a:rPr>
                <a:t>13</a:t>
              </a:r>
              <a:r>
                <a:rPr b="1" dirty="0">
                  <a:latin typeface="Microsoft YaHei UI" panose="020B0503020204020204" charset="-122"/>
                  <a:cs typeface="Microsoft YaHei UI" panose="020B0503020204020204" charset="-122"/>
                  <a:sym typeface="+mn-ea"/>
                </a:rPr>
                <a:t>年，</a:t>
              </a:r>
              <a:endParaRPr lang="zh-CN" altLang="en-US">
                <a:solidFill>
                  <a:prstClr val="white"/>
                </a:solidFill>
                <a:latin typeface="Arial" panose="020B0604020202020204"/>
                <a:ea typeface="微软雅黑 Light" panose="020B0502040204020203" pitchFamily="34" charset="-122"/>
              </a:endParaRPr>
            </a:p>
          </p:txBody>
        </p:sp>
        <p:sp>
          <p:nvSpPr>
            <p:cNvPr id="13" name="矩形 12"/>
            <p:cNvSpPr/>
            <p:nvPr/>
          </p:nvSpPr>
          <p:spPr>
            <a:xfrm>
              <a:off x="838" y="2022"/>
              <a:ext cx="9487" cy="2823"/>
            </a:xfrm>
            <a:prstGeom prst="rect">
              <a:avLst/>
            </a:prstGeom>
          </p:spPr>
          <p:txBody>
            <a:bodyPr wrap="square">
              <a:spAutoFit/>
            </a:bodyPr>
            <a:lstStyle/>
            <a:p>
              <a:pPr>
                <a:lnSpc>
                  <a:spcPct val="150000"/>
                </a:lnSpc>
              </a:pPr>
              <a:r>
                <a:rPr lang="en-US" b="1" dirty="0">
                  <a:latin typeface="微软雅黑" panose="020B0503020204020204" charset="-122"/>
                  <a:ea typeface="微软雅黑" panose="020B0503020204020204" charset="-122"/>
                  <a:cs typeface="微软雅黑" panose="020B0503020204020204" charset="-122"/>
                  <a:sym typeface="+mn-ea"/>
                </a:rPr>
                <a:t>2013</a:t>
              </a:r>
              <a:r>
                <a:rPr lang="zh-CN" altLang="en-US" b="1" dirty="0">
                  <a:latin typeface="微软雅黑" panose="020B0503020204020204" charset="-122"/>
                  <a:ea typeface="微软雅黑" panose="020B0503020204020204" charset="-122"/>
                  <a:cs typeface="微软雅黑" panose="020B0503020204020204" charset="-122"/>
                  <a:sym typeface="+mn-ea"/>
                </a:rPr>
                <a:t>年</a:t>
              </a:r>
              <a:endParaRPr b="1"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dirty="0">
                  <a:latin typeface="Microsoft YaHei UI" panose="020B0503020204020204" charset="-122"/>
                  <a:cs typeface="Microsoft YaHei UI" panose="020B0503020204020204" charset="-122"/>
                  <a:sym typeface="+mn-ea"/>
                </a:rPr>
                <a:t>上海化学工业区设立专项资金鼓励和扶持区内循环经济发展和资源综合利用项目。</a:t>
              </a:r>
              <a:r>
                <a:rPr lang="zh-CN" dirty="0">
                  <a:latin typeface="Microsoft YaHei UI" panose="020B0503020204020204" charset="-122"/>
                  <a:cs typeface="Microsoft YaHei UI" panose="020B0503020204020204" charset="-122"/>
                  <a:sym typeface="+mn-ea"/>
                </a:rPr>
                <a:t>近</a:t>
              </a:r>
              <a:r>
                <a:rPr dirty="0">
                  <a:latin typeface="Microsoft YaHei UI" panose="020B0503020204020204" charset="-122"/>
                  <a:cs typeface="Microsoft YaHei UI" panose="020B0503020204020204" charset="-122"/>
                  <a:sym typeface="+mn-ea"/>
                </a:rPr>
                <a:t>年来，许多环保项目因此得到奖励，许多企业积极实践因此获益。</a:t>
              </a:r>
              <a:endParaRPr lang="en-US" altLang="zh-CN" dirty="0">
                <a:solidFill>
                  <a:schemeClr val="tx1">
                    <a:lumMod val="75000"/>
                    <a:lumOff val="25000"/>
                  </a:schemeClr>
                </a:solidFill>
                <a:latin typeface="Microsoft YaHei UI" panose="020B0503020204020204" charset="-122"/>
                <a:ea typeface="微软雅黑" panose="020B0503020204020204" charset="-122"/>
                <a:cs typeface="Microsoft YaHei UI" panose="020B0503020204020204" charset="-122"/>
                <a:sym typeface="+mn-ea"/>
              </a:endParaRPr>
            </a:p>
          </p:txBody>
        </p:sp>
      </p:grpSp>
      <p:sp>
        <p:nvSpPr>
          <p:cNvPr id="14" name="矩形 13"/>
          <p:cNvSpPr/>
          <p:nvPr/>
        </p:nvSpPr>
        <p:spPr>
          <a:xfrm>
            <a:off x="675005" y="3337560"/>
            <a:ext cx="6678295" cy="2814955"/>
          </a:xfrm>
          <a:prstGeom prst="rect">
            <a:avLst/>
          </a:prstGeom>
        </p:spPr>
        <p:txBody>
          <a:bodyPr wrap="square">
            <a:spAutoFit/>
          </a:bodyPr>
          <a:lstStyle/>
          <a:p>
            <a:pPr algn="l" fontAlgn="auto">
              <a:lnSpc>
                <a:spcPct val="150000"/>
              </a:lnSpc>
              <a:spcAft>
                <a:spcPts val="1200"/>
              </a:spcAft>
              <a:buClrTx/>
              <a:buSzTx/>
              <a:buFontTx/>
              <a:buNone/>
            </a:pPr>
            <a:r>
              <a:rPr lang="en-US" b="1" dirty="0">
                <a:latin typeface="Microsoft YaHei UI" panose="020B0503020204020204" charset="-122"/>
                <a:cs typeface="Microsoft YaHei UI" panose="020B0503020204020204" charset="-122"/>
                <a:sym typeface="+mn-ea"/>
              </a:rPr>
              <a:t>       </a:t>
            </a:r>
            <a:r>
              <a:rPr b="1" dirty="0">
                <a:latin typeface="Microsoft YaHei UI" panose="020B0503020204020204" charset="-122"/>
                <a:cs typeface="Microsoft YaHei UI" panose="020B0503020204020204" charset="-122"/>
                <a:sym typeface="+mn-ea"/>
              </a:rPr>
              <a:t>对更大范围的项目，以更大力度进行扶持，促进化工区产业高效化、资源循环化、生产清洁化、安全可控化的可持续发展</a:t>
            </a:r>
          </a:p>
          <a:p>
            <a:pPr marL="298450" marR="12700" indent="-285750" fontAlgn="auto">
              <a:lnSpc>
                <a:spcPct val="150000"/>
              </a:lnSpc>
              <a:spcAft>
                <a:spcPts val="600"/>
              </a:spcAft>
              <a:buFont typeface="Wingdings" panose="05000000000000000000" charset="0"/>
              <a:buChar char="l"/>
            </a:pPr>
            <a:r>
              <a:rPr lang="en-US" b="1" dirty="0">
                <a:latin typeface="Microsoft YaHei UI" panose="020B0503020204020204" charset="-122"/>
                <a:cs typeface="Microsoft YaHei UI" panose="020B0503020204020204" charset="-122"/>
                <a:sym typeface="+mn-ea"/>
              </a:rPr>
              <a:t>2018</a:t>
            </a:r>
            <a:r>
              <a:rPr lang="zh-CN" altLang="en-US" b="1" dirty="0">
                <a:latin typeface="Microsoft YaHei UI" panose="020B0503020204020204" charset="-122"/>
                <a:cs typeface="Microsoft YaHei UI" panose="020B0503020204020204" charset="-122"/>
                <a:sym typeface="+mn-ea"/>
              </a:rPr>
              <a:t>年：</a:t>
            </a:r>
            <a:r>
              <a:rPr lang="zh-CN" dirty="0">
                <a:latin typeface="Microsoft YaHei UI" panose="020B0503020204020204" charset="-122"/>
                <a:cs typeface="Microsoft YaHei UI" panose="020B0503020204020204" charset="-122"/>
                <a:sym typeface="+mn-ea"/>
              </a:rPr>
              <a:t>上海化工区管委会</a:t>
            </a:r>
            <a:r>
              <a:rPr dirty="0">
                <a:latin typeface="Microsoft YaHei UI" panose="020B0503020204020204" charset="-122"/>
                <a:cs typeface="Microsoft YaHei UI" panose="020B0503020204020204" charset="-122"/>
                <a:sym typeface="+mn-ea"/>
              </a:rPr>
              <a:t>发布《上海化学工业区产业绿色发展专项扶持实施办法》</a:t>
            </a:r>
          </a:p>
          <a:p>
            <a:pPr marL="298450" marR="12700" indent="-285750" algn="l">
              <a:lnSpc>
                <a:spcPct val="150000"/>
              </a:lnSpc>
              <a:buClrTx/>
              <a:buSzTx/>
              <a:buFont typeface="Wingdings" panose="05000000000000000000" charset="0"/>
              <a:buChar char="l"/>
            </a:pPr>
            <a:r>
              <a:rPr lang="en-US" b="1" dirty="0">
                <a:latin typeface="Microsoft YaHei UI" panose="020B0503020204020204" charset="-122"/>
                <a:cs typeface="Microsoft YaHei UI" panose="020B0503020204020204" charset="-122"/>
                <a:sym typeface="+mn-ea"/>
              </a:rPr>
              <a:t>2021年：</a:t>
            </a:r>
            <a:r>
              <a:rPr lang="zh-CN" dirty="0">
                <a:latin typeface="Microsoft YaHei UI" panose="020B0503020204020204" charset="-122"/>
                <a:cs typeface="Microsoft YaHei UI" panose="020B0503020204020204" charset="-122"/>
                <a:sym typeface="+mn-ea"/>
              </a:rPr>
              <a:t>上海化工区管委会发布修订版《上海化学工业区产业绿色发展专项扶持实施办法》</a:t>
            </a:r>
            <a:endParaRPr lang="zh-CN" altLang="en-US" b="1" dirty="0">
              <a:solidFill>
                <a:schemeClr val="tx1">
                  <a:lumMod val="75000"/>
                  <a:lumOff val="25000"/>
                </a:schemeClr>
              </a:solidFill>
              <a:latin typeface="Microsoft YaHei UI" panose="020B0503020204020204" charset="-122"/>
              <a:ea typeface="微软雅黑" panose="020B0503020204020204" charset="-122"/>
              <a:cs typeface="Microsoft YaHei UI" panose="020B0503020204020204" charset="-122"/>
              <a:sym typeface="+mn-ea"/>
            </a:endParaRPr>
          </a:p>
        </p:txBody>
      </p:sp>
      <p:pic>
        <p:nvPicPr>
          <p:cNvPr id="7" name="图片 6"/>
          <p:cNvPicPr>
            <a:picLocks noChangeAspect="1"/>
          </p:cNvPicPr>
          <p:nvPr/>
        </p:nvPicPr>
        <p:blipFill>
          <a:blip r:embed="rId2"/>
          <a:stretch>
            <a:fillRect/>
          </a:stretch>
        </p:blipFill>
        <p:spPr>
          <a:xfrm>
            <a:off x="7657465" y="1090930"/>
            <a:ext cx="3655060" cy="5187315"/>
          </a:xfrm>
          <a:prstGeom prst="rect">
            <a:avLst/>
          </a:prstGeom>
          <a:effectLst>
            <a:outerShdw blurRad="38100" dist="25400" dir="2700000" algn="tl" rotWithShape="0">
              <a:prstClr val="black">
                <a:alpha val="40000"/>
              </a:prstClr>
            </a:outerShdw>
          </a:effec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an-thinking_62113"/>
          <p:cNvSpPr>
            <a:spLocks noChangeAspect="1"/>
          </p:cNvSpPr>
          <p:nvPr/>
        </p:nvSpPr>
        <p:spPr>
          <a:xfrm>
            <a:off x="951561" y="4548661"/>
            <a:ext cx="216000" cy="214573"/>
          </a:xfrm>
          <a:custGeom>
            <a:avLst/>
            <a:gdLst>
              <a:gd name="connsiteX0" fmla="*/ 381283 w 608115"/>
              <a:gd name="connsiteY0" fmla="*/ 329752 h 564100"/>
              <a:gd name="connsiteX1" fmla="*/ 399948 w 608115"/>
              <a:gd name="connsiteY1" fmla="*/ 348452 h 564100"/>
              <a:gd name="connsiteX2" fmla="*/ 381283 w 608115"/>
              <a:gd name="connsiteY2" fmla="*/ 367152 h 564100"/>
              <a:gd name="connsiteX3" fmla="*/ 362618 w 608115"/>
              <a:gd name="connsiteY3" fmla="*/ 348452 h 564100"/>
              <a:gd name="connsiteX4" fmla="*/ 381283 w 608115"/>
              <a:gd name="connsiteY4" fmla="*/ 329752 h 564100"/>
              <a:gd name="connsiteX5" fmla="*/ 467338 w 608115"/>
              <a:gd name="connsiteY5" fmla="*/ 291294 h 564100"/>
              <a:gd name="connsiteX6" fmla="*/ 496482 w 608115"/>
              <a:gd name="connsiteY6" fmla="*/ 320402 h 564100"/>
              <a:gd name="connsiteX7" fmla="*/ 467338 w 608115"/>
              <a:gd name="connsiteY7" fmla="*/ 349510 h 564100"/>
              <a:gd name="connsiteX8" fmla="*/ 438194 w 608115"/>
              <a:gd name="connsiteY8" fmla="*/ 320402 h 564100"/>
              <a:gd name="connsiteX9" fmla="*/ 467338 w 608115"/>
              <a:gd name="connsiteY9" fmla="*/ 291294 h 564100"/>
              <a:gd name="connsiteX10" fmla="*/ 452166 w 608115"/>
              <a:gd name="connsiteY10" fmla="*/ 129699 h 564100"/>
              <a:gd name="connsiteX11" fmla="*/ 470443 w 608115"/>
              <a:gd name="connsiteY11" fmla="*/ 147905 h 564100"/>
              <a:gd name="connsiteX12" fmla="*/ 452166 w 608115"/>
              <a:gd name="connsiteY12" fmla="*/ 166111 h 564100"/>
              <a:gd name="connsiteX13" fmla="*/ 433889 w 608115"/>
              <a:gd name="connsiteY13" fmla="*/ 147905 h 564100"/>
              <a:gd name="connsiteX14" fmla="*/ 452166 w 608115"/>
              <a:gd name="connsiteY14" fmla="*/ 129699 h 564100"/>
              <a:gd name="connsiteX15" fmla="*/ 393526 w 608115"/>
              <a:gd name="connsiteY15" fmla="*/ 129699 h 564100"/>
              <a:gd name="connsiteX16" fmla="*/ 411803 w 608115"/>
              <a:gd name="connsiteY16" fmla="*/ 147905 h 564100"/>
              <a:gd name="connsiteX17" fmla="*/ 393526 w 608115"/>
              <a:gd name="connsiteY17" fmla="*/ 166111 h 564100"/>
              <a:gd name="connsiteX18" fmla="*/ 375249 w 608115"/>
              <a:gd name="connsiteY18" fmla="*/ 147905 h 564100"/>
              <a:gd name="connsiteX19" fmla="*/ 393526 w 608115"/>
              <a:gd name="connsiteY19" fmla="*/ 129699 h 564100"/>
              <a:gd name="connsiteX20" fmla="*/ 282163 w 608115"/>
              <a:gd name="connsiteY20" fmla="*/ 35244 h 564100"/>
              <a:gd name="connsiteX21" fmla="*/ 198279 w 608115"/>
              <a:gd name="connsiteY21" fmla="*/ 116569 h 564100"/>
              <a:gd name="connsiteX22" fmla="*/ 251660 w 608115"/>
              <a:gd name="connsiteY22" fmla="*/ 106220 h 564100"/>
              <a:gd name="connsiteX23" fmla="*/ 284314 w 608115"/>
              <a:gd name="connsiteY23" fmla="*/ 114811 h 564100"/>
              <a:gd name="connsiteX24" fmla="*/ 301227 w 608115"/>
              <a:gd name="connsiteY24" fmla="*/ 127308 h 564100"/>
              <a:gd name="connsiteX25" fmla="*/ 316088 w 608115"/>
              <a:gd name="connsiteY25" fmla="*/ 137267 h 564100"/>
              <a:gd name="connsiteX26" fmla="*/ 318727 w 608115"/>
              <a:gd name="connsiteY26" fmla="*/ 139512 h 564100"/>
              <a:gd name="connsiteX27" fmla="*/ 334859 w 608115"/>
              <a:gd name="connsiteY27" fmla="*/ 129749 h 564100"/>
              <a:gd name="connsiteX28" fmla="*/ 353141 w 608115"/>
              <a:gd name="connsiteY28" fmla="*/ 148006 h 564100"/>
              <a:gd name="connsiteX29" fmla="*/ 334859 w 608115"/>
              <a:gd name="connsiteY29" fmla="*/ 166165 h 564100"/>
              <a:gd name="connsiteX30" fmla="*/ 330459 w 608115"/>
              <a:gd name="connsiteY30" fmla="*/ 165677 h 564100"/>
              <a:gd name="connsiteX31" fmla="*/ 331437 w 608115"/>
              <a:gd name="connsiteY31" fmla="*/ 179735 h 564100"/>
              <a:gd name="connsiteX32" fmla="*/ 331437 w 608115"/>
              <a:gd name="connsiteY32" fmla="*/ 201311 h 564100"/>
              <a:gd name="connsiteX33" fmla="*/ 334077 w 608115"/>
              <a:gd name="connsiteY33" fmla="*/ 208048 h 564100"/>
              <a:gd name="connsiteX34" fmla="*/ 398798 w 608115"/>
              <a:gd name="connsiteY34" fmla="*/ 252566 h 564100"/>
              <a:gd name="connsiteX35" fmla="*/ 456480 w 608115"/>
              <a:gd name="connsiteY35" fmla="*/ 221520 h 564100"/>
              <a:gd name="connsiteX36" fmla="*/ 464497 w 608115"/>
              <a:gd name="connsiteY36" fmla="*/ 209610 h 564100"/>
              <a:gd name="connsiteX37" fmla="*/ 477793 w 608115"/>
              <a:gd name="connsiteY37" fmla="*/ 214882 h 564100"/>
              <a:gd name="connsiteX38" fmla="*/ 503408 w 608115"/>
              <a:gd name="connsiteY38" fmla="*/ 219861 h 564100"/>
              <a:gd name="connsiteX39" fmla="*/ 572724 w 608115"/>
              <a:gd name="connsiteY39" fmla="*/ 150544 h 564100"/>
              <a:gd name="connsiteX40" fmla="*/ 503408 w 608115"/>
              <a:gd name="connsiteY40" fmla="*/ 81227 h 564100"/>
              <a:gd name="connsiteX41" fmla="*/ 482681 w 608115"/>
              <a:gd name="connsiteY41" fmla="*/ 84351 h 564100"/>
              <a:gd name="connsiteX42" fmla="*/ 468016 w 608115"/>
              <a:gd name="connsiteY42" fmla="*/ 88940 h 564100"/>
              <a:gd name="connsiteX43" fmla="*/ 461466 w 608115"/>
              <a:gd name="connsiteY43" fmla="*/ 75076 h 564100"/>
              <a:gd name="connsiteX44" fmla="*/ 398798 w 608115"/>
              <a:gd name="connsiteY44" fmla="*/ 35244 h 564100"/>
              <a:gd name="connsiteX45" fmla="*/ 354314 w 608115"/>
              <a:gd name="connsiteY45" fmla="*/ 51353 h 564100"/>
              <a:gd name="connsiteX46" fmla="*/ 343560 w 608115"/>
              <a:gd name="connsiteY46" fmla="*/ 60334 h 564100"/>
              <a:gd name="connsiteX47" fmla="*/ 332414 w 608115"/>
              <a:gd name="connsiteY47" fmla="*/ 51938 h 564100"/>
              <a:gd name="connsiteX48" fmla="*/ 282163 w 608115"/>
              <a:gd name="connsiteY48" fmla="*/ 35244 h 564100"/>
              <a:gd name="connsiteX49" fmla="*/ 282163 w 608115"/>
              <a:gd name="connsiteY49" fmla="*/ 0 h 564100"/>
              <a:gd name="connsiteX50" fmla="*/ 342582 w 608115"/>
              <a:gd name="connsiteY50" fmla="*/ 16401 h 564100"/>
              <a:gd name="connsiteX51" fmla="*/ 398798 w 608115"/>
              <a:gd name="connsiteY51" fmla="*/ 0 h 564100"/>
              <a:gd name="connsiteX52" fmla="*/ 486298 w 608115"/>
              <a:gd name="connsiteY52" fmla="*/ 47350 h 564100"/>
              <a:gd name="connsiteX53" fmla="*/ 503408 w 608115"/>
              <a:gd name="connsiteY53" fmla="*/ 45885 h 564100"/>
              <a:gd name="connsiteX54" fmla="*/ 608115 w 608115"/>
              <a:gd name="connsiteY54" fmla="*/ 150544 h 564100"/>
              <a:gd name="connsiteX55" fmla="*/ 503408 w 608115"/>
              <a:gd name="connsiteY55" fmla="*/ 255105 h 564100"/>
              <a:gd name="connsiteX56" fmla="*/ 477695 w 608115"/>
              <a:gd name="connsiteY56" fmla="*/ 251883 h 564100"/>
              <a:gd name="connsiteX57" fmla="*/ 398798 w 608115"/>
              <a:gd name="connsiteY57" fmla="*/ 287810 h 564100"/>
              <a:gd name="connsiteX58" fmla="*/ 338867 w 608115"/>
              <a:gd name="connsiteY58" fmla="*/ 268968 h 564100"/>
              <a:gd name="connsiteX59" fmla="*/ 333979 w 608115"/>
              <a:gd name="connsiteY59" fmla="*/ 265258 h 564100"/>
              <a:gd name="connsiteX60" fmla="*/ 327135 w 608115"/>
              <a:gd name="connsiteY60" fmla="*/ 273849 h 564100"/>
              <a:gd name="connsiteX61" fmla="*/ 323811 w 608115"/>
              <a:gd name="connsiteY61" fmla="*/ 285174 h 564100"/>
              <a:gd name="connsiteX62" fmla="*/ 315892 w 608115"/>
              <a:gd name="connsiteY62" fmla="*/ 312510 h 564100"/>
              <a:gd name="connsiteX63" fmla="*/ 307191 w 608115"/>
              <a:gd name="connsiteY63" fmla="*/ 355272 h 564100"/>
              <a:gd name="connsiteX64" fmla="*/ 307386 w 608115"/>
              <a:gd name="connsiteY64" fmla="*/ 355467 h 564100"/>
              <a:gd name="connsiteX65" fmla="*/ 318336 w 608115"/>
              <a:gd name="connsiteY65" fmla="*/ 370209 h 564100"/>
              <a:gd name="connsiteX66" fmla="*/ 319021 w 608115"/>
              <a:gd name="connsiteY66" fmla="*/ 372552 h 564100"/>
              <a:gd name="connsiteX67" fmla="*/ 325375 w 608115"/>
              <a:gd name="connsiteY67" fmla="*/ 390418 h 564100"/>
              <a:gd name="connsiteX68" fmla="*/ 329090 w 608115"/>
              <a:gd name="connsiteY68" fmla="*/ 392761 h 564100"/>
              <a:gd name="connsiteX69" fmla="*/ 334663 w 608115"/>
              <a:gd name="connsiteY69" fmla="*/ 394909 h 564100"/>
              <a:gd name="connsiteX70" fmla="*/ 439957 w 608115"/>
              <a:gd name="connsiteY70" fmla="*/ 440893 h 564100"/>
              <a:gd name="connsiteX71" fmla="*/ 478868 w 608115"/>
              <a:gd name="connsiteY71" fmla="*/ 556973 h 564100"/>
              <a:gd name="connsiteX72" fmla="*/ 477108 w 608115"/>
              <a:gd name="connsiteY72" fmla="*/ 561952 h 564100"/>
              <a:gd name="connsiteX73" fmla="*/ 472318 w 608115"/>
              <a:gd name="connsiteY73" fmla="*/ 564100 h 564100"/>
              <a:gd name="connsiteX74" fmla="*/ 239439 w 608115"/>
              <a:gd name="connsiteY74" fmla="*/ 564100 h 564100"/>
              <a:gd name="connsiteX75" fmla="*/ 6560 w 608115"/>
              <a:gd name="connsiteY75" fmla="*/ 564100 h 564100"/>
              <a:gd name="connsiteX76" fmla="*/ 1672 w 608115"/>
              <a:gd name="connsiteY76" fmla="*/ 561952 h 564100"/>
              <a:gd name="connsiteX77" fmla="*/ 10 w 608115"/>
              <a:gd name="connsiteY77" fmla="*/ 556973 h 564100"/>
              <a:gd name="connsiteX78" fmla="*/ 38921 w 608115"/>
              <a:gd name="connsiteY78" fmla="*/ 440893 h 564100"/>
              <a:gd name="connsiteX79" fmla="*/ 144215 w 608115"/>
              <a:gd name="connsiteY79" fmla="*/ 394909 h 564100"/>
              <a:gd name="connsiteX80" fmla="*/ 149787 w 608115"/>
              <a:gd name="connsiteY80" fmla="*/ 392761 h 564100"/>
              <a:gd name="connsiteX81" fmla="*/ 153502 w 608115"/>
              <a:gd name="connsiteY81" fmla="*/ 390418 h 564100"/>
              <a:gd name="connsiteX82" fmla="*/ 159857 w 608115"/>
              <a:gd name="connsiteY82" fmla="*/ 372552 h 564100"/>
              <a:gd name="connsiteX83" fmla="*/ 160542 w 608115"/>
              <a:gd name="connsiteY83" fmla="*/ 370209 h 564100"/>
              <a:gd name="connsiteX84" fmla="*/ 171491 w 608115"/>
              <a:gd name="connsiteY84" fmla="*/ 355467 h 564100"/>
              <a:gd name="connsiteX85" fmla="*/ 171687 w 608115"/>
              <a:gd name="connsiteY85" fmla="*/ 355272 h 564100"/>
              <a:gd name="connsiteX86" fmla="*/ 162986 w 608115"/>
              <a:gd name="connsiteY86" fmla="*/ 312510 h 564100"/>
              <a:gd name="connsiteX87" fmla="*/ 155067 w 608115"/>
              <a:gd name="connsiteY87" fmla="*/ 285174 h 564100"/>
              <a:gd name="connsiteX88" fmla="*/ 151645 w 608115"/>
              <a:gd name="connsiteY88" fmla="*/ 273849 h 564100"/>
              <a:gd name="connsiteX89" fmla="*/ 139620 w 608115"/>
              <a:gd name="connsiteY89" fmla="*/ 230600 h 564100"/>
              <a:gd name="connsiteX90" fmla="*/ 146561 w 608115"/>
              <a:gd name="connsiteY90" fmla="*/ 220642 h 564100"/>
              <a:gd name="connsiteX91" fmla="*/ 147441 w 608115"/>
              <a:gd name="connsiteY91" fmla="*/ 220349 h 564100"/>
              <a:gd name="connsiteX92" fmla="*/ 147539 w 608115"/>
              <a:gd name="connsiteY92" fmla="*/ 179735 h 564100"/>
              <a:gd name="connsiteX93" fmla="*/ 147441 w 608115"/>
              <a:gd name="connsiteY93" fmla="*/ 179735 h 564100"/>
              <a:gd name="connsiteX94" fmla="*/ 147441 w 608115"/>
              <a:gd name="connsiteY94" fmla="*/ 179540 h 564100"/>
              <a:gd name="connsiteX95" fmla="*/ 164159 w 608115"/>
              <a:gd name="connsiteY95" fmla="*/ 136485 h 564100"/>
              <a:gd name="connsiteX96" fmla="*/ 162888 w 608115"/>
              <a:gd name="connsiteY96" fmla="*/ 119205 h 564100"/>
              <a:gd name="connsiteX97" fmla="*/ 282163 w 608115"/>
              <a:gd name="connsiteY97" fmla="*/ 0 h 56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08115" h="564100">
                <a:moveTo>
                  <a:pt x="381283" y="329752"/>
                </a:moveTo>
                <a:cubicBezTo>
                  <a:pt x="391591" y="329752"/>
                  <a:pt x="399948" y="338124"/>
                  <a:pt x="399948" y="348452"/>
                </a:cubicBezTo>
                <a:cubicBezTo>
                  <a:pt x="399948" y="358780"/>
                  <a:pt x="391591" y="367152"/>
                  <a:pt x="381283" y="367152"/>
                </a:cubicBezTo>
                <a:cubicBezTo>
                  <a:pt x="370975" y="367152"/>
                  <a:pt x="362618" y="358780"/>
                  <a:pt x="362618" y="348452"/>
                </a:cubicBezTo>
                <a:cubicBezTo>
                  <a:pt x="362618" y="338124"/>
                  <a:pt x="370975" y="329752"/>
                  <a:pt x="381283" y="329752"/>
                </a:cubicBezTo>
                <a:close/>
                <a:moveTo>
                  <a:pt x="467338" y="291294"/>
                </a:moveTo>
                <a:cubicBezTo>
                  <a:pt x="483434" y="291294"/>
                  <a:pt x="496482" y="304326"/>
                  <a:pt x="496482" y="320402"/>
                </a:cubicBezTo>
                <a:cubicBezTo>
                  <a:pt x="496482" y="336478"/>
                  <a:pt x="483434" y="349510"/>
                  <a:pt x="467338" y="349510"/>
                </a:cubicBezTo>
                <a:cubicBezTo>
                  <a:pt x="451242" y="349510"/>
                  <a:pt x="438194" y="336478"/>
                  <a:pt x="438194" y="320402"/>
                </a:cubicBezTo>
                <a:cubicBezTo>
                  <a:pt x="438194" y="304326"/>
                  <a:pt x="451242" y="291294"/>
                  <a:pt x="467338" y="291294"/>
                </a:cubicBezTo>
                <a:close/>
                <a:moveTo>
                  <a:pt x="452166" y="129699"/>
                </a:moveTo>
                <a:cubicBezTo>
                  <a:pt x="462260" y="129699"/>
                  <a:pt x="470443" y="137850"/>
                  <a:pt x="470443" y="147905"/>
                </a:cubicBezTo>
                <a:cubicBezTo>
                  <a:pt x="470443" y="157960"/>
                  <a:pt x="462260" y="166111"/>
                  <a:pt x="452166" y="166111"/>
                </a:cubicBezTo>
                <a:cubicBezTo>
                  <a:pt x="442072" y="166111"/>
                  <a:pt x="433889" y="157960"/>
                  <a:pt x="433889" y="147905"/>
                </a:cubicBezTo>
                <a:cubicBezTo>
                  <a:pt x="433889" y="137850"/>
                  <a:pt x="442072" y="129699"/>
                  <a:pt x="452166" y="129699"/>
                </a:cubicBezTo>
                <a:close/>
                <a:moveTo>
                  <a:pt x="393526" y="129699"/>
                </a:moveTo>
                <a:cubicBezTo>
                  <a:pt x="403620" y="129699"/>
                  <a:pt x="411803" y="137850"/>
                  <a:pt x="411803" y="147905"/>
                </a:cubicBezTo>
                <a:cubicBezTo>
                  <a:pt x="411803" y="157960"/>
                  <a:pt x="403620" y="166111"/>
                  <a:pt x="393526" y="166111"/>
                </a:cubicBezTo>
                <a:cubicBezTo>
                  <a:pt x="383432" y="166111"/>
                  <a:pt x="375249" y="157960"/>
                  <a:pt x="375249" y="147905"/>
                </a:cubicBezTo>
                <a:cubicBezTo>
                  <a:pt x="375249" y="137850"/>
                  <a:pt x="383432" y="129699"/>
                  <a:pt x="393526" y="129699"/>
                </a:cubicBezTo>
                <a:close/>
                <a:moveTo>
                  <a:pt x="282163" y="35244"/>
                </a:moveTo>
                <a:cubicBezTo>
                  <a:pt x="236799" y="35244"/>
                  <a:pt x="199746" y="71464"/>
                  <a:pt x="198279" y="116569"/>
                </a:cubicBezTo>
                <a:cubicBezTo>
                  <a:pt x="221743" y="107392"/>
                  <a:pt x="242274" y="106220"/>
                  <a:pt x="251660" y="106220"/>
                </a:cubicBezTo>
                <a:cubicBezTo>
                  <a:pt x="259579" y="106220"/>
                  <a:pt x="278545" y="107001"/>
                  <a:pt x="284314" y="114811"/>
                </a:cubicBezTo>
                <a:cubicBezTo>
                  <a:pt x="286953" y="118326"/>
                  <a:pt x="294188" y="122915"/>
                  <a:pt x="301227" y="127308"/>
                </a:cubicBezTo>
                <a:cubicBezTo>
                  <a:pt x="306311" y="130433"/>
                  <a:pt x="311493" y="133752"/>
                  <a:pt x="316088" y="137267"/>
                </a:cubicBezTo>
                <a:cubicBezTo>
                  <a:pt x="316967" y="137950"/>
                  <a:pt x="317847" y="138731"/>
                  <a:pt x="318727" y="139512"/>
                </a:cubicBezTo>
                <a:cubicBezTo>
                  <a:pt x="321758" y="133752"/>
                  <a:pt x="327819" y="129749"/>
                  <a:pt x="334859" y="129749"/>
                </a:cubicBezTo>
                <a:cubicBezTo>
                  <a:pt x="344929" y="129749"/>
                  <a:pt x="353141" y="137950"/>
                  <a:pt x="353141" y="148006"/>
                </a:cubicBezTo>
                <a:cubicBezTo>
                  <a:pt x="353141" y="158061"/>
                  <a:pt x="344929" y="166165"/>
                  <a:pt x="334859" y="166165"/>
                </a:cubicBezTo>
                <a:cubicBezTo>
                  <a:pt x="333392" y="166165"/>
                  <a:pt x="331926" y="165969"/>
                  <a:pt x="330459" y="165677"/>
                </a:cubicBezTo>
                <a:cubicBezTo>
                  <a:pt x="331144" y="169972"/>
                  <a:pt x="331437" y="174658"/>
                  <a:pt x="331437" y="179735"/>
                </a:cubicBezTo>
                <a:lnTo>
                  <a:pt x="331437" y="201311"/>
                </a:lnTo>
                <a:lnTo>
                  <a:pt x="334077" y="208048"/>
                </a:lnTo>
                <a:cubicBezTo>
                  <a:pt x="344244" y="234700"/>
                  <a:pt x="370250" y="252566"/>
                  <a:pt x="398798" y="252566"/>
                </a:cubicBezTo>
                <a:cubicBezTo>
                  <a:pt x="422066" y="252566"/>
                  <a:pt x="443575" y="240948"/>
                  <a:pt x="456480" y="221520"/>
                </a:cubicBezTo>
                <a:lnTo>
                  <a:pt x="464497" y="209610"/>
                </a:lnTo>
                <a:lnTo>
                  <a:pt x="477793" y="214882"/>
                </a:lnTo>
                <a:cubicBezTo>
                  <a:pt x="485907" y="218201"/>
                  <a:pt x="494609" y="219861"/>
                  <a:pt x="503408" y="219861"/>
                </a:cubicBezTo>
                <a:cubicBezTo>
                  <a:pt x="541634" y="219861"/>
                  <a:pt x="572724" y="188717"/>
                  <a:pt x="572724" y="150544"/>
                </a:cubicBezTo>
                <a:cubicBezTo>
                  <a:pt x="572724" y="112273"/>
                  <a:pt x="541634" y="81227"/>
                  <a:pt x="503408" y="81227"/>
                </a:cubicBezTo>
                <a:cubicBezTo>
                  <a:pt x="496368" y="81227"/>
                  <a:pt x="489427" y="82301"/>
                  <a:pt x="482681" y="84351"/>
                </a:cubicBezTo>
                <a:lnTo>
                  <a:pt x="468016" y="88940"/>
                </a:lnTo>
                <a:lnTo>
                  <a:pt x="461466" y="75076"/>
                </a:lnTo>
                <a:cubicBezTo>
                  <a:pt x="450027" y="50864"/>
                  <a:pt x="425488" y="35244"/>
                  <a:pt x="398798" y="35244"/>
                </a:cubicBezTo>
                <a:cubicBezTo>
                  <a:pt x="382568" y="35244"/>
                  <a:pt x="366730" y="41004"/>
                  <a:pt x="354314" y="51353"/>
                </a:cubicBezTo>
                <a:lnTo>
                  <a:pt x="343560" y="60334"/>
                </a:lnTo>
                <a:lnTo>
                  <a:pt x="332414" y="51938"/>
                </a:lnTo>
                <a:cubicBezTo>
                  <a:pt x="317847" y="41004"/>
                  <a:pt x="300445" y="35244"/>
                  <a:pt x="282163" y="35244"/>
                </a:cubicBezTo>
                <a:close/>
                <a:moveTo>
                  <a:pt x="282163" y="0"/>
                </a:moveTo>
                <a:cubicBezTo>
                  <a:pt x="303671" y="0"/>
                  <a:pt x="324300" y="5662"/>
                  <a:pt x="342582" y="16401"/>
                </a:cubicBezTo>
                <a:cubicBezTo>
                  <a:pt x="359202" y="5760"/>
                  <a:pt x="378756" y="0"/>
                  <a:pt x="398798" y="0"/>
                </a:cubicBezTo>
                <a:cubicBezTo>
                  <a:pt x="434189" y="0"/>
                  <a:pt x="467136" y="18159"/>
                  <a:pt x="486298" y="47350"/>
                </a:cubicBezTo>
                <a:cubicBezTo>
                  <a:pt x="491969" y="46373"/>
                  <a:pt x="497639" y="45885"/>
                  <a:pt x="503408" y="45885"/>
                </a:cubicBezTo>
                <a:cubicBezTo>
                  <a:pt x="561187" y="45885"/>
                  <a:pt x="608115" y="92845"/>
                  <a:pt x="608115" y="150544"/>
                </a:cubicBezTo>
                <a:cubicBezTo>
                  <a:pt x="608115" y="208145"/>
                  <a:pt x="561187" y="255105"/>
                  <a:pt x="503408" y="255105"/>
                </a:cubicBezTo>
                <a:cubicBezTo>
                  <a:pt x="494706" y="255105"/>
                  <a:pt x="486005" y="254031"/>
                  <a:pt x="477695" y="251883"/>
                </a:cubicBezTo>
                <a:cubicBezTo>
                  <a:pt x="457946" y="274630"/>
                  <a:pt x="429301" y="287810"/>
                  <a:pt x="398798" y="287810"/>
                </a:cubicBezTo>
                <a:cubicBezTo>
                  <a:pt x="377191" y="287810"/>
                  <a:pt x="356465" y="281269"/>
                  <a:pt x="338867" y="268968"/>
                </a:cubicBezTo>
                <a:cubicBezTo>
                  <a:pt x="337205" y="267796"/>
                  <a:pt x="335543" y="266527"/>
                  <a:pt x="333979" y="265258"/>
                </a:cubicBezTo>
                <a:cubicBezTo>
                  <a:pt x="332219" y="269066"/>
                  <a:pt x="329970" y="272190"/>
                  <a:pt x="327135" y="273849"/>
                </a:cubicBezTo>
                <a:cubicBezTo>
                  <a:pt x="325571" y="275607"/>
                  <a:pt x="324495" y="280098"/>
                  <a:pt x="323811" y="285174"/>
                </a:cubicBezTo>
                <a:cubicBezTo>
                  <a:pt x="322638" y="294742"/>
                  <a:pt x="321269" y="305481"/>
                  <a:pt x="315892" y="312510"/>
                </a:cubicBezTo>
                <a:cubicBezTo>
                  <a:pt x="303671" y="328522"/>
                  <a:pt x="306898" y="353417"/>
                  <a:pt x="307191" y="355272"/>
                </a:cubicBezTo>
                <a:cubicBezTo>
                  <a:pt x="307191" y="355370"/>
                  <a:pt x="307289" y="355370"/>
                  <a:pt x="307386" y="355467"/>
                </a:cubicBezTo>
                <a:cubicBezTo>
                  <a:pt x="314914" y="358787"/>
                  <a:pt x="316870" y="365328"/>
                  <a:pt x="318336" y="370209"/>
                </a:cubicBezTo>
                <a:lnTo>
                  <a:pt x="319021" y="372552"/>
                </a:lnTo>
                <a:cubicBezTo>
                  <a:pt x="320976" y="378801"/>
                  <a:pt x="322833" y="384756"/>
                  <a:pt x="325375" y="390418"/>
                </a:cubicBezTo>
                <a:cubicBezTo>
                  <a:pt x="325669" y="390906"/>
                  <a:pt x="327135" y="392078"/>
                  <a:pt x="329090" y="392761"/>
                </a:cubicBezTo>
                <a:lnTo>
                  <a:pt x="334663" y="394909"/>
                </a:lnTo>
                <a:cubicBezTo>
                  <a:pt x="369761" y="408382"/>
                  <a:pt x="406130" y="422245"/>
                  <a:pt x="439957" y="440893"/>
                </a:cubicBezTo>
                <a:cubicBezTo>
                  <a:pt x="471829" y="458563"/>
                  <a:pt x="478575" y="553947"/>
                  <a:pt x="478868" y="556973"/>
                </a:cubicBezTo>
                <a:cubicBezTo>
                  <a:pt x="478966" y="558828"/>
                  <a:pt x="478379" y="560586"/>
                  <a:pt x="477108" y="561952"/>
                </a:cubicBezTo>
                <a:cubicBezTo>
                  <a:pt x="475935" y="563319"/>
                  <a:pt x="474176" y="564100"/>
                  <a:pt x="472318" y="564100"/>
                </a:cubicBezTo>
                <a:lnTo>
                  <a:pt x="239439" y="564100"/>
                </a:lnTo>
                <a:lnTo>
                  <a:pt x="6560" y="564100"/>
                </a:lnTo>
                <a:cubicBezTo>
                  <a:pt x="4702" y="564100"/>
                  <a:pt x="2943" y="563319"/>
                  <a:pt x="1672" y="561952"/>
                </a:cubicBezTo>
                <a:cubicBezTo>
                  <a:pt x="499" y="560586"/>
                  <a:pt x="-88" y="558828"/>
                  <a:pt x="10" y="556973"/>
                </a:cubicBezTo>
                <a:cubicBezTo>
                  <a:pt x="303" y="553947"/>
                  <a:pt x="7049" y="458563"/>
                  <a:pt x="38921" y="440893"/>
                </a:cubicBezTo>
                <a:cubicBezTo>
                  <a:pt x="72748" y="422245"/>
                  <a:pt x="109019" y="408382"/>
                  <a:pt x="144215" y="394909"/>
                </a:cubicBezTo>
                <a:lnTo>
                  <a:pt x="149787" y="392761"/>
                </a:lnTo>
                <a:cubicBezTo>
                  <a:pt x="151743" y="392078"/>
                  <a:pt x="153209" y="390906"/>
                  <a:pt x="153502" y="390418"/>
                </a:cubicBezTo>
                <a:cubicBezTo>
                  <a:pt x="156044" y="384756"/>
                  <a:pt x="157902" y="378801"/>
                  <a:pt x="159857" y="372552"/>
                </a:cubicBezTo>
                <a:lnTo>
                  <a:pt x="160542" y="370209"/>
                </a:lnTo>
                <a:cubicBezTo>
                  <a:pt x="162008" y="365328"/>
                  <a:pt x="163963" y="358787"/>
                  <a:pt x="171491" y="355467"/>
                </a:cubicBezTo>
                <a:cubicBezTo>
                  <a:pt x="171589" y="355370"/>
                  <a:pt x="171687" y="355370"/>
                  <a:pt x="171687" y="355272"/>
                </a:cubicBezTo>
                <a:cubicBezTo>
                  <a:pt x="171980" y="353417"/>
                  <a:pt x="175207" y="328522"/>
                  <a:pt x="162986" y="312510"/>
                </a:cubicBezTo>
                <a:cubicBezTo>
                  <a:pt x="157609" y="305481"/>
                  <a:pt x="156240" y="294742"/>
                  <a:pt x="155067" y="285174"/>
                </a:cubicBezTo>
                <a:cubicBezTo>
                  <a:pt x="154382" y="280098"/>
                  <a:pt x="153307" y="275607"/>
                  <a:pt x="151645" y="273849"/>
                </a:cubicBezTo>
                <a:cubicBezTo>
                  <a:pt x="140793" y="267211"/>
                  <a:pt x="139033" y="240656"/>
                  <a:pt x="139620" y="230600"/>
                </a:cubicBezTo>
                <a:cubicBezTo>
                  <a:pt x="140206" y="221716"/>
                  <a:pt x="142357" y="222594"/>
                  <a:pt x="146561" y="220642"/>
                </a:cubicBezTo>
                <a:cubicBezTo>
                  <a:pt x="146854" y="220544"/>
                  <a:pt x="147148" y="220446"/>
                  <a:pt x="147441" y="220349"/>
                </a:cubicBezTo>
                <a:lnTo>
                  <a:pt x="147539" y="179735"/>
                </a:lnTo>
                <a:lnTo>
                  <a:pt x="147441" y="179735"/>
                </a:lnTo>
                <a:cubicBezTo>
                  <a:pt x="147441" y="179637"/>
                  <a:pt x="147441" y="179637"/>
                  <a:pt x="147441" y="179540"/>
                </a:cubicBezTo>
                <a:cubicBezTo>
                  <a:pt x="148125" y="160600"/>
                  <a:pt x="153405" y="146834"/>
                  <a:pt x="164159" y="136485"/>
                </a:cubicBezTo>
                <a:cubicBezTo>
                  <a:pt x="163377" y="130823"/>
                  <a:pt x="162888" y="125062"/>
                  <a:pt x="162888" y="119205"/>
                </a:cubicBezTo>
                <a:cubicBezTo>
                  <a:pt x="162888" y="53500"/>
                  <a:pt x="216366" y="0"/>
                  <a:pt x="2821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p:cNvSpPr txBox="1"/>
          <p:nvPr/>
        </p:nvSpPr>
        <p:spPr>
          <a:xfrm>
            <a:off x="1108710" y="216535"/>
            <a:ext cx="6594475" cy="521970"/>
          </a:xfrm>
          <a:prstGeom prst="rect">
            <a:avLst/>
          </a:prstGeom>
          <a:noFill/>
        </p:spPr>
        <p:txBody>
          <a:bodyPr wrap="square" rtlCol="0">
            <a:spAutoFit/>
          </a:bodyPr>
          <a:lstStyle/>
          <a:p>
            <a:r>
              <a:rPr lang="en-US" altLang="zh-CN" sz="2800" b="1" dirty="0">
                <a:solidFill>
                  <a:schemeClr val="bg1"/>
                </a:solidFill>
                <a:latin typeface="Microsoft YaHei UI" panose="020B0503020204020204" charset="-122"/>
                <a:cs typeface="Microsoft YaHei UI" panose="020B0503020204020204" charset="-122"/>
                <a:sym typeface="+mn-ea"/>
              </a:rPr>
              <a:t>1. </a:t>
            </a:r>
            <a:r>
              <a:rPr lang="zh-CN" altLang="en-US" sz="2800" b="1" dirty="0">
                <a:solidFill>
                  <a:schemeClr val="bg1"/>
                </a:solidFill>
                <a:latin typeface="Microsoft YaHei UI" panose="020B0503020204020204" charset="-122"/>
                <a:cs typeface="Microsoft YaHei UI" panose="020B0503020204020204" charset="-122"/>
                <a:sym typeface="+mn-ea"/>
              </a:rPr>
              <a:t>欢迎索取如下文件电子版</a:t>
            </a:r>
          </a:p>
        </p:txBody>
      </p:sp>
      <p:sp>
        <p:nvSpPr>
          <p:cNvPr id="5" name="文本框 4"/>
          <p:cNvSpPr txBox="1"/>
          <p:nvPr/>
        </p:nvSpPr>
        <p:spPr>
          <a:xfrm>
            <a:off x="951865" y="1766570"/>
            <a:ext cx="9597390" cy="3122295"/>
          </a:xfrm>
          <a:prstGeom prst="rect">
            <a:avLst/>
          </a:prstGeom>
          <a:noFill/>
        </p:spPr>
        <p:txBody>
          <a:bodyPr wrap="square" rtlCol="0">
            <a:spAutoFit/>
          </a:bodyPr>
          <a:lstStyle/>
          <a:p>
            <a:pPr marL="469900" marR="12700" indent="-457200" algn="just">
              <a:lnSpc>
                <a:spcPct val="150000"/>
              </a:lnSpc>
            </a:pPr>
            <a:r>
              <a:rPr sz="2200" b="1" spc="-15" dirty="0">
                <a:latin typeface="微软雅黑" panose="020B0503020204020204" charset="-122"/>
                <a:ea typeface="微软雅黑" panose="020B0503020204020204" charset="-122"/>
                <a:cs typeface="微软雅黑" panose="020B0503020204020204" charset="-122"/>
                <a:sym typeface="+mn-ea"/>
              </a:rPr>
              <a:t>1</a:t>
            </a:r>
            <a:r>
              <a:rPr lang="en-US" sz="2200" b="1" spc="-15" dirty="0">
                <a:latin typeface="微软雅黑" panose="020B0503020204020204" charset="-122"/>
                <a:ea typeface="微软雅黑" panose="020B0503020204020204" charset="-122"/>
                <a:cs typeface="微软雅黑" panose="020B0503020204020204" charset="-122"/>
                <a:sym typeface="+mn-ea"/>
              </a:rPr>
              <a:t>. </a:t>
            </a:r>
            <a:r>
              <a:rPr sz="2200" b="1" spc="-15" dirty="0">
                <a:latin typeface="微软雅黑" panose="020B0503020204020204" charset="-122"/>
                <a:ea typeface="微软雅黑" panose="020B0503020204020204" charset="-122"/>
                <a:cs typeface="微软雅黑" panose="020B0503020204020204" charset="-122"/>
                <a:sym typeface="+mn-ea"/>
              </a:rPr>
              <a:t>政策文件（2份）：</a:t>
            </a:r>
            <a:r>
              <a:rPr sz="2000" dirty="0" err="1">
                <a:latin typeface="微软雅黑" panose="020B0503020204020204" charset="-122"/>
                <a:ea typeface="微软雅黑" panose="020B0503020204020204" charset="-122"/>
                <a:cs typeface="微软雅黑" panose="020B0503020204020204" charset="-122"/>
                <a:sym typeface="+mn-ea"/>
              </a:rPr>
              <a:t>专项扶持实施办</a:t>
            </a:r>
            <a:r>
              <a:rPr sz="2000" spc="-15" dirty="0" err="1">
                <a:latin typeface="微软雅黑" panose="020B0503020204020204" charset="-122"/>
                <a:ea typeface="微软雅黑" panose="020B0503020204020204" charset="-122"/>
                <a:cs typeface="微软雅黑" panose="020B0503020204020204" charset="-122"/>
                <a:sym typeface="+mn-ea"/>
              </a:rPr>
              <a:t>法</a:t>
            </a:r>
            <a:r>
              <a:rPr lang="zh-CN" sz="2000" spc="-15" dirty="0" err="1">
                <a:latin typeface="微软雅黑" panose="020B0503020204020204" charset="-122"/>
                <a:ea typeface="微软雅黑" panose="020B0503020204020204" charset="-122"/>
                <a:cs typeface="微软雅黑" panose="020B0503020204020204" charset="-122"/>
                <a:sym typeface="+mn-ea"/>
              </a:rPr>
              <a:t>（沪化管〔2021〕25号）</a:t>
            </a:r>
            <a:endParaRPr lang="zh-CN" sz="2000" dirty="0">
              <a:latin typeface="微软雅黑" panose="020B0503020204020204" charset="-122"/>
              <a:ea typeface="微软雅黑" panose="020B0503020204020204" charset="-122"/>
              <a:cs typeface="微软雅黑" panose="020B0503020204020204" charset="-122"/>
              <a:sym typeface="+mn-ea"/>
            </a:endParaRPr>
          </a:p>
          <a:p>
            <a:pPr marL="469900" marR="12700" indent="-457200" algn="just">
              <a:lnSpc>
                <a:spcPct val="150000"/>
              </a:lnSpc>
            </a:pPr>
            <a:r>
              <a:rPr lang="en-US" sz="2000" dirty="0">
                <a:latin typeface="微软雅黑" panose="020B0503020204020204" charset="-122"/>
                <a:ea typeface="微软雅黑" panose="020B0503020204020204" charset="-122"/>
                <a:cs typeface="微软雅黑" panose="020B0503020204020204" charset="-122"/>
                <a:sym typeface="+mn-ea"/>
              </a:rPr>
              <a:t>                                       2022</a:t>
            </a:r>
            <a:r>
              <a:rPr sz="2000" dirty="0">
                <a:latin typeface="微软雅黑" panose="020B0503020204020204" charset="-122"/>
                <a:ea typeface="微软雅黑" panose="020B0503020204020204" charset="-122"/>
                <a:cs typeface="微软雅黑" panose="020B0503020204020204" charset="-122"/>
                <a:sym typeface="+mn-ea"/>
              </a:rPr>
              <a:t>年度申报</a:t>
            </a:r>
            <a:r>
              <a:rPr sz="2000" dirty="0">
                <a:solidFill>
                  <a:schemeClr val="tx1"/>
                </a:solidFill>
                <a:latin typeface="微软雅黑" panose="020B0503020204020204" charset="-122"/>
                <a:ea typeface="微软雅黑" panose="020B0503020204020204" charset="-122"/>
                <a:cs typeface="微软雅黑" panose="020B0503020204020204" charset="-122"/>
                <a:sym typeface="+mn-ea"/>
              </a:rPr>
              <a:t>通知（沪化管〔2022〕15号）</a:t>
            </a:r>
            <a:endParaRPr sz="2400" dirty="0">
              <a:latin typeface="微软雅黑" panose="020B0503020204020204" charset="-122"/>
              <a:ea typeface="微软雅黑" panose="020B0503020204020204" charset="-122"/>
              <a:cs typeface="微软雅黑" panose="020B0503020204020204" charset="-122"/>
            </a:endParaRPr>
          </a:p>
          <a:p>
            <a:pPr marL="469900" marR="3180080" indent="-457200" algn="just" fontAlgn="auto">
              <a:lnSpc>
                <a:spcPct val="150000"/>
              </a:lnSpc>
              <a:spcBef>
                <a:spcPts val="600"/>
              </a:spcBef>
            </a:pPr>
            <a:r>
              <a:rPr sz="2200" b="1" spc="-15" dirty="0">
                <a:latin typeface="微软雅黑" panose="020B0503020204020204" charset="-122"/>
                <a:ea typeface="微软雅黑" panose="020B0503020204020204" charset="-122"/>
                <a:cs typeface="微软雅黑" panose="020B0503020204020204" charset="-122"/>
                <a:sym typeface="+mn-ea"/>
              </a:rPr>
              <a:t>2. 申报材料相关附件（</a:t>
            </a:r>
            <a:r>
              <a:rPr lang="en-US" sz="2200" b="1" spc="-15" dirty="0">
                <a:latin typeface="微软雅黑" panose="020B0503020204020204" charset="-122"/>
                <a:ea typeface="微软雅黑" panose="020B0503020204020204" charset="-122"/>
                <a:cs typeface="微软雅黑" panose="020B0503020204020204" charset="-122"/>
                <a:sym typeface="+mn-ea"/>
              </a:rPr>
              <a:t>1</a:t>
            </a:r>
            <a:r>
              <a:rPr sz="2200" b="1" spc="-15" dirty="0">
                <a:latin typeface="微软雅黑" panose="020B0503020204020204" charset="-122"/>
                <a:ea typeface="微软雅黑" panose="020B0503020204020204" charset="-122"/>
                <a:cs typeface="微软雅黑" panose="020B0503020204020204" charset="-122"/>
                <a:sym typeface="+mn-ea"/>
              </a:rPr>
              <a:t>份）：</a:t>
            </a:r>
          </a:p>
          <a:p>
            <a:pPr marL="363855" marR="3180080" indent="-349250" algn="just" fontAlgn="auto">
              <a:lnSpc>
                <a:spcPct val="150000"/>
              </a:lnSpc>
              <a:spcBef>
                <a:spcPts val="0"/>
              </a:spcBef>
              <a:buFont typeface="Arial" panose="020B0604020202020204" pitchFamily="34" charset="0"/>
              <a:buChar char="•"/>
            </a:pPr>
            <a:r>
              <a:rPr lang="zh-CN" sz="2000" spc="-15" dirty="0" err="1">
                <a:latin typeface="微软雅黑" panose="020B0503020204020204" charset="-122"/>
                <a:ea typeface="微软雅黑" panose="020B0503020204020204" charset="-122"/>
                <a:cs typeface="微软雅黑" panose="020B0503020204020204" charset="-122"/>
                <a:sym typeface="+mn-ea"/>
              </a:rPr>
              <a:t>附件</a:t>
            </a:r>
            <a:r>
              <a:rPr lang="en-US" altLang="zh-CN" sz="2000" spc="-15" dirty="0" err="1">
                <a:latin typeface="微软雅黑" panose="020B0503020204020204" charset="-122"/>
                <a:ea typeface="微软雅黑" panose="020B0503020204020204" charset="-122"/>
                <a:cs typeface="微软雅黑" panose="020B0503020204020204" charset="-122"/>
                <a:sym typeface="+mn-ea"/>
              </a:rPr>
              <a:t>4</a:t>
            </a:r>
            <a:r>
              <a:rPr lang="zh-CN" altLang="en-US" sz="2000" spc="-15" dirty="0" err="1">
                <a:latin typeface="微软雅黑" panose="020B0503020204020204" charset="-122"/>
                <a:ea typeface="微软雅黑" panose="020B0503020204020204" charset="-122"/>
                <a:cs typeface="微软雅黑" panose="020B0503020204020204" charset="-122"/>
                <a:sym typeface="+mn-ea"/>
              </a:rPr>
              <a:t>：</a:t>
            </a:r>
            <a:r>
              <a:rPr sz="2000" spc="-15" dirty="0" err="1">
                <a:latin typeface="微软雅黑" panose="020B0503020204020204" charset="-122"/>
                <a:ea typeface="微软雅黑" panose="020B0503020204020204" charset="-122"/>
                <a:cs typeface="微软雅黑" panose="020B0503020204020204" charset="-122"/>
                <a:sym typeface="+mn-ea"/>
              </a:rPr>
              <a:t>《上海化学工业区产业绿色发展专项扶持项目申请表》《申请报告》及相关附件（方向4-5：循环经济和资源综合利用、环保治理）</a:t>
            </a:r>
            <a:endParaRPr lang="zh-CN" sz="2000" spc="-15" dirty="0" err="1">
              <a:latin typeface="微软雅黑" panose="020B0503020204020204" charset="-122"/>
              <a:ea typeface="微软雅黑" panose="020B0503020204020204" charset="-122"/>
              <a:cs typeface="微软雅黑" panose="020B0503020204020204" charset="-122"/>
              <a:sym typeface="+mn-ea"/>
            </a:endParaRPr>
          </a:p>
          <a:p>
            <a:pPr marL="342900" indent="-342900" algn="just">
              <a:lnSpc>
                <a:spcPts val="1400"/>
              </a:lnSpc>
              <a:spcBef>
                <a:spcPts val="40"/>
              </a:spcBef>
            </a:pPr>
            <a:endParaRPr sz="2400" dirty="0">
              <a:latin typeface="微软雅黑" panose="020B0503020204020204" charset="-122"/>
              <a:ea typeface="微软雅黑" panose="020B0503020204020204" charset="-122"/>
              <a:cs typeface="微软雅黑" panose="020B0503020204020204" charset="-122"/>
            </a:endParaRPr>
          </a:p>
          <a:p>
            <a:pPr marL="12700" algn="just">
              <a:lnSpc>
                <a:spcPts val="2875"/>
              </a:lnSpc>
            </a:pPr>
            <a:r>
              <a:rPr sz="2200" b="1" spc="-15" dirty="0">
                <a:latin typeface="微软雅黑" panose="020B0503020204020204" charset="-122"/>
                <a:ea typeface="微软雅黑" panose="020B0503020204020204" charset="-122"/>
                <a:cs typeface="微软雅黑" panose="020B0503020204020204" charset="-122"/>
                <a:sym typeface="+mn-ea"/>
              </a:rPr>
              <a:t>3. 宣讲PPT（1份）</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 y="-1"/>
            <a:ext cx="12192001" cy="6857999"/>
          </a:xfrm>
          <a:prstGeom prst="rect">
            <a:avLst/>
          </a:prstGeom>
          <a:solidFill>
            <a:srgbClr val="01377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3" name="文本框 12"/>
          <p:cNvSpPr txBox="1"/>
          <p:nvPr/>
        </p:nvSpPr>
        <p:spPr>
          <a:xfrm>
            <a:off x="1" y="2190370"/>
            <a:ext cx="12191999" cy="2445385"/>
          </a:xfrm>
          <a:prstGeom prst="rect">
            <a:avLst/>
          </a:prstGeom>
          <a:noFill/>
        </p:spPr>
        <p:txBody>
          <a:bodyPr wrap="square" rtlCol="0">
            <a:spAutoFit/>
          </a:bodyPr>
          <a:lstStyle/>
          <a:p>
            <a:pPr marL="0" marR="0" lvl="0" indent="0" algn="ctr" defTabSz="914400" rtl="0" fontAlgn="auto">
              <a:lnSpc>
                <a:spcPct val="150000"/>
              </a:lnSpc>
              <a:spcBef>
                <a:spcPts val="0"/>
              </a:spcBef>
              <a:spcAft>
                <a:spcPts val="0"/>
              </a:spcAft>
              <a:buClrTx/>
              <a:buSzTx/>
              <a:buFontTx/>
              <a:buNone/>
              <a:defRPr/>
            </a:pPr>
            <a:r>
              <a:rPr lang="zh-CN" altLang="en-US" sz="4800" b="1" dirty="0">
                <a:solidFill>
                  <a:srgbClr val="AD9E60"/>
                </a:solidFill>
                <a:latin typeface="微软雅黑" panose="020B0503020204020204" charset="-122"/>
                <a:ea typeface="微软雅黑" panose="020B0503020204020204" charset="-122"/>
              </a:rPr>
              <a:t>感谢聆听</a:t>
            </a:r>
            <a:endParaRPr lang="en-US" altLang="zh-CN" sz="4800" b="1" dirty="0">
              <a:solidFill>
                <a:srgbClr val="AD9E60"/>
              </a:solidFill>
              <a:latin typeface="微软雅黑" panose="020B0503020204020204" charset="-122"/>
              <a:ea typeface="微软雅黑" panose="020B0503020204020204" charset="-122"/>
            </a:endParaRPr>
          </a:p>
          <a:p>
            <a:pPr marL="0" marR="0" lvl="0" indent="0" algn="ctr" defTabSz="914400" rtl="0" fontAlgn="auto">
              <a:lnSpc>
                <a:spcPct val="150000"/>
              </a:lnSpc>
              <a:spcBef>
                <a:spcPts val="0"/>
              </a:spcBef>
              <a:spcAft>
                <a:spcPts val="0"/>
              </a:spcAft>
              <a:buClrTx/>
              <a:buSzTx/>
              <a:buFontTx/>
              <a:buNone/>
              <a:defRPr/>
            </a:pPr>
            <a:r>
              <a:rPr lang="zh-CN" altLang="en-US" sz="5400" b="1" dirty="0">
                <a:solidFill>
                  <a:prstClr val="white"/>
                </a:solidFill>
                <a:latin typeface="微软雅黑" panose="020B0503020204020204" charset="-122"/>
                <a:ea typeface="微软雅黑" panose="020B0503020204020204" charset="-122"/>
              </a:rPr>
              <a:t>欢迎提问</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码头远处有城市&#10;&#10;描述已自动生成"/>
          <p:cNvPicPr>
            <a:picLocks noChangeAspect="1"/>
          </p:cNvPicPr>
          <p:nvPr/>
        </p:nvPicPr>
        <p:blipFill rotWithShape="1">
          <a:blip r:embed="rId3">
            <a:alphaModFix amt="50000"/>
            <a:extLst>
              <a:ext uri="{28A0092B-C50C-407E-A947-70E740481C1C}">
                <a14:useLocalDpi xmlns:a14="http://schemas.microsoft.com/office/drawing/2010/main" val="0"/>
              </a:ext>
            </a:extLst>
          </a:blip>
          <a:srcRect r="10578" b="7027"/>
          <a:stretch>
            <a:fillRect/>
          </a:stretch>
        </p:blipFill>
        <p:spPr>
          <a:xfrm>
            <a:off x="0" y="-1"/>
            <a:ext cx="12225453" cy="6857999"/>
          </a:xfrm>
          <a:prstGeom prst="rect">
            <a:avLst/>
          </a:prstGeom>
        </p:spPr>
      </p:pic>
      <p:sp>
        <p:nvSpPr>
          <p:cNvPr id="6" name="矩形 5"/>
          <p:cNvSpPr/>
          <p:nvPr/>
        </p:nvSpPr>
        <p:spPr>
          <a:xfrm>
            <a:off x="16510" y="0"/>
            <a:ext cx="12192001" cy="6858000"/>
          </a:xfrm>
          <a:prstGeom prst="rect">
            <a:avLst/>
          </a:prstGeom>
          <a:solidFill>
            <a:srgbClr val="01377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8" name="组合 7"/>
          <p:cNvGrpSpPr/>
          <p:nvPr/>
        </p:nvGrpSpPr>
        <p:grpSpPr>
          <a:xfrm>
            <a:off x="1320356" y="2461815"/>
            <a:ext cx="1213633" cy="1934370"/>
            <a:chOff x="1647726" y="2463708"/>
            <a:chExt cx="1214106" cy="1935126"/>
          </a:xfrm>
        </p:grpSpPr>
        <p:sp>
          <p:nvSpPr>
            <p:cNvPr id="9" name="文本框 8"/>
            <p:cNvSpPr txBox="1">
              <a:spLocks noChangeArrowheads="1"/>
            </p:cNvSpPr>
            <p:nvPr>
              <p:custDataLst>
                <p:tags r:id="rId1"/>
              </p:custDataLst>
            </p:nvPr>
          </p:nvSpPr>
          <p:spPr bwMode="auto">
            <a:xfrm rot="5400000">
              <a:off x="1098437" y="3174228"/>
              <a:ext cx="1613963" cy="51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3765"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CONTENTS</a:t>
              </a:r>
              <a:endParaRPr kumimoji="0" lang="zh-CN" altLang="en-US" sz="20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0" name="任意多边形: 形状 9"/>
            <p:cNvSpPr/>
            <p:nvPr/>
          </p:nvSpPr>
          <p:spPr bwMode="auto">
            <a:xfrm>
              <a:off x="1650977" y="2463708"/>
              <a:ext cx="764768" cy="1935126"/>
            </a:xfrm>
            <a:custGeom>
              <a:avLst/>
              <a:gdLst>
                <a:gd name="connsiteX0" fmla="*/ 0 w 914399"/>
                <a:gd name="connsiteY0" fmla="*/ 0 h 2000250"/>
                <a:gd name="connsiteX1" fmla="*/ 914399 w 914399"/>
                <a:gd name="connsiteY1" fmla="*/ 0 h 2000250"/>
                <a:gd name="connsiteX2" fmla="*/ 914399 w 914399"/>
                <a:gd name="connsiteY2" fmla="*/ 240159 h 2000250"/>
                <a:gd name="connsiteX3" fmla="*/ 571500 w 914399"/>
                <a:gd name="connsiteY3" fmla="*/ 240159 h 2000250"/>
                <a:gd name="connsiteX4" fmla="*/ 571500 w 914399"/>
                <a:gd name="connsiteY4" fmla="*/ 1771650 h 2000250"/>
                <a:gd name="connsiteX5" fmla="*/ 914399 w 914399"/>
                <a:gd name="connsiteY5" fmla="*/ 1771650 h 2000250"/>
                <a:gd name="connsiteX6" fmla="*/ 914399 w 914399"/>
                <a:gd name="connsiteY6" fmla="*/ 2000250 h 2000250"/>
                <a:gd name="connsiteX7" fmla="*/ 0 w 914399"/>
                <a:gd name="connsiteY7" fmla="*/ 2000250 h 2000250"/>
                <a:gd name="connsiteX0-1" fmla="*/ 571500 w 914399"/>
                <a:gd name="connsiteY0-2" fmla="*/ 1771650 h 2000250"/>
                <a:gd name="connsiteX1-3" fmla="*/ 914399 w 914399"/>
                <a:gd name="connsiteY1-4" fmla="*/ 1771650 h 2000250"/>
                <a:gd name="connsiteX2-5" fmla="*/ 914399 w 914399"/>
                <a:gd name="connsiteY2-6" fmla="*/ 2000250 h 2000250"/>
                <a:gd name="connsiteX3-7" fmla="*/ 0 w 914399"/>
                <a:gd name="connsiteY3-8" fmla="*/ 2000250 h 2000250"/>
                <a:gd name="connsiteX4-9" fmla="*/ 0 w 914399"/>
                <a:gd name="connsiteY4-10" fmla="*/ 0 h 2000250"/>
                <a:gd name="connsiteX5-11" fmla="*/ 914399 w 914399"/>
                <a:gd name="connsiteY5-12" fmla="*/ 0 h 2000250"/>
                <a:gd name="connsiteX6-13" fmla="*/ 914399 w 914399"/>
                <a:gd name="connsiteY6-14" fmla="*/ 240159 h 2000250"/>
                <a:gd name="connsiteX7-15" fmla="*/ 662940 w 914399"/>
                <a:gd name="connsiteY7-16" fmla="*/ 331599 h 2000250"/>
                <a:gd name="connsiteX0-17" fmla="*/ 571500 w 914399"/>
                <a:gd name="connsiteY0-18" fmla="*/ 1771650 h 2000250"/>
                <a:gd name="connsiteX1-19" fmla="*/ 914399 w 914399"/>
                <a:gd name="connsiteY1-20" fmla="*/ 1771650 h 2000250"/>
                <a:gd name="connsiteX2-21" fmla="*/ 914399 w 914399"/>
                <a:gd name="connsiteY2-22" fmla="*/ 2000250 h 2000250"/>
                <a:gd name="connsiteX3-23" fmla="*/ 0 w 914399"/>
                <a:gd name="connsiteY3-24" fmla="*/ 2000250 h 2000250"/>
                <a:gd name="connsiteX4-25" fmla="*/ 0 w 914399"/>
                <a:gd name="connsiteY4-26" fmla="*/ 0 h 2000250"/>
                <a:gd name="connsiteX5-27" fmla="*/ 914399 w 914399"/>
                <a:gd name="connsiteY5-28" fmla="*/ 0 h 2000250"/>
                <a:gd name="connsiteX6-29" fmla="*/ 914399 w 914399"/>
                <a:gd name="connsiteY6-30" fmla="*/ 240159 h 2000250"/>
                <a:gd name="connsiteX0-31" fmla="*/ 914399 w 914399"/>
                <a:gd name="connsiteY0-32" fmla="*/ 1771650 h 2000250"/>
                <a:gd name="connsiteX1-33" fmla="*/ 914399 w 914399"/>
                <a:gd name="connsiteY1-34" fmla="*/ 2000250 h 2000250"/>
                <a:gd name="connsiteX2-35" fmla="*/ 0 w 914399"/>
                <a:gd name="connsiteY2-36" fmla="*/ 2000250 h 2000250"/>
                <a:gd name="connsiteX3-37" fmla="*/ 0 w 914399"/>
                <a:gd name="connsiteY3-38" fmla="*/ 0 h 2000250"/>
                <a:gd name="connsiteX4-39" fmla="*/ 914399 w 914399"/>
                <a:gd name="connsiteY4-40" fmla="*/ 0 h 2000250"/>
                <a:gd name="connsiteX5-41" fmla="*/ 914399 w 914399"/>
                <a:gd name="connsiteY5-42" fmla="*/ 240159 h 20002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14399" h="2000250">
                  <a:moveTo>
                    <a:pt x="914399" y="1771650"/>
                  </a:moveTo>
                  <a:lnTo>
                    <a:pt x="914399" y="2000250"/>
                  </a:lnTo>
                  <a:lnTo>
                    <a:pt x="0" y="2000250"/>
                  </a:lnTo>
                  <a:lnTo>
                    <a:pt x="0" y="0"/>
                  </a:lnTo>
                  <a:lnTo>
                    <a:pt x="914399" y="0"/>
                  </a:lnTo>
                  <a:lnTo>
                    <a:pt x="914399" y="240159"/>
                  </a:lnTo>
                </a:path>
              </a:pathLst>
            </a:custGeom>
            <a:noFill/>
            <a:ln w="9525" cap="flat" cmpd="sng" algn="ctr">
              <a:solidFill>
                <a:schemeClr val="bg1">
                  <a:lumMod val="65000"/>
                </a:schemeClr>
              </a:solidFill>
              <a:prstDash val="solid"/>
              <a:round/>
              <a:headEnd type="none" w="med" len="med"/>
              <a:tailEnd type="none" w="med" len="med"/>
            </a:ln>
            <a:effectLst/>
          </p:spPr>
          <p:txBody>
            <a:bodyPr vert="horz" wrap="square" lIns="91404" tIns="45702" rIns="91404" bIns="45702"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3D3D3D"/>
                </a:solidFill>
                <a:effectLst/>
                <a:uLnTx/>
                <a:uFillTx/>
                <a:latin typeface="微软雅黑" panose="020B0503020204020204" charset="-122"/>
                <a:ea typeface="微软雅黑" panose="020B0503020204020204" charset="-122"/>
                <a:cs typeface="+mn-cs"/>
              </a:endParaRPr>
            </a:p>
          </p:txBody>
        </p:sp>
        <p:sp>
          <p:nvSpPr>
            <p:cNvPr id="11" name="文本框 10"/>
            <p:cNvSpPr txBox="1"/>
            <p:nvPr/>
          </p:nvSpPr>
          <p:spPr>
            <a:xfrm>
              <a:off x="1940088" y="2650261"/>
              <a:ext cx="921744" cy="1311152"/>
            </a:xfrm>
            <a:prstGeom prst="rect">
              <a:avLst/>
            </a:prstGeom>
            <a:noFill/>
          </p:spPr>
          <p:txBody>
            <a:bodyPr vert="eaVert" wrap="none" rtlCol="0">
              <a:spAutoFit/>
            </a:bodyPr>
            <a:lstStyle/>
            <a:p>
              <a:pPr marL="0" marR="0" lvl="0" indent="0" algn="l" defTabSz="913765" rtl="0" eaLnBrk="1" fontAlgn="base" latinLnBrk="0" hangingPunct="1">
                <a:lnSpc>
                  <a:spcPct val="100000"/>
                </a:lnSpc>
                <a:spcBef>
                  <a:spcPct val="0"/>
                </a:spcBef>
                <a:spcAft>
                  <a:spcPct val="0"/>
                </a:spcAft>
                <a:buClrTx/>
                <a:buSzTx/>
                <a:buFontTx/>
                <a:buNone/>
                <a:defRPr/>
              </a:pPr>
              <a:r>
                <a:rPr kumimoji="0" lang="zh-CN" altLang="en-US" sz="4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目录</a:t>
              </a:r>
            </a:p>
          </p:txBody>
        </p:sp>
      </p:grpSp>
      <p:sp>
        <p:nvSpPr>
          <p:cNvPr id="13" name="object 15"/>
          <p:cNvSpPr txBox="1"/>
          <p:nvPr/>
        </p:nvSpPr>
        <p:spPr>
          <a:xfrm>
            <a:off x="2808419" y="2103863"/>
            <a:ext cx="469265" cy="936154"/>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12700" marR="0" lvl="0" indent="0" algn="l" defTabSz="914400" rtl="0" eaLnBrk="1" fontAlgn="auto" latinLnBrk="0" hangingPunct="1">
              <a:lnSpc>
                <a:spcPct val="100000"/>
              </a:lnSpc>
              <a:spcBef>
                <a:spcPts val="140"/>
              </a:spcBef>
              <a:spcAft>
                <a:spcPts val="0"/>
              </a:spcAft>
              <a:buClrTx/>
              <a:buSzTx/>
              <a:buFontTx/>
              <a:buNone/>
              <a:defRPr/>
            </a:pPr>
            <a:r>
              <a:rPr kumimoji="0" lang="en-US" altLang="zh-CN" sz="6000" b="1" i="0" u="none" strike="noStrike" kern="1200" cap="none" spc="0" normalizeH="0" baseline="0" noProof="0" dirty="0">
                <a:ln>
                  <a:noFill/>
                </a:ln>
                <a:gradFill>
                  <a:gsLst>
                    <a:gs pos="0">
                      <a:srgbClr val="FECF40"/>
                    </a:gs>
                    <a:gs pos="100000">
                      <a:srgbClr val="846C21"/>
                    </a:gs>
                  </a:gsLst>
                  <a:lin scaled="0"/>
                </a:gradFill>
                <a:effectLst/>
                <a:uLnTx/>
                <a:uFillTx/>
                <a:latin typeface="Broadway" panose="04040905080B02020502"/>
                <a:ea typeface="微软雅黑" panose="020B0503020204020204" charset="-122"/>
                <a:cs typeface="Broadway" panose="04040905080B02020502"/>
              </a:rPr>
              <a:t>1</a:t>
            </a:r>
          </a:p>
        </p:txBody>
      </p:sp>
      <p:sp>
        <p:nvSpPr>
          <p:cNvPr id="14" name="object 17"/>
          <p:cNvSpPr txBox="1"/>
          <p:nvPr/>
        </p:nvSpPr>
        <p:spPr>
          <a:xfrm>
            <a:off x="2831771" y="3061498"/>
            <a:ext cx="469265" cy="936154"/>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en-US" sz="6000" b="0" i="0" u="none" strike="noStrike" kern="1200" cap="none" spc="0" normalizeH="0" baseline="0" noProof="0" dirty="0">
                <a:ln>
                  <a:noFill/>
                </a:ln>
                <a:gradFill>
                  <a:gsLst>
                    <a:gs pos="0">
                      <a:srgbClr val="FECF40"/>
                    </a:gs>
                    <a:gs pos="100000">
                      <a:srgbClr val="846C21"/>
                    </a:gs>
                  </a:gsLst>
                  <a:lin scaled="0"/>
                </a:gradFill>
                <a:effectLst/>
                <a:uLnTx/>
                <a:uFillTx/>
                <a:latin typeface="Broadway" panose="04040905080B02020502"/>
                <a:ea typeface="微软雅黑" panose="020B0503020204020204" charset="-122"/>
                <a:cs typeface="Broadway" panose="04040905080B02020502"/>
              </a:rPr>
              <a:t>2</a:t>
            </a:r>
          </a:p>
        </p:txBody>
      </p:sp>
      <p:sp>
        <p:nvSpPr>
          <p:cNvPr id="15" name="object 6"/>
          <p:cNvSpPr txBox="1"/>
          <p:nvPr/>
        </p:nvSpPr>
        <p:spPr>
          <a:xfrm>
            <a:off x="3597689" y="2319910"/>
            <a:ext cx="8317632" cy="56578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defRPr/>
            </a:pPr>
            <a:r>
              <a:rPr sz="3600" b="1" dirty="0">
                <a:solidFill>
                  <a:schemeClr val="bg1"/>
                </a:solidFill>
                <a:effectLst>
                  <a:outerShdw blurRad="38100" dist="38100" dir="2700000" algn="tl">
                    <a:srgbClr val="000000">
                      <a:alpha val="43137"/>
                    </a:srgbClr>
                  </a:outerShdw>
                </a:effectLst>
                <a:latin typeface="Microsoft YaHei UI" panose="020B0503020204020204" charset="-122"/>
                <a:cs typeface="Microsoft YaHei UI" panose="020B0503020204020204" charset="-122"/>
                <a:sym typeface="+mn-ea"/>
              </a:rPr>
              <a:t>专项资金介绍</a:t>
            </a:r>
            <a:endParaRPr sz="3600" b="1" dirty="0">
              <a:effectLst>
                <a:outerShdw blurRad="38100" dist="38100" dir="2700000" algn="tl">
                  <a:srgbClr val="000000">
                    <a:alpha val="43137"/>
                  </a:srgbClr>
                </a:outerShdw>
              </a:effectLst>
              <a:latin typeface="Microsoft YaHei UI" panose="020B0503020204020204" charset="-122"/>
              <a:cs typeface="Microsoft YaHei UI" panose="020B0503020204020204" charset="-122"/>
              <a:sym typeface="+mn-ea"/>
            </a:endParaRPr>
          </a:p>
        </p:txBody>
      </p:sp>
      <p:sp>
        <p:nvSpPr>
          <p:cNvPr id="16" name="object 6"/>
          <p:cNvSpPr txBox="1"/>
          <p:nvPr/>
        </p:nvSpPr>
        <p:spPr>
          <a:xfrm>
            <a:off x="3597689" y="3246937"/>
            <a:ext cx="7753455" cy="56578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defRPr/>
            </a:pPr>
            <a:r>
              <a:rPr sz="3600" b="1" dirty="0">
                <a:solidFill>
                  <a:schemeClr val="bg1"/>
                </a:solidFill>
                <a:effectLst>
                  <a:outerShdw blurRad="38100" dist="38100" dir="2700000" algn="tl">
                    <a:srgbClr val="000000">
                      <a:alpha val="43137"/>
                    </a:srgbClr>
                  </a:outerShdw>
                </a:effectLst>
                <a:latin typeface="Microsoft YaHei UI" panose="020B0503020204020204" charset="-122"/>
                <a:cs typeface="Microsoft YaHei UI" panose="020B0503020204020204" charset="-122"/>
                <a:sym typeface="+mn-ea"/>
              </a:rPr>
              <a:t>申报项目的审核</a:t>
            </a:r>
            <a:endParaRPr lang="zh-CN" altLang="en-US" sz="3600" b="1" spc="-5" dirty="0">
              <a:solidFill>
                <a:schemeClr val="bg1"/>
              </a:solidFill>
              <a:effectLst>
                <a:outerShdw blurRad="38100" dist="38100" dir="2700000" algn="tl">
                  <a:srgbClr val="000000">
                    <a:alpha val="43137"/>
                  </a:srgbClr>
                </a:outerShdw>
              </a:effectLst>
              <a:latin typeface="Microsoft YaHei UI" panose="020B0503020204020204" charset="-122"/>
              <a:ea typeface="方正综艺简体" panose="02000000000000000000" pitchFamily="2" charset="-122"/>
              <a:cs typeface="Microsoft YaHei UI" panose="020B0503020204020204" charset="-122"/>
              <a:sym typeface="+mn-ea"/>
            </a:endParaRPr>
          </a:p>
        </p:txBody>
      </p:sp>
      <p:sp>
        <p:nvSpPr>
          <p:cNvPr id="18" name="object 17"/>
          <p:cNvSpPr txBox="1"/>
          <p:nvPr/>
        </p:nvSpPr>
        <p:spPr>
          <a:xfrm>
            <a:off x="2828925" y="4014470"/>
            <a:ext cx="471805" cy="9359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defRPr/>
            </a:pPr>
            <a:r>
              <a:rPr kumimoji="0" lang="en-US" sz="6000" b="0" i="0" u="none" strike="noStrike" kern="1200" cap="none" spc="0" normalizeH="0" baseline="0" noProof="0" dirty="0">
                <a:ln>
                  <a:noFill/>
                </a:ln>
                <a:gradFill>
                  <a:gsLst>
                    <a:gs pos="0">
                      <a:srgbClr val="FECF40"/>
                    </a:gs>
                    <a:gs pos="100000">
                      <a:srgbClr val="846C21"/>
                    </a:gs>
                  </a:gsLst>
                  <a:lin scaled="0"/>
                </a:gradFill>
                <a:effectLst/>
                <a:uLnTx/>
                <a:uFillTx/>
                <a:latin typeface="Broadway" panose="04040905080B02020502"/>
                <a:ea typeface="微软雅黑" panose="020B0503020204020204" charset="-122"/>
                <a:cs typeface="Broadway" panose="04040905080B02020502"/>
              </a:rPr>
              <a:t>3</a:t>
            </a:r>
          </a:p>
        </p:txBody>
      </p:sp>
      <p:sp>
        <p:nvSpPr>
          <p:cNvPr id="19" name="object 6"/>
          <p:cNvSpPr txBox="1"/>
          <p:nvPr/>
        </p:nvSpPr>
        <p:spPr>
          <a:xfrm>
            <a:off x="3591338" y="4188889"/>
            <a:ext cx="8230548" cy="56578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defRPr/>
            </a:pPr>
            <a:r>
              <a:rPr sz="3600" b="1" dirty="0">
                <a:solidFill>
                  <a:schemeClr val="bg1"/>
                </a:solidFill>
                <a:effectLst>
                  <a:outerShdw blurRad="38100" dist="38100" dir="2700000" algn="tl">
                    <a:srgbClr val="000000">
                      <a:alpha val="43137"/>
                    </a:srgbClr>
                  </a:outerShdw>
                </a:effectLst>
                <a:latin typeface="Microsoft YaHei UI" panose="020B0503020204020204" charset="-122"/>
                <a:cs typeface="Microsoft YaHei UI" panose="020B0503020204020204" charset="-122"/>
                <a:sym typeface="+mn-ea"/>
              </a:rPr>
              <a:t>资金监督和管理</a:t>
            </a:r>
          </a:p>
        </p:txBody>
      </p:sp>
      <p:sp>
        <p:nvSpPr>
          <p:cNvPr id="2" name="文本框 1"/>
          <p:cNvSpPr txBox="1"/>
          <p:nvPr/>
        </p:nvSpPr>
        <p:spPr>
          <a:xfrm>
            <a:off x="2725420" y="4754880"/>
            <a:ext cx="681355" cy="1106805"/>
          </a:xfrm>
          <a:prstGeom prst="rect">
            <a:avLst/>
          </a:prstGeom>
          <a:noFill/>
        </p:spPr>
        <p:txBody>
          <a:bodyPr wrap="square" rtlCol="0">
            <a:spAutoFit/>
          </a:bodyPr>
          <a:lstStyle/>
          <a:p>
            <a:r>
              <a:rPr lang="en-US" sz="6600" noProof="0" dirty="0">
                <a:ln>
                  <a:noFill/>
                </a:ln>
                <a:gradFill>
                  <a:gsLst>
                    <a:gs pos="0">
                      <a:srgbClr val="FECF40"/>
                    </a:gs>
                    <a:gs pos="100000">
                      <a:srgbClr val="846C21"/>
                    </a:gs>
                  </a:gsLst>
                  <a:lin scaled="0"/>
                </a:gradFill>
                <a:effectLst/>
                <a:uLnTx/>
                <a:uFillTx/>
                <a:latin typeface="Broadway" panose="04040905080B02020502"/>
                <a:ea typeface="微软雅黑" panose="020B0503020204020204" charset="-122"/>
                <a:cs typeface="Broadway" panose="04040905080B02020502"/>
                <a:sym typeface="+mn-ea"/>
              </a:rPr>
              <a:t>4</a:t>
            </a:r>
            <a:endParaRPr lang="en-US" altLang="zh-CN" sz="6600" noProof="0" dirty="0">
              <a:ln>
                <a:noFill/>
              </a:ln>
              <a:gradFill>
                <a:gsLst>
                  <a:gs pos="0">
                    <a:srgbClr val="FECF40"/>
                  </a:gs>
                  <a:gs pos="100000">
                    <a:srgbClr val="846C21"/>
                  </a:gs>
                </a:gsLst>
                <a:lin scaled="0"/>
              </a:gradFill>
              <a:effectLst/>
              <a:uLnTx/>
              <a:uFillTx/>
              <a:latin typeface="Broadway" panose="04040905080B02020502"/>
              <a:ea typeface="微软雅黑" panose="020B0503020204020204" charset="-122"/>
              <a:cs typeface="Broadway" panose="04040905080B02020502"/>
              <a:sym typeface="+mn-ea"/>
            </a:endParaRPr>
          </a:p>
        </p:txBody>
      </p:sp>
      <p:sp>
        <p:nvSpPr>
          <p:cNvPr id="4" name="文本框 3"/>
          <p:cNvSpPr txBox="1"/>
          <p:nvPr/>
        </p:nvSpPr>
        <p:spPr>
          <a:xfrm>
            <a:off x="3591560" y="4950460"/>
            <a:ext cx="6222365" cy="922020"/>
          </a:xfrm>
          <a:prstGeom prst="rect">
            <a:avLst/>
          </a:prstGeom>
          <a:noFill/>
        </p:spPr>
        <p:txBody>
          <a:bodyPr wrap="square" rtlCol="0">
            <a:spAutoFit/>
          </a:bodyPr>
          <a:lstStyle/>
          <a:p>
            <a:r>
              <a:rPr lang="zh-CN" sz="3600" b="1" dirty="0">
                <a:solidFill>
                  <a:schemeClr val="bg1"/>
                </a:solidFill>
                <a:effectLst>
                  <a:outerShdw blurRad="38100" dist="38100" dir="2700000" algn="tl">
                    <a:srgbClr val="000000">
                      <a:alpha val="43137"/>
                    </a:srgbClr>
                  </a:outerShdw>
                </a:effectLst>
                <a:latin typeface="Microsoft YaHei UI" panose="020B0503020204020204" charset="-122"/>
                <a:cs typeface="Microsoft YaHei UI" panose="020B0503020204020204" charset="-122"/>
                <a:sym typeface="+mn-ea"/>
              </a:rPr>
              <a:t>特别提示</a:t>
            </a:r>
            <a:endParaRPr sz="3600" b="1" dirty="0">
              <a:effectLst>
                <a:outerShdw blurRad="38100" dist="38100" dir="2700000" algn="tl">
                  <a:srgbClr val="000000">
                    <a:alpha val="43137"/>
                  </a:srgbClr>
                </a:outerShdw>
              </a:effectLst>
              <a:latin typeface="Microsoft YaHei UI" panose="020B0503020204020204" charset="-122"/>
              <a:cs typeface="Microsoft YaHei UI" panose="020B0503020204020204" charset="-122"/>
            </a:endParaRPr>
          </a:p>
          <a:p>
            <a:endParaRPr lang="zh-CN" altLang="en-US">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12192001" cy="6858000"/>
          </a:xfrm>
          <a:prstGeom prst="rect">
            <a:avLst/>
          </a:prstGeom>
          <a:solidFill>
            <a:srgbClr val="01377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p>
        </p:txBody>
      </p:sp>
      <p:sp>
        <p:nvSpPr>
          <p:cNvPr id="27" name="标题 4"/>
          <p:cNvSpPr txBox="1"/>
          <p:nvPr/>
        </p:nvSpPr>
        <p:spPr>
          <a:xfrm>
            <a:off x="1304657" y="3101174"/>
            <a:ext cx="10447386" cy="6567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lumMod val="50000"/>
                    <a:lumOff val="50000"/>
                  </a:schemeClr>
                </a:solidFill>
                <a:latin typeface="+mj-lt"/>
                <a:ea typeface="+mj-ea"/>
                <a:cs typeface="+mj-cs"/>
              </a:defRPr>
            </a:lvl1pPr>
          </a:lstStyle>
          <a:p>
            <a:pPr marL="0" marR="0" lvl="0" indent="0" algn="ctr" defTabSz="914400" rtl="0" eaLnBrk="1" fontAlgn="auto" latinLnBrk="0" hangingPunct="1">
              <a:lnSpc>
                <a:spcPct val="90000"/>
              </a:lnSpc>
              <a:spcBef>
                <a:spcPts val="600"/>
              </a:spcBef>
              <a:spcAft>
                <a:spcPts val="600"/>
              </a:spcAft>
              <a:buClrTx/>
              <a:buSzTx/>
              <a:buFontTx/>
              <a:buNone/>
              <a:defRPr/>
            </a:pPr>
            <a:r>
              <a:rPr sz="5400" dirty="0">
                <a:gradFill>
                  <a:gsLst>
                    <a:gs pos="0">
                      <a:srgbClr val="FECF40"/>
                    </a:gs>
                    <a:gs pos="100000">
                      <a:srgbClr val="846C21"/>
                    </a:gs>
                  </a:gsLst>
                  <a:lin scaled="0"/>
                </a:gradFill>
                <a:effectLst>
                  <a:outerShdw blurRad="38100" dist="38100" dir="2700000" algn="tl">
                    <a:srgbClr val="000000">
                      <a:alpha val="43137"/>
                    </a:srgbClr>
                  </a:outerShdw>
                </a:effectLst>
                <a:latin typeface="Microsoft YaHei UI" panose="020B0503020204020204" charset="-122"/>
                <a:cs typeface="Microsoft YaHei UI" panose="020B0503020204020204" charset="-122"/>
                <a:sym typeface="+mn-ea"/>
              </a:rPr>
              <a:t>专项资金介绍</a:t>
            </a:r>
            <a:endParaRPr kumimoji="0" lang="zh-CN" altLang="en-US" sz="5400" b="1" i="0" u="none" strike="noStrike" kern="1200" cap="none" spc="0" normalizeH="0" baseline="0" noProof="0" dirty="0">
              <a:ln>
                <a:noFill/>
              </a:ln>
              <a:gradFill>
                <a:gsLst>
                  <a:gs pos="0">
                    <a:srgbClr val="FECF40"/>
                  </a:gs>
                  <a:gs pos="100000">
                    <a:srgbClr val="846C21"/>
                  </a:gs>
                </a:gsLst>
                <a:lin scaled="0"/>
              </a:gradFill>
              <a:effectLst>
                <a:outerShdw blurRad="38100" dist="38100" dir="2700000" algn="tl">
                  <a:srgbClr val="000000">
                    <a:alpha val="43137"/>
                  </a:srgbClr>
                </a:outerShdw>
              </a:effectLst>
              <a:uLnTx/>
              <a:uFillTx/>
              <a:latin typeface="Microsoft YaHei UI" panose="020B0503020204020204" charset="-122"/>
              <a:ea typeface="华文行楷" panose="02010800040101010101" pitchFamily="2" charset="-122"/>
              <a:cs typeface="Microsoft YaHei UI" panose="020B0503020204020204" charset="-122"/>
              <a:sym typeface="+mn-ea"/>
            </a:endParaRPr>
          </a:p>
        </p:txBody>
      </p:sp>
      <p:cxnSp>
        <p:nvCxnSpPr>
          <p:cNvPr id="29" name="直接连接符 28"/>
          <p:cNvCxnSpPr/>
          <p:nvPr/>
        </p:nvCxnSpPr>
        <p:spPr>
          <a:xfrm>
            <a:off x="2167741" y="1738837"/>
            <a:ext cx="10024259" cy="0"/>
          </a:xfrm>
          <a:prstGeom prst="line">
            <a:avLst/>
          </a:prstGeom>
          <a:noFill/>
          <a:ln w="15875" cap="flat" cmpd="sng" algn="ctr">
            <a:solidFill>
              <a:srgbClr val="000000">
                <a:lumMod val="50000"/>
                <a:lumOff val="50000"/>
              </a:srgbClr>
            </a:solidFill>
            <a:prstDash val="solid"/>
            <a:miter lim="800000"/>
          </a:ln>
          <a:effectLst/>
        </p:spPr>
      </p:cxnSp>
      <p:sp>
        <p:nvSpPr>
          <p:cNvPr id="30" name="文本框 29"/>
          <p:cNvSpPr txBox="1"/>
          <p:nvPr/>
        </p:nvSpPr>
        <p:spPr>
          <a:xfrm>
            <a:off x="761325" y="2940652"/>
            <a:ext cx="1123842" cy="977139"/>
          </a:xfrm>
          <a:prstGeom prst="rect">
            <a:avLst/>
          </a:prstGeom>
          <a:noFill/>
          <a:ln w="117475">
            <a:noFill/>
          </a:ln>
        </p:spPr>
        <p:txBody>
          <a:bodyPr wrap="none" rtlCol="0">
            <a:prstTxWarp prst="textPlain">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gradFill>
                  <a:gsLst>
                    <a:gs pos="100000">
                      <a:srgbClr val="D9B44F">
                        <a:alpha val="82000"/>
                      </a:srgbClr>
                    </a:gs>
                    <a:gs pos="0">
                      <a:srgbClr val="F0D58B">
                        <a:alpha val="28000"/>
                      </a:srgbClr>
                    </a:gs>
                  </a:gsLst>
                  <a:lin ang="5400000" scaled="0"/>
                </a:gradFill>
                <a:effectLst/>
                <a:uLnTx/>
                <a:uFillTx/>
                <a:latin typeface="Impact" panose="020B0806030902050204" pitchFamily="34" charset="0"/>
                <a:ea typeface="微软雅黑 Light" panose="020B0502040204020203" pitchFamily="34" charset="-122"/>
                <a:cs typeface="Aparajita" panose="020B0604020202020204" pitchFamily="34" charset="0"/>
              </a:rPr>
              <a:t>/01</a:t>
            </a:r>
            <a:endParaRPr kumimoji="0" lang="zh-CN" altLang="en-US" sz="7200" b="1" i="0" u="none" strike="noStrike" kern="1200" cap="none" spc="0" normalizeH="0" baseline="0" noProof="0" dirty="0">
              <a:ln>
                <a:noFill/>
              </a:ln>
              <a:gradFill>
                <a:gsLst>
                  <a:gs pos="100000">
                    <a:srgbClr val="D9B44F">
                      <a:alpha val="82000"/>
                    </a:srgbClr>
                  </a:gs>
                  <a:gs pos="0">
                    <a:srgbClr val="F0D58B">
                      <a:alpha val="28000"/>
                    </a:srgbClr>
                  </a:gs>
                </a:gsLst>
                <a:lin ang="5400000" scaled="0"/>
              </a:gradFill>
              <a:effectLst/>
              <a:uLnTx/>
              <a:uFillTx/>
              <a:latin typeface="Impact" panose="020B0806030902050204" pitchFamily="34" charset="0"/>
              <a:ea typeface="微软雅黑 Light" panose="020B0502040204020203" pitchFamily="34" charset="-122"/>
              <a:cs typeface="Aparajita" panose="020B0604020202020204" pitchFamily="34" charset="0"/>
            </a:endParaRPr>
          </a:p>
        </p:txBody>
      </p:sp>
      <p:pic>
        <p:nvPicPr>
          <p:cNvPr id="9" name="图片 8"/>
          <p:cNvPicPr>
            <a:picLocks noChangeAspect="1"/>
          </p:cNvPicPr>
          <p:nvPr/>
        </p:nvPicPr>
        <p:blipFill rotWithShape="1">
          <a:blip r:embed="rId2">
            <a:alphaModFix amt="35000"/>
            <a:clrChange>
              <a:clrFrom>
                <a:srgbClr val="0087C4"/>
              </a:clrFrom>
              <a:clrTo>
                <a:srgbClr val="0087C4">
                  <a:alpha val="0"/>
                </a:srgbClr>
              </a:clrTo>
            </a:clrChange>
          </a:blip>
          <a:srcRect r="1327"/>
          <a:stretch>
            <a:fillRect/>
          </a:stretch>
        </p:blipFill>
        <p:spPr>
          <a:xfrm>
            <a:off x="8418830" y="4899660"/>
            <a:ext cx="3773170" cy="20510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41528" y="225101"/>
            <a:ext cx="11250472" cy="5219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dirty="0">
                <a:solidFill>
                  <a:prstClr val="white"/>
                </a:solidFill>
                <a:latin typeface="微软雅黑" panose="020B0503020204020204" charset="-122"/>
                <a:ea typeface="微软雅黑" panose="020B0503020204020204" charset="-122"/>
                <a:cs typeface="微软雅黑" panose="020B0503020204020204" charset="-122"/>
              </a:rPr>
              <a:t>1. </a:t>
            </a:r>
            <a:r>
              <a:rPr sz="2800" b="1" dirty="0">
                <a:solidFill>
                  <a:schemeClr val="bg1"/>
                </a:solidFill>
                <a:latin typeface="微软雅黑" panose="020B0503020204020204" charset="-122"/>
                <a:ea typeface="微软雅黑" panose="020B0503020204020204" charset="-122"/>
                <a:cs typeface="微软雅黑" panose="020B0503020204020204" charset="-122"/>
                <a:sym typeface="+mn-ea"/>
              </a:rPr>
              <a:t>政策依据</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481875" y="1642200"/>
            <a:ext cx="11470639" cy="2455609"/>
          </a:xfrm>
          <a:prstGeom prst="rect">
            <a:avLst/>
          </a:prstGeom>
          <a:noFill/>
        </p:spPr>
        <p:txBody>
          <a:bodyPr wrap="square" rtlCol="0">
            <a:spAutoFit/>
          </a:bodyPr>
          <a:lstStyle/>
          <a:p>
            <a:pPr marL="469900" marR="12700" indent="-457200" algn="just" fontAlgn="auto">
              <a:lnSpc>
                <a:spcPct val="200000"/>
              </a:lnSpc>
              <a:spcAft>
                <a:spcPts val="600"/>
              </a:spcAft>
              <a:buFont typeface="Wingdings" panose="05000000000000000000" charset="0"/>
              <a:buChar char="ü"/>
            </a:pPr>
            <a:r>
              <a:rPr dirty="0">
                <a:latin typeface="微软雅黑" panose="020B0503020204020204" charset="-122"/>
                <a:ea typeface="微软雅黑" panose="020B0503020204020204" charset="-122"/>
                <a:cs typeface="微软雅黑" panose="020B0503020204020204" charset="-122"/>
                <a:sym typeface="+mn-ea"/>
              </a:rPr>
              <a:t>《上海化学工业区专项发展资金管理办法》（沪财企〔2018〕2</a:t>
            </a:r>
            <a:r>
              <a:rPr spc="-5" dirty="0">
                <a:latin typeface="微软雅黑" panose="020B0503020204020204" charset="-122"/>
                <a:ea typeface="微软雅黑" panose="020B0503020204020204" charset="-122"/>
                <a:cs typeface="微软雅黑" panose="020B0503020204020204" charset="-122"/>
                <a:sym typeface="+mn-ea"/>
              </a:rPr>
              <a:t>2</a:t>
            </a:r>
            <a:r>
              <a:rPr dirty="0">
                <a:latin typeface="微软雅黑" panose="020B0503020204020204" charset="-122"/>
                <a:ea typeface="微软雅黑" panose="020B0503020204020204" charset="-122"/>
                <a:cs typeface="微软雅黑" panose="020B0503020204020204" charset="-122"/>
                <a:sym typeface="+mn-ea"/>
              </a:rPr>
              <a:t>号）</a:t>
            </a:r>
            <a:endParaRPr dirty="0">
              <a:latin typeface="微软雅黑" panose="020B0503020204020204" charset="-122"/>
              <a:ea typeface="微软雅黑" panose="020B0503020204020204" charset="-122"/>
              <a:cs typeface="微软雅黑" panose="020B0503020204020204" charset="-122"/>
            </a:endParaRPr>
          </a:p>
          <a:p>
            <a:pPr marL="469900" marR="12700" indent="-457200" algn="just" fontAlgn="auto">
              <a:lnSpc>
                <a:spcPct val="200000"/>
              </a:lnSpc>
              <a:spcAft>
                <a:spcPts val="600"/>
              </a:spcAft>
              <a:buClrTx/>
              <a:buSzTx/>
              <a:buFont typeface="Wingdings" panose="05000000000000000000" charset="0"/>
              <a:buChar char="ü"/>
            </a:pPr>
            <a:r>
              <a:rPr dirty="0">
                <a:latin typeface="微软雅黑" panose="020B0503020204020204" charset="-122"/>
                <a:ea typeface="微软雅黑" panose="020B0503020204020204" charset="-122"/>
                <a:cs typeface="微软雅黑" panose="020B0503020204020204" charset="-122"/>
                <a:sym typeface="+mn-ea"/>
              </a:rPr>
              <a:t>《上海化学工业区产业绿色发展专项扶持实施办法》（沪化管〔2021〕25号）</a:t>
            </a:r>
          </a:p>
          <a:p>
            <a:pPr marL="469900" marR="12700" indent="-457200" algn="just">
              <a:lnSpc>
                <a:spcPct val="200000"/>
              </a:lnSpc>
              <a:spcAft>
                <a:spcPts val="600"/>
              </a:spcAft>
              <a:buFont typeface="Wingdings" panose="05000000000000000000" charset="0"/>
              <a:buChar char="ü"/>
            </a:pPr>
            <a:r>
              <a:rPr lang="en-US" altLang="zh-CN" dirty="0">
                <a:latin typeface="微软雅黑" panose="020B0503020204020204" charset="-122"/>
                <a:ea typeface="微软雅黑" panose="020B0503020204020204" charset="-122"/>
                <a:cs typeface="微软雅黑" panose="020B0503020204020204" charset="-122"/>
                <a:sym typeface="+mn-ea"/>
              </a:rPr>
              <a:t>《</a:t>
            </a:r>
            <a:r>
              <a:rPr lang="zh-CN" altLang="en-US" dirty="0">
                <a:latin typeface="微软雅黑" panose="020B0503020204020204" charset="-122"/>
                <a:ea typeface="微软雅黑" panose="020B0503020204020204" charset="-122"/>
                <a:cs typeface="微软雅黑" panose="020B0503020204020204" charset="-122"/>
                <a:sym typeface="+mn-ea"/>
              </a:rPr>
              <a:t>关于开展</a:t>
            </a:r>
            <a:r>
              <a:rPr lang="en-US" altLang="zh-CN" dirty="0">
                <a:solidFill>
                  <a:srgbClr val="FF0000"/>
                </a:solidFill>
                <a:latin typeface="微软雅黑" panose="020B0503020204020204" charset="-122"/>
                <a:ea typeface="微软雅黑" panose="020B0503020204020204" charset="-122"/>
                <a:cs typeface="微软雅黑" panose="020B0503020204020204" charset="-122"/>
                <a:sym typeface="+mn-ea"/>
              </a:rPr>
              <a:t>2022</a:t>
            </a:r>
            <a:r>
              <a:rPr lang="zh-CN" altLang="en-US" dirty="0">
                <a:solidFill>
                  <a:srgbClr val="FF0000"/>
                </a:solidFill>
                <a:latin typeface="微软雅黑" panose="020B0503020204020204" charset="-122"/>
                <a:ea typeface="微软雅黑" panose="020B0503020204020204" charset="-122"/>
                <a:cs typeface="微软雅黑" panose="020B0503020204020204" charset="-122"/>
                <a:sym typeface="+mn-ea"/>
              </a:rPr>
              <a:t>年度</a:t>
            </a:r>
            <a:r>
              <a:rPr lang="zh-CN" altLang="en-US" dirty="0">
                <a:latin typeface="微软雅黑" panose="020B0503020204020204" charset="-122"/>
                <a:ea typeface="微软雅黑" panose="020B0503020204020204" charset="-122"/>
                <a:cs typeface="微软雅黑" panose="020B0503020204020204" charset="-122"/>
                <a:sym typeface="+mn-ea"/>
              </a:rPr>
              <a:t>上海化学工业区产业绿色发展专项扶持项目申报工作的通知</a:t>
            </a:r>
            <a:r>
              <a:rPr lang="en-US" altLang="zh-CN" dirty="0">
                <a:latin typeface="微软雅黑" panose="020B0503020204020204" charset="-122"/>
                <a:ea typeface="微软雅黑" panose="020B0503020204020204" charset="-122"/>
                <a:cs typeface="微软雅黑" panose="020B0503020204020204" charset="-122"/>
                <a:sym typeface="+mn-ea"/>
              </a:rPr>
              <a:t>》</a:t>
            </a:r>
            <a:r>
              <a:rPr lang="zh-CN" altLang="en-US" dirty="0">
                <a:latin typeface="微软雅黑" panose="020B0503020204020204" charset="-122"/>
                <a:ea typeface="微软雅黑" panose="020B0503020204020204" charset="-122"/>
                <a:cs typeface="微软雅黑" panose="020B0503020204020204" charset="-122"/>
                <a:sym typeface="+mn-ea"/>
              </a:rPr>
              <a:t>（沪化管</a:t>
            </a:r>
            <a:r>
              <a:rPr lang="en-US" altLang="zh-CN" dirty="0">
                <a:latin typeface="微软雅黑" panose="020B0503020204020204" charset="-122"/>
                <a:ea typeface="微软雅黑" panose="020B0503020204020204" charset="-122"/>
                <a:cs typeface="微软雅黑" panose="020B0503020204020204" charset="-122"/>
                <a:sym typeface="+mn-ea"/>
              </a:rPr>
              <a:t>〔2022〕15</a:t>
            </a:r>
            <a:r>
              <a:rPr lang="zh-CN" altLang="en-US" dirty="0">
                <a:latin typeface="微软雅黑" panose="020B0503020204020204" charset="-122"/>
                <a:ea typeface="微软雅黑" panose="020B0503020204020204" charset="-122"/>
                <a:cs typeface="微软雅黑" panose="020B0503020204020204" charset="-122"/>
                <a:sym typeface="+mn-ea"/>
              </a:rPr>
              <a:t>号）</a:t>
            </a:r>
            <a:endParaRPr lang="zh-CN" altLang="en-US"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469900" marR="12700" indent="-457200" algn="just" fontAlgn="auto">
              <a:lnSpc>
                <a:spcPct val="200000"/>
              </a:lnSpc>
              <a:spcAft>
                <a:spcPts val="600"/>
              </a:spcAft>
              <a:buFont typeface="Wingdings" panose="05000000000000000000" charset="0"/>
              <a:buChar char="ü"/>
            </a:pPr>
            <a:r>
              <a:rPr lang="zh-CN" altLang="en-US" dirty="0">
                <a:latin typeface="微软雅黑" panose="020B0503020204020204" charset="-122"/>
                <a:ea typeface="微软雅黑" panose="020B0503020204020204" charset="-122"/>
                <a:cs typeface="微软雅黑" panose="020B0503020204020204" charset="-122"/>
                <a:sym typeface="+mn-ea"/>
              </a:rPr>
              <a:t>《上海市重点行业企业挥发性有机物深化治理项目专项扶持办法》（沪环规</a:t>
            </a:r>
            <a:r>
              <a:rPr dirty="0">
                <a:latin typeface="微软雅黑" panose="020B0503020204020204" charset="-122"/>
                <a:ea typeface="微软雅黑" panose="020B0503020204020204" charset="-122"/>
                <a:cs typeface="微软雅黑" panose="020B0503020204020204" charset="-122"/>
                <a:sym typeface="+mn-ea"/>
              </a:rPr>
              <a:t>〔2021〕</a:t>
            </a:r>
            <a:r>
              <a:rPr lang="en-US" altLang="zh-CN" dirty="0">
                <a:latin typeface="微软雅黑" panose="020B0503020204020204" charset="-122"/>
                <a:ea typeface="微软雅黑" panose="020B0503020204020204" charset="-122"/>
                <a:cs typeface="微软雅黑" panose="020B0503020204020204" charset="-122"/>
                <a:sym typeface="+mn-ea"/>
              </a:rPr>
              <a:t>13</a:t>
            </a:r>
            <a:r>
              <a:rPr lang="zh-CN" altLang="en-US" dirty="0">
                <a:latin typeface="微软雅黑" panose="020B0503020204020204" charset="-122"/>
                <a:ea typeface="微软雅黑" panose="020B0503020204020204" charset="-122"/>
                <a:cs typeface="微软雅黑" panose="020B0503020204020204" charset="-122"/>
                <a:sym typeface="+mn-ea"/>
              </a:rPr>
              <a:t>号）</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41528" y="225101"/>
            <a:ext cx="11250472" cy="52197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rPr>
              <a:t>2. </a:t>
            </a:r>
            <a:r>
              <a:rPr sz="2800" b="1" dirty="0" err="1">
                <a:solidFill>
                  <a:schemeClr val="bg1"/>
                </a:solidFill>
                <a:latin typeface="微软雅黑" panose="020B0503020204020204" charset="-122"/>
                <a:ea typeface="微软雅黑" panose="020B0503020204020204" charset="-122"/>
                <a:cs typeface="微软雅黑" panose="020B0503020204020204" charset="-122"/>
                <a:sym typeface="+mn-ea"/>
              </a:rPr>
              <a:t>支持</a:t>
            </a:r>
            <a:r>
              <a:rPr lang="zh-CN" altLang="en-US" sz="2800" b="1" dirty="0">
                <a:solidFill>
                  <a:schemeClr val="bg1"/>
                </a:solidFill>
                <a:latin typeface="微软雅黑" panose="020B0503020204020204" charset="-122"/>
                <a:ea typeface="微软雅黑" panose="020B0503020204020204" charset="-122"/>
                <a:cs typeface="微软雅黑" panose="020B0503020204020204" charset="-122"/>
                <a:sym typeface="+mn-ea"/>
              </a:rPr>
              <a:t>范围</a:t>
            </a:r>
            <a:endParaRPr lang="zh-CN" sz="28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6" name="矩形 15"/>
          <p:cNvSpPr/>
          <p:nvPr/>
        </p:nvSpPr>
        <p:spPr>
          <a:xfrm>
            <a:off x="851535" y="1038860"/>
            <a:ext cx="9751060" cy="521970"/>
          </a:xfrm>
          <a:prstGeom prst="rect">
            <a:avLst/>
          </a:prstGeom>
        </p:spPr>
        <p:txBody>
          <a:bodyPr wrap="square">
            <a:spAutoFit/>
          </a:bodyPr>
          <a:lstStyle/>
          <a:p>
            <a:pPr marL="12700">
              <a:lnSpc>
                <a:spcPct val="100000"/>
              </a:lnSpc>
            </a:pPr>
            <a:r>
              <a:rPr sz="2800" spc="-15" dirty="0">
                <a:latin typeface="Microsoft YaHei UI" panose="020B0503020204020204" charset="-122"/>
                <a:cs typeface="Microsoft YaHei UI" panose="020B0503020204020204" charset="-122"/>
                <a:sym typeface="+mn-ea"/>
              </a:rPr>
              <a:t>方向</a:t>
            </a:r>
            <a:r>
              <a:rPr lang="en-US" sz="2800" spc="-15" dirty="0">
                <a:latin typeface="Microsoft YaHei UI" panose="020B0503020204020204" charset="-122"/>
                <a:cs typeface="Microsoft YaHei UI" panose="020B0503020204020204" charset="-122"/>
                <a:sym typeface="+mn-ea"/>
              </a:rPr>
              <a:t>4</a:t>
            </a:r>
            <a:r>
              <a:rPr lang="zh-CN" altLang="en-US" sz="2800" spc="-15" dirty="0">
                <a:latin typeface="Microsoft YaHei UI" panose="020B0503020204020204" charset="-122"/>
                <a:cs typeface="Microsoft YaHei UI" panose="020B0503020204020204" charset="-122"/>
                <a:sym typeface="+mn-ea"/>
              </a:rPr>
              <a:t>、</a:t>
            </a:r>
            <a:r>
              <a:rPr lang="en-US" sz="2800" spc="-15" dirty="0">
                <a:latin typeface="Microsoft YaHei UI" panose="020B0503020204020204" charset="-122"/>
                <a:cs typeface="Microsoft YaHei UI" panose="020B0503020204020204" charset="-122"/>
                <a:sym typeface="+mn-ea"/>
              </a:rPr>
              <a:t>5</a:t>
            </a:r>
            <a:r>
              <a:rPr sz="2800" spc="-15" dirty="0">
                <a:latin typeface="Microsoft YaHei UI" panose="020B0503020204020204" charset="-122"/>
                <a:cs typeface="Microsoft YaHei UI" panose="020B0503020204020204" charset="-122"/>
                <a:sym typeface="+mn-ea"/>
              </a:rPr>
              <a:t>：</a:t>
            </a:r>
            <a:endParaRPr kumimoji="0" lang="en-US" altLang="zh-CN" sz="2800" b="0" i="0" u="none" strike="noStrike" kern="1200" cap="none" spc="0" normalizeH="0" baseline="0" noProof="0" dirty="0">
              <a:ln>
                <a:noFill/>
              </a:ln>
              <a:solidFill>
                <a:prstClr val="black">
                  <a:lumMod val="75000"/>
                  <a:lumOff val="25000"/>
                </a:prstClr>
              </a:solidFill>
              <a:effectLst/>
              <a:uLnTx/>
              <a:uFillTx/>
              <a:latin typeface="Microsoft YaHei UI" panose="020B0503020204020204" charset="-122"/>
              <a:ea typeface="微软雅黑" panose="020B0503020204020204" charset="-122"/>
              <a:cs typeface="Microsoft YaHei UI" panose="020B0503020204020204" charset="-122"/>
            </a:endParaRPr>
          </a:p>
        </p:txBody>
      </p:sp>
      <p:sp>
        <p:nvSpPr>
          <p:cNvPr id="4" name="文本框 3"/>
          <p:cNvSpPr txBox="1"/>
          <p:nvPr/>
        </p:nvSpPr>
        <p:spPr>
          <a:xfrm>
            <a:off x="598170" y="1560830"/>
            <a:ext cx="10995660" cy="2327368"/>
          </a:xfrm>
          <a:prstGeom prst="rect">
            <a:avLst/>
          </a:prstGeom>
          <a:noFill/>
        </p:spPr>
        <p:txBody>
          <a:bodyPr wrap="square" rtlCol="0">
            <a:spAutoFit/>
          </a:bodyPr>
          <a:lstStyle/>
          <a:p>
            <a:pPr marL="176530" fontAlgn="auto">
              <a:lnSpc>
                <a:spcPct val="200000"/>
              </a:lnSpc>
              <a:spcAft>
                <a:spcPts val="800"/>
              </a:spcAft>
            </a:pPr>
            <a:r>
              <a:rPr lang="en-US" dirty="0">
                <a:latin typeface="微软雅黑" panose="020B0503020204020204" charset="-122"/>
                <a:ea typeface="微软雅黑" panose="020B0503020204020204" charset="-122"/>
                <a:cs typeface="微软雅黑" panose="020B0503020204020204" charset="-122"/>
                <a:sym typeface="+mn-ea"/>
              </a:rPr>
              <a:t>  4</a:t>
            </a:r>
            <a:r>
              <a:rPr lang="zh-CN" altLang="en-US" dirty="0">
                <a:latin typeface="微软雅黑" panose="020B0503020204020204" charset="-122"/>
                <a:ea typeface="微软雅黑" panose="020B0503020204020204" charset="-122"/>
                <a:cs typeface="微软雅黑" panose="020B0503020204020204" charset="-122"/>
                <a:sym typeface="+mn-ea"/>
              </a:rPr>
              <a:t>、</a:t>
            </a:r>
            <a:r>
              <a:rPr dirty="0" err="1">
                <a:latin typeface="微软雅黑" panose="020B0503020204020204" charset="-122"/>
                <a:ea typeface="微软雅黑" panose="020B0503020204020204" charset="-122"/>
                <a:cs typeface="微软雅黑" panose="020B0503020204020204" charset="-122"/>
                <a:sym typeface="+mn-ea"/>
              </a:rPr>
              <a:t>企业实施国家、市政府重点支持的循环经济和资源综合利用项目，以及化工区内循环经济产品链接或延伸的关键项目</a:t>
            </a:r>
            <a:endParaRPr dirty="0">
              <a:latin typeface="微软雅黑" panose="020B0503020204020204" charset="-122"/>
              <a:ea typeface="微软雅黑" panose="020B0503020204020204" charset="-122"/>
              <a:cs typeface="微软雅黑" panose="020B0503020204020204" charset="-122"/>
              <a:sym typeface="+mn-ea"/>
            </a:endParaRPr>
          </a:p>
          <a:p>
            <a:pPr marL="176530" algn="l" fontAlgn="auto">
              <a:lnSpc>
                <a:spcPct val="200000"/>
              </a:lnSpc>
              <a:spcAft>
                <a:spcPts val="800"/>
              </a:spcAft>
              <a:buClrTx/>
              <a:buSzTx/>
            </a:pPr>
            <a:r>
              <a:rPr lang="en-US" dirty="0">
                <a:latin typeface="微软雅黑" panose="020B0503020204020204" charset="-122"/>
                <a:ea typeface="微软雅黑" panose="020B0503020204020204" charset="-122"/>
                <a:cs typeface="微软雅黑" panose="020B0503020204020204" charset="-122"/>
                <a:sym typeface="+mn-ea"/>
              </a:rPr>
              <a:t>  5</a:t>
            </a:r>
            <a:r>
              <a:rPr lang="zh-CN" altLang="en-US" dirty="0">
                <a:latin typeface="微软雅黑" panose="020B0503020204020204" charset="-122"/>
                <a:ea typeface="微软雅黑" panose="020B0503020204020204" charset="-122"/>
                <a:cs typeface="微软雅黑" panose="020B0503020204020204" charset="-122"/>
                <a:sym typeface="+mn-ea"/>
              </a:rPr>
              <a:t>、</a:t>
            </a:r>
            <a:r>
              <a:rPr dirty="0">
                <a:latin typeface="微软雅黑" panose="020B0503020204020204" charset="-122"/>
                <a:ea typeface="微软雅黑" panose="020B0503020204020204" charset="-122"/>
                <a:cs typeface="微软雅黑" panose="020B0503020204020204" charset="-122"/>
                <a:sym typeface="+mn-ea"/>
              </a:rPr>
              <a:t>企业优化环保治理设施，削减污染物排放的项目。对纳入本市环保三年行动计划或达到《上海化学工业区企业执行污染物排放标准体系的指导意见（2016版）》</a:t>
            </a:r>
            <a:r>
              <a:rPr dirty="0" err="1">
                <a:latin typeface="微软雅黑" panose="020B0503020204020204" charset="-122"/>
                <a:ea typeface="微软雅黑" panose="020B0503020204020204" charset="-122"/>
                <a:cs typeface="微软雅黑" panose="020B0503020204020204" charset="-122"/>
                <a:sym typeface="+mn-ea"/>
              </a:rPr>
              <a:t>的项目予以优先支持</a:t>
            </a:r>
            <a:endParaRPr dirty="0">
              <a:latin typeface="微软雅黑" panose="020B0503020204020204" charset="-122"/>
              <a:ea typeface="微软雅黑" panose="020B0503020204020204" charset="-122"/>
              <a:cs typeface="微软雅黑" panose="020B0503020204020204" charset="-122"/>
              <a:sym typeface="+mn-ea"/>
            </a:endParaRPr>
          </a:p>
        </p:txBody>
      </p:sp>
      <p:sp>
        <p:nvSpPr>
          <p:cNvPr id="6" name="文本框 5">
            <a:extLst>
              <a:ext uri="{FF2B5EF4-FFF2-40B4-BE49-F238E27FC236}">
                <a16:creationId xmlns:a16="http://schemas.microsoft.com/office/drawing/2014/main" id="{63E056C1-498E-14E5-4F4A-FFCF61FA1202}"/>
              </a:ext>
            </a:extLst>
          </p:cNvPr>
          <p:cNvSpPr txBox="1"/>
          <p:nvPr/>
        </p:nvSpPr>
        <p:spPr>
          <a:xfrm>
            <a:off x="851535" y="4482936"/>
            <a:ext cx="11061790" cy="951351"/>
          </a:xfrm>
          <a:prstGeom prst="rect">
            <a:avLst/>
          </a:prstGeom>
          <a:noFill/>
        </p:spPr>
        <p:txBody>
          <a:bodyPr wrap="square">
            <a:spAutoFit/>
          </a:bodyPr>
          <a:lstStyle/>
          <a:p>
            <a:pPr marL="12700" marR="12700" indent="0" algn="just" fontAlgn="auto">
              <a:lnSpc>
                <a:spcPct val="150000"/>
              </a:lnSpc>
              <a:spcAft>
                <a:spcPts val="600"/>
              </a:spcAft>
            </a:pPr>
            <a:r>
              <a:rPr lang="zh-CN" altLang="en-US" sz="1800" dirty="0">
                <a:latin typeface="微软雅黑" panose="020B0503020204020204" charset="-122"/>
                <a:ea typeface="微软雅黑" panose="020B0503020204020204" charset="-122"/>
                <a:cs typeface="微软雅黑" panose="020B0503020204020204" charset="-122"/>
                <a:sym typeface="+mn-ea"/>
              </a:rPr>
              <a:t>为加快推进本市重点行业企业挥发性有机物（</a:t>
            </a:r>
            <a:r>
              <a:rPr lang="en-US" altLang="zh-CN" sz="1800" dirty="0">
                <a:latin typeface="微软雅黑" panose="020B0503020204020204" charset="-122"/>
                <a:ea typeface="微软雅黑" panose="020B0503020204020204" charset="-122"/>
                <a:cs typeface="微软雅黑" panose="020B0503020204020204" charset="-122"/>
                <a:sym typeface="+mn-ea"/>
              </a:rPr>
              <a:t>VOCs</a:t>
            </a:r>
            <a:r>
              <a:rPr lang="zh-CN" altLang="en-US" sz="1800" dirty="0">
                <a:latin typeface="微软雅黑" panose="020B0503020204020204" charset="-122"/>
                <a:ea typeface="微软雅黑" panose="020B0503020204020204" charset="-122"/>
                <a:cs typeface="微软雅黑" panose="020B0503020204020204" charset="-122"/>
                <a:sym typeface="+mn-ea"/>
              </a:rPr>
              <a:t>）减排工作，鼓励企业实施高水平</a:t>
            </a:r>
            <a:r>
              <a:rPr lang="en-US" altLang="zh-CN" sz="1800" dirty="0">
                <a:latin typeface="微软雅黑" panose="020B0503020204020204" charset="-122"/>
                <a:ea typeface="微软雅黑" panose="020B0503020204020204" charset="-122"/>
                <a:cs typeface="微软雅黑" panose="020B0503020204020204" charset="-122"/>
                <a:sym typeface="+mn-ea"/>
              </a:rPr>
              <a:t>VOCs </a:t>
            </a:r>
            <a:r>
              <a:rPr lang="zh-CN" altLang="en-US" sz="1800" dirty="0">
                <a:latin typeface="微软雅黑" panose="020B0503020204020204" charset="-122"/>
                <a:ea typeface="微软雅黑" panose="020B0503020204020204" charset="-122"/>
                <a:cs typeface="微软雅黑" panose="020B0503020204020204" charset="-122"/>
                <a:sym typeface="+mn-ea"/>
              </a:rPr>
              <a:t>深化治理项目</a:t>
            </a:r>
          </a:p>
          <a:p>
            <a:pPr algn="l" fontAlgn="auto">
              <a:lnSpc>
                <a:spcPct val="150000"/>
              </a:lnSpc>
              <a:buClrTx/>
              <a:buSzTx/>
              <a:buFontTx/>
            </a:pPr>
            <a:r>
              <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rPr>
              <a:t>高水平</a:t>
            </a:r>
            <a:r>
              <a:rPr lang="en-US" altLang="zh-CN" sz="1800" b="1" dirty="0">
                <a:solidFill>
                  <a:srgbClr val="FF0000"/>
                </a:solidFill>
                <a:latin typeface="微软雅黑" panose="020B0503020204020204" charset="-122"/>
                <a:ea typeface="微软雅黑" panose="020B0503020204020204" charset="-122"/>
                <a:cs typeface="微软雅黑" panose="020B0503020204020204" charset="-122"/>
                <a:sym typeface="+mn-ea"/>
              </a:rPr>
              <a:t>VOCs </a:t>
            </a:r>
            <a:r>
              <a:rPr lang="zh-CN" altLang="en-US" sz="1800" b="1" dirty="0">
                <a:solidFill>
                  <a:srgbClr val="FF0000"/>
                </a:solidFill>
                <a:latin typeface="微软雅黑" panose="020B0503020204020204" charset="-122"/>
                <a:ea typeface="微软雅黑" panose="020B0503020204020204" charset="-122"/>
                <a:cs typeface="微软雅黑" panose="020B0503020204020204" charset="-122"/>
                <a:sym typeface="+mn-ea"/>
              </a:rPr>
              <a:t>深化治理项目纳入本次专项扶持支持范围</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41528" y="225101"/>
            <a:ext cx="11250472" cy="521970"/>
          </a:xfrm>
          <a:prstGeom prst="rect">
            <a:avLst/>
          </a:prstGeom>
          <a:noFill/>
        </p:spPr>
        <p:txBody>
          <a:bodyPr wrap="square">
            <a:spAutoFit/>
          </a:bodyPr>
          <a:lstStyle/>
          <a:p>
            <a:pPr>
              <a:lnSpc>
                <a:spcPct val="100000"/>
              </a:lnSpc>
            </a:pPr>
            <a:r>
              <a:rPr kumimoji="0" lang="en-US"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rPr>
              <a:t>3</a:t>
            </a:r>
            <a:r>
              <a:rPr kumimoji="0" lang="en-US" altLang="zh-CN"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rPr>
              <a:t>. </a:t>
            </a:r>
            <a:r>
              <a:rPr sz="2800" b="1" dirty="0" err="1">
                <a:solidFill>
                  <a:schemeClr val="bg1"/>
                </a:solidFill>
                <a:latin typeface="微软雅黑" panose="020B0503020204020204" charset="-122"/>
                <a:ea typeface="微软雅黑" panose="020B0503020204020204" charset="-122"/>
                <a:cs typeface="微软雅黑" panose="020B0503020204020204" charset="-122"/>
                <a:sym typeface="+mn-ea"/>
              </a:rPr>
              <a:t>支持</a:t>
            </a:r>
            <a:r>
              <a:rPr sz="2800" b="1" dirty="0" err="1">
                <a:solidFill>
                  <a:schemeClr val="bg1"/>
                </a:solidFill>
                <a:latin typeface="Microsoft YaHei UI" panose="020B0503020204020204" charset="-122"/>
                <a:cs typeface="Microsoft YaHei UI" panose="020B0503020204020204" charset="-122"/>
                <a:sym typeface="+mn-ea"/>
              </a:rPr>
              <a:t>标准</a:t>
            </a:r>
            <a:endParaRPr kumimoji="0" lang="zh-CN" altLang="en-US" sz="2800" b="1" i="0" u="none" strike="noStrike" kern="1200" cap="none" spc="0" normalizeH="0" baseline="0" noProof="0" dirty="0">
              <a:ln>
                <a:noFill/>
              </a:ln>
              <a:solidFill>
                <a:schemeClr val="bg1"/>
              </a:solidFill>
              <a:effectLst/>
              <a:uLnTx/>
              <a:uFillTx/>
              <a:latin typeface="Microsoft YaHei UI" panose="020B0503020204020204" charset="-122"/>
              <a:ea typeface="微软雅黑" panose="020B0503020204020204" charset="-122"/>
              <a:cs typeface="Microsoft YaHei UI" panose="020B0503020204020204" charset="-122"/>
              <a:sym typeface="+mn-ea"/>
            </a:endParaRPr>
          </a:p>
        </p:txBody>
      </p:sp>
      <p:graphicFrame>
        <p:nvGraphicFramePr>
          <p:cNvPr id="6" name="表格 6">
            <a:extLst>
              <a:ext uri="{FF2B5EF4-FFF2-40B4-BE49-F238E27FC236}">
                <a16:creationId xmlns:a16="http://schemas.microsoft.com/office/drawing/2014/main" id="{387F5DC8-0CEC-EDA7-440E-6FDB66511090}"/>
              </a:ext>
            </a:extLst>
          </p:cNvPr>
          <p:cNvGraphicFramePr>
            <a:graphicFrameLocks noGrp="1"/>
          </p:cNvGraphicFramePr>
          <p:nvPr>
            <p:extLst>
              <p:ext uri="{D42A27DB-BD31-4B8C-83A1-F6EECF244321}">
                <p14:modId xmlns:p14="http://schemas.microsoft.com/office/powerpoint/2010/main" val="91690996"/>
              </p:ext>
            </p:extLst>
          </p:nvPr>
        </p:nvGraphicFramePr>
        <p:xfrm>
          <a:off x="796834" y="979715"/>
          <a:ext cx="10280467" cy="4611189"/>
        </p:xfrm>
        <a:graphic>
          <a:graphicData uri="http://schemas.openxmlformats.org/drawingml/2006/table">
            <a:tbl>
              <a:tblPr firstRow="1" bandRow="1">
                <a:tableStyleId>{5C22544A-7EE6-4342-B048-85BDC9FD1C3A}</a:tableStyleId>
              </a:tblPr>
              <a:tblGrid>
                <a:gridCol w="1299755">
                  <a:extLst>
                    <a:ext uri="{9D8B030D-6E8A-4147-A177-3AD203B41FA5}">
                      <a16:colId xmlns:a16="http://schemas.microsoft.com/office/drawing/2014/main" val="2699102426"/>
                    </a:ext>
                  </a:extLst>
                </a:gridCol>
                <a:gridCol w="2690948">
                  <a:extLst>
                    <a:ext uri="{9D8B030D-6E8A-4147-A177-3AD203B41FA5}">
                      <a16:colId xmlns:a16="http://schemas.microsoft.com/office/drawing/2014/main" val="1308687464"/>
                    </a:ext>
                  </a:extLst>
                </a:gridCol>
                <a:gridCol w="3037114">
                  <a:extLst>
                    <a:ext uri="{9D8B030D-6E8A-4147-A177-3AD203B41FA5}">
                      <a16:colId xmlns:a16="http://schemas.microsoft.com/office/drawing/2014/main" val="1663016225"/>
                    </a:ext>
                  </a:extLst>
                </a:gridCol>
                <a:gridCol w="2688230">
                  <a:extLst>
                    <a:ext uri="{9D8B030D-6E8A-4147-A177-3AD203B41FA5}">
                      <a16:colId xmlns:a16="http://schemas.microsoft.com/office/drawing/2014/main" val="2528267013"/>
                    </a:ext>
                  </a:extLst>
                </a:gridCol>
                <a:gridCol w="564420">
                  <a:extLst>
                    <a:ext uri="{9D8B030D-6E8A-4147-A177-3AD203B41FA5}">
                      <a16:colId xmlns:a16="http://schemas.microsoft.com/office/drawing/2014/main" val="3577258806"/>
                    </a:ext>
                  </a:extLst>
                </a:gridCol>
              </a:tblGrid>
              <a:tr h="694924">
                <a:tc>
                  <a:txBody>
                    <a:bodyPr/>
                    <a:lstStyle/>
                    <a:p>
                      <a:endParaRPr lang="zh-CN" altLang="en-US" b="0" dirty="0">
                        <a:latin typeface="+mn-ea"/>
                        <a:ea typeface="+mn-ea"/>
                      </a:endParaRPr>
                    </a:p>
                  </a:txBody>
                  <a:tcPr/>
                </a:tc>
                <a:tc>
                  <a:txBody>
                    <a:bodyPr/>
                    <a:lstStyle/>
                    <a:p>
                      <a:r>
                        <a:rPr lang="zh-CN" altLang="en-US" b="0" dirty="0">
                          <a:latin typeface="+mn-ea"/>
                          <a:ea typeface="+mn-ea"/>
                        </a:rPr>
                        <a:t>立项的固定资产投资类</a:t>
                      </a:r>
                    </a:p>
                  </a:txBody>
                  <a:tcPr/>
                </a:tc>
                <a:tc>
                  <a:txBody>
                    <a:bodyPr/>
                    <a:lstStyle/>
                    <a:p>
                      <a:r>
                        <a:rPr lang="zh-CN" altLang="en-US" b="0" dirty="0">
                          <a:latin typeface="+mn-ea"/>
                          <a:ea typeface="+mn-ea"/>
                        </a:rPr>
                        <a:t>非立项的固定资产投资类</a:t>
                      </a:r>
                    </a:p>
                  </a:txBody>
                  <a:tcPr/>
                </a:tc>
                <a:tc>
                  <a:txBody>
                    <a:bodyPr/>
                    <a:lstStyle/>
                    <a:p>
                      <a:r>
                        <a:rPr lang="zh-CN" altLang="en-US" b="0" dirty="0">
                          <a:latin typeface="+mn-ea"/>
                          <a:ea typeface="+mn-ea"/>
                        </a:rPr>
                        <a:t>非固定资产投资类</a:t>
                      </a:r>
                    </a:p>
                  </a:txBody>
                  <a:tcPr/>
                </a:tc>
                <a:tc>
                  <a:txBody>
                    <a:bodyPr/>
                    <a:lstStyle/>
                    <a:p>
                      <a:endParaRPr lang="zh-CN" altLang="en-US" dirty="0"/>
                    </a:p>
                  </a:txBody>
                  <a:tcPr/>
                </a:tc>
                <a:extLst>
                  <a:ext uri="{0D108BD9-81ED-4DB2-BD59-A6C34878D82A}">
                    <a16:rowId xmlns:a16="http://schemas.microsoft.com/office/drawing/2014/main" val="3715696564"/>
                  </a:ext>
                </a:extLst>
              </a:tr>
              <a:tr h="1299765">
                <a:tc>
                  <a:txBody>
                    <a:bodyPr/>
                    <a:lstStyle/>
                    <a:p>
                      <a:r>
                        <a:rPr lang="zh-CN" altLang="en-US" b="0" dirty="0">
                          <a:latin typeface="+mn-ea"/>
                          <a:ea typeface="+mn-ea"/>
                        </a:rPr>
                        <a:t>定义</a:t>
                      </a:r>
                    </a:p>
                  </a:txBody>
                  <a:tcPr/>
                </a:tc>
                <a:tc>
                  <a:txBody>
                    <a:bodyPr/>
                    <a:lstStyle/>
                    <a:p>
                      <a:r>
                        <a:rPr lang="zh-CN" altLang="en-US" b="0" dirty="0">
                          <a:latin typeface="+mn-ea"/>
                          <a:ea typeface="+mn-ea"/>
                        </a:rPr>
                        <a:t>固定资产投资占投资比例较大，根据规定需要核准和备案，并办理完善的建设手续</a:t>
                      </a:r>
                    </a:p>
                  </a:txBody>
                  <a:tcPr/>
                </a:tc>
                <a:tc>
                  <a:txBody>
                    <a:bodyPr/>
                    <a:lstStyle/>
                    <a:p>
                      <a:r>
                        <a:rPr lang="zh-CN" altLang="en-US" b="0" dirty="0">
                          <a:latin typeface="+mn-ea"/>
                          <a:ea typeface="+mn-ea"/>
                        </a:rPr>
                        <a:t>固定资产投资占投资比例较大，但固定资产投资比较分散，不构成市级部门或管委会经发处立项资格的项目</a:t>
                      </a:r>
                    </a:p>
                  </a:txBody>
                  <a:tcPr/>
                </a:tc>
                <a:tc>
                  <a:txBody>
                    <a:bodyPr/>
                    <a:lstStyle/>
                    <a:p>
                      <a:r>
                        <a:rPr lang="zh-CN" altLang="en-US" b="0" dirty="0">
                          <a:latin typeface="+mn-ea"/>
                          <a:ea typeface="+mn-ea"/>
                        </a:rPr>
                        <a:t>以非固定资产支出为主，固定资产占据相对小部分的项目</a:t>
                      </a:r>
                    </a:p>
                  </a:txBody>
                  <a:tcPr/>
                </a:tc>
                <a:tc>
                  <a:txBody>
                    <a:bodyPr/>
                    <a:lstStyle/>
                    <a:p>
                      <a:endParaRPr lang="zh-CN" altLang="en-US"/>
                    </a:p>
                  </a:txBody>
                  <a:tcPr/>
                </a:tc>
                <a:extLst>
                  <a:ext uri="{0D108BD9-81ED-4DB2-BD59-A6C34878D82A}">
                    <a16:rowId xmlns:a16="http://schemas.microsoft.com/office/drawing/2014/main" val="3528777074"/>
                  </a:ext>
                </a:extLst>
              </a:tr>
              <a:tr h="1599711">
                <a:tc>
                  <a:txBody>
                    <a:bodyPr/>
                    <a:lstStyle/>
                    <a:p>
                      <a:r>
                        <a:rPr lang="zh-CN" altLang="en-US" b="0" dirty="0">
                          <a:latin typeface="+mn-ea"/>
                          <a:ea typeface="+mn-ea"/>
                        </a:rPr>
                        <a:t>支持标准</a:t>
                      </a:r>
                    </a:p>
                  </a:txBody>
                  <a:tcPr/>
                </a:tc>
                <a:tc>
                  <a:txBody>
                    <a:bodyPr/>
                    <a:lstStyle/>
                    <a:p>
                      <a:r>
                        <a:rPr lang="zh-CN" altLang="en-US" b="0" dirty="0">
                          <a:latin typeface="+mn-ea"/>
                          <a:ea typeface="+mn-ea"/>
                        </a:rPr>
                        <a:t>最高不超过核定投资额的</a:t>
                      </a:r>
                      <a:r>
                        <a:rPr lang="en-US" altLang="zh-CN" b="0" dirty="0">
                          <a:latin typeface="+mn-ea"/>
                          <a:ea typeface="+mn-ea"/>
                        </a:rPr>
                        <a:t>30%</a:t>
                      </a:r>
                      <a:endParaRPr lang="zh-CN" altLang="en-US" b="0" dirty="0">
                        <a:latin typeface="+mn-ea"/>
                        <a:ea typeface="+mn-ea"/>
                      </a:endParaRPr>
                    </a:p>
                  </a:txBody>
                  <a:tcPr/>
                </a:tc>
                <a:tc>
                  <a:txBody>
                    <a:bodyPr/>
                    <a:lstStyle/>
                    <a:p>
                      <a:r>
                        <a:rPr lang="zh-CN" altLang="en-US" b="0" dirty="0">
                          <a:latin typeface="+mn-ea"/>
                          <a:ea typeface="+mn-ea"/>
                        </a:rPr>
                        <a:t>最高不超过核定投资额的</a:t>
                      </a:r>
                      <a:r>
                        <a:rPr lang="en-US" altLang="zh-CN" b="0" dirty="0">
                          <a:latin typeface="+mn-ea"/>
                          <a:ea typeface="+mn-ea"/>
                        </a:rPr>
                        <a:t>30%</a:t>
                      </a:r>
                      <a:endParaRPr lang="zh-CN" altLang="en-US" b="0" dirty="0">
                        <a:latin typeface="+mn-ea"/>
                        <a:ea typeface="+mn-ea"/>
                      </a:endParaRPr>
                    </a:p>
                  </a:txBody>
                  <a:tcPr/>
                </a:tc>
                <a:tc>
                  <a:txBody>
                    <a:bodyPr/>
                    <a:lstStyle/>
                    <a:p>
                      <a:r>
                        <a:rPr lang="zh-CN" altLang="en-US" b="0" dirty="0">
                          <a:latin typeface="+mn-ea"/>
                          <a:ea typeface="+mn-ea"/>
                        </a:rPr>
                        <a:t>项目投资额小于等于</a:t>
                      </a:r>
                      <a:r>
                        <a:rPr lang="en-US" altLang="zh-CN" b="0" dirty="0">
                          <a:latin typeface="+mn-ea"/>
                          <a:ea typeface="+mn-ea"/>
                        </a:rPr>
                        <a:t>50</a:t>
                      </a:r>
                      <a:r>
                        <a:rPr lang="zh-CN" altLang="en-US" b="0" dirty="0">
                          <a:latin typeface="+mn-ea"/>
                          <a:ea typeface="+mn-ea"/>
                        </a:rPr>
                        <a:t>万的元按</a:t>
                      </a:r>
                      <a:r>
                        <a:rPr lang="en-US" altLang="zh-CN" b="0" dirty="0">
                          <a:latin typeface="+mn-ea"/>
                          <a:ea typeface="+mn-ea"/>
                        </a:rPr>
                        <a:t>50%</a:t>
                      </a:r>
                      <a:r>
                        <a:rPr lang="zh-CN" altLang="en-US" b="0" dirty="0">
                          <a:latin typeface="+mn-ea"/>
                          <a:ea typeface="+mn-ea"/>
                        </a:rPr>
                        <a:t>给与资助，</a:t>
                      </a:r>
                      <a:endParaRPr lang="en-US" altLang="zh-CN" b="0" dirty="0">
                        <a:latin typeface="+mn-ea"/>
                        <a:ea typeface="+mn-ea"/>
                      </a:endParaRPr>
                    </a:p>
                    <a:p>
                      <a:r>
                        <a:rPr lang="zh-CN" altLang="en-US" b="0" dirty="0">
                          <a:latin typeface="+mn-ea"/>
                          <a:ea typeface="+mn-ea"/>
                        </a:rPr>
                        <a:t>项目投资额大于</a:t>
                      </a:r>
                      <a:r>
                        <a:rPr lang="en-US" altLang="zh-CN" b="0" dirty="0">
                          <a:latin typeface="+mn-ea"/>
                          <a:ea typeface="+mn-ea"/>
                        </a:rPr>
                        <a:t>50</a:t>
                      </a:r>
                      <a:r>
                        <a:rPr lang="zh-CN" altLang="en-US" b="0" dirty="0">
                          <a:latin typeface="+mn-ea"/>
                          <a:ea typeface="+mn-ea"/>
                        </a:rPr>
                        <a:t>万元的，按最高不超过</a:t>
                      </a:r>
                      <a:r>
                        <a:rPr lang="en-US" altLang="zh-CN" b="0" dirty="0">
                          <a:latin typeface="+mn-ea"/>
                          <a:ea typeface="+mn-ea"/>
                        </a:rPr>
                        <a:t>30%</a:t>
                      </a:r>
                      <a:r>
                        <a:rPr lang="zh-CN" altLang="en-US" b="0" dirty="0">
                          <a:latin typeface="+mn-ea"/>
                          <a:ea typeface="+mn-ea"/>
                        </a:rPr>
                        <a:t>给与资助</a:t>
                      </a:r>
                    </a:p>
                  </a:txBody>
                  <a:tcPr/>
                </a:tc>
                <a:tc>
                  <a:txBody>
                    <a:bodyPr/>
                    <a:lstStyle/>
                    <a:p>
                      <a:endParaRPr lang="zh-CN" altLang="en-US"/>
                    </a:p>
                  </a:txBody>
                  <a:tcPr/>
                </a:tc>
                <a:extLst>
                  <a:ext uri="{0D108BD9-81ED-4DB2-BD59-A6C34878D82A}">
                    <a16:rowId xmlns:a16="http://schemas.microsoft.com/office/drawing/2014/main" val="3461123171"/>
                  </a:ext>
                </a:extLst>
              </a:tr>
              <a:tr h="614175">
                <a:tc>
                  <a:txBody>
                    <a:bodyPr/>
                    <a:lstStyle/>
                    <a:p>
                      <a:r>
                        <a:rPr lang="zh-CN" altLang="en-US" b="0" dirty="0">
                          <a:latin typeface="+mn-ea"/>
                          <a:ea typeface="+mn-ea"/>
                        </a:rPr>
                        <a:t>最高限额</a:t>
                      </a:r>
                    </a:p>
                  </a:txBody>
                  <a:tcPr/>
                </a:tc>
                <a:tc>
                  <a:txBody>
                    <a:bodyPr/>
                    <a:lstStyle/>
                    <a:p>
                      <a:r>
                        <a:rPr lang="en-US" altLang="zh-CN" b="0" dirty="0">
                          <a:latin typeface="+mn-ea"/>
                          <a:ea typeface="+mn-ea"/>
                        </a:rPr>
                        <a:t>500</a:t>
                      </a:r>
                      <a:r>
                        <a:rPr lang="zh-CN" altLang="en-US" b="0" dirty="0">
                          <a:latin typeface="+mn-ea"/>
                          <a:ea typeface="+mn-ea"/>
                        </a:rPr>
                        <a:t>万元</a:t>
                      </a:r>
                    </a:p>
                  </a:txBody>
                  <a:tcPr/>
                </a:tc>
                <a:tc>
                  <a:txBody>
                    <a:bodyPr/>
                    <a:lstStyle/>
                    <a:p>
                      <a:r>
                        <a:rPr lang="en-US" altLang="zh-CN" b="0" dirty="0">
                          <a:latin typeface="+mn-ea"/>
                          <a:ea typeface="+mn-ea"/>
                        </a:rPr>
                        <a:t>500</a:t>
                      </a:r>
                      <a:r>
                        <a:rPr lang="zh-CN" altLang="en-US" b="0" dirty="0">
                          <a:latin typeface="+mn-ea"/>
                          <a:ea typeface="+mn-ea"/>
                        </a:rPr>
                        <a:t>万元</a:t>
                      </a:r>
                    </a:p>
                  </a:txBody>
                  <a:tcPr/>
                </a:tc>
                <a:tc>
                  <a:txBody>
                    <a:bodyPr/>
                    <a:lstStyle/>
                    <a:p>
                      <a:r>
                        <a:rPr lang="en-US" altLang="zh-CN" b="0" dirty="0">
                          <a:latin typeface="+mn-ea"/>
                          <a:ea typeface="+mn-ea"/>
                        </a:rPr>
                        <a:t>100</a:t>
                      </a:r>
                      <a:r>
                        <a:rPr lang="zh-CN" altLang="en-US" b="0" dirty="0">
                          <a:latin typeface="+mn-ea"/>
                          <a:ea typeface="+mn-ea"/>
                        </a:rPr>
                        <a:t>万元</a:t>
                      </a:r>
                    </a:p>
                  </a:txBody>
                  <a:tcPr/>
                </a:tc>
                <a:tc>
                  <a:txBody>
                    <a:bodyPr/>
                    <a:lstStyle/>
                    <a:p>
                      <a:endParaRPr lang="zh-CN" altLang="en-US" dirty="0"/>
                    </a:p>
                  </a:txBody>
                  <a:tcPr/>
                </a:tc>
                <a:extLst>
                  <a:ext uri="{0D108BD9-81ED-4DB2-BD59-A6C34878D82A}">
                    <a16:rowId xmlns:a16="http://schemas.microsoft.com/office/drawing/2014/main" val="4112045898"/>
                  </a:ext>
                </a:extLst>
              </a:tr>
              <a:tr h="402614">
                <a:tc>
                  <a:txBody>
                    <a:bodyPr/>
                    <a:lstStyle/>
                    <a:p>
                      <a:r>
                        <a:rPr lang="zh-CN" altLang="en-US" b="0" dirty="0">
                          <a:latin typeface="+mn-ea"/>
                          <a:ea typeface="+mn-ea"/>
                        </a:rPr>
                        <a:t>支持方式</a:t>
                      </a:r>
                    </a:p>
                  </a:txBody>
                  <a:tcPr/>
                </a:tc>
                <a:tc gridSpan="3">
                  <a:txBody>
                    <a:bodyPr/>
                    <a:lstStyle/>
                    <a:p>
                      <a:pPr algn="ctr"/>
                      <a:r>
                        <a:rPr lang="zh-CN" altLang="en-US" b="0" dirty="0">
                          <a:latin typeface="+mn-ea"/>
                          <a:ea typeface="+mn-ea"/>
                        </a:rPr>
                        <a:t>采用无偿资助、奖励等方式</a:t>
                      </a:r>
                    </a:p>
                  </a:txBody>
                  <a:tcPr/>
                </a:tc>
                <a:tc hMerge="1">
                  <a:txBody>
                    <a:bodyPr/>
                    <a:lstStyle/>
                    <a:p>
                      <a:pPr algn="ctr"/>
                      <a:endParaRPr lang="zh-CN" altLang="en-US" dirty="0"/>
                    </a:p>
                  </a:txBody>
                  <a:tcPr/>
                </a:tc>
                <a:tc hMerge="1">
                  <a:txBody>
                    <a:bodyPr/>
                    <a:lstStyle/>
                    <a:p>
                      <a:pPr algn="ctr"/>
                      <a:endParaRPr lang="zh-CN" altLang="en-US" dirty="0"/>
                    </a:p>
                  </a:txBody>
                  <a:tcPr/>
                </a:tc>
                <a:tc>
                  <a:txBody>
                    <a:bodyPr/>
                    <a:lstStyle/>
                    <a:p>
                      <a:endParaRPr lang="zh-CN" altLang="en-US" dirty="0"/>
                    </a:p>
                  </a:txBody>
                  <a:tcPr/>
                </a:tc>
                <a:extLst>
                  <a:ext uri="{0D108BD9-81ED-4DB2-BD59-A6C34878D82A}">
                    <a16:rowId xmlns:a16="http://schemas.microsoft.com/office/drawing/2014/main" val="2776313707"/>
                  </a:ext>
                </a:extLst>
              </a:tr>
            </a:tbl>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41528" y="225101"/>
            <a:ext cx="11250472" cy="521970"/>
          </a:xfrm>
          <a:prstGeom prst="rect">
            <a:avLst/>
          </a:prstGeom>
          <a:noFill/>
        </p:spPr>
        <p:txBody>
          <a:bodyPr wrap="square">
            <a:spAutoFit/>
          </a:bodyPr>
          <a:lstStyle/>
          <a:p>
            <a:pPr>
              <a:lnSpc>
                <a:spcPct val="100000"/>
              </a:lnSpc>
            </a:pPr>
            <a:r>
              <a:rPr kumimoji="0" lang="en-US" altLang="zh-CN" sz="2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微软雅黑" panose="020B0503020204020204" charset="-122"/>
              </a:rPr>
              <a:t>4. </a:t>
            </a:r>
            <a:r>
              <a:rPr sz="2800" b="1" dirty="0">
                <a:solidFill>
                  <a:schemeClr val="bg1"/>
                </a:solidFill>
                <a:latin typeface="微软雅黑" panose="020B0503020204020204" charset="-122"/>
                <a:ea typeface="微软雅黑" panose="020B0503020204020204" charset="-122"/>
                <a:cs typeface="微软雅黑" panose="020B0503020204020204" charset="-122"/>
                <a:sym typeface="+mn-ea"/>
              </a:rPr>
              <a:t>申报条件</a:t>
            </a:r>
            <a:endParaRPr kumimoji="0" lang="zh-CN" altLang="en-US" sz="2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微软雅黑" panose="020B0503020204020204" charset="-122"/>
              <a:sym typeface="+mn-ea"/>
            </a:endParaRPr>
          </a:p>
        </p:txBody>
      </p:sp>
      <p:graphicFrame>
        <p:nvGraphicFramePr>
          <p:cNvPr id="7" name="表格 6"/>
          <p:cNvGraphicFramePr/>
          <p:nvPr>
            <p:custDataLst>
              <p:tags r:id="rId2"/>
            </p:custDataLst>
            <p:extLst>
              <p:ext uri="{D42A27DB-BD31-4B8C-83A1-F6EECF244321}">
                <p14:modId xmlns:p14="http://schemas.microsoft.com/office/powerpoint/2010/main" val="32224820"/>
              </p:ext>
            </p:extLst>
          </p:nvPr>
        </p:nvGraphicFramePr>
        <p:xfrm>
          <a:off x="583565" y="1080135"/>
          <a:ext cx="11000105" cy="4970145"/>
        </p:xfrm>
        <a:graphic>
          <a:graphicData uri="http://schemas.openxmlformats.org/drawingml/2006/table">
            <a:tbl>
              <a:tblPr firstRow="1" bandRow="1">
                <a:tableStyleId>{5C22544A-7EE6-4342-B048-85BDC9FD1C3A}</a:tableStyleId>
              </a:tblPr>
              <a:tblGrid>
                <a:gridCol w="684530">
                  <a:extLst>
                    <a:ext uri="{9D8B030D-6E8A-4147-A177-3AD203B41FA5}">
                      <a16:colId xmlns:a16="http://schemas.microsoft.com/office/drawing/2014/main" val="20000"/>
                    </a:ext>
                  </a:extLst>
                </a:gridCol>
                <a:gridCol w="1389380">
                  <a:extLst>
                    <a:ext uri="{9D8B030D-6E8A-4147-A177-3AD203B41FA5}">
                      <a16:colId xmlns:a16="http://schemas.microsoft.com/office/drawing/2014/main" val="20001"/>
                    </a:ext>
                  </a:extLst>
                </a:gridCol>
                <a:gridCol w="8926195">
                  <a:extLst>
                    <a:ext uri="{9D8B030D-6E8A-4147-A177-3AD203B41FA5}">
                      <a16:colId xmlns:a16="http://schemas.microsoft.com/office/drawing/2014/main" val="20002"/>
                    </a:ext>
                  </a:extLst>
                </a:gridCol>
              </a:tblGrid>
              <a:tr h="842645">
                <a:tc gridSpan="2">
                  <a:txBody>
                    <a:bodyPr/>
                    <a:lstStyle/>
                    <a:p>
                      <a:pPr algn="ctr">
                        <a:buNone/>
                      </a:pPr>
                      <a:r>
                        <a:rPr lang="zh-CN" altLang="en-US" sz="1800" b="1" dirty="0">
                          <a:solidFill>
                            <a:schemeClr val="tx1"/>
                          </a:solidFill>
                          <a:latin typeface="微软雅黑" panose="020B0503020204020204" charset="-122"/>
                          <a:ea typeface="微软雅黑" panose="020B0503020204020204" charset="-122"/>
                        </a:rPr>
                        <a:t>法人注册</a:t>
                      </a:r>
                    </a:p>
                  </a:txBody>
                  <a:tcPr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en-US" altLang="zh-CN" sz="1800" b="0">
                          <a:solidFill>
                            <a:schemeClr val="tx1"/>
                          </a:solidFill>
                          <a:latin typeface="微软雅黑" panose="020B0503020204020204" charset="-122"/>
                          <a:ea typeface="微软雅黑" panose="020B0503020204020204" charset="-122"/>
                          <a:cs typeface="微软雅黑" panose="020B0503020204020204" charset="-122"/>
                          <a:sym typeface="+mn-ea"/>
                        </a:rPr>
                        <a:t>1. </a:t>
                      </a:r>
                      <a:r>
                        <a:rPr lang="zh-CN" altLang="en-US" sz="1800" b="0">
                          <a:solidFill>
                            <a:schemeClr val="tx1"/>
                          </a:solidFill>
                          <a:latin typeface="微软雅黑" panose="020B0503020204020204" charset="-122"/>
                          <a:ea typeface="微软雅黑" panose="020B0503020204020204" charset="-122"/>
                          <a:cs typeface="微软雅黑" panose="020B0503020204020204" charset="-122"/>
                          <a:sym typeface="+mn-ea"/>
                        </a:rPr>
                        <a:t>在化工区内生产经营的独立法人单位</a:t>
                      </a:r>
                    </a:p>
                    <a:p>
                      <a:pPr algn="l">
                        <a:buNone/>
                      </a:pPr>
                      <a:r>
                        <a:rPr lang="en-US" altLang="zh-CN" sz="1800" b="0">
                          <a:solidFill>
                            <a:schemeClr val="tx1"/>
                          </a:solidFill>
                          <a:latin typeface="微软雅黑" panose="020B0503020204020204" charset="-122"/>
                          <a:ea typeface="微软雅黑" panose="020B0503020204020204" charset="-122"/>
                          <a:cs typeface="微软雅黑" panose="020B0503020204020204" charset="-122"/>
                          <a:sym typeface="+mn-ea"/>
                        </a:rPr>
                        <a:t>2. </a:t>
                      </a:r>
                      <a:r>
                        <a:rPr lang="zh-CN" altLang="en-US" sz="1800" b="0">
                          <a:solidFill>
                            <a:schemeClr val="tx1"/>
                          </a:solidFill>
                          <a:latin typeface="微软雅黑" panose="020B0503020204020204" charset="-122"/>
                          <a:ea typeface="微软雅黑" panose="020B0503020204020204" charset="-122"/>
                          <a:cs typeface="微软雅黑" panose="020B0503020204020204" charset="-122"/>
                          <a:sym typeface="+mn-ea"/>
                        </a:rPr>
                        <a:t>注册地原则上应设在化工区，且具有健全的管理制度，财务和信用良好</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0"/>
                  </a:ext>
                </a:extLst>
              </a:tr>
              <a:tr h="491490">
                <a:tc gridSpan="2">
                  <a:txBody>
                    <a:bodyPr/>
                    <a:lstStyle/>
                    <a:p>
                      <a:pPr algn="ctr">
                        <a:buNone/>
                      </a:pPr>
                      <a:r>
                        <a:rPr lang="zh-CN" altLang="en-US" sz="1800" b="1" dirty="0">
                          <a:solidFill>
                            <a:schemeClr val="tx1"/>
                          </a:solidFill>
                          <a:latin typeface="微软雅黑" panose="020B0503020204020204" charset="-122"/>
                          <a:ea typeface="微软雅黑" panose="020B0503020204020204" charset="-122"/>
                        </a:rPr>
                        <a:t>法人治理</a:t>
                      </a:r>
                    </a:p>
                  </a:txBody>
                  <a:tcPr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buNone/>
                      </a:pPr>
                      <a:r>
                        <a:rPr lang="zh-CN" sz="1800" b="0" dirty="0">
                          <a:solidFill>
                            <a:schemeClr val="tx1"/>
                          </a:solidFill>
                          <a:latin typeface="微软雅黑" panose="020B0503020204020204" charset="-122"/>
                          <a:ea typeface="微软雅黑" panose="020B0503020204020204" charset="-122"/>
                          <a:cs typeface="微软雅黑" panose="020B0503020204020204" charset="-122"/>
                          <a:sym typeface="+mn-ea"/>
                        </a:rPr>
                        <a:t>具有健全的管理制度，财务和信用良好</a:t>
                      </a:r>
                      <a:endParaRPr lang="zh-CN" altLang="en-US" sz="1800" b="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1"/>
                  </a:ext>
                </a:extLst>
              </a:tr>
              <a:tr h="2246630">
                <a:tc>
                  <a:txBody>
                    <a:bodyPr/>
                    <a:lstStyle/>
                    <a:p>
                      <a:pPr algn="ctr">
                        <a:buNone/>
                      </a:pPr>
                      <a:r>
                        <a:rPr lang="zh-CN" altLang="en-US" sz="1800" b="1">
                          <a:solidFill>
                            <a:schemeClr val="tx1"/>
                          </a:solidFill>
                          <a:latin typeface="微软雅黑" panose="020B0503020204020204" charset="-122"/>
                          <a:ea typeface="微软雅黑" panose="020B0503020204020204" charset="-122"/>
                        </a:rPr>
                        <a:t>项目类型</a:t>
                      </a:r>
                    </a:p>
                  </a:txBody>
                  <a:tcPr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buNone/>
                      </a:pPr>
                      <a:r>
                        <a:rPr lang="zh-CN" altLang="en-US" sz="1800" b="1">
                          <a:solidFill>
                            <a:schemeClr val="tx1"/>
                          </a:solidFill>
                          <a:latin typeface="微软雅黑" panose="020B0503020204020204" charset="-122"/>
                          <a:ea typeface="微软雅黑" panose="020B0503020204020204" charset="-122"/>
                        </a:rPr>
                        <a:t>符合方向</a:t>
                      </a:r>
                    </a:p>
                    <a:p>
                      <a:pPr algn="ctr">
                        <a:buNone/>
                      </a:pPr>
                      <a:r>
                        <a:rPr lang="en-US" altLang="zh-CN" sz="1800" b="1">
                          <a:solidFill>
                            <a:schemeClr val="tx1"/>
                          </a:solidFill>
                          <a:latin typeface="微软雅黑" panose="020B0503020204020204" charset="-122"/>
                          <a:ea typeface="微软雅黑" panose="020B0503020204020204" charset="-122"/>
                        </a:rPr>
                        <a:t>4-5</a:t>
                      </a:r>
                      <a:r>
                        <a:rPr lang="zh-CN" altLang="en-US" sz="1800" b="1">
                          <a:solidFill>
                            <a:schemeClr val="tx1"/>
                          </a:solidFill>
                          <a:latin typeface="微软雅黑" panose="020B0503020204020204" charset="-122"/>
                          <a:ea typeface="微软雅黑" panose="020B0503020204020204" charset="-122"/>
                        </a:rPr>
                        <a:t>的项目</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fontAlgn="auto">
                        <a:spcAft>
                          <a:spcPts val="600"/>
                        </a:spcAft>
                        <a:buFont typeface="Arial" panose="020B0604020202020204" pitchFamily="34" charset="0"/>
                        <a:buNone/>
                      </a:pPr>
                      <a:r>
                        <a:rPr lang="zh-CN" altLang="en-US" sz="1800" b="0" dirty="0">
                          <a:solidFill>
                            <a:schemeClr val="tx1"/>
                          </a:solidFill>
                          <a:latin typeface="微软雅黑" panose="020B0503020204020204" charset="-122"/>
                          <a:ea typeface="微软雅黑" panose="020B0503020204020204" charset="-122"/>
                        </a:rPr>
                        <a:t>于202</a:t>
                      </a:r>
                      <a:r>
                        <a:rPr lang="en-US" altLang="zh-CN" sz="1800" b="0" dirty="0">
                          <a:solidFill>
                            <a:schemeClr val="tx1"/>
                          </a:solidFill>
                          <a:latin typeface="微软雅黑" panose="020B0503020204020204" charset="-122"/>
                          <a:ea typeface="微软雅黑" panose="020B0503020204020204" charset="-122"/>
                        </a:rPr>
                        <a:t>1</a:t>
                      </a:r>
                      <a:r>
                        <a:rPr lang="zh-CN" altLang="en-US" sz="1800" b="0" dirty="0">
                          <a:solidFill>
                            <a:schemeClr val="tx1"/>
                          </a:solidFill>
                          <a:latin typeface="微软雅黑" panose="020B0503020204020204" charset="-122"/>
                          <a:ea typeface="微软雅黑" panose="020B0503020204020204" charset="-122"/>
                        </a:rPr>
                        <a:t>年1月1日至12月31日期间建成并稳定运行；项目示范作用明显，资源利用、环境或安全效益显著</a:t>
                      </a:r>
                    </a:p>
                    <a:p>
                      <a:pPr marL="285750" indent="-285750" algn="l">
                        <a:buFont typeface="Arial" panose="020B0604020202020204" pitchFamily="34" charset="0"/>
                        <a:buChar char="•"/>
                      </a:pPr>
                      <a:r>
                        <a:rPr lang="zh-CN" altLang="en-US" sz="1800" b="1" dirty="0">
                          <a:solidFill>
                            <a:schemeClr val="tx1"/>
                          </a:solidFill>
                          <a:latin typeface="微软雅黑" panose="020B0503020204020204" charset="-122"/>
                          <a:ea typeface="微软雅黑" panose="020B0503020204020204" charset="-122"/>
                        </a:rPr>
                        <a:t>立项的固定资产投资类项目：</a:t>
                      </a:r>
                      <a:r>
                        <a:rPr lang="zh-CN" altLang="en-US" sz="1800" b="0" dirty="0">
                          <a:solidFill>
                            <a:schemeClr val="tx1"/>
                          </a:solidFill>
                          <a:latin typeface="微软雅黑" panose="020B0503020204020204" charset="-122"/>
                          <a:ea typeface="微软雅黑" panose="020B0503020204020204" charset="-122"/>
                        </a:rPr>
                        <a:t>经第三方核定的固定资产投资＞300万元，按国家、本市有关要求和规定取得相关部门审批文件（立项、规划、土地、环保等手续已经落实），已办结竣工验收</a:t>
                      </a:r>
                    </a:p>
                    <a:p>
                      <a:pPr marL="285750" indent="-285750" algn="l">
                        <a:buFont typeface="Arial" panose="020B0604020202020204" pitchFamily="34" charset="0"/>
                        <a:buChar char="•"/>
                      </a:pPr>
                      <a:r>
                        <a:rPr lang="zh-CN" altLang="en-US" sz="1800" b="1" dirty="0">
                          <a:solidFill>
                            <a:schemeClr val="tx1"/>
                          </a:solidFill>
                          <a:latin typeface="微软雅黑" panose="020B0503020204020204" charset="-122"/>
                          <a:ea typeface="微软雅黑" panose="020B0503020204020204" charset="-122"/>
                        </a:rPr>
                        <a:t>非立项的固定资产投资类项目：</a:t>
                      </a:r>
                      <a:r>
                        <a:rPr lang="zh-CN" altLang="en-US" sz="1800" b="0" dirty="0">
                          <a:solidFill>
                            <a:schemeClr val="tx1"/>
                          </a:solidFill>
                          <a:latin typeface="微软雅黑" panose="020B0503020204020204" charset="-122"/>
                          <a:ea typeface="微软雅黑" panose="020B0503020204020204" charset="-122"/>
                        </a:rPr>
                        <a:t>经第三方核定的固定资产投资＞100万元</a:t>
                      </a:r>
                    </a:p>
                    <a:p>
                      <a:pPr marL="285750" indent="-285750" algn="l">
                        <a:buFont typeface="Arial" panose="020B0604020202020204" pitchFamily="34" charset="0"/>
                        <a:buChar char="•"/>
                      </a:pPr>
                      <a:r>
                        <a:rPr lang="zh-CN" altLang="en-US" sz="1800" b="1" dirty="0">
                          <a:solidFill>
                            <a:schemeClr val="tx1"/>
                          </a:solidFill>
                          <a:latin typeface="微软雅黑" panose="020B0503020204020204" charset="-122"/>
                          <a:ea typeface="微软雅黑" panose="020B0503020204020204" charset="-122"/>
                        </a:rPr>
                        <a:t>非固定资产投资类项目：</a:t>
                      </a:r>
                      <a:r>
                        <a:rPr lang="zh-CN" altLang="en-US" sz="1800" b="0" dirty="0">
                          <a:solidFill>
                            <a:schemeClr val="tx1"/>
                          </a:solidFill>
                          <a:latin typeface="微软雅黑" panose="020B0503020204020204" charset="-122"/>
                          <a:ea typeface="微软雅黑" panose="020B0503020204020204" charset="-122"/>
                        </a:rPr>
                        <a:t>经第三方核定的投资＞30万元</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2"/>
                  </a:ext>
                </a:extLst>
              </a:tr>
              <a:tr h="490855">
                <a:tc gridSpan="2">
                  <a:txBody>
                    <a:bodyPr/>
                    <a:lstStyle/>
                    <a:p>
                      <a:pPr algn="ctr">
                        <a:buNone/>
                      </a:pPr>
                      <a:r>
                        <a:rPr lang="zh-CN" altLang="en-US" sz="1800" b="1">
                          <a:solidFill>
                            <a:schemeClr val="tx1"/>
                          </a:solidFill>
                          <a:latin typeface="微软雅黑" panose="020B0503020204020204" charset="-122"/>
                          <a:ea typeface="微软雅黑" panose="020B0503020204020204" charset="-122"/>
                        </a:rPr>
                        <a:t>禁止性</a:t>
                      </a:r>
                    </a:p>
                  </a:txBody>
                  <a:tcPr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indent="0" algn="l">
                        <a:buFont typeface="Arial" panose="020B0604020202020204" pitchFamily="34" charset="0"/>
                        <a:buNone/>
                      </a:pPr>
                      <a:r>
                        <a:rPr lang="zh-CN" altLang="en-US" sz="1800" b="0" dirty="0">
                          <a:solidFill>
                            <a:schemeClr val="tx1"/>
                          </a:solidFill>
                          <a:latin typeface="微软雅黑" panose="020B0503020204020204" charset="-122"/>
                          <a:ea typeface="微软雅黑" panose="020B0503020204020204" charset="-122"/>
                          <a:sym typeface="+mn-ea"/>
                        </a:rPr>
                        <a:t>已通过其他渠道获取市级财政资金和化工区发展资金支持的项目，不再予以支持</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3"/>
                  </a:ext>
                </a:extLst>
              </a:tr>
              <a:tr h="898525">
                <a:tc gridSpan="2">
                  <a:txBody>
                    <a:bodyPr/>
                    <a:lstStyle/>
                    <a:p>
                      <a:pPr algn="ctr">
                        <a:buNone/>
                      </a:pPr>
                      <a:r>
                        <a:rPr lang="zh-CN" altLang="en-US" sz="1800" b="1">
                          <a:solidFill>
                            <a:schemeClr val="tx1"/>
                          </a:solidFill>
                          <a:latin typeface="微软雅黑" panose="020B0503020204020204" charset="-122"/>
                          <a:ea typeface="微软雅黑" panose="020B0503020204020204" charset="-122"/>
                        </a:rPr>
                        <a:t>其他</a:t>
                      </a:r>
                    </a:p>
                  </a:txBody>
                  <a:tcPr anchor="ctr" anchorCtr="1">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xBody>
                    <a:bodyPr/>
                    <a:lstStyle/>
                    <a:p>
                      <a:endParaRPr lang="zh-CN"/>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marL="285750" indent="-285750" algn="l">
                        <a:buFont typeface="Arial" panose="020B0604020202020204" pitchFamily="34" charset="0"/>
                        <a:buChar char="•"/>
                      </a:pPr>
                      <a:r>
                        <a:rPr sz="1800" b="0" dirty="0">
                          <a:solidFill>
                            <a:schemeClr val="tx1"/>
                          </a:solidFill>
                          <a:latin typeface="微软雅黑" panose="020B0503020204020204" charset="-122"/>
                          <a:ea typeface="微软雅黑" panose="020B0503020204020204" charset="-122"/>
                        </a:rPr>
                        <a:t>在2021年1月1日至12月31日期间发生生产安全事故致人死亡或重伤，或存在违法违规被处罚的企业，取消其安全类项目的申报资格</a:t>
                      </a:r>
                      <a:endParaRPr lang="en-US" sz="1800" b="0" dirty="0">
                        <a:solidFill>
                          <a:schemeClr val="tx1"/>
                        </a:solidFill>
                        <a:latin typeface="微软雅黑" panose="020B0503020204020204" charset="-122"/>
                        <a:ea typeface="微软雅黑" panose="020B050302020402020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4"/>
                  </a:ext>
                </a:extLst>
              </a:tr>
            </a:tbl>
          </a:graphicData>
        </a:graphic>
      </p:graphicFrame>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0" y="0"/>
            <a:ext cx="12192001" cy="6858000"/>
          </a:xfrm>
          <a:prstGeom prst="rect">
            <a:avLst/>
          </a:prstGeom>
          <a:solidFill>
            <a:srgbClr val="01377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p>
        </p:txBody>
      </p:sp>
      <p:sp>
        <p:nvSpPr>
          <p:cNvPr id="27" name="标题 4"/>
          <p:cNvSpPr txBox="1"/>
          <p:nvPr/>
        </p:nvSpPr>
        <p:spPr>
          <a:xfrm>
            <a:off x="1347202" y="3101174"/>
            <a:ext cx="10447386" cy="6567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kern="1200">
                <a:solidFill>
                  <a:schemeClr val="tx1">
                    <a:lumMod val="50000"/>
                    <a:lumOff val="50000"/>
                  </a:schemeClr>
                </a:solidFill>
                <a:latin typeface="+mj-lt"/>
                <a:ea typeface="+mj-ea"/>
                <a:cs typeface="+mj-cs"/>
              </a:defRPr>
            </a:lvl1pPr>
          </a:lstStyle>
          <a:p>
            <a:pPr marL="0" marR="0" lvl="0" indent="0" algn="ctr" defTabSz="914400" rtl="0" eaLnBrk="1" fontAlgn="auto" latinLnBrk="0" hangingPunct="1">
              <a:lnSpc>
                <a:spcPct val="90000"/>
              </a:lnSpc>
              <a:spcBef>
                <a:spcPts val="600"/>
              </a:spcBef>
              <a:spcAft>
                <a:spcPts val="600"/>
              </a:spcAft>
              <a:buClrTx/>
              <a:buSzTx/>
              <a:buFontTx/>
              <a:buNone/>
              <a:defRPr/>
            </a:pPr>
            <a:r>
              <a:rPr sz="5400" dirty="0">
                <a:gradFill>
                  <a:gsLst>
                    <a:gs pos="0">
                      <a:srgbClr val="FECF40"/>
                    </a:gs>
                    <a:gs pos="100000">
                      <a:srgbClr val="846C21"/>
                    </a:gs>
                  </a:gsLst>
                  <a:lin scaled="0"/>
                </a:gradFill>
                <a:latin typeface="Microsoft YaHei UI" panose="020B0503020204020204" charset="-122"/>
                <a:cs typeface="Microsoft YaHei UI" panose="020B0503020204020204" charset="-122"/>
                <a:sym typeface="+mn-ea"/>
              </a:rPr>
              <a:t>申报项目的审核</a:t>
            </a:r>
            <a:endParaRPr kumimoji="0" lang="zh-CN" altLang="en-US" sz="5400" b="1" i="0" u="none" strike="noStrike" kern="1200" cap="none" spc="0" normalizeH="0" baseline="0" noProof="0" dirty="0">
              <a:ln>
                <a:noFill/>
              </a:ln>
              <a:gradFill>
                <a:gsLst>
                  <a:gs pos="0">
                    <a:srgbClr val="FECF40"/>
                  </a:gs>
                  <a:gs pos="100000">
                    <a:srgbClr val="846C21"/>
                  </a:gs>
                </a:gsLst>
                <a:lin scaled="0"/>
              </a:gradFill>
              <a:effectLst/>
              <a:uLnTx/>
              <a:uFillTx/>
              <a:latin typeface="Microsoft YaHei UI" panose="020B0503020204020204" charset="-122"/>
              <a:ea typeface="华文行楷" panose="02010800040101010101" pitchFamily="2" charset="-122"/>
              <a:cs typeface="Microsoft YaHei UI" panose="020B0503020204020204" charset="-122"/>
              <a:sym typeface="+mn-ea"/>
            </a:endParaRPr>
          </a:p>
        </p:txBody>
      </p:sp>
      <p:cxnSp>
        <p:nvCxnSpPr>
          <p:cNvPr id="29" name="直接连接符 28"/>
          <p:cNvCxnSpPr/>
          <p:nvPr/>
        </p:nvCxnSpPr>
        <p:spPr>
          <a:xfrm>
            <a:off x="2167741" y="1738837"/>
            <a:ext cx="10024259" cy="0"/>
          </a:xfrm>
          <a:prstGeom prst="line">
            <a:avLst/>
          </a:prstGeom>
          <a:noFill/>
          <a:ln w="15875" cap="flat" cmpd="sng" algn="ctr">
            <a:solidFill>
              <a:srgbClr val="000000">
                <a:lumMod val="50000"/>
                <a:lumOff val="50000"/>
              </a:srgbClr>
            </a:solidFill>
            <a:prstDash val="solid"/>
            <a:miter lim="800000"/>
          </a:ln>
          <a:effectLst/>
        </p:spPr>
      </p:cxnSp>
      <p:sp>
        <p:nvSpPr>
          <p:cNvPr id="30" name="文本框 29"/>
          <p:cNvSpPr txBox="1"/>
          <p:nvPr/>
        </p:nvSpPr>
        <p:spPr>
          <a:xfrm>
            <a:off x="761325" y="2940652"/>
            <a:ext cx="1123842" cy="977139"/>
          </a:xfrm>
          <a:prstGeom prst="rect">
            <a:avLst/>
          </a:prstGeom>
          <a:noFill/>
          <a:ln w="117475">
            <a:noFill/>
          </a:ln>
        </p:spPr>
        <p:txBody>
          <a:bodyPr wrap="none" rtlCol="0">
            <a:prstTxWarp prst="textPlain">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gradFill>
                  <a:gsLst>
                    <a:gs pos="100000">
                      <a:srgbClr val="D9B44F">
                        <a:alpha val="82000"/>
                      </a:srgbClr>
                    </a:gs>
                    <a:gs pos="0">
                      <a:srgbClr val="F0D58B">
                        <a:alpha val="28000"/>
                      </a:srgbClr>
                    </a:gs>
                  </a:gsLst>
                  <a:lin ang="5400000" scaled="0"/>
                </a:gradFill>
                <a:effectLst/>
                <a:uLnTx/>
                <a:uFillTx/>
                <a:latin typeface="Impact" panose="020B0806030902050204" pitchFamily="34" charset="0"/>
                <a:ea typeface="微软雅黑 Light" panose="020B0502040204020203" pitchFamily="34" charset="-122"/>
                <a:cs typeface="Aparajita" panose="020B0604020202020204" pitchFamily="34" charset="0"/>
              </a:rPr>
              <a:t>/02</a:t>
            </a:r>
            <a:endParaRPr kumimoji="0" lang="zh-CN" altLang="en-US" sz="7200" b="1" i="0" u="none" strike="noStrike" kern="1200" cap="none" spc="0" normalizeH="0" baseline="0" noProof="0" dirty="0">
              <a:ln>
                <a:noFill/>
              </a:ln>
              <a:gradFill>
                <a:gsLst>
                  <a:gs pos="100000">
                    <a:srgbClr val="D9B44F">
                      <a:alpha val="82000"/>
                    </a:srgbClr>
                  </a:gs>
                  <a:gs pos="0">
                    <a:srgbClr val="F0D58B">
                      <a:alpha val="28000"/>
                    </a:srgbClr>
                  </a:gs>
                </a:gsLst>
                <a:lin ang="5400000" scaled="0"/>
              </a:gradFill>
              <a:effectLst/>
              <a:uLnTx/>
              <a:uFillTx/>
              <a:latin typeface="Impact" panose="020B0806030902050204" pitchFamily="34" charset="0"/>
              <a:ea typeface="微软雅黑 Light" panose="020B0502040204020203" pitchFamily="34" charset="-122"/>
              <a:cs typeface="Aparajita" panose="020B0604020202020204" pitchFamily="34" charset="0"/>
            </a:endParaRPr>
          </a:p>
        </p:txBody>
      </p:sp>
      <p:pic>
        <p:nvPicPr>
          <p:cNvPr id="9" name="图片 8"/>
          <p:cNvPicPr>
            <a:picLocks noChangeAspect="1"/>
          </p:cNvPicPr>
          <p:nvPr/>
        </p:nvPicPr>
        <p:blipFill rotWithShape="1">
          <a:blip r:embed="rId2">
            <a:alphaModFix amt="35000"/>
            <a:clrChange>
              <a:clrFrom>
                <a:srgbClr val="0087C4"/>
              </a:clrFrom>
              <a:clrTo>
                <a:srgbClr val="0087C4">
                  <a:alpha val="0"/>
                </a:srgbClr>
              </a:clrTo>
            </a:clrChange>
          </a:blip>
          <a:srcRect r="1327"/>
          <a:stretch>
            <a:fillRect/>
          </a:stretch>
        </p:blipFill>
        <p:spPr>
          <a:xfrm>
            <a:off x="8418830" y="4899660"/>
            <a:ext cx="3773170" cy="205105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70109233147"/>
  <p:tag name="MH_LIBRARY" val="GRAPHIC"/>
  <p:tag name="MH_ORDER" val="文本框 18"/>
</p:tagLst>
</file>

<file path=ppt/tags/tag2.xml><?xml version="1.0" encoding="utf-8"?>
<p:tagLst xmlns:a="http://schemas.openxmlformats.org/drawingml/2006/main" xmlns:r="http://schemas.openxmlformats.org/officeDocument/2006/relationships" xmlns:p="http://schemas.openxmlformats.org/presentationml/2006/main">
  <p:tag name="ISLIDE.ICON" val="#66287;"/>
</p:tagLst>
</file>

<file path=ppt/tags/tag3.xml><?xml version="1.0" encoding="utf-8"?>
<p:tagLst xmlns:a="http://schemas.openxmlformats.org/drawingml/2006/main" xmlns:r="http://schemas.openxmlformats.org/officeDocument/2006/relationships" xmlns:p="http://schemas.openxmlformats.org/presentationml/2006/main">
  <p:tag name="ISLIDE.ICON" val="#66287;"/>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baf62a43-5c85-47ce-8daf-834a650bf2d7}"/>
  <p:tag name="TABLE_ENDDRAG_ORIGIN_RECT" val="872*412"/>
  <p:tag name="TABLE_ENDDRAG_RECT" val="43*84*872*412"/>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1225</Words>
  <Application>Microsoft Macintosh PowerPoint</Application>
  <PresentationFormat>宽屏</PresentationFormat>
  <Paragraphs>223</Paragraphs>
  <Slides>21</Slides>
  <Notes>2</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21</vt:i4>
      </vt:variant>
    </vt:vector>
  </HeadingPairs>
  <TitlesOfParts>
    <vt:vector size="35" baseType="lpstr">
      <vt:lpstr>等线</vt:lpstr>
      <vt:lpstr>等线 Light</vt:lpstr>
      <vt:lpstr>华文中宋</vt:lpstr>
      <vt:lpstr>微软雅黑</vt:lpstr>
      <vt:lpstr>Microsoft JhengHei</vt:lpstr>
      <vt:lpstr>Microsoft YaHei UI</vt:lpstr>
      <vt:lpstr>Arial</vt:lpstr>
      <vt:lpstr>Broadway</vt:lpstr>
      <vt:lpstr>Calibri</vt:lpstr>
      <vt:lpstr>Calibri Light</vt:lpstr>
      <vt:lpstr>Impact</vt:lpstr>
      <vt:lpstr>Wingdings</vt:lpstr>
      <vt:lpstr>2_Office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王艳茹</dc:creator>
  <cp:lastModifiedBy>Lu Yifeng</cp:lastModifiedBy>
  <cp:revision>1057</cp:revision>
  <dcterms:created xsi:type="dcterms:W3CDTF">2022-01-07T05:26:00Z</dcterms:created>
  <dcterms:modified xsi:type="dcterms:W3CDTF">2022-05-24T05:14:56Z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1D1DA56E3BA84C7E9FF07158EA4912F0</vt:lpwstr>
  </property>
  <property fmtid="{D5CDD505-2E9C-101B-9397-08002B2CF9AE}" pid="3" name="KSOProductBuildVer">
    <vt:lpwstr>2052-11.1.0.9912</vt:lpwstr>
  </property>
</Properties>
</file>