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3"/>
    <p:sldId id="257" r:id="rId4"/>
    <p:sldId id="258" r:id="rId5"/>
    <p:sldId id="323" r:id="rId6"/>
    <p:sldId id="322" r:id="rId7"/>
    <p:sldId id="266" r:id="rId8"/>
    <p:sldId id="265" r:id="rId10"/>
    <p:sldId id="264" r:id="rId11"/>
    <p:sldId id="298" r:id="rId12"/>
    <p:sldId id="267" r:id="rId13"/>
    <p:sldId id="268" r:id="rId14"/>
    <p:sldId id="274" r:id="rId15"/>
    <p:sldId id="293" r:id="rId16"/>
    <p:sldId id="347" r:id="rId17"/>
    <p:sldId id="292" r:id="rId18"/>
    <p:sldId id="320" r:id="rId19"/>
    <p:sldId id="296" r:id="rId20"/>
    <p:sldId id="294" r:id="rId21"/>
    <p:sldId id="300" r:id="rId22"/>
    <p:sldId id="301" r:id="rId23"/>
    <p:sldId id="304" r:id="rId24"/>
    <p:sldId id="273" r:id="rId25"/>
    <p:sldId id="307" r:id="rId26"/>
    <p:sldId id="308" r:id="rId27"/>
    <p:sldId id="310" r:id="rId28"/>
    <p:sldId id="260" r:id="rId29"/>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E1FB7DA6-94E2-473D-BA95-4BDAA6875FA4}">
          <p14:sldIdLst>
            <p14:sldId id="256"/>
            <p14:sldId id="257"/>
            <p14:sldId id="258"/>
            <p14:sldId id="323"/>
            <p14:sldId id="322"/>
            <p14:sldId id="266"/>
            <p14:sldId id="265"/>
            <p14:sldId id="264"/>
            <p14:sldId id="298"/>
            <p14:sldId id="267"/>
            <p14:sldId id="268"/>
          </p14:sldIdLst>
        </p14:section>
        <p14:section name="无标题节" id="{AF0264B0-59E4-447F-A774-EDEC99932F1A}">
          <p14:sldIdLst>
            <p14:sldId id="274"/>
            <p14:sldId id="293"/>
            <p14:sldId id="347"/>
            <p14:sldId id="292"/>
            <p14:sldId id="320"/>
            <p14:sldId id="296"/>
            <p14:sldId id="294"/>
            <p14:sldId id="300"/>
            <p14:sldId id="301"/>
            <p14:sldId id="304"/>
            <p14:sldId id="273"/>
            <p14:sldId id="307"/>
            <p14:sldId id="308"/>
            <p14:sldId id="310"/>
            <p14:sldId id="26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91" autoAdjust="0"/>
    <p:restoredTop sz="94528" autoAdjust="0"/>
  </p:normalViewPr>
  <p:slideViewPr>
    <p:cSldViewPr snapToGrid="0">
      <p:cViewPr>
        <p:scale>
          <a:sx n="80" d="100"/>
          <a:sy n="80" d="100"/>
        </p:scale>
        <p:origin x="-498" y="-441"/>
      </p:cViewPr>
      <p:guideLst>
        <p:guide orient="horz" pos="2174"/>
        <p:guide pos="3826"/>
      </p:guideLst>
    </p:cSldViewPr>
  </p:slideViewPr>
  <p:notesTextViewPr>
    <p:cViewPr>
      <p:scale>
        <a:sx n="1" d="1"/>
        <a:sy n="1" d="1"/>
      </p:scale>
      <p:origin x="0" y="0"/>
    </p:cViewPr>
  </p:notesTextViewPr>
  <p:sorterViewPr>
    <p:cViewPr>
      <p:scale>
        <a:sx n="100" d="100"/>
        <a:sy n="100" d="100"/>
      </p:scale>
      <p:origin x="0" y="3129"/>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056815-D1C5-40C8-9811-A7FFB3E7FC9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FBD4C1-21A9-4C87-AF10-6DF8A7CEA7E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1" i="0" kern="1200" dirty="0" smtClean="0">
                <a:solidFill>
                  <a:schemeClr val="tx1"/>
                </a:solidFill>
                <a:latin typeface="+mn-lt"/>
                <a:ea typeface="+mn-ea"/>
                <a:cs typeface="+mn-cs"/>
              </a:rPr>
              <a:t>上海人才新政“</a:t>
            </a:r>
            <a:r>
              <a:rPr lang="en-US" altLang="zh-CN" sz="1200" b="1" i="0" kern="1200" dirty="0" smtClean="0">
                <a:solidFill>
                  <a:schemeClr val="tx1"/>
                </a:solidFill>
                <a:latin typeface="+mn-lt"/>
                <a:ea typeface="+mn-ea"/>
                <a:cs typeface="+mn-cs"/>
              </a:rPr>
              <a:t>30</a:t>
            </a:r>
            <a:r>
              <a:rPr lang="zh-CN" altLang="en-US" sz="1200" b="1" i="0" kern="1200" dirty="0" smtClean="0">
                <a:solidFill>
                  <a:schemeClr val="tx1"/>
                </a:solidFill>
                <a:latin typeface="+mn-lt"/>
                <a:ea typeface="+mn-ea"/>
                <a:cs typeface="+mn-cs"/>
              </a:rPr>
              <a:t>条”？</a:t>
            </a:r>
            <a:endParaRPr lang="zh-CN" altLang="en-US" dirty="0"/>
          </a:p>
        </p:txBody>
      </p:sp>
      <p:sp>
        <p:nvSpPr>
          <p:cNvPr id="4" name="灯片编号占位符 3"/>
          <p:cNvSpPr>
            <a:spLocks noGrp="1"/>
          </p:cNvSpPr>
          <p:nvPr>
            <p:ph type="sldNum" sz="quarter" idx="10"/>
          </p:nvPr>
        </p:nvSpPr>
        <p:spPr/>
        <p:txBody>
          <a:bodyPr/>
          <a:lstStyle/>
          <a:p>
            <a:fld id="{AAFBD4C1-21A9-4C87-AF10-6DF8A7CEA7E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任意多边形 6"/>
          <p:cNvSpPr/>
          <p:nvPr userDrawn="1"/>
        </p:nvSpPr>
        <p:spPr>
          <a:xfrm rot="1304525">
            <a:off x="4781636" y="-935253"/>
            <a:ext cx="8273384" cy="9669547"/>
          </a:xfrm>
          <a:custGeom>
            <a:avLst/>
            <a:gdLst>
              <a:gd name="connsiteX0" fmla="*/ 0 w 8273384"/>
              <a:gd name="connsiteY0" fmla="*/ 2286310 h 9669547"/>
              <a:gd name="connsiteX1" fmla="*/ 5732982 w 8273384"/>
              <a:gd name="connsiteY1" fmla="*/ 0 h 9669547"/>
              <a:gd name="connsiteX2" fmla="*/ 8273384 w 8273384"/>
              <a:gd name="connsiteY2" fmla="*/ 6370127 h 9669547"/>
              <a:gd name="connsiteX3" fmla="*/ 0 w 8273384"/>
              <a:gd name="connsiteY3" fmla="*/ 9669547 h 9669547"/>
            </a:gdLst>
            <a:ahLst/>
            <a:cxnLst>
              <a:cxn ang="0">
                <a:pos x="connsiteX0" y="connsiteY0"/>
              </a:cxn>
              <a:cxn ang="0">
                <a:pos x="connsiteX1" y="connsiteY1"/>
              </a:cxn>
              <a:cxn ang="0">
                <a:pos x="connsiteX2" y="connsiteY2"/>
              </a:cxn>
              <a:cxn ang="0">
                <a:pos x="connsiteX3" y="connsiteY3"/>
              </a:cxn>
            </a:cxnLst>
            <a:rect l="l" t="t" r="r" b="b"/>
            <a:pathLst>
              <a:path w="8273384" h="9669547">
                <a:moveTo>
                  <a:pt x="0" y="2286310"/>
                </a:moveTo>
                <a:lnTo>
                  <a:pt x="5732982" y="0"/>
                </a:lnTo>
                <a:lnTo>
                  <a:pt x="8273384" y="6370127"/>
                </a:lnTo>
                <a:lnTo>
                  <a:pt x="0" y="966954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userDrawn="1"/>
        </p:nvGrpSpPr>
        <p:grpSpPr>
          <a:xfrm>
            <a:off x="9913611" y="-874841"/>
            <a:ext cx="5203892" cy="9432161"/>
            <a:chOff x="9913611" y="-874843"/>
            <a:chExt cx="5203892" cy="9432161"/>
          </a:xfrm>
        </p:grpSpPr>
        <p:sp>
          <p:nvSpPr>
            <p:cNvPr id="9" name="矩形 8"/>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9913611" y="230057"/>
              <a:ext cx="5203892" cy="8327261"/>
              <a:chOff x="9913611" y="230057"/>
              <a:chExt cx="5203892" cy="8327261"/>
            </a:xfrm>
          </p:grpSpPr>
          <p:sp>
            <p:nvSpPr>
              <p:cNvPr id="11" name="等腰三角形 10"/>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4" name="矩形 13"/>
          <p:cNvSpPr/>
          <p:nvPr userDrawn="1"/>
        </p:nvSpPr>
        <p:spPr>
          <a:xfrm>
            <a:off x="1963025" y="49599"/>
            <a:ext cx="10142289" cy="6728706"/>
          </a:xfrm>
          <a:prstGeom prst="rect">
            <a:avLst/>
          </a:prstGeom>
          <a:solidFill>
            <a:schemeClr val="bg1">
              <a:alpha val="86000"/>
            </a:schemeClr>
          </a:solidFill>
          <a:ln w="412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userDrawn="1"/>
        </p:nvGrpSpPr>
        <p:grpSpPr>
          <a:xfrm>
            <a:off x="217461" y="-2868244"/>
            <a:ext cx="5203892" cy="9432161"/>
            <a:chOff x="9913611" y="-874843"/>
            <a:chExt cx="5203892" cy="9432161"/>
          </a:xfrm>
        </p:grpSpPr>
        <p:sp>
          <p:nvSpPr>
            <p:cNvPr id="16" name="矩形 15"/>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9913611" y="230057"/>
              <a:ext cx="5203892" cy="8327261"/>
              <a:chOff x="9913611" y="230057"/>
              <a:chExt cx="5203892" cy="8327261"/>
            </a:xfrm>
          </p:grpSpPr>
          <p:sp>
            <p:nvSpPr>
              <p:cNvPr id="18" name="等腰三角形 17"/>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2"/>
            <a:ext cx="2743200" cy="365125"/>
          </a:xfrm>
          <a:prstGeom prst="rect">
            <a:avLst/>
          </a:prstGeom>
        </p:spPr>
        <p:txBody>
          <a:bodyPr/>
          <a:lstStyle/>
          <a:p>
            <a:fld id="{AB5116D1-AA71-4B50-953A-379598BD28F9}" type="datetimeFigureOut">
              <a:rPr lang="zh-CN" altLang="en-US" smtClean="0"/>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fld id="{073AF786-CED3-4917-AED4-99949D30952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2"/>
            <a:ext cx="2743200" cy="365125"/>
          </a:xfrm>
          <a:prstGeom prst="rect">
            <a:avLst/>
          </a:prstGeom>
        </p:spPr>
        <p:txBody>
          <a:bodyPr/>
          <a:lstStyle/>
          <a:p>
            <a:fld id="{AB5116D1-AA71-4B50-953A-379598BD28F9}" type="datetimeFigureOut">
              <a:rPr lang="zh-CN" altLang="en-US" smtClean="0"/>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fld id="{073AF786-CED3-4917-AED4-99949D30952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2"/>
            <a:ext cx="2743200" cy="365125"/>
          </a:xfrm>
          <a:prstGeom prst="rect">
            <a:avLst/>
          </a:prstGeom>
        </p:spPr>
        <p:txBody>
          <a:bodyPr/>
          <a:lstStyle/>
          <a:p>
            <a:fld id="{AB5116D1-AA71-4B50-953A-379598BD28F9}" type="datetimeFigureOut">
              <a:rPr lang="zh-CN" altLang="en-US" smtClean="0"/>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fld id="{073AF786-CED3-4917-AED4-99949D30952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49"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49" y="4589465"/>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2"/>
            <a:ext cx="2743200" cy="365125"/>
          </a:xfrm>
          <a:prstGeom prst="rect">
            <a:avLst/>
          </a:prstGeom>
        </p:spPr>
        <p:txBody>
          <a:bodyPr/>
          <a:lstStyle/>
          <a:p>
            <a:fld id="{AB5116D1-AA71-4B50-953A-379598BD28F9}" type="datetimeFigureOut">
              <a:rPr lang="zh-CN" altLang="en-US" smtClean="0"/>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fld id="{073AF786-CED3-4917-AED4-99949D30952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2"/>
            <a:ext cx="2743200" cy="365125"/>
          </a:xfrm>
          <a:prstGeom prst="rect">
            <a:avLst/>
          </a:prstGeom>
        </p:spPr>
        <p:txBody>
          <a:bodyPr/>
          <a:lstStyle/>
          <a:p>
            <a:fld id="{AB5116D1-AA71-4B50-953A-379598BD28F9}" type="datetimeFigureOut">
              <a:rPr lang="zh-CN" altLang="en-US" smtClean="0"/>
            </a:fld>
            <a:endParaRPr lang="zh-CN" altLang="en-US"/>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p>
            <a:fld id="{073AF786-CED3-4917-AED4-99949D30952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6"/>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2"/>
            <a:ext cx="2743200" cy="365125"/>
          </a:xfrm>
          <a:prstGeom prst="rect">
            <a:avLst/>
          </a:prstGeom>
        </p:spPr>
        <p:txBody>
          <a:bodyPr/>
          <a:lstStyle/>
          <a:p>
            <a:fld id="{AB5116D1-AA71-4B50-953A-379598BD28F9}" type="datetimeFigureOut">
              <a:rPr lang="zh-CN" altLang="en-US" smtClean="0"/>
            </a:fld>
            <a:endParaRPr lang="zh-CN" altLang="en-US"/>
          </a:p>
        </p:txBody>
      </p:sp>
      <p:sp>
        <p:nvSpPr>
          <p:cNvPr id="8" name="页脚占位符 7"/>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2"/>
            <a:ext cx="2743200" cy="365125"/>
          </a:xfrm>
          <a:prstGeom prst="rect">
            <a:avLst/>
          </a:prstGeom>
        </p:spPr>
        <p:txBody>
          <a:bodyPr/>
          <a:lstStyle/>
          <a:p>
            <a:fld id="{073AF786-CED3-4917-AED4-99949D30952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2"/>
            <a:ext cx="2743200" cy="365125"/>
          </a:xfrm>
          <a:prstGeom prst="rect">
            <a:avLst/>
          </a:prstGeom>
        </p:spPr>
        <p:txBody>
          <a:bodyPr/>
          <a:lstStyle/>
          <a:p>
            <a:fld id="{AB5116D1-AA71-4B50-953A-379598BD28F9}" type="datetimeFigureOut">
              <a:rPr lang="zh-CN" altLang="en-US" smtClean="0"/>
            </a:fld>
            <a:endParaRPr lang="zh-CN" altLang="en-US"/>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fld id="{073AF786-CED3-4917-AED4-99949D30952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a:prstGeom prst="rect">
            <a:avLst/>
          </a:prstGeom>
        </p:spPr>
        <p:txBody>
          <a:bodyPr/>
          <a:lstStyle/>
          <a:p>
            <a:fld id="{AB5116D1-AA71-4B50-953A-379598BD28F9}" type="datetimeFigureOut">
              <a:rPr lang="zh-CN" altLang="en-US" smtClean="0"/>
            </a:fld>
            <a:endParaRPr lang="zh-CN" altLang="en-US"/>
          </a:p>
        </p:txBody>
      </p:sp>
      <p:sp>
        <p:nvSpPr>
          <p:cNvPr id="3" name="页脚占位符 2"/>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2"/>
            <a:ext cx="2743200" cy="365125"/>
          </a:xfrm>
          <a:prstGeom prst="rect">
            <a:avLst/>
          </a:prstGeom>
        </p:spPr>
        <p:txBody>
          <a:bodyPr/>
          <a:lstStyle/>
          <a:p>
            <a:fld id="{073AF786-CED3-4917-AED4-99949D30952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2"/>
            <a:ext cx="2743200" cy="365125"/>
          </a:xfrm>
          <a:prstGeom prst="rect">
            <a:avLst/>
          </a:prstGeom>
        </p:spPr>
        <p:txBody>
          <a:bodyPr/>
          <a:lstStyle/>
          <a:p>
            <a:fld id="{AB5116D1-AA71-4B50-953A-379598BD28F9}" type="datetimeFigureOut">
              <a:rPr lang="zh-CN" altLang="en-US" smtClean="0"/>
            </a:fld>
            <a:endParaRPr lang="zh-CN" altLang="en-US"/>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p>
            <a:fld id="{073AF786-CED3-4917-AED4-99949D30952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2"/>
            <a:ext cx="2743200" cy="365125"/>
          </a:xfrm>
          <a:prstGeom prst="rect">
            <a:avLst/>
          </a:prstGeom>
        </p:spPr>
        <p:txBody>
          <a:bodyPr/>
          <a:lstStyle/>
          <a:p>
            <a:fld id="{AB5116D1-AA71-4B50-953A-379598BD28F9}" type="datetimeFigureOut">
              <a:rPr lang="zh-CN" altLang="en-US" smtClean="0"/>
            </a:fld>
            <a:endParaRPr lang="zh-CN" altLang="en-US"/>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p>
            <a:fld id="{073AF786-CED3-4917-AED4-99949D30952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2" cstate="email"/>
          <a:stretch>
            <a:fillRect/>
          </a:stretch>
        </p:blipFill>
        <p:spPr>
          <a:xfrm>
            <a:off x="1" y="1"/>
            <a:ext cx="8878824" cy="6858000"/>
          </a:xfrm>
          <a:prstGeom prst="rect">
            <a:avLst/>
          </a:prstGeom>
        </p:spPr>
      </p:pic>
      <p:sp>
        <p:nvSpPr>
          <p:cNvPr id="8" name="任意多边形 7"/>
          <p:cNvSpPr/>
          <p:nvPr userDrawn="1"/>
        </p:nvSpPr>
        <p:spPr>
          <a:xfrm rot="1304525">
            <a:off x="4781636" y="-935253"/>
            <a:ext cx="8273384" cy="9669547"/>
          </a:xfrm>
          <a:custGeom>
            <a:avLst/>
            <a:gdLst>
              <a:gd name="connsiteX0" fmla="*/ 0 w 8273384"/>
              <a:gd name="connsiteY0" fmla="*/ 2286310 h 9669547"/>
              <a:gd name="connsiteX1" fmla="*/ 5732982 w 8273384"/>
              <a:gd name="connsiteY1" fmla="*/ 0 h 9669547"/>
              <a:gd name="connsiteX2" fmla="*/ 8273384 w 8273384"/>
              <a:gd name="connsiteY2" fmla="*/ 6370127 h 9669547"/>
              <a:gd name="connsiteX3" fmla="*/ 0 w 8273384"/>
              <a:gd name="connsiteY3" fmla="*/ 9669547 h 9669547"/>
            </a:gdLst>
            <a:ahLst/>
            <a:cxnLst>
              <a:cxn ang="0">
                <a:pos x="connsiteX0" y="connsiteY0"/>
              </a:cxn>
              <a:cxn ang="0">
                <a:pos x="connsiteX1" y="connsiteY1"/>
              </a:cxn>
              <a:cxn ang="0">
                <a:pos x="connsiteX2" y="connsiteY2"/>
              </a:cxn>
              <a:cxn ang="0">
                <a:pos x="connsiteX3" y="connsiteY3"/>
              </a:cxn>
            </a:cxnLst>
            <a:rect l="l" t="t" r="r" b="b"/>
            <a:pathLst>
              <a:path w="8273384" h="9669547">
                <a:moveTo>
                  <a:pt x="0" y="2286310"/>
                </a:moveTo>
                <a:lnTo>
                  <a:pt x="5732982" y="0"/>
                </a:lnTo>
                <a:lnTo>
                  <a:pt x="8273384" y="6370127"/>
                </a:lnTo>
                <a:lnTo>
                  <a:pt x="0" y="966954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rot="1294425" flipH="1">
            <a:off x="3680680" y="2787651"/>
            <a:ext cx="49184" cy="8140700"/>
          </a:xfrm>
          <a:prstGeom prst="rect">
            <a:avLst/>
          </a:prstGeom>
          <a:gradFill>
            <a:gsLst>
              <a:gs pos="54000">
                <a:schemeClr val="accent1">
                  <a:lumMod val="5000"/>
                  <a:lumOff val="95000"/>
                  <a:alpha val="0"/>
                </a:schemeClr>
              </a:gs>
              <a:gs pos="100000">
                <a:srgbClr val="00B0F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rot="1294425" flipH="1">
            <a:off x="4463012" y="-618340"/>
            <a:ext cx="297523" cy="8140700"/>
          </a:xfrm>
          <a:prstGeom prst="rect">
            <a:avLst/>
          </a:prstGeom>
          <a:solidFill>
            <a:schemeClr val="bg2">
              <a:lumMod val="1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userDrawn="1"/>
        </p:nvGrpSpPr>
        <p:grpSpPr>
          <a:xfrm>
            <a:off x="9913611" y="-874841"/>
            <a:ext cx="5203892" cy="9432161"/>
            <a:chOff x="9913611" y="-874843"/>
            <a:chExt cx="5203892" cy="9432161"/>
          </a:xfrm>
        </p:grpSpPr>
        <p:sp>
          <p:nvSpPr>
            <p:cNvPr id="17" name="矩形 16"/>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9913611" y="230057"/>
              <a:ext cx="5203892" cy="8327261"/>
              <a:chOff x="9913611" y="230057"/>
              <a:chExt cx="5203892" cy="8327261"/>
            </a:xfrm>
          </p:grpSpPr>
          <p:sp>
            <p:nvSpPr>
              <p:cNvPr id="19" name="等腰三角形 18"/>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rot="1304525">
            <a:off x="4781636" y="-935253"/>
            <a:ext cx="8273384" cy="9669547"/>
          </a:xfrm>
          <a:custGeom>
            <a:avLst/>
            <a:gdLst>
              <a:gd name="connsiteX0" fmla="*/ 0 w 8273384"/>
              <a:gd name="connsiteY0" fmla="*/ 2286310 h 9669547"/>
              <a:gd name="connsiteX1" fmla="*/ 5732982 w 8273384"/>
              <a:gd name="connsiteY1" fmla="*/ 0 h 9669547"/>
              <a:gd name="connsiteX2" fmla="*/ 8273384 w 8273384"/>
              <a:gd name="connsiteY2" fmla="*/ 6370127 h 9669547"/>
              <a:gd name="connsiteX3" fmla="*/ 0 w 8273384"/>
              <a:gd name="connsiteY3" fmla="*/ 9669547 h 9669547"/>
            </a:gdLst>
            <a:ahLst/>
            <a:cxnLst>
              <a:cxn ang="0">
                <a:pos x="connsiteX0" y="connsiteY0"/>
              </a:cxn>
              <a:cxn ang="0">
                <a:pos x="connsiteX1" y="connsiteY1"/>
              </a:cxn>
              <a:cxn ang="0">
                <a:pos x="connsiteX2" y="connsiteY2"/>
              </a:cxn>
              <a:cxn ang="0">
                <a:pos x="connsiteX3" y="connsiteY3"/>
              </a:cxn>
            </a:cxnLst>
            <a:rect l="l" t="t" r="r" b="b"/>
            <a:pathLst>
              <a:path w="8273384" h="9669547">
                <a:moveTo>
                  <a:pt x="0" y="2286310"/>
                </a:moveTo>
                <a:lnTo>
                  <a:pt x="5732982" y="0"/>
                </a:lnTo>
                <a:lnTo>
                  <a:pt x="8273384" y="6370127"/>
                </a:lnTo>
                <a:lnTo>
                  <a:pt x="0" y="966954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294425" flipH="1">
            <a:off x="3680680" y="2787651"/>
            <a:ext cx="49184" cy="8140700"/>
          </a:xfrm>
          <a:prstGeom prst="rect">
            <a:avLst/>
          </a:prstGeom>
          <a:gradFill>
            <a:gsLst>
              <a:gs pos="54000">
                <a:schemeClr val="accent1">
                  <a:lumMod val="5000"/>
                  <a:lumOff val="95000"/>
                  <a:alpha val="0"/>
                </a:schemeClr>
              </a:gs>
              <a:gs pos="100000">
                <a:srgbClr val="00B0F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1294425" flipH="1">
            <a:off x="4463012" y="-618340"/>
            <a:ext cx="297523" cy="8140700"/>
          </a:xfrm>
          <a:prstGeom prst="rect">
            <a:avLst/>
          </a:prstGeom>
          <a:solidFill>
            <a:schemeClr val="bg2">
              <a:lumMod val="1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文本框 12"/>
          <p:cNvSpPr txBox="1"/>
          <p:nvPr/>
        </p:nvSpPr>
        <p:spPr>
          <a:xfrm>
            <a:off x="7296785" y="4131310"/>
            <a:ext cx="5046345" cy="645160"/>
          </a:xfrm>
          <a:prstGeom prst="rect">
            <a:avLst/>
          </a:prstGeom>
          <a:noFill/>
          <a:ln>
            <a:noFill/>
          </a:ln>
          <a:effectLst>
            <a:outerShdw blurRad="50800" dist="50800" dir="5400000" algn="ctr" rotWithShape="0">
              <a:srgbClr val="000000">
                <a:alpha val="70000"/>
              </a:srgbClr>
            </a:outerShdw>
          </a:effectLst>
        </p:spPr>
        <p:txBody>
          <a:bodyPr wrap="square" rtlCol="0">
            <a:spAutoFit/>
          </a:bodyPr>
          <a:lstStyle/>
          <a:p>
            <a:r>
              <a:rPr lang="en-US" altLang="zh-CN" sz="3600" b="1" dirty="0" smtClean="0">
                <a:solidFill>
                  <a:schemeClr val="bg1">
                    <a:lumMod val="95000"/>
                  </a:schemeClr>
                </a:solidFill>
                <a:latin typeface="黑体" panose="02010609060101010101" pitchFamily="49" charset="-122"/>
                <a:ea typeface="黑体" panose="02010609060101010101" pitchFamily="49" charset="-122"/>
              </a:rPr>
              <a:t>2022</a:t>
            </a:r>
            <a:r>
              <a:rPr lang="zh-CN" altLang="en-US" sz="3600" b="1" dirty="0" smtClean="0">
                <a:solidFill>
                  <a:schemeClr val="bg1">
                    <a:lumMod val="95000"/>
                  </a:schemeClr>
                </a:solidFill>
                <a:latin typeface="黑体" panose="02010609060101010101" pitchFamily="49" charset="-122"/>
                <a:ea typeface="黑体" panose="02010609060101010101" pitchFamily="49" charset="-122"/>
              </a:rPr>
              <a:t>年上海化学</a:t>
            </a:r>
            <a:r>
              <a:rPr lang="zh-CN" altLang="en-US" sz="3600" b="1" dirty="0" smtClean="0">
                <a:solidFill>
                  <a:schemeClr val="bg1">
                    <a:lumMod val="95000"/>
                  </a:schemeClr>
                </a:solidFill>
                <a:latin typeface="黑体" panose="02010609060101010101" pitchFamily="49" charset="-122"/>
                <a:ea typeface="黑体" panose="02010609060101010101" pitchFamily="49" charset="-122"/>
              </a:rPr>
              <a:t>工业区</a:t>
            </a:r>
            <a:endParaRPr lang="zh-CN" altLang="en-US" sz="3600" dirty="0">
              <a:solidFill>
                <a:schemeClr val="bg1">
                  <a:lumMod val="95000"/>
                </a:schemeClr>
              </a:solidFill>
              <a:latin typeface="黑体" panose="02010609060101010101" pitchFamily="49" charset="-122"/>
              <a:ea typeface="黑体" panose="02010609060101010101" pitchFamily="49" charset="-122"/>
            </a:endParaRPr>
          </a:p>
        </p:txBody>
      </p:sp>
      <p:sp>
        <p:nvSpPr>
          <p:cNvPr id="24" name="文本框 23"/>
          <p:cNvSpPr txBox="1"/>
          <p:nvPr/>
        </p:nvSpPr>
        <p:spPr>
          <a:xfrm>
            <a:off x="4002674" y="4897123"/>
            <a:ext cx="7987665" cy="645160"/>
          </a:xfrm>
          <a:prstGeom prst="rect">
            <a:avLst/>
          </a:prstGeom>
          <a:noFill/>
          <a:effectLst>
            <a:outerShdw blurRad="50800" dist="50800" dir="5400000" algn="ctr" rotWithShape="0">
              <a:srgbClr val="000000">
                <a:alpha val="70000"/>
              </a:srgbClr>
            </a:outerShdw>
          </a:effectLst>
        </p:spPr>
        <p:txBody>
          <a:bodyPr wrap="none" rtlCol="0">
            <a:spAutoFit/>
          </a:bodyPr>
          <a:lstStyle/>
          <a:p>
            <a:r>
              <a:rPr lang="zh-CN" altLang="en-US" sz="3600" b="1" dirty="0" smtClean="0">
                <a:solidFill>
                  <a:schemeClr val="bg1">
                    <a:lumMod val="95000"/>
                  </a:schemeClr>
                </a:solidFill>
                <a:latin typeface="黑体" panose="02010609060101010101" pitchFamily="49" charset="-122"/>
                <a:ea typeface="黑体" panose="02010609060101010101" pitchFamily="49" charset="-122"/>
              </a:rPr>
              <a:t>促进科技创新和成果</a:t>
            </a:r>
            <a:r>
              <a:rPr lang="zh-CN" altLang="en-US" sz="3600" b="1" dirty="0" smtClean="0">
                <a:solidFill>
                  <a:schemeClr val="bg1">
                    <a:lumMod val="95000"/>
                  </a:schemeClr>
                </a:solidFill>
                <a:latin typeface="黑体" panose="02010609060101010101" pitchFamily="49" charset="-122"/>
                <a:ea typeface="黑体" panose="02010609060101010101" pitchFamily="49" charset="-122"/>
              </a:rPr>
              <a:t>转化项目申报培训</a:t>
            </a:r>
            <a:endParaRPr lang="zh-CN" altLang="en-US" sz="3600" b="1" dirty="0">
              <a:solidFill>
                <a:schemeClr val="bg1">
                  <a:lumMod val="95000"/>
                </a:schemeClr>
              </a:solidFill>
              <a:latin typeface="黑体" panose="02010609060101010101" pitchFamily="49" charset="-122"/>
              <a:ea typeface="黑体" panose="02010609060101010101" pitchFamily="49" charset="-122"/>
            </a:endParaRPr>
          </a:p>
        </p:txBody>
      </p:sp>
      <p:cxnSp>
        <p:nvCxnSpPr>
          <p:cNvPr id="29" name="直接连接符 28"/>
          <p:cNvCxnSpPr/>
          <p:nvPr/>
        </p:nvCxnSpPr>
        <p:spPr>
          <a:xfrm>
            <a:off x="5908498" y="4776519"/>
            <a:ext cx="4455887" cy="0"/>
          </a:xfrm>
          <a:prstGeom prst="line">
            <a:avLst/>
          </a:prstGeom>
          <a:ln>
            <a:solidFill>
              <a:schemeClr val="bg1">
                <a:alpha val="12000"/>
              </a:schemeClr>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918328" y="0"/>
            <a:ext cx="3071905" cy="21717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496"/>
    </mc:Choice>
    <mc:Fallback>
      <p:transition spd="slow" advTm="549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rot="1304525">
            <a:off x="4781636" y="-935253"/>
            <a:ext cx="8273384" cy="9669547"/>
          </a:xfrm>
          <a:custGeom>
            <a:avLst/>
            <a:gdLst>
              <a:gd name="connsiteX0" fmla="*/ 0 w 8273384"/>
              <a:gd name="connsiteY0" fmla="*/ 2286310 h 9669547"/>
              <a:gd name="connsiteX1" fmla="*/ 5732982 w 8273384"/>
              <a:gd name="connsiteY1" fmla="*/ 0 h 9669547"/>
              <a:gd name="connsiteX2" fmla="*/ 8273384 w 8273384"/>
              <a:gd name="connsiteY2" fmla="*/ 6370127 h 9669547"/>
              <a:gd name="connsiteX3" fmla="*/ 0 w 8273384"/>
              <a:gd name="connsiteY3" fmla="*/ 9669547 h 9669547"/>
            </a:gdLst>
            <a:ahLst/>
            <a:cxnLst>
              <a:cxn ang="0">
                <a:pos x="connsiteX0" y="connsiteY0"/>
              </a:cxn>
              <a:cxn ang="0">
                <a:pos x="connsiteX1" y="connsiteY1"/>
              </a:cxn>
              <a:cxn ang="0">
                <a:pos x="connsiteX2" y="connsiteY2"/>
              </a:cxn>
              <a:cxn ang="0">
                <a:pos x="connsiteX3" y="connsiteY3"/>
              </a:cxn>
            </a:cxnLst>
            <a:rect l="l" t="t" r="r" b="b"/>
            <a:pathLst>
              <a:path w="8273384" h="9669547">
                <a:moveTo>
                  <a:pt x="0" y="2286310"/>
                </a:moveTo>
                <a:lnTo>
                  <a:pt x="5732982" y="0"/>
                </a:lnTo>
                <a:lnTo>
                  <a:pt x="8273384" y="6370127"/>
                </a:lnTo>
                <a:lnTo>
                  <a:pt x="0" y="966954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1294425" flipH="1">
            <a:off x="4463011" y="-768663"/>
            <a:ext cx="297523" cy="81407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294425">
            <a:off x="3626918" y="3139212"/>
            <a:ext cx="45719" cy="8140700"/>
          </a:xfrm>
          <a:prstGeom prst="rect">
            <a:avLst/>
          </a:prstGeom>
          <a:gradFill>
            <a:gsLst>
              <a:gs pos="53000">
                <a:schemeClr val="accent1">
                  <a:lumMod val="5000"/>
                  <a:lumOff val="95000"/>
                  <a:alpha val="0"/>
                </a:schemeClr>
              </a:gs>
              <a:gs pos="100000">
                <a:srgbClr val="00B0F0"/>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平行四边形 70"/>
          <p:cNvSpPr/>
          <p:nvPr/>
        </p:nvSpPr>
        <p:spPr>
          <a:xfrm>
            <a:off x="2854223" y="2974560"/>
            <a:ext cx="7153141" cy="654254"/>
          </a:xfrm>
          <a:prstGeom prst="parallelogram">
            <a:avLst>
              <a:gd name="adj" fmla="val 40062"/>
            </a:avLst>
          </a:pr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平行四边形 26"/>
          <p:cNvSpPr/>
          <p:nvPr/>
        </p:nvSpPr>
        <p:spPr>
          <a:xfrm>
            <a:off x="2786377" y="2898838"/>
            <a:ext cx="7153141" cy="654254"/>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2791389" y="3356347"/>
            <a:ext cx="224913" cy="194287"/>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934168" y="2954292"/>
            <a:ext cx="3535680" cy="460375"/>
          </a:xfrm>
          <a:prstGeom prst="rect">
            <a:avLst/>
          </a:prstGeom>
          <a:noFill/>
        </p:spPr>
        <p:txBody>
          <a:bodyPr wrap="none" rtlCol="0">
            <a:spAutoFit/>
          </a:bodyPr>
          <a:lstStyle/>
          <a:p>
            <a:pPr algn="l"/>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专项申报材料递交与审核</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平行四边形 29"/>
          <p:cNvSpPr/>
          <p:nvPr/>
        </p:nvSpPr>
        <p:spPr>
          <a:xfrm>
            <a:off x="2295877" y="2711472"/>
            <a:ext cx="981003" cy="654254"/>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t>3</a:t>
            </a:r>
            <a:endParaRPr lang="zh-CN" altLang="en-US" sz="3600" i="1" dirty="0"/>
          </a:p>
        </p:txBody>
      </p:sp>
      <p:grpSp>
        <p:nvGrpSpPr>
          <p:cNvPr id="6" name="组合 5"/>
          <p:cNvGrpSpPr/>
          <p:nvPr/>
        </p:nvGrpSpPr>
        <p:grpSpPr>
          <a:xfrm>
            <a:off x="9913611" y="-874841"/>
            <a:ext cx="5203892" cy="9432161"/>
            <a:chOff x="9913611" y="-874843"/>
            <a:chExt cx="5203892" cy="9432161"/>
          </a:xfrm>
        </p:grpSpPr>
        <p:sp>
          <p:nvSpPr>
            <p:cNvPr id="26" name="矩形 25"/>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9913611" y="230057"/>
              <a:ext cx="5203892" cy="8327261"/>
              <a:chOff x="9913611" y="230057"/>
              <a:chExt cx="5203892" cy="8327261"/>
            </a:xfrm>
          </p:grpSpPr>
          <p:sp>
            <p:nvSpPr>
              <p:cNvPr id="53" name="等腰三角形 52"/>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等腰三角形 53"/>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8" name="组合 7"/>
          <p:cNvGrpSpPr/>
          <p:nvPr/>
        </p:nvGrpSpPr>
        <p:grpSpPr>
          <a:xfrm>
            <a:off x="9076794" y="2420454"/>
            <a:ext cx="442756" cy="250846"/>
            <a:chOff x="8684919" y="2110469"/>
            <a:chExt cx="972700" cy="551089"/>
          </a:xfrm>
        </p:grpSpPr>
        <p:sp>
          <p:nvSpPr>
            <p:cNvPr id="55" name="等腰三角形 54"/>
            <p:cNvSpPr/>
            <p:nvPr/>
          </p:nvSpPr>
          <p:spPr>
            <a:xfrm rot="13500000">
              <a:off x="8903810" y="2037372"/>
              <a:ext cx="551089" cy="697283"/>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rot="14794425" flipH="1">
              <a:off x="9148409" y="2020952"/>
              <a:ext cx="45719" cy="972700"/>
            </a:xfrm>
            <a:prstGeom prst="rect">
              <a:avLst/>
            </a:prstGeom>
            <a:gradFill>
              <a:gsLst>
                <a:gs pos="23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8726787" y="1847348"/>
            <a:ext cx="1155815" cy="654833"/>
            <a:chOff x="8684919" y="2110469"/>
            <a:chExt cx="972700" cy="551089"/>
          </a:xfrm>
        </p:grpSpPr>
        <p:sp>
          <p:nvSpPr>
            <p:cNvPr id="59" name="等腰三角形 58"/>
            <p:cNvSpPr/>
            <p:nvPr/>
          </p:nvSpPr>
          <p:spPr>
            <a:xfrm rot="13500000">
              <a:off x="8903810" y="2037372"/>
              <a:ext cx="551089" cy="697283"/>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rot="14794425" flipH="1">
              <a:off x="9148409" y="2020952"/>
              <a:ext cx="45719" cy="972700"/>
            </a:xfrm>
            <a:prstGeom prst="rect">
              <a:avLst/>
            </a:prstGeom>
            <a:gradFill>
              <a:gsLst>
                <a:gs pos="23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689100" cy="13882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ppt_x"/>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27" grpId="0" animBg="1"/>
      <p:bldP spid="28" grpId="0" animBg="1"/>
      <p:bldP spid="29" grpId="0"/>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rot="1304525">
            <a:off x="2493717" y="-1486006"/>
            <a:ext cx="10080000" cy="10080000"/>
          </a:xfrm>
          <a:custGeom>
            <a:avLst/>
            <a:gdLst>
              <a:gd name="connsiteX0" fmla="*/ 5732982 w 10585505"/>
              <a:gd name="connsiteY0" fmla="*/ 922072 h 10591619"/>
              <a:gd name="connsiteX1" fmla="*/ 5732982 w 10585505"/>
              <a:gd name="connsiteY1" fmla="*/ 922072 h 10591619"/>
              <a:gd name="connsiteX2" fmla="*/ 8045103 w 10585505"/>
              <a:gd name="connsiteY2" fmla="*/ 0 h 10591619"/>
              <a:gd name="connsiteX3" fmla="*/ 10585505 w 10585505"/>
              <a:gd name="connsiteY3" fmla="*/ 6370127 h 10591619"/>
              <a:gd name="connsiteX4" fmla="*/ 8273384 w 10585505"/>
              <a:gd name="connsiteY4" fmla="*/ 7292199 h 10591619"/>
              <a:gd name="connsiteX5" fmla="*/ 8273384 w 10585505"/>
              <a:gd name="connsiteY5" fmla="*/ 7292199 h 10591619"/>
              <a:gd name="connsiteX6" fmla="*/ 0 w 10585505"/>
              <a:gd name="connsiteY6" fmla="*/ 10591619 h 10591619"/>
              <a:gd name="connsiteX7" fmla="*/ 0 w 10585505"/>
              <a:gd name="connsiteY7" fmla="*/ 3208382 h 105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85505" h="10591619">
                <a:moveTo>
                  <a:pt x="5732982" y="922072"/>
                </a:moveTo>
                <a:lnTo>
                  <a:pt x="5732982" y="922072"/>
                </a:lnTo>
                <a:lnTo>
                  <a:pt x="8045103" y="0"/>
                </a:lnTo>
                <a:lnTo>
                  <a:pt x="10585505" y="6370127"/>
                </a:lnTo>
                <a:lnTo>
                  <a:pt x="8273384" y="7292199"/>
                </a:lnTo>
                <a:lnTo>
                  <a:pt x="8273384" y="7292199"/>
                </a:lnTo>
                <a:lnTo>
                  <a:pt x="0" y="10591619"/>
                </a:lnTo>
                <a:lnTo>
                  <a:pt x="0" y="320838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a:off x="9913611" y="-874841"/>
            <a:ext cx="5203892" cy="9432161"/>
            <a:chOff x="9913611" y="-874843"/>
            <a:chExt cx="5203892" cy="9432161"/>
          </a:xfrm>
        </p:grpSpPr>
        <p:sp>
          <p:nvSpPr>
            <p:cNvPr id="45" name="矩形 44"/>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9913611" y="230057"/>
              <a:ext cx="5203892" cy="8327261"/>
              <a:chOff x="9913611" y="230057"/>
              <a:chExt cx="5203892" cy="8327261"/>
            </a:xfrm>
          </p:grpSpPr>
          <p:sp>
            <p:nvSpPr>
              <p:cNvPr id="48" name="等腰三角形 47"/>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9" name="矩形 18"/>
          <p:cNvSpPr/>
          <p:nvPr/>
        </p:nvSpPr>
        <p:spPr>
          <a:xfrm rot="1294425" flipH="1">
            <a:off x="1908241" y="-768663"/>
            <a:ext cx="297523" cy="81407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294425">
            <a:off x="772917" y="3253511"/>
            <a:ext cx="45719" cy="8140700"/>
          </a:xfrm>
          <a:prstGeom prst="rect">
            <a:avLst/>
          </a:prstGeom>
          <a:gradFill>
            <a:gsLst>
              <a:gs pos="53000">
                <a:schemeClr val="accent1">
                  <a:lumMod val="5000"/>
                  <a:lumOff val="95000"/>
                  <a:alpha val="0"/>
                </a:schemeClr>
              </a:gs>
              <a:gs pos="100000">
                <a:srgbClr val="00B0F0"/>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3054603" y="510290"/>
            <a:ext cx="9670797" cy="654254"/>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3059616" y="967799"/>
            <a:ext cx="224913" cy="194287"/>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202395" y="565744"/>
            <a:ext cx="3535680" cy="460375"/>
          </a:xfrm>
          <a:prstGeom prst="rect">
            <a:avLst/>
          </a:prstGeom>
          <a:noFill/>
        </p:spPr>
        <p:txBody>
          <a:bodyPr wrap="none" rtlCol="0">
            <a:spAutoFit/>
          </a:bodyPr>
          <a:lstStyle/>
          <a:p>
            <a:pPr algn="l"/>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专项申报材料递交与</a:t>
            </a: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审核</a:t>
            </a:r>
            <a:endPar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33" name="平行四边形 32"/>
          <p:cNvSpPr/>
          <p:nvPr/>
        </p:nvSpPr>
        <p:spPr>
          <a:xfrm>
            <a:off x="2564103" y="322924"/>
            <a:ext cx="981003" cy="654254"/>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t>3</a:t>
            </a:r>
            <a:endParaRPr lang="zh-CN" altLang="en-US" sz="3600" i="1" dirty="0"/>
          </a:p>
        </p:txBody>
      </p:sp>
      <p:sp>
        <p:nvSpPr>
          <p:cNvPr id="41" name="文本框 40"/>
          <p:cNvSpPr txBox="1"/>
          <p:nvPr/>
        </p:nvSpPr>
        <p:spPr>
          <a:xfrm>
            <a:off x="2729415" y="1940650"/>
            <a:ext cx="9000000" cy="499624"/>
          </a:xfrm>
          <a:prstGeom prst="rect">
            <a:avLst/>
          </a:prstGeom>
          <a:noFill/>
        </p:spPr>
        <p:txBody>
          <a:bodyPr wrap="square" rtlCol="0">
            <a:spAutoFit/>
          </a:bodyPr>
          <a:lstStyle/>
          <a:p>
            <a:pPr indent="457200" algn="just">
              <a:lnSpc>
                <a:spcPct val="150000"/>
              </a:lnSpc>
            </a:pPr>
            <a:endParaRPr lang="zh-CN" altLang="en-US" sz="2000" b="1"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689100" cy="1388246"/>
          </a:xfrm>
          <a:prstGeom prst="rect">
            <a:avLst/>
          </a:prstGeom>
        </p:spPr>
      </p:pic>
      <p:sp>
        <p:nvSpPr>
          <p:cNvPr id="2" name="TextBox 5"/>
          <p:cNvSpPr txBox="1">
            <a:spLocks noChangeArrowheads="1"/>
          </p:cNvSpPr>
          <p:nvPr/>
        </p:nvSpPr>
        <p:spPr bwMode="auto">
          <a:xfrm>
            <a:off x="4570413" y="1374775"/>
            <a:ext cx="546813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rPr>
              <a:t>组织方式：</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sym typeface="+mn-ea"/>
              </a:rPr>
              <a:t>集中</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rPr>
              <a:t>申报，统一</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rPr>
              <a:t>审核。</a:t>
            </a:r>
            <a:endParaRPr lang="en-US" altLang="zh-CN"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 name="椭圆 2"/>
          <p:cNvSpPr/>
          <p:nvPr/>
        </p:nvSpPr>
        <p:spPr>
          <a:xfrm>
            <a:off x="3877165" y="1323686"/>
            <a:ext cx="540000" cy="540000"/>
          </a:xfrm>
          <a:prstGeom prst="ellipse">
            <a:avLst/>
          </a:prstGeom>
          <a:solidFill>
            <a:srgbClr val="FFC000"/>
          </a:solidFill>
          <a:ln w="12700" cap="flat" cmpd="sng" algn="ctr">
            <a:noFill/>
            <a:prstDash val="solid"/>
            <a:miter lim="800000"/>
          </a:ln>
          <a:effectLst>
            <a:outerShdw blurRad="444500" dist="254000" dir="8100000" algn="tr" rotWithShape="0">
              <a:prstClr val="black">
                <a:alpha val="50000"/>
              </a:prstClr>
            </a:outerShdw>
          </a:effectLst>
        </p:spPr>
        <p:txBody>
          <a:bodyPr anchor="ctr"/>
          <a:lstStyle/>
          <a:p>
            <a:pPr algn="ctr" fontAlgn="auto">
              <a:spcBef>
                <a:spcPts val="0"/>
              </a:spcBef>
              <a:spcAft>
                <a:spcPts val="0"/>
              </a:spcAft>
              <a:defRPr/>
            </a:pPr>
            <a:r>
              <a:rPr lang="en-US" altLang="zh-CN" sz="2500" kern="0" dirty="0">
                <a:solidFill>
                  <a:srgbClr val="FCFCFC"/>
                </a:solidFill>
                <a:latin typeface="微软雅黑" panose="020B0503020204020204" pitchFamily="34" charset="-122"/>
                <a:ea typeface="微软雅黑" panose="020B0503020204020204" pitchFamily="34" charset="-122"/>
              </a:rPr>
              <a:t>1</a:t>
            </a:r>
            <a:endParaRPr lang="zh-CN" altLang="en-US" sz="2500" kern="0" dirty="0">
              <a:solidFill>
                <a:srgbClr val="FCFCFC"/>
              </a:solidFill>
              <a:latin typeface="微软雅黑" panose="020B0503020204020204" pitchFamily="34" charset="-122"/>
              <a:ea typeface="微软雅黑" panose="020B0503020204020204" pitchFamily="34" charset="-122"/>
            </a:endParaRPr>
          </a:p>
        </p:txBody>
      </p:sp>
      <p:sp>
        <p:nvSpPr>
          <p:cNvPr id="4" name="椭圆 3"/>
          <p:cNvSpPr/>
          <p:nvPr/>
        </p:nvSpPr>
        <p:spPr>
          <a:xfrm>
            <a:off x="3878475" y="2101336"/>
            <a:ext cx="540000" cy="540000"/>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12700" cap="flat" cmpd="sng" algn="ctr">
            <a:noFill/>
            <a:prstDash val="solid"/>
            <a:miter lim="800000"/>
          </a:ln>
          <a:effectLst>
            <a:outerShdw blurRad="444500" dist="254000" dir="8100000" algn="ctr" rotWithShape="0">
              <a:srgbClr val="000000">
                <a:alpha val="50000"/>
              </a:srgbClr>
            </a:outerShdw>
          </a:effectLst>
        </p:spPr>
        <p:txBody>
          <a:bodyPr anchor="ctr"/>
          <a:lstStyle/>
          <a:p>
            <a:pPr algn="ctr" fontAlgn="auto">
              <a:spcBef>
                <a:spcPts val="0"/>
              </a:spcBef>
              <a:spcAft>
                <a:spcPts val="0"/>
              </a:spcAft>
              <a:defRPr/>
            </a:pPr>
            <a:r>
              <a:rPr lang="en-US" altLang="zh-CN" sz="2500" kern="0" dirty="0">
                <a:solidFill>
                  <a:srgbClr val="080808"/>
                </a:solidFill>
                <a:latin typeface="微软雅黑" panose="020B0503020204020204" pitchFamily="34" charset="-122"/>
                <a:ea typeface="微软雅黑" panose="020B0503020204020204" pitchFamily="34" charset="-122"/>
              </a:rPr>
              <a:t>2</a:t>
            </a:r>
            <a:endParaRPr lang="zh-CN" altLang="en-US" sz="2500" kern="0" dirty="0">
              <a:solidFill>
                <a:srgbClr val="080808"/>
              </a:solidFill>
              <a:latin typeface="微软雅黑" panose="020B0503020204020204" pitchFamily="34" charset="-122"/>
              <a:ea typeface="微软雅黑" panose="020B0503020204020204" pitchFamily="34" charset="-122"/>
            </a:endParaRPr>
          </a:p>
        </p:txBody>
      </p:sp>
      <p:sp>
        <p:nvSpPr>
          <p:cNvPr id="5" name="椭圆 4"/>
          <p:cNvSpPr/>
          <p:nvPr/>
        </p:nvSpPr>
        <p:spPr>
          <a:xfrm>
            <a:off x="3888000" y="3000375"/>
            <a:ext cx="540000" cy="540000"/>
          </a:xfrm>
          <a:prstGeom prst="ellipse">
            <a:avLst/>
          </a:prstGeom>
          <a:solidFill>
            <a:srgbClr val="ED7D31"/>
          </a:solidFill>
          <a:ln w="12700" cap="flat" cmpd="sng" algn="ctr">
            <a:noFill/>
            <a:prstDash val="solid"/>
            <a:miter lim="800000"/>
          </a:ln>
          <a:effectLst>
            <a:outerShdw blurRad="444500" dist="254000" dir="8100000" algn="tr" rotWithShape="0">
              <a:prstClr val="black">
                <a:alpha val="50000"/>
              </a:prstClr>
            </a:outerShdw>
          </a:effectLst>
        </p:spPr>
        <p:txBody>
          <a:bodyPr anchor="ctr"/>
          <a:lstStyle/>
          <a:p>
            <a:pPr algn="ctr" fontAlgn="auto">
              <a:spcBef>
                <a:spcPts val="0"/>
              </a:spcBef>
              <a:spcAft>
                <a:spcPts val="0"/>
              </a:spcAft>
              <a:defRPr/>
            </a:pPr>
            <a:r>
              <a:rPr lang="en-US" altLang="zh-CN" sz="2500" kern="0" dirty="0">
                <a:solidFill>
                  <a:srgbClr val="FCFCFC"/>
                </a:solidFill>
                <a:latin typeface="微软雅黑" panose="020B0503020204020204" pitchFamily="34" charset="-122"/>
                <a:ea typeface="微软雅黑" panose="020B0503020204020204" pitchFamily="34" charset="-122"/>
              </a:rPr>
              <a:t>3</a:t>
            </a:r>
            <a:endParaRPr lang="zh-CN" altLang="en-US" sz="2500" kern="0" dirty="0">
              <a:solidFill>
                <a:srgbClr val="FCFCFC"/>
              </a:solidFill>
              <a:latin typeface="微软雅黑" panose="020B0503020204020204" pitchFamily="34" charset="-122"/>
              <a:ea typeface="微软雅黑" panose="020B0503020204020204" pitchFamily="34" charset="-122"/>
            </a:endParaRPr>
          </a:p>
        </p:txBody>
      </p:sp>
      <p:sp>
        <p:nvSpPr>
          <p:cNvPr id="6" name="椭圆 5"/>
          <p:cNvSpPr/>
          <p:nvPr/>
        </p:nvSpPr>
        <p:spPr>
          <a:xfrm flipH="1">
            <a:off x="3888000" y="3983038"/>
            <a:ext cx="540000" cy="540000"/>
          </a:xfrm>
          <a:prstGeom prst="ellipse">
            <a:avLst/>
          </a:prstGeom>
          <a:effectLst>
            <a:outerShdw blurRad="444500" dist="254000" dir="8100000" algn="ctr" rotWithShape="0">
              <a:srgbClr val="000000">
                <a:alpha val="50000"/>
              </a:srgbClr>
            </a:outerShdw>
          </a:effectLst>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altLang="zh-CN" sz="2500" kern="0" dirty="0">
                <a:solidFill>
                  <a:srgbClr val="080808"/>
                </a:solidFill>
                <a:latin typeface="微软雅黑" panose="020B0503020204020204" pitchFamily="34" charset="-122"/>
                <a:ea typeface="微软雅黑" panose="020B0503020204020204" pitchFamily="34" charset="-122"/>
              </a:rPr>
              <a:t>4</a:t>
            </a:r>
            <a:endParaRPr lang="zh-CN" altLang="en-US" sz="2500" kern="0" dirty="0">
              <a:solidFill>
                <a:srgbClr val="080808"/>
              </a:solidFill>
              <a:latin typeface="微软雅黑" panose="020B0503020204020204" pitchFamily="34" charset="-122"/>
              <a:ea typeface="微软雅黑" panose="020B0503020204020204" pitchFamily="34" charset="-122"/>
            </a:endParaRPr>
          </a:p>
        </p:txBody>
      </p:sp>
      <p:sp>
        <p:nvSpPr>
          <p:cNvPr id="7" name="椭圆 6"/>
          <p:cNvSpPr/>
          <p:nvPr/>
        </p:nvSpPr>
        <p:spPr>
          <a:xfrm>
            <a:off x="3884190" y="4936490"/>
            <a:ext cx="540000" cy="540000"/>
          </a:xfrm>
          <a:prstGeom prst="ellipse">
            <a:avLst/>
          </a:prstGeom>
          <a:solidFill>
            <a:srgbClr val="A5A5A5"/>
          </a:solidFill>
          <a:ln w="12700" cap="flat" cmpd="sng" algn="ctr">
            <a:noFill/>
            <a:prstDash val="solid"/>
            <a:miter lim="800000"/>
          </a:ln>
          <a:effectLst>
            <a:outerShdw blurRad="444500" dist="254000" dir="8100000" algn="tr" rotWithShape="0">
              <a:prstClr val="black">
                <a:alpha val="50000"/>
              </a:prstClr>
            </a:outerShdw>
          </a:effectLst>
        </p:spPr>
        <p:txBody>
          <a:bodyPr anchor="ctr"/>
          <a:lstStyle/>
          <a:p>
            <a:pPr algn="ctr" fontAlgn="auto">
              <a:spcBef>
                <a:spcPts val="0"/>
              </a:spcBef>
              <a:spcAft>
                <a:spcPts val="0"/>
              </a:spcAft>
              <a:defRPr/>
            </a:pPr>
            <a:r>
              <a:rPr lang="en-US" altLang="zh-CN" sz="2500" kern="0" dirty="0">
                <a:solidFill>
                  <a:srgbClr val="FCFCFC"/>
                </a:solidFill>
                <a:latin typeface="微软雅黑" panose="020B0503020204020204" pitchFamily="34" charset="-122"/>
                <a:ea typeface="微软雅黑" panose="020B0503020204020204" pitchFamily="34" charset="-122"/>
              </a:rPr>
              <a:t>5</a:t>
            </a:r>
            <a:endParaRPr lang="zh-CN" altLang="en-US" sz="2500" kern="0" dirty="0">
              <a:solidFill>
                <a:srgbClr val="FCFCFC"/>
              </a:solidFill>
              <a:latin typeface="微软雅黑" panose="020B0503020204020204" pitchFamily="34" charset="-122"/>
              <a:ea typeface="微软雅黑" panose="020B0503020204020204" pitchFamily="34" charset="-122"/>
            </a:endParaRPr>
          </a:p>
        </p:txBody>
      </p:sp>
      <p:sp>
        <p:nvSpPr>
          <p:cNvPr id="8" name="TextBox 21"/>
          <p:cNvSpPr txBox="1">
            <a:spLocks noChangeArrowheads="1"/>
          </p:cNvSpPr>
          <p:nvPr/>
        </p:nvSpPr>
        <p:spPr bwMode="auto">
          <a:xfrm>
            <a:off x="4593590" y="2160270"/>
            <a:ext cx="704786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rPr>
              <a:t>起始时间在通知发布之日起截至</a:t>
            </a:r>
            <a:r>
              <a:rPr lang="en-US" altLang="zh-CN" sz="2000" dirty="0" smtClean="0">
                <a:solidFill>
                  <a:schemeClr val="bg1">
                    <a:lumMod val="95000"/>
                  </a:schemeClr>
                </a:solidFill>
                <a:latin typeface="微软雅黑" panose="020B0503020204020204" pitchFamily="34" charset="-122"/>
                <a:ea typeface="微软雅黑" panose="020B0503020204020204" pitchFamily="34" charset="-122"/>
              </a:rPr>
              <a:t>2022</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rPr>
              <a:t>年</a:t>
            </a:r>
            <a:r>
              <a:rPr lang="en-US" altLang="zh-CN" sz="2000" dirty="0" smtClean="0">
                <a:solidFill>
                  <a:schemeClr val="bg1">
                    <a:lumMod val="95000"/>
                  </a:schemeClr>
                </a:solidFill>
                <a:latin typeface="微软雅黑" panose="020B0503020204020204" pitchFamily="34" charset="-122"/>
                <a:ea typeface="微软雅黑" panose="020B0503020204020204" pitchFamily="34" charset="-122"/>
              </a:rPr>
              <a:t>6</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rPr>
              <a:t>月</a:t>
            </a:r>
            <a:r>
              <a:rPr lang="en-US" altLang="zh-CN" sz="2000" dirty="0" smtClean="0">
                <a:solidFill>
                  <a:schemeClr val="bg1">
                    <a:lumMod val="95000"/>
                  </a:schemeClr>
                </a:solidFill>
                <a:latin typeface="微软雅黑" panose="020B0503020204020204" pitchFamily="34" charset="-122"/>
                <a:ea typeface="微软雅黑" panose="020B0503020204020204" pitchFamily="34" charset="-122"/>
              </a:rPr>
              <a:t>15</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rPr>
              <a:t>日申报的项目</a:t>
            </a:r>
            <a:endParaRPr lang="zh-CN" altLang="en-US" sz="2000" b="1" dirty="0" smtClean="0">
              <a:solidFill>
                <a:schemeClr val="tx1"/>
              </a:solidFill>
              <a:latin typeface="微软雅黑" panose="020B0503020204020204" pitchFamily="34" charset="-122"/>
              <a:ea typeface="微软雅黑" panose="020B0503020204020204" pitchFamily="34" charset="-122"/>
            </a:endParaRPr>
          </a:p>
        </p:txBody>
      </p:sp>
      <p:sp>
        <p:nvSpPr>
          <p:cNvPr id="9" name="TextBox 22"/>
          <p:cNvSpPr txBox="1">
            <a:spLocks noChangeArrowheads="1"/>
          </p:cNvSpPr>
          <p:nvPr/>
        </p:nvSpPr>
        <p:spPr bwMode="auto">
          <a:xfrm>
            <a:off x="4600575" y="2943225"/>
            <a:ext cx="623379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sym typeface="+mn-ea"/>
              </a:rPr>
              <a:t>材料书面形式一式两份</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sym typeface="+mn-ea"/>
              </a:rPr>
              <a:t>盖章胶装成册，附电子版</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sym typeface="+mn-ea"/>
              </a:rPr>
              <a:t>一份，提交至月华路</a:t>
            </a:r>
            <a:r>
              <a:rPr lang="en-US" altLang="zh-CN" sz="2000" dirty="0" smtClean="0">
                <a:solidFill>
                  <a:schemeClr val="bg1">
                    <a:lumMod val="95000"/>
                  </a:schemeClr>
                </a:solidFill>
                <a:latin typeface="微软雅黑" panose="020B0503020204020204" pitchFamily="34" charset="-122"/>
                <a:ea typeface="微软雅黑" panose="020B0503020204020204" pitchFamily="34" charset="-122"/>
                <a:sym typeface="+mn-ea"/>
              </a:rPr>
              <a:t>66</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sym typeface="+mn-ea"/>
              </a:rPr>
              <a:t>号一楼一门式受理窗口。</a:t>
            </a:r>
            <a:endParaRPr lang="en-US" altLang="zh-CN" sz="2000" dirty="0" smtClean="0">
              <a:solidFill>
                <a:schemeClr val="bg1">
                  <a:lumMod val="95000"/>
                </a:schemeClr>
              </a:solidFill>
              <a:latin typeface="微软雅黑" panose="020B0503020204020204" pitchFamily="34" charset="-122"/>
              <a:ea typeface="微软雅黑" panose="020B0503020204020204" pitchFamily="34" charset="-122"/>
            </a:endParaRPr>
          </a:p>
        </p:txBody>
      </p:sp>
      <p:sp>
        <p:nvSpPr>
          <p:cNvPr id="10" name="TextBox 23"/>
          <p:cNvSpPr txBox="1">
            <a:spLocks noChangeArrowheads="1"/>
          </p:cNvSpPr>
          <p:nvPr/>
        </p:nvSpPr>
        <p:spPr bwMode="auto">
          <a:xfrm>
            <a:off x="4613275" y="3944620"/>
            <a:ext cx="606298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rPr>
              <a:t>材料完备性审核，材料不符要求、缺少相关内容的</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rPr>
              <a:t>申报材料予以退回或要求申报企业在限定时间内补齐。</a:t>
            </a:r>
            <a:endParaRPr lang="en-US" altLang="zh-CN"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1" name="TextBox 24"/>
          <p:cNvSpPr txBox="1">
            <a:spLocks noChangeArrowheads="1"/>
          </p:cNvSpPr>
          <p:nvPr/>
        </p:nvSpPr>
        <p:spPr bwMode="auto">
          <a:xfrm>
            <a:off x="4608511" y="4895850"/>
            <a:ext cx="585244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rPr>
              <a:t>以第三方专业机构评价、集中评议、组织专家评审等方式开展审核。通过审核后的项目经公示无异议后，确认</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rPr>
              <a:t>立项。</a:t>
            </a:r>
            <a:endParaRPr lang="zh-CN" altLang="en-US" sz="2000" dirty="0" smtClean="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ppt_x</p:attrName>
                                        </p:attrNameLst>
                                      </p:cBhvr>
                                      <p:tavLst>
                                        <p:tav tm="0">
                                          <p:val>
                                            <p:strVal val="#ppt_x-#ppt_w*1.125000"/>
                                          </p:val>
                                        </p:tav>
                                        <p:tav tm="100000">
                                          <p:val>
                                            <p:strVal val="#ppt_x"/>
                                          </p:val>
                                        </p:tav>
                                      </p:tavLst>
                                    </p:anim>
                                    <p:animEffect transition="in" filter="wipe(right)">
                                      <p:cBhvr>
                                        <p:cTn id="21" dur="500"/>
                                        <p:tgtEl>
                                          <p:spTgt spid="2"/>
                                        </p:tgtEl>
                                      </p:cBhvr>
                                    </p:animEffect>
                                  </p:childTnLst>
                                </p:cTn>
                              </p:par>
                              <p:par>
                                <p:cTn id="22" presetID="12" presetClass="entr" presetSubtype="8" fill="hold" nodeType="withEffect">
                                  <p:stCondLst>
                                    <p:cond delay="10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p:tgtEl>
                                          <p:spTgt spid="8"/>
                                        </p:tgtEl>
                                        <p:attrNameLst>
                                          <p:attrName>ppt_x</p:attrName>
                                        </p:attrNameLst>
                                      </p:cBhvr>
                                      <p:tavLst>
                                        <p:tav tm="0">
                                          <p:val>
                                            <p:strVal val="#ppt_x-#ppt_w*1.125000"/>
                                          </p:val>
                                        </p:tav>
                                        <p:tav tm="100000">
                                          <p:val>
                                            <p:strVal val="#ppt_x"/>
                                          </p:val>
                                        </p:tav>
                                      </p:tavLst>
                                    </p:anim>
                                    <p:animEffect transition="in" filter="wipe(right)">
                                      <p:cBhvr>
                                        <p:cTn id="25" dur="500"/>
                                        <p:tgtEl>
                                          <p:spTgt spid="8"/>
                                        </p:tgtEl>
                                      </p:cBhvr>
                                    </p:animEffect>
                                  </p:childTnLst>
                                </p:cTn>
                              </p:par>
                              <p:par>
                                <p:cTn id="26" presetID="12" presetClass="entr" presetSubtype="8" fill="hold" nodeType="withEffect">
                                  <p:stCondLst>
                                    <p:cond delay="20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p:tgtEl>
                                          <p:spTgt spid="9"/>
                                        </p:tgtEl>
                                        <p:attrNameLst>
                                          <p:attrName>ppt_x</p:attrName>
                                        </p:attrNameLst>
                                      </p:cBhvr>
                                      <p:tavLst>
                                        <p:tav tm="0">
                                          <p:val>
                                            <p:strVal val="#ppt_x-#ppt_w*1.125000"/>
                                          </p:val>
                                        </p:tav>
                                        <p:tav tm="100000">
                                          <p:val>
                                            <p:strVal val="#ppt_x"/>
                                          </p:val>
                                        </p:tav>
                                      </p:tavLst>
                                    </p:anim>
                                    <p:animEffect transition="in" filter="wipe(right)">
                                      <p:cBhvr>
                                        <p:cTn id="29" dur="500"/>
                                        <p:tgtEl>
                                          <p:spTgt spid="9"/>
                                        </p:tgtEl>
                                      </p:cBhvr>
                                    </p:animEffect>
                                  </p:childTnLst>
                                </p:cTn>
                              </p:par>
                              <p:par>
                                <p:cTn id="30" presetID="12" presetClass="entr" presetSubtype="8" fill="hold" nodeType="withEffect">
                                  <p:stCondLst>
                                    <p:cond delay="40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p:tgtEl>
                                          <p:spTgt spid="10"/>
                                        </p:tgtEl>
                                        <p:attrNameLst>
                                          <p:attrName>ppt_x</p:attrName>
                                        </p:attrNameLst>
                                      </p:cBhvr>
                                      <p:tavLst>
                                        <p:tav tm="0">
                                          <p:val>
                                            <p:strVal val="#ppt_x-#ppt_w*1.125000"/>
                                          </p:val>
                                        </p:tav>
                                        <p:tav tm="100000">
                                          <p:val>
                                            <p:strVal val="#ppt_x"/>
                                          </p:val>
                                        </p:tav>
                                      </p:tavLst>
                                    </p:anim>
                                    <p:animEffect transition="in" filter="wipe(right)">
                                      <p:cBhvr>
                                        <p:cTn id="33" dur="500"/>
                                        <p:tgtEl>
                                          <p:spTgt spid="10"/>
                                        </p:tgtEl>
                                      </p:cBhvr>
                                    </p:animEffect>
                                  </p:childTnLst>
                                </p:cTn>
                              </p:par>
                              <p:par>
                                <p:cTn id="34" presetID="12" presetClass="entr" presetSubtype="8" fill="hold" nodeType="withEffect">
                                  <p:stCondLst>
                                    <p:cond delay="50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p:tgtEl>
                                          <p:spTgt spid="11"/>
                                        </p:tgtEl>
                                        <p:attrNameLst>
                                          <p:attrName>ppt_x</p:attrName>
                                        </p:attrNameLst>
                                      </p:cBhvr>
                                      <p:tavLst>
                                        <p:tav tm="0">
                                          <p:val>
                                            <p:strVal val="#ppt_x-#ppt_w*1.125000"/>
                                          </p:val>
                                        </p:tav>
                                        <p:tav tm="100000">
                                          <p:val>
                                            <p:strVal val="#ppt_x"/>
                                          </p:val>
                                        </p:tav>
                                      </p:tavLst>
                                    </p:anim>
                                    <p:animEffect transition="in" filter="wipe(right)">
                                      <p:cBhvr>
                                        <p:cTn id="37" dur="500"/>
                                        <p:tgtEl>
                                          <p:spTgt spid="11"/>
                                        </p:tgtEl>
                                      </p:cBhvr>
                                    </p:animEffect>
                                  </p:childTnLst>
                                </p:cTn>
                              </p:par>
                              <p:par>
                                <p:cTn id="38" presetID="2" presetClass="entr" presetSubtype="4" fill="hold" grpId="0" nodeType="withEffect">
                                  <p:stCondLst>
                                    <p:cond delay="50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ppt_x"/>
                                          </p:val>
                                        </p:tav>
                                        <p:tav tm="100000">
                                          <p:val>
                                            <p:strVal val="#ppt_x"/>
                                          </p:val>
                                        </p:tav>
                                      </p:tavLst>
                                    </p:anim>
                                    <p:anim calcmode="lin" valueType="num">
                                      <p:cBhvr additive="base">
                                        <p:cTn id="41" dur="500" fill="hold"/>
                                        <p:tgtEl>
                                          <p:spTgt spid="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50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ppt_x"/>
                                          </p:val>
                                        </p:tav>
                                        <p:tav tm="100000">
                                          <p:val>
                                            <p:strVal val="#ppt_x"/>
                                          </p:val>
                                        </p:tav>
                                      </p:tavLst>
                                    </p:anim>
                                    <p:anim calcmode="lin" valueType="num">
                                      <p:cBhvr additive="base">
                                        <p:cTn id="4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P spid="4" grpId="0" bldLvl="0" animBg="1"/>
      <p:bldP spid="5" grpId="0" bldLvl="0" animBg="1"/>
      <p:bldP spid="6" grpId="0" bldLvl="0" animBg="1"/>
      <p:bldP spid="7"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rot="1304525">
            <a:off x="4781636" y="-935253"/>
            <a:ext cx="8273384" cy="9669547"/>
          </a:xfrm>
          <a:custGeom>
            <a:avLst/>
            <a:gdLst>
              <a:gd name="connsiteX0" fmla="*/ 0 w 8273384"/>
              <a:gd name="connsiteY0" fmla="*/ 2286310 h 9669547"/>
              <a:gd name="connsiteX1" fmla="*/ 5732982 w 8273384"/>
              <a:gd name="connsiteY1" fmla="*/ 0 h 9669547"/>
              <a:gd name="connsiteX2" fmla="*/ 8273384 w 8273384"/>
              <a:gd name="connsiteY2" fmla="*/ 6370127 h 9669547"/>
              <a:gd name="connsiteX3" fmla="*/ 0 w 8273384"/>
              <a:gd name="connsiteY3" fmla="*/ 9669547 h 9669547"/>
            </a:gdLst>
            <a:ahLst/>
            <a:cxnLst>
              <a:cxn ang="0">
                <a:pos x="connsiteX0" y="connsiteY0"/>
              </a:cxn>
              <a:cxn ang="0">
                <a:pos x="connsiteX1" y="connsiteY1"/>
              </a:cxn>
              <a:cxn ang="0">
                <a:pos x="connsiteX2" y="connsiteY2"/>
              </a:cxn>
              <a:cxn ang="0">
                <a:pos x="connsiteX3" y="connsiteY3"/>
              </a:cxn>
            </a:cxnLst>
            <a:rect l="l" t="t" r="r" b="b"/>
            <a:pathLst>
              <a:path w="8273384" h="9669547">
                <a:moveTo>
                  <a:pt x="0" y="2286310"/>
                </a:moveTo>
                <a:lnTo>
                  <a:pt x="5732982" y="0"/>
                </a:lnTo>
                <a:lnTo>
                  <a:pt x="8273384" y="6370127"/>
                </a:lnTo>
                <a:lnTo>
                  <a:pt x="0" y="966954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1294425" flipH="1">
            <a:off x="4463011" y="-768663"/>
            <a:ext cx="297523" cy="81407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294425">
            <a:off x="3626918" y="3139212"/>
            <a:ext cx="45719" cy="8140700"/>
          </a:xfrm>
          <a:prstGeom prst="rect">
            <a:avLst/>
          </a:prstGeom>
          <a:gradFill>
            <a:gsLst>
              <a:gs pos="53000">
                <a:schemeClr val="accent1">
                  <a:lumMod val="5000"/>
                  <a:lumOff val="95000"/>
                  <a:alpha val="0"/>
                </a:schemeClr>
              </a:gs>
              <a:gs pos="100000">
                <a:srgbClr val="00B0F0"/>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平行四边形 70"/>
          <p:cNvSpPr/>
          <p:nvPr/>
        </p:nvSpPr>
        <p:spPr>
          <a:xfrm>
            <a:off x="2854223" y="2974560"/>
            <a:ext cx="7153141" cy="654254"/>
          </a:xfrm>
          <a:prstGeom prst="parallelogram">
            <a:avLst>
              <a:gd name="adj" fmla="val 40062"/>
            </a:avLst>
          </a:pr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平行四边形 26"/>
          <p:cNvSpPr/>
          <p:nvPr/>
        </p:nvSpPr>
        <p:spPr>
          <a:xfrm>
            <a:off x="2786377" y="2898838"/>
            <a:ext cx="7153141" cy="654254"/>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2791389" y="3356347"/>
            <a:ext cx="224913" cy="194287"/>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934168" y="2954292"/>
            <a:ext cx="4450080" cy="460375"/>
          </a:xfrm>
          <a:prstGeom prst="rect">
            <a:avLst/>
          </a:prstGeom>
          <a:noFill/>
        </p:spPr>
        <p:txBody>
          <a:bodyPr wrap="none" rtlCol="0">
            <a:spAutoFit/>
          </a:bodyPr>
          <a:lstStyle/>
          <a:p>
            <a:pPr algn="l"/>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专项申报材料的组成与</a:t>
            </a: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需关注点</a:t>
            </a:r>
            <a:endPar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30" name="平行四边形 29"/>
          <p:cNvSpPr/>
          <p:nvPr/>
        </p:nvSpPr>
        <p:spPr>
          <a:xfrm>
            <a:off x="2295877" y="2711472"/>
            <a:ext cx="981003" cy="654254"/>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t>4</a:t>
            </a:r>
            <a:endParaRPr lang="zh-CN" altLang="en-US" sz="3600" i="1" dirty="0"/>
          </a:p>
        </p:txBody>
      </p:sp>
      <p:grpSp>
        <p:nvGrpSpPr>
          <p:cNvPr id="6" name="组合 5"/>
          <p:cNvGrpSpPr/>
          <p:nvPr/>
        </p:nvGrpSpPr>
        <p:grpSpPr>
          <a:xfrm>
            <a:off x="9913611" y="-874841"/>
            <a:ext cx="5203892" cy="9432161"/>
            <a:chOff x="9913611" y="-874843"/>
            <a:chExt cx="5203892" cy="9432161"/>
          </a:xfrm>
        </p:grpSpPr>
        <p:sp>
          <p:nvSpPr>
            <p:cNvPr id="26" name="矩形 25"/>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9913611" y="230057"/>
              <a:ext cx="5203892" cy="8327261"/>
              <a:chOff x="9913611" y="230057"/>
              <a:chExt cx="5203892" cy="8327261"/>
            </a:xfrm>
          </p:grpSpPr>
          <p:sp>
            <p:nvSpPr>
              <p:cNvPr id="53" name="等腰三角形 52"/>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等腰三角形 53"/>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8" name="组合 7"/>
          <p:cNvGrpSpPr/>
          <p:nvPr/>
        </p:nvGrpSpPr>
        <p:grpSpPr>
          <a:xfrm>
            <a:off x="9076794" y="2420454"/>
            <a:ext cx="442756" cy="250846"/>
            <a:chOff x="8684919" y="2110469"/>
            <a:chExt cx="972700" cy="551089"/>
          </a:xfrm>
        </p:grpSpPr>
        <p:sp>
          <p:nvSpPr>
            <p:cNvPr id="55" name="等腰三角形 54"/>
            <p:cNvSpPr/>
            <p:nvPr/>
          </p:nvSpPr>
          <p:spPr>
            <a:xfrm rot="13500000">
              <a:off x="8903810" y="2037372"/>
              <a:ext cx="551089" cy="697283"/>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rot="14794425" flipH="1">
              <a:off x="9148409" y="2020952"/>
              <a:ext cx="45719" cy="972700"/>
            </a:xfrm>
            <a:prstGeom prst="rect">
              <a:avLst/>
            </a:prstGeom>
            <a:gradFill>
              <a:gsLst>
                <a:gs pos="23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8726787" y="1847348"/>
            <a:ext cx="1155815" cy="654833"/>
            <a:chOff x="8684919" y="2110469"/>
            <a:chExt cx="972700" cy="551089"/>
          </a:xfrm>
        </p:grpSpPr>
        <p:sp>
          <p:nvSpPr>
            <p:cNvPr id="59" name="等腰三角形 58"/>
            <p:cNvSpPr/>
            <p:nvPr/>
          </p:nvSpPr>
          <p:spPr>
            <a:xfrm rot="13500000">
              <a:off x="8903810" y="2037372"/>
              <a:ext cx="551089" cy="697283"/>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rot="14794425" flipH="1">
              <a:off x="9148409" y="2020952"/>
              <a:ext cx="45719" cy="972700"/>
            </a:xfrm>
            <a:prstGeom prst="rect">
              <a:avLst/>
            </a:prstGeom>
            <a:gradFill>
              <a:gsLst>
                <a:gs pos="23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689100" cy="13882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ppt_x"/>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27" grpId="0" animBg="1"/>
      <p:bldP spid="28"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rot="1304525">
            <a:off x="2380977" y="-1396288"/>
            <a:ext cx="10585505" cy="10591619"/>
          </a:xfrm>
          <a:custGeom>
            <a:avLst/>
            <a:gdLst>
              <a:gd name="connsiteX0" fmla="*/ 5732982 w 10585505"/>
              <a:gd name="connsiteY0" fmla="*/ 922072 h 10591619"/>
              <a:gd name="connsiteX1" fmla="*/ 5732982 w 10585505"/>
              <a:gd name="connsiteY1" fmla="*/ 922072 h 10591619"/>
              <a:gd name="connsiteX2" fmla="*/ 8045103 w 10585505"/>
              <a:gd name="connsiteY2" fmla="*/ 0 h 10591619"/>
              <a:gd name="connsiteX3" fmla="*/ 10585505 w 10585505"/>
              <a:gd name="connsiteY3" fmla="*/ 6370127 h 10591619"/>
              <a:gd name="connsiteX4" fmla="*/ 8273384 w 10585505"/>
              <a:gd name="connsiteY4" fmla="*/ 7292199 h 10591619"/>
              <a:gd name="connsiteX5" fmla="*/ 8273384 w 10585505"/>
              <a:gd name="connsiteY5" fmla="*/ 7292199 h 10591619"/>
              <a:gd name="connsiteX6" fmla="*/ 0 w 10585505"/>
              <a:gd name="connsiteY6" fmla="*/ 10591619 h 10591619"/>
              <a:gd name="connsiteX7" fmla="*/ 0 w 10585505"/>
              <a:gd name="connsiteY7" fmla="*/ 3208382 h 105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85505" h="10591619">
                <a:moveTo>
                  <a:pt x="5732982" y="922072"/>
                </a:moveTo>
                <a:lnTo>
                  <a:pt x="5732982" y="922072"/>
                </a:lnTo>
                <a:lnTo>
                  <a:pt x="8045103" y="0"/>
                </a:lnTo>
                <a:lnTo>
                  <a:pt x="10585505" y="6370127"/>
                </a:lnTo>
                <a:lnTo>
                  <a:pt x="8273384" y="7292199"/>
                </a:lnTo>
                <a:lnTo>
                  <a:pt x="8273384" y="7292199"/>
                </a:lnTo>
                <a:lnTo>
                  <a:pt x="0" y="10591619"/>
                </a:lnTo>
                <a:lnTo>
                  <a:pt x="0" y="320838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43"/>
          <p:cNvGrpSpPr/>
          <p:nvPr/>
        </p:nvGrpSpPr>
        <p:grpSpPr>
          <a:xfrm>
            <a:off x="9913611" y="-874841"/>
            <a:ext cx="5203892" cy="9432161"/>
            <a:chOff x="9913611" y="-874843"/>
            <a:chExt cx="5203892" cy="9432161"/>
          </a:xfrm>
        </p:grpSpPr>
        <p:sp>
          <p:nvSpPr>
            <p:cNvPr id="45" name="矩形 44"/>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45"/>
            <p:cNvGrpSpPr/>
            <p:nvPr/>
          </p:nvGrpSpPr>
          <p:grpSpPr>
            <a:xfrm>
              <a:off x="9913611" y="230057"/>
              <a:ext cx="5203892" cy="8327261"/>
              <a:chOff x="9913611" y="230057"/>
              <a:chExt cx="5203892" cy="8327261"/>
            </a:xfrm>
          </p:grpSpPr>
          <p:sp>
            <p:nvSpPr>
              <p:cNvPr id="48" name="等腰三角形 47"/>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9" name="矩形 18"/>
          <p:cNvSpPr/>
          <p:nvPr/>
        </p:nvSpPr>
        <p:spPr>
          <a:xfrm rot="1294425" flipH="1">
            <a:off x="1908241" y="-768663"/>
            <a:ext cx="297523" cy="81407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294425">
            <a:off x="772917" y="3253511"/>
            <a:ext cx="45719" cy="8140700"/>
          </a:xfrm>
          <a:prstGeom prst="rect">
            <a:avLst/>
          </a:prstGeom>
          <a:gradFill>
            <a:gsLst>
              <a:gs pos="53000">
                <a:schemeClr val="accent1">
                  <a:lumMod val="5000"/>
                  <a:lumOff val="95000"/>
                  <a:alpha val="0"/>
                </a:schemeClr>
              </a:gs>
              <a:gs pos="100000">
                <a:srgbClr val="00B0F0"/>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3054603" y="510290"/>
            <a:ext cx="9670797" cy="654254"/>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3059616" y="967799"/>
            <a:ext cx="224913" cy="194287"/>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202395" y="565744"/>
            <a:ext cx="2926080" cy="460375"/>
          </a:xfrm>
          <a:prstGeom prst="rect">
            <a:avLst/>
          </a:prstGeom>
          <a:noFill/>
        </p:spPr>
        <p:txBody>
          <a:bodyPr wrap="none" rtlCol="0">
            <a:spAutoFit/>
          </a:bodyPr>
          <a:lstStyle/>
          <a:p>
            <a:pPr algn="l"/>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专项申报材料的组成</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平行四边形 32"/>
          <p:cNvSpPr/>
          <p:nvPr/>
        </p:nvSpPr>
        <p:spPr>
          <a:xfrm>
            <a:off x="2564103" y="322924"/>
            <a:ext cx="981003" cy="654254"/>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t>4</a:t>
            </a:r>
            <a:endParaRPr lang="zh-CN" altLang="en-US" sz="3600" i="1" dirty="0"/>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689100" cy="1388246"/>
          </a:xfrm>
          <a:prstGeom prst="rect">
            <a:avLst/>
          </a:prstGeom>
        </p:spPr>
      </p:pic>
      <p:sp>
        <p:nvSpPr>
          <p:cNvPr id="7" name="文本框 6"/>
          <p:cNvSpPr txBox="1"/>
          <p:nvPr/>
        </p:nvSpPr>
        <p:spPr>
          <a:xfrm>
            <a:off x="3284220" y="1751965"/>
            <a:ext cx="8510905" cy="1938020"/>
          </a:xfrm>
          <a:prstGeom prst="rect">
            <a:avLst/>
          </a:prstGeom>
          <a:noFill/>
        </p:spPr>
        <p:txBody>
          <a:bodyPr wrap="square" rtlCol="0">
            <a:spAutoFit/>
          </a:bodyPr>
          <a:p>
            <a:pPr marL="342900" indent="-342900" algn="just">
              <a:lnSpc>
                <a:spcPct val="150000"/>
              </a:lnSpc>
            </a:pPr>
            <a:r>
              <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1</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、申请表（</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单位基本信息表、单位扩展信息表、项目基本信息表、项目承担单位负责人审查表等、合作单位意见、管委会审批意见</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a:t>
            </a:r>
            <a:endPar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pPr>
            <a:r>
              <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2</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、项目</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资金申请</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报告</a:t>
            </a:r>
            <a:endPar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pPr>
            <a:r>
              <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3</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附件</a:t>
            </a:r>
            <a:endPar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p:txBody>
      </p:sp>
      <p:pic>
        <p:nvPicPr>
          <p:cNvPr id="9" name="图片 8"/>
          <p:cNvPicPr>
            <a:picLocks noChangeAspect="1"/>
          </p:cNvPicPr>
          <p:nvPr/>
        </p:nvPicPr>
        <p:blipFill>
          <a:blip r:embed="rId2"/>
          <a:stretch>
            <a:fillRect/>
          </a:stretch>
        </p:blipFill>
        <p:spPr>
          <a:xfrm>
            <a:off x="4502150" y="3293745"/>
            <a:ext cx="2757805" cy="2909570"/>
          </a:xfrm>
          <a:prstGeom prst="rect">
            <a:avLst/>
          </a:prstGeom>
        </p:spPr>
      </p:pic>
      <p:pic>
        <p:nvPicPr>
          <p:cNvPr id="10" name="图片 9"/>
          <p:cNvPicPr>
            <a:picLocks noChangeAspect="1"/>
          </p:cNvPicPr>
          <p:nvPr/>
        </p:nvPicPr>
        <p:blipFill>
          <a:blip r:embed="rId3"/>
          <a:stretch>
            <a:fillRect/>
          </a:stretch>
        </p:blipFill>
        <p:spPr>
          <a:xfrm>
            <a:off x="7573645" y="5075555"/>
            <a:ext cx="2757805" cy="1127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arn(inVertical)">
                                      <p:cBhvr>
                                        <p:cTn id="10" dur="500"/>
                                        <p:tgtEl>
                                          <p:spTgt spid="7">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barn(inVertical)">
                                      <p:cBhvr>
                                        <p:cTn id="1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rot="1304525">
            <a:off x="2380977" y="-1396288"/>
            <a:ext cx="10585505" cy="10591619"/>
          </a:xfrm>
          <a:custGeom>
            <a:avLst/>
            <a:gdLst>
              <a:gd name="connsiteX0" fmla="*/ 5732982 w 10585505"/>
              <a:gd name="connsiteY0" fmla="*/ 922072 h 10591619"/>
              <a:gd name="connsiteX1" fmla="*/ 5732982 w 10585505"/>
              <a:gd name="connsiteY1" fmla="*/ 922072 h 10591619"/>
              <a:gd name="connsiteX2" fmla="*/ 8045103 w 10585505"/>
              <a:gd name="connsiteY2" fmla="*/ 0 h 10591619"/>
              <a:gd name="connsiteX3" fmla="*/ 10585505 w 10585505"/>
              <a:gd name="connsiteY3" fmla="*/ 6370127 h 10591619"/>
              <a:gd name="connsiteX4" fmla="*/ 8273384 w 10585505"/>
              <a:gd name="connsiteY4" fmla="*/ 7292199 h 10591619"/>
              <a:gd name="connsiteX5" fmla="*/ 8273384 w 10585505"/>
              <a:gd name="connsiteY5" fmla="*/ 7292199 h 10591619"/>
              <a:gd name="connsiteX6" fmla="*/ 0 w 10585505"/>
              <a:gd name="connsiteY6" fmla="*/ 10591619 h 10591619"/>
              <a:gd name="connsiteX7" fmla="*/ 0 w 10585505"/>
              <a:gd name="connsiteY7" fmla="*/ 3208382 h 105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85505" h="10591619">
                <a:moveTo>
                  <a:pt x="5732982" y="922072"/>
                </a:moveTo>
                <a:lnTo>
                  <a:pt x="5732982" y="922072"/>
                </a:lnTo>
                <a:lnTo>
                  <a:pt x="8045103" y="0"/>
                </a:lnTo>
                <a:lnTo>
                  <a:pt x="10585505" y="6370127"/>
                </a:lnTo>
                <a:lnTo>
                  <a:pt x="8273384" y="7292199"/>
                </a:lnTo>
                <a:lnTo>
                  <a:pt x="8273384" y="7292199"/>
                </a:lnTo>
                <a:lnTo>
                  <a:pt x="0" y="10591619"/>
                </a:lnTo>
                <a:lnTo>
                  <a:pt x="0" y="320838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43"/>
          <p:cNvGrpSpPr/>
          <p:nvPr/>
        </p:nvGrpSpPr>
        <p:grpSpPr>
          <a:xfrm>
            <a:off x="9913611" y="-874841"/>
            <a:ext cx="5203892" cy="9432161"/>
            <a:chOff x="9913611" y="-874843"/>
            <a:chExt cx="5203892" cy="9432161"/>
          </a:xfrm>
        </p:grpSpPr>
        <p:sp>
          <p:nvSpPr>
            <p:cNvPr id="45" name="矩形 44"/>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45"/>
            <p:cNvGrpSpPr/>
            <p:nvPr/>
          </p:nvGrpSpPr>
          <p:grpSpPr>
            <a:xfrm>
              <a:off x="9913611" y="230057"/>
              <a:ext cx="5203892" cy="8327261"/>
              <a:chOff x="9913611" y="230057"/>
              <a:chExt cx="5203892" cy="8327261"/>
            </a:xfrm>
          </p:grpSpPr>
          <p:sp>
            <p:nvSpPr>
              <p:cNvPr id="48" name="等腰三角形 47"/>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9" name="矩形 18"/>
          <p:cNvSpPr/>
          <p:nvPr/>
        </p:nvSpPr>
        <p:spPr>
          <a:xfrm rot="1294425" flipH="1">
            <a:off x="1908241" y="-768663"/>
            <a:ext cx="297523" cy="81407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294425">
            <a:off x="772917" y="3253511"/>
            <a:ext cx="45719" cy="8140700"/>
          </a:xfrm>
          <a:prstGeom prst="rect">
            <a:avLst/>
          </a:prstGeom>
          <a:gradFill>
            <a:gsLst>
              <a:gs pos="53000">
                <a:schemeClr val="accent1">
                  <a:lumMod val="5000"/>
                  <a:lumOff val="95000"/>
                  <a:alpha val="0"/>
                </a:schemeClr>
              </a:gs>
              <a:gs pos="100000">
                <a:srgbClr val="00B0F0"/>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3054603" y="510290"/>
            <a:ext cx="9670797" cy="654254"/>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3059616" y="967799"/>
            <a:ext cx="224913" cy="194287"/>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202395" y="565744"/>
            <a:ext cx="1402080" cy="460375"/>
          </a:xfrm>
          <a:prstGeom prst="rect">
            <a:avLst/>
          </a:prstGeom>
          <a:noFill/>
        </p:spPr>
        <p:txBody>
          <a:bodyPr wrap="none" rtlCol="0">
            <a:spAutoFit/>
          </a:bodyPr>
          <a:lstStyle/>
          <a:p>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需</a:t>
            </a: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关注点</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平行四边形 32"/>
          <p:cNvSpPr/>
          <p:nvPr/>
        </p:nvSpPr>
        <p:spPr>
          <a:xfrm>
            <a:off x="2564103" y="322924"/>
            <a:ext cx="981003" cy="654254"/>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t>4</a:t>
            </a:r>
            <a:endParaRPr lang="zh-CN" altLang="en-US" sz="3600" i="1" dirty="0"/>
          </a:p>
        </p:txBody>
      </p:sp>
      <p:sp>
        <p:nvSpPr>
          <p:cNvPr id="41" name="文本框 40"/>
          <p:cNvSpPr txBox="1"/>
          <p:nvPr/>
        </p:nvSpPr>
        <p:spPr>
          <a:xfrm>
            <a:off x="2882900" y="1221740"/>
            <a:ext cx="9047480" cy="5169535"/>
          </a:xfrm>
          <a:prstGeom prst="rect">
            <a:avLst/>
          </a:prstGeom>
          <a:noFill/>
        </p:spPr>
        <p:txBody>
          <a:bodyPr wrap="square" rtlCol="0">
            <a:spAutoFit/>
          </a:bodyPr>
          <a:lstStyle/>
          <a:p>
            <a:pPr marL="342900" indent="-342900" algn="just">
              <a:lnSpc>
                <a:spcPct val="150000"/>
              </a:lnSpc>
            </a:pP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以方向</a:t>
            </a:r>
            <a:r>
              <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1</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：科技创新项目建设申报材料为例</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342900" indent="-342900" algn="just">
              <a:lnSpc>
                <a:spcPct val="150000"/>
              </a:lnSpc>
            </a:pP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项目基本信息表</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中，</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会涉及</a:t>
            </a: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验收阶段</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的考评</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相关要素：</a:t>
            </a:r>
            <a:endPar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buFont typeface="Wingdings" panose="05000000000000000000" pitchFamily="2" charset="2"/>
              <a:buChar char="n"/>
            </a:pPr>
            <a:r>
              <a:rPr lang="zh-CN" altLang="en-US" sz="2000" dirty="0" smtClean="0">
                <a:solidFill>
                  <a:schemeClr val="accent2">
                    <a:lumMod val="20000"/>
                    <a:lumOff val="80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项目</a:t>
            </a:r>
            <a:r>
              <a:rPr lang="zh-CN" altLang="en-US" sz="2000" dirty="0" smtClean="0">
                <a:solidFill>
                  <a:schemeClr val="accent2">
                    <a:lumMod val="20000"/>
                    <a:lumOff val="80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周期</a:t>
            </a:r>
            <a:endParaRPr lang="zh-CN" altLang="en-US" sz="2000" dirty="0" smtClean="0">
              <a:solidFill>
                <a:schemeClr val="accent2">
                  <a:lumMod val="20000"/>
                  <a:lumOff val="80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buFont typeface="Wingdings" panose="05000000000000000000" pitchFamily="2" charset="2"/>
              <a:buChar char="n"/>
            </a:pPr>
            <a:r>
              <a:rPr lang="zh-CN" altLang="en-US" sz="2000" dirty="0" smtClean="0">
                <a:solidFill>
                  <a:schemeClr val="accent2">
                    <a:lumMod val="20000"/>
                    <a:lumOff val="80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总投入</a:t>
            </a:r>
            <a:endParaRPr lang="zh-CN" altLang="en-US" sz="2000" dirty="0" smtClean="0">
              <a:solidFill>
                <a:schemeClr val="accent2">
                  <a:lumMod val="20000"/>
                  <a:lumOff val="80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buFont typeface="Wingdings" panose="05000000000000000000" pitchFamily="2" charset="2"/>
              <a:buChar char="n"/>
            </a:pPr>
            <a:r>
              <a:rPr lang="zh-CN" altLang="en-US" sz="2000" dirty="0" smtClean="0">
                <a:solidFill>
                  <a:schemeClr val="accent2">
                    <a:lumMod val="20000"/>
                    <a:lumOff val="80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经费情况</a:t>
            </a:r>
            <a:endParaRPr lang="zh-CN" altLang="en-US" sz="2000" dirty="0" smtClean="0">
              <a:solidFill>
                <a:schemeClr val="accent2">
                  <a:lumMod val="20000"/>
                  <a:lumOff val="80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buFont typeface="Wingdings" panose="05000000000000000000" pitchFamily="2" charset="2"/>
              <a:buChar char="n"/>
            </a:pPr>
            <a:r>
              <a:rPr lang="zh-CN" altLang="en-US" sz="2000" dirty="0" smtClean="0">
                <a:solidFill>
                  <a:schemeClr val="accent2">
                    <a:lumMod val="20000"/>
                    <a:lumOff val="80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建设目标</a:t>
            </a:r>
            <a:endParaRPr lang="zh-CN" altLang="en-US" sz="2000" dirty="0">
              <a:solidFill>
                <a:schemeClr val="accent2">
                  <a:lumMod val="20000"/>
                  <a:lumOff val="80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buFont typeface="Wingdings" panose="05000000000000000000" pitchFamily="2" charset="2"/>
              <a:buChar char="n"/>
            </a:pPr>
            <a:r>
              <a:rPr lang="zh-CN" altLang="en-US" sz="2000" dirty="0" smtClean="0">
                <a:solidFill>
                  <a:schemeClr val="accent2">
                    <a:lumMod val="20000"/>
                    <a:lumOff val="80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建设内容</a:t>
            </a:r>
            <a:endPar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buFont typeface="Wingdings" panose="05000000000000000000" pitchFamily="2" charset="2"/>
              <a:buChar char="n"/>
            </a:pPr>
            <a:r>
              <a:rPr lang="zh-CN" altLang="en-US" sz="2000" dirty="0">
                <a:solidFill>
                  <a:schemeClr val="accent1">
                    <a:lumMod val="40000"/>
                    <a:lumOff val="60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关键技术</a:t>
            </a:r>
            <a:endParaRPr lang="zh-CN" altLang="en-US" sz="2000" dirty="0">
              <a:solidFill>
                <a:schemeClr val="accent1">
                  <a:lumMod val="40000"/>
                  <a:lumOff val="60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buFont typeface="Wingdings" panose="05000000000000000000" pitchFamily="2" charset="2"/>
              <a:buChar char="n"/>
            </a:pPr>
            <a:r>
              <a:rPr lang="zh-CN" altLang="en-US" sz="2000" dirty="0">
                <a:solidFill>
                  <a:schemeClr val="accent1">
                    <a:lumMod val="40000"/>
                    <a:lumOff val="60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技术先进性</a:t>
            </a:r>
            <a:endParaRPr lang="zh-CN" altLang="en-US" sz="2000" dirty="0">
              <a:solidFill>
                <a:schemeClr val="accent1">
                  <a:lumMod val="40000"/>
                  <a:lumOff val="60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buFont typeface="Wingdings" panose="05000000000000000000" pitchFamily="2" charset="2"/>
              <a:buChar char="n"/>
            </a:pPr>
            <a:r>
              <a:rPr lang="zh-CN" altLang="en-US" sz="2000" dirty="0">
                <a:solidFill>
                  <a:schemeClr val="accent1">
                    <a:lumMod val="40000"/>
                    <a:lumOff val="60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项目创新点</a:t>
            </a:r>
            <a:endParaRPr lang="zh-CN" altLang="en-US" sz="2000" dirty="0">
              <a:solidFill>
                <a:schemeClr val="accent1">
                  <a:lumMod val="40000"/>
                  <a:lumOff val="60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buFont typeface="Wingdings" panose="05000000000000000000" pitchFamily="2" charset="2"/>
              <a:buChar char="n"/>
            </a:pPr>
            <a:r>
              <a:rPr lang="zh-CN" altLang="en-US" sz="2000" dirty="0">
                <a:solidFill>
                  <a:schemeClr val="accent2">
                    <a:lumMod val="20000"/>
                    <a:lumOff val="80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考核指标</a:t>
            </a:r>
            <a:endParaRPr lang="zh-CN" altLang="en-US" sz="2000" b="1" dirty="0">
              <a:solidFill>
                <a:schemeClr val="accent2">
                  <a:lumMod val="20000"/>
                  <a:lumOff val="80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689100" cy="1388246"/>
          </a:xfrm>
          <a:prstGeom prst="rect">
            <a:avLst/>
          </a:prstGeom>
        </p:spPr>
      </p:pic>
      <p:pic>
        <p:nvPicPr>
          <p:cNvPr id="4" name="图片 3"/>
          <p:cNvPicPr>
            <a:picLocks noChangeAspect="1"/>
          </p:cNvPicPr>
          <p:nvPr/>
        </p:nvPicPr>
        <p:blipFill>
          <a:blip r:embed="rId2"/>
          <a:stretch>
            <a:fillRect/>
          </a:stretch>
        </p:blipFill>
        <p:spPr>
          <a:xfrm>
            <a:off x="4798695" y="2256155"/>
            <a:ext cx="3298825" cy="3536315"/>
          </a:xfrm>
          <a:prstGeom prst="rect">
            <a:avLst/>
          </a:prstGeom>
        </p:spPr>
      </p:pic>
      <p:pic>
        <p:nvPicPr>
          <p:cNvPr id="6" name="图片 5"/>
          <p:cNvPicPr>
            <a:picLocks noChangeAspect="1"/>
          </p:cNvPicPr>
          <p:nvPr/>
        </p:nvPicPr>
        <p:blipFill>
          <a:blip r:embed="rId3"/>
          <a:stretch>
            <a:fillRect/>
          </a:stretch>
        </p:blipFill>
        <p:spPr>
          <a:xfrm>
            <a:off x="8213090" y="2255520"/>
            <a:ext cx="3530600" cy="3536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1">
                                            <p:txEl>
                                              <p:pRg st="1" end="1"/>
                                            </p:txEl>
                                          </p:spTgt>
                                        </p:tgtEl>
                                        <p:attrNameLst>
                                          <p:attrName>style.visibility</p:attrName>
                                        </p:attrNameLst>
                                      </p:cBhvr>
                                      <p:to>
                                        <p:strVal val="visible"/>
                                      </p:to>
                                    </p:set>
                                    <p:animEffect transition="in" filter="barn(inVertical)">
                                      <p:cBhvr>
                                        <p:cTn id="7" dur="500"/>
                                        <p:tgtEl>
                                          <p:spTgt spid="41">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1">
                                            <p:txEl>
                                              <p:pRg st="2" end="2"/>
                                            </p:txEl>
                                          </p:spTgt>
                                        </p:tgtEl>
                                        <p:attrNameLst>
                                          <p:attrName>style.visibility</p:attrName>
                                        </p:attrNameLst>
                                      </p:cBhvr>
                                      <p:to>
                                        <p:strVal val="visible"/>
                                      </p:to>
                                    </p:set>
                                    <p:animEffect transition="in" filter="barn(inVertical)">
                                      <p:cBhvr>
                                        <p:cTn id="10" dur="500"/>
                                        <p:tgtEl>
                                          <p:spTgt spid="41">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1">
                                            <p:txEl>
                                              <p:pRg st="3" end="3"/>
                                            </p:txEl>
                                          </p:spTgt>
                                        </p:tgtEl>
                                        <p:attrNameLst>
                                          <p:attrName>style.visibility</p:attrName>
                                        </p:attrNameLst>
                                      </p:cBhvr>
                                      <p:to>
                                        <p:strVal val="visible"/>
                                      </p:to>
                                    </p:set>
                                    <p:animEffect transition="in" filter="barn(inVertical)">
                                      <p:cBhvr>
                                        <p:cTn id="13" dur="500"/>
                                        <p:tgtEl>
                                          <p:spTgt spid="41">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1">
                                            <p:txEl>
                                              <p:pRg st="4" end="4"/>
                                            </p:txEl>
                                          </p:spTgt>
                                        </p:tgtEl>
                                        <p:attrNameLst>
                                          <p:attrName>style.visibility</p:attrName>
                                        </p:attrNameLst>
                                      </p:cBhvr>
                                      <p:to>
                                        <p:strVal val="visible"/>
                                      </p:to>
                                    </p:set>
                                    <p:animEffect transition="in" filter="barn(inVertical)">
                                      <p:cBhvr>
                                        <p:cTn id="16" dur="500"/>
                                        <p:tgtEl>
                                          <p:spTgt spid="41">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1">
                                            <p:txEl>
                                              <p:pRg st="0" end="0"/>
                                            </p:txEl>
                                          </p:spTgt>
                                        </p:tgtEl>
                                        <p:attrNameLst>
                                          <p:attrName>style.visibility</p:attrName>
                                        </p:attrNameLst>
                                      </p:cBhvr>
                                      <p:to>
                                        <p:strVal val="visible"/>
                                      </p:to>
                                    </p:set>
                                    <p:animEffect transition="in" filter="barn(inVertical)">
                                      <p:cBhvr>
                                        <p:cTn id="19" dur="500"/>
                                        <p:tgtEl>
                                          <p:spTgt spid="41">
                                            <p:txEl>
                                              <p:pRg st="0" end="0"/>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1">
                                            <p:txEl>
                                              <p:pRg st="5" end="5"/>
                                            </p:txEl>
                                          </p:spTgt>
                                        </p:tgtEl>
                                        <p:attrNameLst>
                                          <p:attrName>style.visibility</p:attrName>
                                        </p:attrNameLst>
                                      </p:cBhvr>
                                      <p:to>
                                        <p:strVal val="visible"/>
                                      </p:to>
                                    </p:set>
                                    <p:animEffect transition="in" filter="barn(inVertical)">
                                      <p:cBhvr>
                                        <p:cTn id="22" dur="500"/>
                                        <p:tgtEl>
                                          <p:spTgt spid="41">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1">
                                            <p:txEl>
                                              <p:pRg st="6" end="6"/>
                                            </p:txEl>
                                          </p:spTgt>
                                        </p:tgtEl>
                                        <p:attrNameLst>
                                          <p:attrName>style.visibility</p:attrName>
                                        </p:attrNameLst>
                                      </p:cBhvr>
                                      <p:to>
                                        <p:strVal val="visible"/>
                                      </p:to>
                                    </p:set>
                                    <p:animEffect transition="in" filter="barn(inVertical)">
                                      <p:cBhvr>
                                        <p:cTn id="25" dur="500"/>
                                        <p:tgtEl>
                                          <p:spTgt spid="41">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1">
                                            <p:txEl>
                                              <p:pRg st="7" end="7"/>
                                            </p:txEl>
                                          </p:spTgt>
                                        </p:tgtEl>
                                        <p:attrNameLst>
                                          <p:attrName>style.visibility</p:attrName>
                                        </p:attrNameLst>
                                      </p:cBhvr>
                                      <p:to>
                                        <p:strVal val="visible"/>
                                      </p:to>
                                    </p:set>
                                    <p:animEffect transition="in" filter="barn(inVertical)">
                                      <p:cBhvr>
                                        <p:cTn id="28" dur="500"/>
                                        <p:tgtEl>
                                          <p:spTgt spid="41">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41">
                                            <p:txEl>
                                              <p:pRg st="8" end="8"/>
                                            </p:txEl>
                                          </p:spTgt>
                                        </p:tgtEl>
                                        <p:attrNameLst>
                                          <p:attrName>style.visibility</p:attrName>
                                        </p:attrNameLst>
                                      </p:cBhvr>
                                      <p:to>
                                        <p:strVal val="visible"/>
                                      </p:to>
                                    </p:set>
                                    <p:animEffect transition="in" filter="barn(inVertical)">
                                      <p:cBhvr>
                                        <p:cTn id="31" dur="500"/>
                                        <p:tgtEl>
                                          <p:spTgt spid="41">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41">
                                            <p:txEl>
                                              <p:pRg st="9" end="9"/>
                                            </p:txEl>
                                          </p:spTgt>
                                        </p:tgtEl>
                                        <p:attrNameLst>
                                          <p:attrName>style.visibility</p:attrName>
                                        </p:attrNameLst>
                                      </p:cBhvr>
                                      <p:to>
                                        <p:strVal val="visible"/>
                                      </p:to>
                                    </p:set>
                                    <p:animEffect transition="in" filter="barn(inVertical)">
                                      <p:cBhvr>
                                        <p:cTn id="34" dur="500"/>
                                        <p:tgtEl>
                                          <p:spTgt spid="41">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41">
                                            <p:txEl>
                                              <p:pRg st="10" end="10"/>
                                            </p:txEl>
                                          </p:spTgt>
                                        </p:tgtEl>
                                        <p:attrNameLst>
                                          <p:attrName>style.visibility</p:attrName>
                                        </p:attrNameLst>
                                      </p:cBhvr>
                                      <p:to>
                                        <p:strVal val="visible"/>
                                      </p:to>
                                    </p:set>
                                    <p:animEffect transition="in" filter="barn(inVertical)">
                                      <p:cBhvr>
                                        <p:cTn id="37" dur="500"/>
                                        <p:tgtEl>
                                          <p:spTgt spid="4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rot="1304525">
            <a:off x="2354942" y="-1434388"/>
            <a:ext cx="10585505" cy="10591619"/>
          </a:xfrm>
          <a:custGeom>
            <a:avLst/>
            <a:gdLst>
              <a:gd name="connsiteX0" fmla="*/ 5732982 w 10585505"/>
              <a:gd name="connsiteY0" fmla="*/ 922072 h 10591619"/>
              <a:gd name="connsiteX1" fmla="*/ 5732982 w 10585505"/>
              <a:gd name="connsiteY1" fmla="*/ 922072 h 10591619"/>
              <a:gd name="connsiteX2" fmla="*/ 8045103 w 10585505"/>
              <a:gd name="connsiteY2" fmla="*/ 0 h 10591619"/>
              <a:gd name="connsiteX3" fmla="*/ 10585505 w 10585505"/>
              <a:gd name="connsiteY3" fmla="*/ 6370127 h 10591619"/>
              <a:gd name="connsiteX4" fmla="*/ 8273384 w 10585505"/>
              <a:gd name="connsiteY4" fmla="*/ 7292199 h 10591619"/>
              <a:gd name="connsiteX5" fmla="*/ 8273384 w 10585505"/>
              <a:gd name="connsiteY5" fmla="*/ 7292199 h 10591619"/>
              <a:gd name="connsiteX6" fmla="*/ 0 w 10585505"/>
              <a:gd name="connsiteY6" fmla="*/ 10591619 h 10591619"/>
              <a:gd name="connsiteX7" fmla="*/ 0 w 10585505"/>
              <a:gd name="connsiteY7" fmla="*/ 3208382 h 105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85505" h="10591619">
                <a:moveTo>
                  <a:pt x="5732982" y="922072"/>
                </a:moveTo>
                <a:lnTo>
                  <a:pt x="5732982" y="922072"/>
                </a:lnTo>
                <a:lnTo>
                  <a:pt x="8045103" y="0"/>
                </a:lnTo>
                <a:lnTo>
                  <a:pt x="10585505" y="6370127"/>
                </a:lnTo>
                <a:lnTo>
                  <a:pt x="8273384" y="7292199"/>
                </a:lnTo>
                <a:lnTo>
                  <a:pt x="8273384" y="7292199"/>
                </a:lnTo>
                <a:lnTo>
                  <a:pt x="0" y="10591619"/>
                </a:lnTo>
                <a:lnTo>
                  <a:pt x="0" y="320838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43"/>
          <p:cNvGrpSpPr/>
          <p:nvPr/>
        </p:nvGrpSpPr>
        <p:grpSpPr>
          <a:xfrm>
            <a:off x="9913611" y="-874841"/>
            <a:ext cx="5203892" cy="9432161"/>
            <a:chOff x="9913611" y="-874843"/>
            <a:chExt cx="5203892" cy="9432161"/>
          </a:xfrm>
        </p:grpSpPr>
        <p:sp>
          <p:nvSpPr>
            <p:cNvPr id="45" name="矩形 44"/>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45"/>
            <p:cNvGrpSpPr/>
            <p:nvPr/>
          </p:nvGrpSpPr>
          <p:grpSpPr>
            <a:xfrm>
              <a:off x="9913611" y="230057"/>
              <a:ext cx="5203892" cy="8327261"/>
              <a:chOff x="9913611" y="230057"/>
              <a:chExt cx="5203892" cy="8327261"/>
            </a:xfrm>
          </p:grpSpPr>
          <p:sp>
            <p:nvSpPr>
              <p:cNvPr id="48" name="等腰三角形 47"/>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9" name="矩形 18"/>
          <p:cNvSpPr/>
          <p:nvPr/>
        </p:nvSpPr>
        <p:spPr>
          <a:xfrm rot="1294425" flipH="1">
            <a:off x="1908241" y="-768663"/>
            <a:ext cx="297523" cy="81407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294425">
            <a:off x="772917" y="3253511"/>
            <a:ext cx="45719" cy="8140700"/>
          </a:xfrm>
          <a:prstGeom prst="rect">
            <a:avLst/>
          </a:prstGeom>
          <a:gradFill>
            <a:gsLst>
              <a:gs pos="53000">
                <a:schemeClr val="accent1">
                  <a:lumMod val="5000"/>
                  <a:lumOff val="95000"/>
                  <a:alpha val="0"/>
                </a:schemeClr>
              </a:gs>
              <a:gs pos="100000">
                <a:srgbClr val="00B0F0"/>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3054603" y="510290"/>
            <a:ext cx="9670797" cy="654254"/>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3059616" y="967799"/>
            <a:ext cx="224913" cy="194287"/>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202395" y="565744"/>
            <a:ext cx="1402080" cy="460375"/>
          </a:xfrm>
          <a:prstGeom prst="rect">
            <a:avLst/>
          </a:prstGeom>
          <a:noFill/>
        </p:spPr>
        <p:txBody>
          <a:bodyPr wrap="none" rtlCol="0">
            <a:spAutoFit/>
          </a:bodyPr>
          <a:lstStyle/>
          <a:p>
            <a:pPr algn="l"/>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需关注点</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平行四边形 32"/>
          <p:cNvSpPr/>
          <p:nvPr/>
        </p:nvSpPr>
        <p:spPr>
          <a:xfrm>
            <a:off x="2564103" y="322924"/>
            <a:ext cx="981003" cy="654254"/>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t>4</a:t>
            </a:r>
            <a:endParaRPr lang="zh-CN" altLang="en-US" sz="3600" i="1" dirty="0"/>
          </a:p>
        </p:txBody>
      </p:sp>
      <p:sp>
        <p:nvSpPr>
          <p:cNvPr id="41" name="文本框 40"/>
          <p:cNvSpPr txBox="1"/>
          <p:nvPr/>
        </p:nvSpPr>
        <p:spPr>
          <a:xfrm>
            <a:off x="2729415" y="1940650"/>
            <a:ext cx="9000000" cy="1014730"/>
          </a:xfrm>
          <a:prstGeom prst="rect">
            <a:avLst/>
          </a:prstGeom>
          <a:noFill/>
        </p:spPr>
        <p:txBody>
          <a:bodyPr wrap="square" rtlCol="0">
            <a:spAutoFit/>
          </a:bodyPr>
          <a:lstStyle/>
          <a:p>
            <a:pPr marL="342900" indent="-342900" algn="just">
              <a:lnSpc>
                <a:spcPct val="150000"/>
              </a:lnSpc>
            </a:pP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项目经费情况表（</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不含税）</a:t>
            </a:r>
            <a:endPar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buFont typeface="Wingdings" panose="05000000000000000000" pitchFamily="2" charset="2"/>
              <a:buChar char="n"/>
            </a:pP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资金来源及用款计划</a:t>
            </a:r>
            <a:endPar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689100" cy="1388246"/>
          </a:xfrm>
          <a:prstGeom prst="rect">
            <a:avLst/>
          </a:prstGeom>
        </p:spPr>
      </p:pic>
      <p:pic>
        <p:nvPicPr>
          <p:cNvPr id="4" name="图片 3"/>
          <p:cNvPicPr>
            <a:picLocks noChangeAspect="1"/>
          </p:cNvPicPr>
          <p:nvPr/>
        </p:nvPicPr>
        <p:blipFill>
          <a:blip r:embed="rId2"/>
          <a:stretch>
            <a:fillRect/>
          </a:stretch>
        </p:blipFill>
        <p:spPr>
          <a:xfrm>
            <a:off x="2800350" y="3112770"/>
            <a:ext cx="5942330" cy="1714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barn(inVertical)">
                                      <p:cBhvr>
                                        <p:cTn id="7" dur="500"/>
                                        <p:tgtEl>
                                          <p:spTgt spid="41">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1">
                                            <p:txEl>
                                              <p:pRg st="1" end="1"/>
                                            </p:txEl>
                                          </p:spTgt>
                                        </p:tgtEl>
                                        <p:attrNameLst>
                                          <p:attrName>style.visibility</p:attrName>
                                        </p:attrNameLst>
                                      </p:cBhvr>
                                      <p:to>
                                        <p:strVal val="visible"/>
                                      </p:to>
                                    </p:set>
                                    <p:animEffect transition="in" filter="barn(inVertical)">
                                      <p:cBhvr>
                                        <p:cTn id="10" dur="500"/>
                                        <p:tgtEl>
                                          <p:spTgt spid="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rot="1304525">
            <a:off x="2380977" y="-1396288"/>
            <a:ext cx="10585505" cy="10591619"/>
          </a:xfrm>
          <a:custGeom>
            <a:avLst/>
            <a:gdLst>
              <a:gd name="connsiteX0" fmla="*/ 5732982 w 10585505"/>
              <a:gd name="connsiteY0" fmla="*/ 922072 h 10591619"/>
              <a:gd name="connsiteX1" fmla="*/ 5732982 w 10585505"/>
              <a:gd name="connsiteY1" fmla="*/ 922072 h 10591619"/>
              <a:gd name="connsiteX2" fmla="*/ 8045103 w 10585505"/>
              <a:gd name="connsiteY2" fmla="*/ 0 h 10591619"/>
              <a:gd name="connsiteX3" fmla="*/ 10585505 w 10585505"/>
              <a:gd name="connsiteY3" fmla="*/ 6370127 h 10591619"/>
              <a:gd name="connsiteX4" fmla="*/ 8273384 w 10585505"/>
              <a:gd name="connsiteY4" fmla="*/ 7292199 h 10591619"/>
              <a:gd name="connsiteX5" fmla="*/ 8273384 w 10585505"/>
              <a:gd name="connsiteY5" fmla="*/ 7292199 h 10591619"/>
              <a:gd name="connsiteX6" fmla="*/ 0 w 10585505"/>
              <a:gd name="connsiteY6" fmla="*/ 10591619 h 10591619"/>
              <a:gd name="connsiteX7" fmla="*/ 0 w 10585505"/>
              <a:gd name="connsiteY7" fmla="*/ 3208382 h 105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85505" h="10591619">
                <a:moveTo>
                  <a:pt x="5732982" y="922072"/>
                </a:moveTo>
                <a:lnTo>
                  <a:pt x="5732982" y="922072"/>
                </a:lnTo>
                <a:lnTo>
                  <a:pt x="8045103" y="0"/>
                </a:lnTo>
                <a:lnTo>
                  <a:pt x="10585505" y="6370127"/>
                </a:lnTo>
                <a:lnTo>
                  <a:pt x="8273384" y="7292199"/>
                </a:lnTo>
                <a:lnTo>
                  <a:pt x="8273384" y="7292199"/>
                </a:lnTo>
                <a:lnTo>
                  <a:pt x="0" y="10591619"/>
                </a:lnTo>
                <a:lnTo>
                  <a:pt x="0" y="320838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43"/>
          <p:cNvGrpSpPr/>
          <p:nvPr/>
        </p:nvGrpSpPr>
        <p:grpSpPr>
          <a:xfrm>
            <a:off x="9913611" y="-874841"/>
            <a:ext cx="5203892" cy="9432161"/>
            <a:chOff x="9913611" y="-874843"/>
            <a:chExt cx="5203892" cy="9432161"/>
          </a:xfrm>
        </p:grpSpPr>
        <p:sp>
          <p:nvSpPr>
            <p:cNvPr id="45" name="矩形 44"/>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45"/>
            <p:cNvGrpSpPr/>
            <p:nvPr/>
          </p:nvGrpSpPr>
          <p:grpSpPr>
            <a:xfrm>
              <a:off x="9913611" y="230057"/>
              <a:ext cx="5203892" cy="8327261"/>
              <a:chOff x="9913611" y="230057"/>
              <a:chExt cx="5203892" cy="8327261"/>
            </a:xfrm>
          </p:grpSpPr>
          <p:sp>
            <p:nvSpPr>
              <p:cNvPr id="48" name="等腰三角形 47"/>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9" name="矩形 18"/>
          <p:cNvSpPr/>
          <p:nvPr/>
        </p:nvSpPr>
        <p:spPr>
          <a:xfrm rot="1294425" flipH="1">
            <a:off x="1908241" y="-768663"/>
            <a:ext cx="297523" cy="81407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294425">
            <a:off x="772917" y="3253511"/>
            <a:ext cx="45719" cy="8140700"/>
          </a:xfrm>
          <a:prstGeom prst="rect">
            <a:avLst/>
          </a:prstGeom>
          <a:gradFill>
            <a:gsLst>
              <a:gs pos="53000">
                <a:schemeClr val="accent1">
                  <a:lumMod val="5000"/>
                  <a:lumOff val="95000"/>
                  <a:alpha val="0"/>
                </a:schemeClr>
              </a:gs>
              <a:gs pos="100000">
                <a:srgbClr val="00B0F0"/>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3054603" y="510290"/>
            <a:ext cx="9670797" cy="654254"/>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3059616" y="967799"/>
            <a:ext cx="224913" cy="194287"/>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202395" y="565744"/>
            <a:ext cx="1402080" cy="460375"/>
          </a:xfrm>
          <a:prstGeom prst="rect">
            <a:avLst/>
          </a:prstGeom>
          <a:noFill/>
        </p:spPr>
        <p:txBody>
          <a:bodyPr wrap="none" rtlCol="0">
            <a:spAutoFit/>
          </a:bodyPr>
          <a:lstStyle/>
          <a:p>
            <a:pPr algn="l"/>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需关注点</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平行四边形 32"/>
          <p:cNvSpPr/>
          <p:nvPr/>
        </p:nvSpPr>
        <p:spPr>
          <a:xfrm>
            <a:off x="2564103" y="322924"/>
            <a:ext cx="981003" cy="654254"/>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t>4</a:t>
            </a:r>
            <a:endParaRPr lang="zh-CN" altLang="en-US" sz="3600" i="1" dirty="0"/>
          </a:p>
        </p:txBody>
      </p:sp>
      <p:sp>
        <p:nvSpPr>
          <p:cNvPr id="41" name="文本框 40"/>
          <p:cNvSpPr txBox="1"/>
          <p:nvPr/>
        </p:nvSpPr>
        <p:spPr>
          <a:xfrm>
            <a:off x="2729415" y="1940650"/>
            <a:ext cx="9000000" cy="1014730"/>
          </a:xfrm>
          <a:prstGeom prst="rect">
            <a:avLst/>
          </a:prstGeom>
          <a:noFill/>
        </p:spPr>
        <p:txBody>
          <a:bodyPr wrap="square" rtlCol="0">
            <a:spAutoFit/>
          </a:bodyPr>
          <a:lstStyle/>
          <a:p>
            <a:pPr marL="342900" indent="-342900" algn="just">
              <a:lnSpc>
                <a:spcPct val="150000"/>
              </a:lnSpc>
            </a:pP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项目经费情况表（</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不含税）</a:t>
            </a:r>
            <a:endPar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buFont typeface="Wingdings" panose="05000000000000000000" pitchFamily="2" charset="2"/>
              <a:buChar char="n"/>
            </a:pP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费用明细清单（合计、</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专项）</a:t>
            </a:r>
            <a:endPar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689100" cy="1388246"/>
          </a:xfrm>
          <a:prstGeom prst="rect">
            <a:avLst/>
          </a:prstGeom>
        </p:spPr>
      </p:pic>
      <p:pic>
        <p:nvPicPr>
          <p:cNvPr id="5" name="图片 4"/>
          <p:cNvPicPr>
            <a:picLocks noChangeAspect="1"/>
          </p:cNvPicPr>
          <p:nvPr/>
        </p:nvPicPr>
        <p:blipFill>
          <a:blip r:embed="rId2"/>
          <a:stretch>
            <a:fillRect/>
          </a:stretch>
        </p:blipFill>
        <p:spPr>
          <a:xfrm>
            <a:off x="6660515" y="1388110"/>
            <a:ext cx="3984625" cy="53346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barn(inVertical)">
                                      <p:cBhvr>
                                        <p:cTn id="7" dur="500"/>
                                        <p:tgtEl>
                                          <p:spTgt spid="41">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1">
                                            <p:txEl>
                                              <p:pRg st="1" end="1"/>
                                            </p:txEl>
                                          </p:spTgt>
                                        </p:tgtEl>
                                        <p:attrNameLst>
                                          <p:attrName>style.visibility</p:attrName>
                                        </p:attrNameLst>
                                      </p:cBhvr>
                                      <p:to>
                                        <p:strVal val="visible"/>
                                      </p:to>
                                    </p:set>
                                    <p:animEffect transition="in" filter="barn(inVertical)">
                                      <p:cBhvr>
                                        <p:cTn id="10" dur="500"/>
                                        <p:tgtEl>
                                          <p:spTgt spid="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rot="1304525">
            <a:off x="2380977" y="-1396288"/>
            <a:ext cx="10585505" cy="10591619"/>
          </a:xfrm>
          <a:custGeom>
            <a:avLst/>
            <a:gdLst>
              <a:gd name="connsiteX0" fmla="*/ 5732982 w 10585505"/>
              <a:gd name="connsiteY0" fmla="*/ 922072 h 10591619"/>
              <a:gd name="connsiteX1" fmla="*/ 5732982 w 10585505"/>
              <a:gd name="connsiteY1" fmla="*/ 922072 h 10591619"/>
              <a:gd name="connsiteX2" fmla="*/ 8045103 w 10585505"/>
              <a:gd name="connsiteY2" fmla="*/ 0 h 10591619"/>
              <a:gd name="connsiteX3" fmla="*/ 10585505 w 10585505"/>
              <a:gd name="connsiteY3" fmla="*/ 6370127 h 10591619"/>
              <a:gd name="connsiteX4" fmla="*/ 8273384 w 10585505"/>
              <a:gd name="connsiteY4" fmla="*/ 7292199 h 10591619"/>
              <a:gd name="connsiteX5" fmla="*/ 8273384 w 10585505"/>
              <a:gd name="connsiteY5" fmla="*/ 7292199 h 10591619"/>
              <a:gd name="connsiteX6" fmla="*/ 0 w 10585505"/>
              <a:gd name="connsiteY6" fmla="*/ 10591619 h 10591619"/>
              <a:gd name="connsiteX7" fmla="*/ 0 w 10585505"/>
              <a:gd name="connsiteY7" fmla="*/ 3208382 h 105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85505" h="10591619">
                <a:moveTo>
                  <a:pt x="5732982" y="922072"/>
                </a:moveTo>
                <a:lnTo>
                  <a:pt x="5732982" y="922072"/>
                </a:lnTo>
                <a:lnTo>
                  <a:pt x="8045103" y="0"/>
                </a:lnTo>
                <a:lnTo>
                  <a:pt x="10585505" y="6370127"/>
                </a:lnTo>
                <a:lnTo>
                  <a:pt x="8273384" y="7292199"/>
                </a:lnTo>
                <a:lnTo>
                  <a:pt x="8273384" y="7292199"/>
                </a:lnTo>
                <a:lnTo>
                  <a:pt x="0" y="10591619"/>
                </a:lnTo>
                <a:lnTo>
                  <a:pt x="0" y="320838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43"/>
          <p:cNvGrpSpPr/>
          <p:nvPr/>
        </p:nvGrpSpPr>
        <p:grpSpPr>
          <a:xfrm>
            <a:off x="9913611" y="-874841"/>
            <a:ext cx="5203892" cy="9432161"/>
            <a:chOff x="9913611" y="-874843"/>
            <a:chExt cx="5203892" cy="9432161"/>
          </a:xfrm>
        </p:grpSpPr>
        <p:sp>
          <p:nvSpPr>
            <p:cNvPr id="45" name="矩形 44"/>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45"/>
            <p:cNvGrpSpPr/>
            <p:nvPr/>
          </p:nvGrpSpPr>
          <p:grpSpPr>
            <a:xfrm>
              <a:off x="9913611" y="230057"/>
              <a:ext cx="5203892" cy="8327261"/>
              <a:chOff x="9913611" y="230057"/>
              <a:chExt cx="5203892" cy="8327261"/>
            </a:xfrm>
          </p:grpSpPr>
          <p:sp>
            <p:nvSpPr>
              <p:cNvPr id="48" name="等腰三角形 47"/>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9" name="矩形 18"/>
          <p:cNvSpPr/>
          <p:nvPr/>
        </p:nvSpPr>
        <p:spPr>
          <a:xfrm rot="1294425" flipH="1">
            <a:off x="1908241" y="-768663"/>
            <a:ext cx="297523" cy="81407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294425">
            <a:off x="772917" y="3253511"/>
            <a:ext cx="45719" cy="8140700"/>
          </a:xfrm>
          <a:prstGeom prst="rect">
            <a:avLst/>
          </a:prstGeom>
          <a:gradFill>
            <a:gsLst>
              <a:gs pos="53000">
                <a:schemeClr val="accent1">
                  <a:lumMod val="5000"/>
                  <a:lumOff val="95000"/>
                  <a:alpha val="0"/>
                </a:schemeClr>
              </a:gs>
              <a:gs pos="100000">
                <a:srgbClr val="00B0F0"/>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3054603" y="510290"/>
            <a:ext cx="9670797" cy="654254"/>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3059616" y="967799"/>
            <a:ext cx="224913" cy="194287"/>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202395" y="565744"/>
            <a:ext cx="1402080" cy="460375"/>
          </a:xfrm>
          <a:prstGeom prst="rect">
            <a:avLst/>
          </a:prstGeom>
          <a:noFill/>
        </p:spPr>
        <p:txBody>
          <a:bodyPr wrap="none" rtlCol="0">
            <a:spAutoFit/>
          </a:bodyPr>
          <a:lstStyle/>
          <a:p>
            <a:pPr algn="l"/>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需关注点</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平行四边形 32"/>
          <p:cNvSpPr/>
          <p:nvPr/>
        </p:nvSpPr>
        <p:spPr>
          <a:xfrm>
            <a:off x="2564103" y="322924"/>
            <a:ext cx="981003" cy="654254"/>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t>4</a:t>
            </a:r>
            <a:endParaRPr lang="zh-CN" altLang="en-US" sz="3600" i="1" dirty="0"/>
          </a:p>
        </p:txBody>
      </p:sp>
      <p:sp>
        <p:nvSpPr>
          <p:cNvPr id="41" name="文本框 40"/>
          <p:cNvSpPr txBox="1"/>
          <p:nvPr/>
        </p:nvSpPr>
        <p:spPr>
          <a:xfrm>
            <a:off x="2851785" y="1931035"/>
            <a:ext cx="3979545" cy="3784600"/>
          </a:xfrm>
          <a:prstGeom prst="rect">
            <a:avLst/>
          </a:prstGeom>
          <a:noFill/>
        </p:spPr>
        <p:txBody>
          <a:bodyPr wrap="square" rtlCol="0">
            <a:spAutoFit/>
          </a:bodyPr>
          <a:lstStyle/>
          <a:p>
            <a:pPr marL="342900" indent="-342900" algn="just">
              <a:lnSpc>
                <a:spcPct val="150000"/>
              </a:lnSpc>
            </a:pP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项目承担单位负责人</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审查意见</a:t>
            </a:r>
            <a:endPar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pPr>
            <a:r>
              <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合作单位</a:t>
            </a:r>
            <a:r>
              <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意见</a:t>
            </a:r>
            <a:endPar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pPr>
            <a:r>
              <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管委会</a:t>
            </a:r>
            <a:r>
              <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审批意见</a:t>
            </a:r>
            <a:endPar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pPr>
            <a:endPar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pPr>
            <a:r>
              <a:rPr lang="zh-CN" altLang="en-US" sz="2000" b="1"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关于附件</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pPr>
            <a:r>
              <a:rPr lang="en-US" altLang="zh-CN"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1</a:t>
            </a:r>
            <a:r>
              <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、内部、集团等立项时间</a:t>
            </a:r>
            <a:r>
              <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关联</a:t>
            </a:r>
            <a:endPar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pPr>
            <a:r>
              <a:rPr lang="en-US" altLang="zh-CN"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2</a:t>
            </a:r>
            <a:r>
              <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、内部、集团项目概念与申报项目</a:t>
            </a:r>
            <a:r>
              <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概念</a:t>
            </a:r>
            <a:endPar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689100" cy="1388246"/>
          </a:xfrm>
          <a:prstGeom prst="rect">
            <a:avLst/>
          </a:prstGeom>
        </p:spPr>
      </p:pic>
      <p:pic>
        <p:nvPicPr>
          <p:cNvPr id="4" name="图片 3"/>
          <p:cNvPicPr>
            <a:picLocks noChangeAspect="1"/>
          </p:cNvPicPr>
          <p:nvPr/>
        </p:nvPicPr>
        <p:blipFill>
          <a:blip r:embed="rId2"/>
          <a:stretch>
            <a:fillRect/>
          </a:stretch>
        </p:blipFill>
        <p:spPr>
          <a:xfrm>
            <a:off x="7072630" y="1470025"/>
            <a:ext cx="4060825" cy="51047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barn(inVertical)">
                                      <p:cBhvr>
                                        <p:cTn id="7" dur="500"/>
                                        <p:tgtEl>
                                          <p:spTgt spid="41">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1">
                                            <p:txEl>
                                              <p:pRg st="1" end="1"/>
                                            </p:txEl>
                                          </p:spTgt>
                                        </p:tgtEl>
                                        <p:attrNameLst>
                                          <p:attrName>style.visibility</p:attrName>
                                        </p:attrNameLst>
                                      </p:cBhvr>
                                      <p:to>
                                        <p:strVal val="visible"/>
                                      </p:to>
                                    </p:set>
                                    <p:animEffect transition="in" filter="barn(inVertical)">
                                      <p:cBhvr>
                                        <p:cTn id="10" dur="500"/>
                                        <p:tgtEl>
                                          <p:spTgt spid="41">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1">
                                            <p:txEl>
                                              <p:pRg st="2" end="2"/>
                                            </p:txEl>
                                          </p:spTgt>
                                        </p:tgtEl>
                                        <p:attrNameLst>
                                          <p:attrName>style.visibility</p:attrName>
                                        </p:attrNameLst>
                                      </p:cBhvr>
                                      <p:to>
                                        <p:strVal val="visible"/>
                                      </p:to>
                                    </p:set>
                                    <p:animEffect transition="in" filter="barn(inVertical)">
                                      <p:cBhvr>
                                        <p:cTn id="13" dur="500"/>
                                        <p:tgtEl>
                                          <p:spTgt spid="41">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1">
                                            <p:txEl>
                                              <p:pRg st="4" end="4"/>
                                            </p:txEl>
                                          </p:spTgt>
                                        </p:tgtEl>
                                        <p:attrNameLst>
                                          <p:attrName>style.visibility</p:attrName>
                                        </p:attrNameLst>
                                      </p:cBhvr>
                                      <p:to>
                                        <p:strVal val="visible"/>
                                      </p:to>
                                    </p:set>
                                    <p:animEffect transition="in" filter="barn(inVertical)">
                                      <p:cBhvr>
                                        <p:cTn id="16" dur="500"/>
                                        <p:tgtEl>
                                          <p:spTgt spid="41">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1">
                                            <p:txEl>
                                              <p:pRg st="5" end="5"/>
                                            </p:txEl>
                                          </p:spTgt>
                                        </p:tgtEl>
                                        <p:attrNameLst>
                                          <p:attrName>style.visibility</p:attrName>
                                        </p:attrNameLst>
                                      </p:cBhvr>
                                      <p:to>
                                        <p:strVal val="visible"/>
                                      </p:to>
                                    </p:set>
                                    <p:animEffect transition="in" filter="barn(inVertical)">
                                      <p:cBhvr>
                                        <p:cTn id="19" dur="500"/>
                                        <p:tgtEl>
                                          <p:spTgt spid="41">
                                            <p:txEl>
                                              <p:pRg st="5" end="5"/>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1">
                                            <p:txEl>
                                              <p:pRg st="6" end="6"/>
                                            </p:txEl>
                                          </p:spTgt>
                                        </p:tgtEl>
                                        <p:attrNameLst>
                                          <p:attrName>style.visibility</p:attrName>
                                        </p:attrNameLst>
                                      </p:cBhvr>
                                      <p:to>
                                        <p:strVal val="visible"/>
                                      </p:to>
                                    </p:set>
                                    <p:animEffect transition="in" filter="barn(inVertical)">
                                      <p:cBhvr>
                                        <p:cTn id="22" dur="500"/>
                                        <p:tgtEl>
                                          <p:spTgt spid="4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rot="1304525">
            <a:off x="2380977" y="-1396288"/>
            <a:ext cx="10585505" cy="10591619"/>
          </a:xfrm>
          <a:custGeom>
            <a:avLst/>
            <a:gdLst>
              <a:gd name="connsiteX0" fmla="*/ 5732982 w 10585505"/>
              <a:gd name="connsiteY0" fmla="*/ 922072 h 10591619"/>
              <a:gd name="connsiteX1" fmla="*/ 5732982 w 10585505"/>
              <a:gd name="connsiteY1" fmla="*/ 922072 h 10591619"/>
              <a:gd name="connsiteX2" fmla="*/ 8045103 w 10585505"/>
              <a:gd name="connsiteY2" fmla="*/ 0 h 10591619"/>
              <a:gd name="connsiteX3" fmla="*/ 10585505 w 10585505"/>
              <a:gd name="connsiteY3" fmla="*/ 6370127 h 10591619"/>
              <a:gd name="connsiteX4" fmla="*/ 8273384 w 10585505"/>
              <a:gd name="connsiteY4" fmla="*/ 7292199 h 10591619"/>
              <a:gd name="connsiteX5" fmla="*/ 8273384 w 10585505"/>
              <a:gd name="connsiteY5" fmla="*/ 7292199 h 10591619"/>
              <a:gd name="connsiteX6" fmla="*/ 0 w 10585505"/>
              <a:gd name="connsiteY6" fmla="*/ 10591619 h 10591619"/>
              <a:gd name="connsiteX7" fmla="*/ 0 w 10585505"/>
              <a:gd name="connsiteY7" fmla="*/ 3208382 h 105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85505" h="10591619">
                <a:moveTo>
                  <a:pt x="5732982" y="922072"/>
                </a:moveTo>
                <a:lnTo>
                  <a:pt x="5732982" y="922072"/>
                </a:lnTo>
                <a:lnTo>
                  <a:pt x="8045103" y="0"/>
                </a:lnTo>
                <a:lnTo>
                  <a:pt x="10585505" y="6370127"/>
                </a:lnTo>
                <a:lnTo>
                  <a:pt x="8273384" y="7292199"/>
                </a:lnTo>
                <a:lnTo>
                  <a:pt x="8273384" y="7292199"/>
                </a:lnTo>
                <a:lnTo>
                  <a:pt x="0" y="10591619"/>
                </a:lnTo>
                <a:lnTo>
                  <a:pt x="0" y="320838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43"/>
          <p:cNvGrpSpPr/>
          <p:nvPr/>
        </p:nvGrpSpPr>
        <p:grpSpPr>
          <a:xfrm>
            <a:off x="9913611" y="-874841"/>
            <a:ext cx="5203892" cy="9432161"/>
            <a:chOff x="9913611" y="-874843"/>
            <a:chExt cx="5203892" cy="9432161"/>
          </a:xfrm>
        </p:grpSpPr>
        <p:sp>
          <p:nvSpPr>
            <p:cNvPr id="45" name="矩形 44"/>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45"/>
            <p:cNvGrpSpPr/>
            <p:nvPr/>
          </p:nvGrpSpPr>
          <p:grpSpPr>
            <a:xfrm>
              <a:off x="9913611" y="230057"/>
              <a:ext cx="5203892" cy="8327261"/>
              <a:chOff x="9913611" y="230057"/>
              <a:chExt cx="5203892" cy="8327261"/>
            </a:xfrm>
          </p:grpSpPr>
          <p:sp>
            <p:nvSpPr>
              <p:cNvPr id="48" name="等腰三角形 47"/>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9" name="矩形 18"/>
          <p:cNvSpPr/>
          <p:nvPr/>
        </p:nvSpPr>
        <p:spPr>
          <a:xfrm rot="1294425" flipH="1">
            <a:off x="1908241" y="-768663"/>
            <a:ext cx="297523" cy="81407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294425">
            <a:off x="772917" y="3253511"/>
            <a:ext cx="45719" cy="8140700"/>
          </a:xfrm>
          <a:prstGeom prst="rect">
            <a:avLst/>
          </a:prstGeom>
          <a:gradFill>
            <a:gsLst>
              <a:gs pos="53000">
                <a:schemeClr val="accent1">
                  <a:lumMod val="5000"/>
                  <a:lumOff val="95000"/>
                  <a:alpha val="0"/>
                </a:schemeClr>
              </a:gs>
              <a:gs pos="100000">
                <a:srgbClr val="00B0F0"/>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3054603" y="510290"/>
            <a:ext cx="9670797" cy="654254"/>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3059616" y="967799"/>
            <a:ext cx="224913" cy="194287"/>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202395" y="565744"/>
            <a:ext cx="1402080" cy="460375"/>
          </a:xfrm>
          <a:prstGeom prst="rect">
            <a:avLst/>
          </a:prstGeom>
          <a:noFill/>
        </p:spPr>
        <p:txBody>
          <a:bodyPr wrap="none" rtlCol="0">
            <a:spAutoFit/>
          </a:bodyPr>
          <a:lstStyle/>
          <a:p>
            <a:pPr algn="l"/>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需关注点</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平行四边形 32"/>
          <p:cNvSpPr/>
          <p:nvPr/>
        </p:nvSpPr>
        <p:spPr>
          <a:xfrm>
            <a:off x="2564103" y="322924"/>
            <a:ext cx="981003" cy="654254"/>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t>4</a:t>
            </a:r>
            <a:endParaRPr lang="zh-CN" altLang="en-US" sz="3600" i="1" dirty="0"/>
          </a:p>
        </p:txBody>
      </p:sp>
      <p:sp>
        <p:nvSpPr>
          <p:cNvPr id="41" name="文本框 40"/>
          <p:cNvSpPr txBox="1"/>
          <p:nvPr/>
        </p:nvSpPr>
        <p:spPr>
          <a:xfrm>
            <a:off x="3054535" y="1849210"/>
            <a:ext cx="9000000" cy="553085"/>
          </a:xfrm>
          <a:prstGeom prst="rect">
            <a:avLst/>
          </a:prstGeom>
          <a:noFill/>
        </p:spPr>
        <p:txBody>
          <a:bodyPr wrap="square" rtlCol="0">
            <a:spAutoFit/>
          </a:bodyPr>
          <a:lstStyle/>
          <a:p>
            <a:pPr marL="342900" indent="-342900" algn="just">
              <a:lnSpc>
                <a:spcPct val="150000"/>
              </a:lnSpc>
            </a:pP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申请报告与</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项目信息表</a:t>
            </a:r>
            <a:endPar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689100" cy="1388246"/>
          </a:xfrm>
          <a:prstGeom prst="rect">
            <a:avLst/>
          </a:prstGeom>
        </p:spPr>
      </p:pic>
      <p:pic>
        <p:nvPicPr>
          <p:cNvPr id="4" name="图片 3"/>
          <p:cNvPicPr>
            <a:picLocks noChangeAspect="1"/>
          </p:cNvPicPr>
          <p:nvPr/>
        </p:nvPicPr>
        <p:blipFill>
          <a:blip r:embed="rId2"/>
          <a:stretch>
            <a:fillRect/>
          </a:stretch>
        </p:blipFill>
        <p:spPr>
          <a:xfrm>
            <a:off x="2193925" y="2703830"/>
            <a:ext cx="6096000" cy="2390775"/>
          </a:xfrm>
          <a:prstGeom prst="rect">
            <a:avLst/>
          </a:prstGeom>
        </p:spPr>
      </p:pic>
      <p:pic>
        <p:nvPicPr>
          <p:cNvPr id="6" name="图片 5"/>
          <p:cNvPicPr>
            <a:picLocks noChangeAspect="1"/>
          </p:cNvPicPr>
          <p:nvPr/>
        </p:nvPicPr>
        <p:blipFill>
          <a:blip r:embed="rId3"/>
          <a:stretch>
            <a:fillRect/>
          </a:stretch>
        </p:blipFill>
        <p:spPr>
          <a:xfrm>
            <a:off x="8367395" y="1575435"/>
            <a:ext cx="3530600" cy="3536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barn(inVertical)">
                                      <p:cBhvr>
                                        <p:cTn id="7"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rot="1304525">
            <a:off x="2380977" y="-1396288"/>
            <a:ext cx="10585505" cy="10591619"/>
          </a:xfrm>
          <a:custGeom>
            <a:avLst/>
            <a:gdLst>
              <a:gd name="connsiteX0" fmla="*/ 5732982 w 10585505"/>
              <a:gd name="connsiteY0" fmla="*/ 922072 h 10591619"/>
              <a:gd name="connsiteX1" fmla="*/ 5732982 w 10585505"/>
              <a:gd name="connsiteY1" fmla="*/ 922072 h 10591619"/>
              <a:gd name="connsiteX2" fmla="*/ 8045103 w 10585505"/>
              <a:gd name="connsiteY2" fmla="*/ 0 h 10591619"/>
              <a:gd name="connsiteX3" fmla="*/ 10585505 w 10585505"/>
              <a:gd name="connsiteY3" fmla="*/ 6370127 h 10591619"/>
              <a:gd name="connsiteX4" fmla="*/ 8273384 w 10585505"/>
              <a:gd name="connsiteY4" fmla="*/ 7292199 h 10591619"/>
              <a:gd name="connsiteX5" fmla="*/ 8273384 w 10585505"/>
              <a:gd name="connsiteY5" fmla="*/ 7292199 h 10591619"/>
              <a:gd name="connsiteX6" fmla="*/ 0 w 10585505"/>
              <a:gd name="connsiteY6" fmla="*/ 10591619 h 10591619"/>
              <a:gd name="connsiteX7" fmla="*/ 0 w 10585505"/>
              <a:gd name="connsiteY7" fmla="*/ 3208382 h 105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85505" h="10591619">
                <a:moveTo>
                  <a:pt x="5732982" y="922072"/>
                </a:moveTo>
                <a:lnTo>
                  <a:pt x="5732982" y="922072"/>
                </a:lnTo>
                <a:lnTo>
                  <a:pt x="8045103" y="0"/>
                </a:lnTo>
                <a:lnTo>
                  <a:pt x="10585505" y="6370127"/>
                </a:lnTo>
                <a:lnTo>
                  <a:pt x="8273384" y="7292199"/>
                </a:lnTo>
                <a:lnTo>
                  <a:pt x="8273384" y="7292199"/>
                </a:lnTo>
                <a:lnTo>
                  <a:pt x="0" y="10591619"/>
                </a:lnTo>
                <a:lnTo>
                  <a:pt x="0" y="320838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43"/>
          <p:cNvGrpSpPr/>
          <p:nvPr/>
        </p:nvGrpSpPr>
        <p:grpSpPr>
          <a:xfrm>
            <a:off x="9913611" y="-874841"/>
            <a:ext cx="5203892" cy="9432161"/>
            <a:chOff x="9913611" y="-874843"/>
            <a:chExt cx="5203892" cy="9432161"/>
          </a:xfrm>
        </p:grpSpPr>
        <p:sp>
          <p:nvSpPr>
            <p:cNvPr id="45" name="矩形 44"/>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45"/>
            <p:cNvGrpSpPr/>
            <p:nvPr/>
          </p:nvGrpSpPr>
          <p:grpSpPr>
            <a:xfrm>
              <a:off x="9913611" y="230057"/>
              <a:ext cx="5203892" cy="8327261"/>
              <a:chOff x="9913611" y="230057"/>
              <a:chExt cx="5203892" cy="8327261"/>
            </a:xfrm>
          </p:grpSpPr>
          <p:sp>
            <p:nvSpPr>
              <p:cNvPr id="48" name="等腰三角形 47"/>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9" name="矩形 18"/>
          <p:cNvSpPr/>
          <p:nvPr/>
        </p:nvSpPr>
        <p:spPr>
          <a:xfrm rot="1294425" flipH="1">
            <a:off x="1908241" y="-768663"/>
            <a:ext cx="297523" cy="81407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294425">
            <a:off x="772917" y="3253511"/>
            <a:ext cx="45719" cy="8140700"/>
          </a:xfrm>
          <a:prstGeom prst="rect">
            <a:avLst/>
          </a:prstGeom>
          <a:gradFill>
            <a:gsLst>
              <a:gs pos="53000">
                <a:schemeClr val="accent1">
                  <a:lumMod val="5000"/>
                  <a:lumOff val="95000"/>
                  <a:alpha val="0"/>
                </a:schemeClr>
              </a:gs>
              <a:gs pos="100000">
                <a:srgbClr val="00B0F0"/>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3054603" y="510290"/>
            <a:ext cx="9670797" cy="654254"/>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3059616" y="967799"/>
            <a:ext cx="224913" cy="194287"/>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202395" y="565744"/>
            <a:ext cx="3759362" cy="461665"/>
          </a:xfrm>
          <a:prstGeom prst="rect">
            <a:avLst/>
          </a:prstGeom>
          <a:noFill/>
        </p:spPr>
        <p:txBody>
          <a:bodyPr wrap="none" rtlCol="0">
            <a:spAutoFit/>
          </a:bodyPr>
          <a:lstStyle/>
          <a:p>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方向</a:t>
            </a:r>
            <a:r>
              <a:rPr lang="en-US" altLang="zh-CN" sz="2400" b="1" dirty="0" smtClean="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：创新服务平台建设</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平行四边形 32"/>
          <p:cNvSpPr/>
          <p:nvPr/>
        </p:nvSpPr>
        <p:spPr>
          <a:xfrm>
            <a:off x="2564103" y="322924"/>
            <a:ext cx="981003" cy="654254"/>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t>4</a:t>
            </a:r>
            <a:endParaRPr lang="zh-CN" altLang="en-US" sz="3600" i="1" dirty="0"/>
          </a:p>
        </p:txBody>
      </p:sp>
      <p:sp>
        <p:nvSpPr>
          <p:cNvPr id="41" name="文本框 40"/>
          <p:cNvSpPr txBox="1"/>
          <p:nvPr/>
        </p:nvSpPr>
        <p:spPr>
          <a:xfrm>
            <a:off x="2729415" y="1940650"/>
            <a:ext cx="9000000" cy="1015663"/>
          </a:xfrm>
          <a:prstGeom prst="rect">
            <a:avLst/>
          </a:prstGeom>
          <a:noFill/>
        </p:spPr>
        <p:txBody>
          <a:bodyPr wrap="square" rtlCol="0">
            <a:spAutoFit/>
          </a:bodyPr>
          <a:lstStyle/>
          <a:p>
            <a:pPr marL="342900" indent="-342900" algn="just">
              <a:lnSpc>
                <a:spcPct val="150000"/>
              </a:lnSpc>
            </a:pP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项目基本信息</a:t>
            </a:r>
            <a:endPar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buFont typeface="Wingdings" panose="05000000000000000000" pitchFamily="2" charset="2"/>
              <a:buChar char="n"/>
            </a:pP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平台属性</a:t>
            </a:r>
            <a:endPar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689100" cy="1388246"/>
          </a:xfrm>
          <a:prstGeom prst="rect">
            <a:avLst/>
          </a:prstGeom>
        </p:spPr>
      </p:pic>
      <p:pic>
        <p:nvPicPr>
          <p:cNvPr id="4" name="图片 3"/>
          <p:cNvPicPr>
            <a:picLocks noChangeAspect="1"/>
          </p:cNvPicPr>
          <p:nvPr/>
        </p:nvPicPr>
        <p:blipFill>
          <a:blip r:embed="rId2"/>
          <a:stretch>
            <a:fillRect/>
          </a:stretch>
        </p:blipFill>
        <p:spPr>
          <a:xfrm>
            <a:off x="4798695" y="1515745"/>
            <a:ext cx="5114925" cy="4133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barn(inVertical)">
                                      <p:cBhvr>
                                        <p:cTn id="7" dur="500"/>
                                        <p:tgtEl>
                                          <p:spTgt spid="41">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1">
                                            <p:txEl>
                                              <p:pRg st="1" end="1"/>
                                            </p:txEl>
                                          </p:spTgt>
                                        </p:tgtEl>
                                        <p:attrNameLst>
                                          <p:attrName>style.visibility</p:attrName>
                                        </p:attrNameLst>
                                      </p:cBhvr>
                                      <p:to>
                                        <p:strVal val="visible"/>
                                      </p:to>
                                    </p:set>
                                    <p:animEffect transition="in" filter="barn(inVertical)">
                                      <p:cBhvr>
                                        <p:cTn id="10" dur="500"/>
                                        <p:tgtEl>
                                          <p:spTgt spid="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rot="1294425" flipH="1">
            <a:off x="2130383" y="-618340"/>
            <a:ext cx="297523" cy="81407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rot="1304525">
            <a:off x="2283945" y="-1414923"/>
            <a:ext cx="10574852" cy="11170970"/>
          </a:xfrm>
          <a:custGeom>
            <a:avLst/>
            <a:gdLst>
              <a:gd name="connsiteX0" fmla="*/ 0 w 8273384"/>
              <a:gd name="connsiteY0" fmla="*/ 2286310 h 9669547"/>
              <a:gd name="connsiteX1" fmla="*/ 5732982 w 8273384"/>
              <a:gd name="connsiteY1" fmla="*/ 0 h 9669547"/>
              <a:gd name="connsiteX2" fmla="*/ 8273384 w 8273384"/>
              <a:gd name="connsiteY2" fmla="*/ 6370127 h 9669547"/>
              <a:gd name="connsiteX3" fmla="*/ 0 w 8273384"/>
              <a:gd name="connsiteY3" fmla="*/ 9669547 h 9669547"/>
            </a:gdLst>
            <a:ahLst/>
            <a:cxnLst>
              <a:cxn ang="0">
                <a:pos x="connsiteX0" y="connsiteY0"/>
              </a:cxn>
              <a:cxn ang="0">
                <a:pos x="connsiteX1" y="connsiteY1"/>
              </a:cxn>
              <a:cxn ang="0">
                <a:pos x="connsiteX2" y="connsiteY2"/>
              </a:cxn>
              <a:cxn ang="0">
                <a:pos x="connsiteX3" y="connsiteY3"/>
              </a:cxn>
            </a:cxnLst>
            <a:rect l="l" t="t" r="r" b="b"/>
            <a:pathLst>
              <a:path w="8273384" h="9669547">
                <a:moveTo>
                  <a:pt x="0" y="2286310"/>
                </a:moveTo>
                <a:lnTo>
                  <a:pt x="5732982" y="0"/>
                </a:lnTo>
                <a:lnTo>
                  <a:pt x="8273384" y="6370127"/>
                </a:lnTo>
                <a:lnTo>
                  <a:pt x="0" y="966954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10800000">
            <a:off x="1568112" y="0"/>
            <a:ext cx="1987888" cy="2515238"/>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279146" y="311028"/>
            <a:ext cx="800219" cy="1077218"/>
          </a:xfrm>
          <a:prstGeom prst="rect">
            <a:avLst/>
          </a:prstGeom>
          <a:noFill/>
        </p:spPr>
        <p:txBody>
          <a:bodyPr wrap="none" rtlCol="0">
            <a:spAutoFit/>
          </a:bodyPr>
          <a:lstStyle/>
          <a:p>
            <a:r>
              <a:rPr lang="zh-CN" altLang="en-US" sz="3200" dirty="0">
                <a:solidFill>
                  <a:schemeClr val="bg1"/>
                </a:solidFill>
                <a:latin typeface="浪漫雅圆" panose="02010601040101010101" pitchFamily="2" charset="-122"/>
                <a:ea typeface="浪漫雅圆" panose="02010601040101010101" pitchFamily="2" charset="-122"/>
              </a:rPr>
              <a:t>目 </a:t>
            </a:r>
            <a:endParaRPr lang="en-US" altLang="zh-CN" sz="3200" dirty="0">
              <a:solidFill>
                <a:schemeClr val="bg1"/>
              </a:solidFill>
              <a:latin typeface="浪漫雅圆" panose="02010601040101010101" pitchFamily="2" charset="-122"/>
              <a:ea typeface="浪漫雅圆" panose="02010601040101010101" pitchFamily="2" charset="-122"/>
            </a:endParaRPr>
          </a:p>
          <a:p>
            <a:r>
              <a:rPr lang="zh-CN" altLang="en-US" sz="3200" dirty="0">
                <a:solidFill>
                  <a:schemeClr val="bg1"/>
                </a:solidFill>
                <a:latin typeface="浪漫雅圆" panose="02010601040101010101" pitchFamily="2" charset="-122"/>
                <a:ea typeface="浪漫雅圆" panose="02010601040101010101" pitchFamily="2" charset="-122"/>
              </a:rPr>
              <a:t>录</a:t>
            </a:r>
            <a:endParaRPr lang="zh-CN" altLang="en-US" sz="3200" dirty="0">
              <a:solidFill>
                <a:schemeClr val="bg1"/>
              </a:solidFill>
              <a:latin typeface="浪漫雅圆" panose="02010601040101010101" pitchFamily="2" charset="-122"/>
              <a:ea typeface="浪漫雅圆" panose="02010601040101010101" pitchFamily="2" charset="-122"/>
            </a:endParaRPr>
          </a:p>
        </p:txBody>
      </p:sp>
      <p:sp>
        <p:nvSpPr>
          <p:cNvPr id="31" name="平行四边形 30"/>
          <p:cNvSpPr/>
          <p:nvPr/>
        </p:nvSpPr>
        <p:spPr>
          <a:xfrm>
            <a:off x="3962648" y="2557088"/>
            <a:ext cx="5932461" cy="542606"/>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4914570" y="2603077"/>
            <a:ext cx="249299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专项支持标准和方式</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3555852" y="2401696"/>
            <a:ext cx="813595" cy="695958"/>
            <a:chOff x="3555852" y="2651092"/>
            <a:chExt cx="813595" cy="695958"/>
          </a:xfrm>
        </p:grpSpPr>
        <p:sp>
          <p:nvSpPr>
            <p:cNvPr id="32" name="任意多边形 31"/>
            <p:cNvSpPr/>
            <p:nvPr/>
          </p:nvSpPr>
          <p:spPr>
            <a:xfrm>
              <a:off x="3966805" y="3185918"/>
              <a:ext cx="186532" cy="161132"/>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平行四边形 34"/>
            <p:cNvSpPr/>
            <p:nvPr/>
          </p:nvSpPr>
          <p:spPr>
            <a:xfrm>
              <a:off x="3555852" y="2651092"/>
              <a:ext cx="813595" cy="542606"/>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t>2</a:t>
              </a:r>
              <a:endParaRPr lang="zh-CN" altLang="en-US" sz="3600" i="1" dirty="0"/>
            </a:p>
          </p:txBody>
        </p:sp>
      </p:grpSp>
      <p:sp>
        <p:nvSpPr>
          <p:cNvPr id="40" name="平行四边形 39"/>
          <p:cNvSpPr/>
          <p:nvPr/>
        </p:nvSpPr>
        <p:spPr>
          <a:xfrm>
            <a:off x="3531853" y="3600461"/>
            <a:ext cx="5932461" cy="542606"/>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4483774" y="3646450"/>
            <a:ext cx="2976880" cy="398780"/>
          </a:xfrm>
          <a:prstGeom prst="rect">
            <a:avLst/>
          </a:prstGeom>
          <a:noFill/>
        </p:spPr>
        <p:txBody>
          <a:bodyPr wrap="none" rtlCol="0">
            <a:spAutoFit/>
          </a:bodyPr>
          <a:lstStyle/>
          <a:p>
            <a:pPr algn="l"/>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专项申报材料递交与审核</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3125055" y="3445069"/>
            <a:ext cx="813595" cy="695958"/>
            <a:chOff x="3083489" y="3801349"/>
            <a:chExt cx="813595" cy="695958"/>
          </a:xfrm>
        </p:grpSpPr>
        <p:sp>
          <p:nvSpPr>
            <p:cNvPr id="41" name="任意多边形 40"/>
            <p:cNvSpPr/>
            <p:nvPr/>
          </p:nvSpPr>
          <p:spPr>
            <a:xfrm>
              <a:off x="3494443" y="4336175"/>
              <a:ext cx="186532" cy="161132"/>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平行四边形 42"/>
            <p:cNvSpPr/>
            <p:nvPr/>
          </p:nvSpPr>
          <p:spPr>
            <a:xfrm>
              <a:off x="3083489" y="3801349"/>
              <a:ext cx="813595" cy="542606"/>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t>3</a:t>
              </a:r>
              <a:endParaRPr lang="zh-CN" altLang="en-US" sz="3600" i="1" dirty="0"/>
            </a:p>
          </p:txBody>
        </p:sp>
      </p:grpSp>
      <p:sp>
        <p:nvSpPr>
          <p:cNvPr id="49" name="平行四边形 48"/>
          <p:cNvSpPr/>
          <p:nvPr/>
        </p:nvSpPr>
        <p:spPr>
          <a:xfrm>
            <a:off x="4404167" y="1492909"/>
            <a:ext cx="5932461" cy="542606"/>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4408323" y="1884219"/>
            <a:ext cx="186532" cy="161132"/>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p:cNvSpPr txBox="1"/>
          <p:nvPr/>
        </p:nvSpPr>
        <p:spPr>
          <a:xfrm>
            <a:off x="5356088" y="1538898"/>
            <a:ext cx="4500880" cy="398780"/>
          </a:xfrm>
          <a:prstGeom prst="rect">
            <a:avLst/>
          </a:prstGeom>
          <a:noFill/>
        </p:spPr>
        <p:txBody>
          <a:bodyPr wrap="none" rtlCol="0">
            <a:spAutoFit/>
          </a:bodyPr>
          <a:lstStyle/>
          <a:p>
            <a:pPr algn="l"/>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专项背景、支持范围、</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申报条件及其他</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平行四边形 51"/>
          <p:cNvSpPr/>
          <p:nvPr/>
        </p:nvSpPr>
        <p:spPr>
          <a:xfrm>
            <a:off x="3997369" y="1337517"/>
            <a:ext cx="813595" cy="542606"/>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t>1</a:t>
            </a:r>
            <a:endParaRPr lang="zh-CN" altLang="en-US" sz="3600" i="1" dirty="0"/>
          </a:p>
        </p:txBody>
      </p:sp>
      <p:grpSp>
        <p:nvGrpSpPr>
          <p:cNvPr id="61" name="组合 60"/>
          <p:cNvGrpSpPr/>
          <p:nvPr/>
        </p:nvGrpSpPr>
        <p:grpSpPr>
          <a:xfrm>
            <a:off x="9913611" y="-874841"/>
            <a:ext cx="5203892" cy="9432161"/>
            <a:chOff x="9913611" y="-874843"/>
            <a:chExt cx="5203892" cy="9432161"/>
          </a:xfrm>
        </p:grpSpPr>
        <p:sp>
          <p:nvSpPr>
            <p:cNvPr id="62" name="矩形 61"/>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9913611" y="230057"/>
              <a:ext cx="5203892" cy="8327261"/>
              <a:chOff x="9913611" y="230057"/>
              <a:chExt cx="5203892" cy="8327261"/>
            </a:xfrm>
          </p:grpSpPr>
          <p:sp>
            <p:nvSpPr>
              <p:cNvPr id="64" name="等腰三角形 63"/>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5" name="平行四边形 24"/>
          <p:cNvSpPr/>
          <p:nvPr/>
        </p:nvSpPr>
        <p:spPr>
          <a:xfrm>
            <a:off x="3113318" y="4657938"/>
            <a:ext cx="5932461" cy="542606"/>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2706520" y="4502546"/>
            <a:ext cx="813595" cy="697998"/>
            <a:chOff x="2641202" y="4918206"/>
            <a:chExt cx="813595" cy="697998"/>
          </a:xfrm>
        </p:grpSpPr>
        <p:sp>
          <p:nvSpPr>
            <p:cNvPr id="26" name="平行四边形 25"/>
            <p:cNvSpPr/>
            <p:nvPr/>
          </p:nvSpPr>
          <p:spPr>
            <a:xfrm>
              <a:off x="2641202" y="4918206"/>
              <a:ext cx="813595" cy="542606"/>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t>4</a:t>
              </a:r>
              <a:endParaRPr lang="zh-CN" altLang="en-US" sz="3600" i="1" dirty="0"/>
            </a:p>
          </p:txBody>
        </p:sp>
        <p:sp>
          <p:nvSpPr>
            <p:cNvPr id="29" name="任意多边形 28"/>
            <p:cNvSpPr/>
            <p:nvPr/>
          </p:nvSpPr>
          <p:spPr>
            <a:xfrm>
              <a:off x="3028908" y="5455072"/>
              <a:ext cx="186532" cy="161132"/>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36" name="文本框 50"/>
          <p:cNvSpPr txBox="1"/>
          <p:nvPr/>
        </p:nvSpPr>
        <p:spPr>
          <a:xfrm>
            <a:off x="4084264" y="4719868"/>
            <a:ext cx="3738880" cy="398780"/>
          </a:xfrm>
          <a:prstGeom prst="rect">
            <a:avLst/>
          </a:prstGeom>
          <a:noFill/>
        </p:spPr>
        <p:txBody>
          <a:bodyPr wrap="none" rtlCol="0">
            <a:spAutoFit/>
          </a:bodyPr>
          <a:lstStyle/>
          <a:p>
            <a:pPr algn="l"/>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专项申报材料的组成与</a:t>
            </a: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需关注点</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689100" cy="1388246"/>
          </a:xfrm>
          <a:prstGeom prst="rect">
            <a:avLst/>
          </a:prstGeom>
        </p:spPr>
      </p:pic>
      <p:sp>
        <p:nvSpPr>
          <p:cNvPr id="38" name="平行四边形 37"/>
          <p:cNvSpPr/>
          <p:nvPr/>
        </p:nvSpPr>
        <p:spPr>
          <a:xfrm>
            <a:off x="2739224" y="5673336"/>
            <a:ext cx="5932461" cy="542606"/>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2332426" y="5517944"/>
            <a:ext cx="813595" cy="697998"/>
            <a:chOff x="2641202" y="4918206"/>
            <a:chExt cx="813595" cy="697998"/>
          </a:xfrm>
        </p:grpSpPr>
        <p:sp>
          <p:nvSpPr>
            <p:cNvPr id="44" name="平行四边形 43"/>
            <p:cNvSpPr/>
            <p:nvPr/>
          </p:nvSpPr>
          <p:spPr>
            <a:xfrm>
              <a:off x="2641202" y="4918206"/>
              <a:ext cx="813595" cy="542606"/>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smtClean="0"/>
                <a:t>5</a:t>
              </a:r>
              <a:endParaRPr lang="zh-CN" altLang="en-US" sz="3600" i="1" dirty="0"/>
            </a:p>
          </p:txBody>
        </p:sp>
        <p:sp>
          <p:nvSpPr>
            <p:cNvPr id="45" name="任意多边形 44"/>
            <p:cNvSpPr/>
            <p:nvPr/>
          </p:nvSpPr>
          <p:spPr>
            <a:xfrm>
              <a:off x="3028908" y="5455072"/>
              <a:ext cx="186532" cy="161132"/>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6" name="文本框 50"/>
          <p:cNvSpPr txBox="1"/>
          <p:nvPr/>
        </p:nvSpPr>
        <p:spPr>
          <a:xfrm>
            <a:off x="3710170" y="5735266"/>
            <a:ext cx="249299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项目管理与项目验收</a:t>
            </a:r>
            <a:endPar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down)">
                                      <p:cBhvr>
                                        <p:cTn id="13" dur="500"/>
                                        <p:tgtEl>
                                          <p:spTgt spid="4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down)">
                                      <p:cBhvr>
                                        <p:cTn id="16" dur="500"/>
                                        <p:tgtEl>
                                          <p:spTgt spid="4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down)">
                                      <p:cBhvr>
                                        <p:cTn id="19" dur="500"/>
                                        <p:tgtEl>
                                          <p:spTgt spid="4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down)">
                                      <p:cBhvr>
                                        <p:cTn id="22" dur="500"/>
                                        <p:tgtEl>
                                          <p:spTgt spid="5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wipe(down)">
                                      <p:cBhvr>
                                        <p:cTn id="25" dur="500"/>
                                        <p:tgtEl>
                                          <p:spTgt spid="5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down)">
                                      <p:cBhvr>
                                        <p:cTn id="28" dur="500"/>
                                        <p:tgtEl>
                                          <p:spTgt spid="2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down)">
                                      <p:cBhvr>
                                        <p:cTn id="31" dur="500"/>
                                        <p:tgtEl>
                                          <p:spTgt spid="3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wipe(down)">
                                      <p:cBhvr>
                                        <p:cTn id="34" dur="500"/>
                                        <p:tgtEl>
                                          <p:spTgt spid="5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down)">
                                      <p:cBhvr>
                                        <p:cTn id="37" dur="500"/>
                                        <p:tgtEl>
                                          <p:spTgt spid="3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down)">
                                      <p:cBhvr>
                                        <p:cTn id="4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p:bldP spid="40" grpId="0" animBg="1"/>
      <p:bldP spid="42" grpId="0"/>
      <p:bldP spid="49" grpId="0" animBg="1"/>
      <p:bldP spid="50" grpId="0" animBg="1"/>
      <p:bldP spid="51" grpId="0"/>
      <p:bldP spid="52" grpId="0" animBg="1"/>
      <p:bldP spid="25" grpId="0" animBg="1"/>
      <p:bldP spid="36" grpId="0"/>
      <p:bldP spid="3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rot="1304525">
            <a:off x="2380977" y="-1396288"/>
            <a:ext cx="10585505" cy="10591619"/>
          </a:xfrm>
          <a:custGeom>
            <a:avLst/>
            <a:gdLst>
              <a:gd name="connsiteX0" fmla="*/ 5732982 w 10585505"/>
              <a:gd name="connsiteY0" fmla="*/ 922072 h 10591619"/>
              <a:gd name="connsiteX1" fmla="*/ 5732982 w 10585505"/>
              <a:gd name="connsiteY1" fmla="*/ 922072 h 10591619"/>
              <a:gd name="connsiteX2" fmla="*/ 8045103 w 10585505"/>
              <a:gd name="connsiteY2" fmla="*/ 0 h 10591619"/>
              <a:gd name="connsiteX3" fmla="*/ 10585505 w 10585505"/>
              <a:gd name="connsiteY3" fmla="*/ 6370127 h 10591619"/>
              <a:gd name="connsiteX4" fmla="*/ 8273384 w 10585505"/>
              <a:gd name="connsiteY4" fmla="*/ 7292199 h 10591619"/>
              <a:gd name="connsiteX5" fmla="*/ 8273384 w 10585505"/>
              <a:gd name="connsiteY5" fmla="*/ 7292199 h 10591619"/>
              <a:gd name="connsiteX6" fmla="*/ 0 w 10585505"/>
              <a:gd name="connsiteY6" fmla="*/ 10591619 h 10591619"/>
              <a:gd name="connsiteX7" fmla="*/ 0 w 10585505"/>
              <a:gd name="connsiteY7" fmla="*/ 3208382 h 105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85505" h="10591619">
                <a:moveTo>
                  <a:pt x="5732982" y="922072"/>
                </a:moveTo>
                <a:lnTo>
                  <a:pt x="5732982" y="922072"/>
                </a:lnTo>
                <a:lnTo>
                  <a:pt x="8045103" y="0"/>
                </a:lnTo>
                <a:lnTo>
                  <a:pt x="10585505" y="6370127"/>
                </a:lnTo>
                <a:lnTo>
                  <a:pt x="8273384" y="7292199"/>
                </a:lnTo>
                <a:lnTo>
                  <a:pt x="8273384" y="7292199"/>
                </a:lnTo>
                <a:lnTo>
                  <a:pt x="0" y="10591619"/>
                </a:lnTo>
                <a:lnTo>
                  <a:pt x="0" y="320838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43"/>
          <p:cNvGrpSpPr/>
          <p:nvPr/>
        </p:nvGrpSpPr>
        <p:grpSpPr>
          <a:xfrm>
            <a:off x="9913611" y="-874841"/>
            <a:ext cx="5203892" cy="9432161"/>
            <a:chOff x="9913611" y="-874843"/>
            <a:chExt cx="5203892" cy="9432161"/>
          </a:xfrm>
        </p:grpSpPr>
        <p:sp>
          <p:nvSpPr>
            <p:cNvPr id="45" name="矩形 44"/>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45"/>
            <p:cNvGrpSpPr/>
            <p:nvPr/>
          </p:nvGrpSpPr>
          <p:grpSpPr>
            <a:xfrm>
              <a:off x="9913611" y="230057"/>
              <a:ext cx="5203892" cy="8327261"/>
              <a:chOff x="9913611" y="230057"/>
              <a:chExt cx="5203892" cy="8327261"/>
            </a:xfrm>
          </p:grpSpPr>
          <p:sp>
            <p:nvSpPr>
              <p:cNvPr id="48" name="等腰三角形 47"/>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9" name="矩形 18"/>
          <p:cNvSpPr/>
          <p:nvPr/>
        </p:nvSpPr>
        <p:spPr>
          <a:xfrm rot="1294425" flipH="1">
            <a:off x="1908241" y="-768663"/>
            <a:ext cx="297523" cy="81407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294425">
            <a:off x="772917" y="3253511"/>
            <a:ext cx="45719" cy="8140700"/>
          </a:xfrm>
          <a:prstGeom prst="rect">
            <a:avLst/>
          </a:prstGeom>
          <a:gradFill>
            <a:gsLst>
              <a:gs pos="53000">
                <a:schemeClr val="accent1">
                  <a:lumMod val="5000"/>
                  <a:lumOff val="95000"/>
                  <a:alpha val="0"/>
                </a:schemeClr>
              </a:gs>
              <a:gs pos="100000">
                <a:srgbClr val="00B0F0"/>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3054603" y="510290"/>
            <a:ext cx="9670797" cy="654254"/>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3059616" y="967799"/>
            <a:ext cx="224913" cy="194287"/>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202395" y="565744"/>
            <a:ext cx="7160935" cy="830997"/>
          </a:xfrm>
          <a:prstGeom prst="rect">
            <a:avLst/>
          </a:prstGeom>
          <a:noFill/>
        </p:spPr>
        <p:txBody>
          <a:bodyPr wrap="none" rtlCol="0">
            <a:spAutoFit/>
          </a:bodyPr>
          <a:lstStyle/>
          <a:p>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方向</a:t>
            </a:r>
            <a:r>
              <a:rPr lang="en-US" altLang="zh-CN" sz="2400" b="1" dirty="0" smtClean="0">
                <a:solidFill>
                  <a:schemeClr val="tx1">
                    <a:lumMod val="75000"/>
                    <a:lumOff val="25000"/>
                  </a:schemeClr>
                </a:solidFill>
                <a:latin typeface="微软雅黑" panose="020B0503020204020204" pitchFamily="34" charset="-122"/>
                <a:ea typeface="微软雅黑" panose="020B0503020204020204" pitchFamily="34" charset="-122"/>
              </a:rPr>
              <a:t>3-5</a:t>
            </a: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知识产权取得；研发创新成果应用与转化；人才培育平台建设</a:t>
            </a:r>
            <a:endPar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平行四边形 32"/>
          <p:cNvSpPr/>
          <p:nvPr/>
        </p:nvSpPr>
        <p:spPr>
          <a:xfrm>
            <a:off x="2564103" y="322924"/>
            <a:ext cx="981003" cy="654254"/>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t>4</a:t>
            </a:r>
            <a:endParaRPr lang="zh-CN" altLang="en-US" sz="3600" i="1" dirty="0"/>
          </a:p>
        </p:txBody>
      </p:sp>
      <p:sp>
        <p:nvSpPr>
          <p:cNvPr id="41" name="文本框 40"/>
          <p:cNvSpPr txBox="1"/>
          <p:nvPr/>
        </p:nvSpPr>
        <p:spPr>
          <a:xfrm>
            <a:off x="2800852" y="1221843"/>
            <a:ext cx="9000000" cy="5492750"/>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n"/>
            </a:pPr>
            <a:r>
              <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方向</a:t>
            </a:r>
            <a:r>
              <a:rPr lang="en-US" altLang="zh-CN"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3</a:t>
            </a:r>
            <a:r>
              <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：需列表明确说明所获得的知识产权的详细信息，包括专利名称、专利类型、专利号、专利权人、授权公告日、授权国别等，并提供授权证书等相应的证明材料。</a:t>
            </a:r>
            <a:endPar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indent="0" algn="just">
              <a:lnSpc>
                <a:spcPct val="150000"/>
              </a:lnSpc>
              <a:buFont typeface="Wingdings" panose="05000000000000000000" pitchFamily="2" charset="2"/>
              <a:buNone/>
            </a:pPr>
            <a:endPar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indent="0" algn="just">
              <a:lnSpc>
                <a:spcPct val="150000"/>
              </a:lnSpc>
              <a:buFont typeface="Wingdings" panose="05000000000000000000" pitchFamily="2" charset="2"/>
              <a:buNone/>
            </a:pPr>
            <a:endPar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indent="0" algn="just">
              <a:lnSpc>
                <a:spcPct val="150000"/>
              </a:lnSpc>
              <a:buFont typeface="Wingdings" panose="05000000000000000000" pitchFamily="2" charset="2"/>
              <a:buNone/>
            </a:pPr>
            <a:endPar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buFont typeface="Wingdings" panose="05000000000000000000" pitchFamily="2" charset="2"/>
              <a:buChar char="n"/>
            </a:pPr>
            <a:r>
              <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方向</a:t>
            </a:r>
            <a:r>
              <a:rPr lang="en-US" altLang="zh-CN"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4</a:t>
            </a:r>
            <a:r>
              <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需明确说明自主研发创新成果的详细信息和认定属于技术转让的转移转化的相应的证明材料（包括上海市技术市场管理办公室技术合同登记证明、合同和财务凭证等材料）；属于研发创新成果在化工区内产业化并实现首批次产品销售的，还需提供相关产品销售证明（第三方审计公司提供的审计报告）等材料。</a:t>
            </a:r>
            <a:endPar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buFont typeface="Wingdings" panose="05000000000000000000" pitchFamily="2" charset="2"/>
              <a:buChar char="n"/>
            </a:pPr>
            <a:r>
              <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方向</a:t>
            </a:r>
            <a:r>
              <a:rPr lang="en-US" altLang="zh-CN"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5</a:t>
            </a:r>
            <a:r>
              <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人才培育平台建设项目，需提供院士专家工作站或博士后工作站或重点领域人才实训基地的详细信息，并提供相应的证明材料（院士专家工作站需提供相关批文复印件、博士后工作站需提供相关批文复印件、博士后工作完成情况证明、重点领域人才实训基地需提供相关培训证明等材料）。</a:t>
            </a:r>
            <a:endPar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689100" cy="1388246"/>
          </a:xfrm>
          <a:prstGeom prst="rect">
            <a:avLst/>
          </a:prstGeom>
        </p:spPr>
      </p:pic>
      <p:pic>
        <p:nvPicPr>
          <p:cNvPr id="4" name="图片 3"/>
          <p:cNvPicPr>
            <a:picLocks noChangeAspect="1"/>
          </p:cNvPicPr>
          <p:nvPr/>
        </p:nvPicPr>
        <p:blipFill>
          <a:blip r:embed="rId2"/>
          <a:stretch>
            <a:fillRect/>
          </a:stretch>
        </p:blipFill>
        <p:spPr>
          <a:xfrm>
            <a:off x="5974715" y="2157095"/>
            <a:ext cx="2821940" cy="118554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rot="1304525">
            <a:off x="2380977" y="-1396288"/>
            <a:ext cx="10585505" cy="10591619"/>
          </a:xfrm>
          <a:custGeom>
            <a:avLst/>
            <a:gdLst>
              <a:gd name="connsiteX0" fmla="*/ 5732982 w 10585505"/>
              <a:gd name="connsiteY0" fmla="*/ 922072 h 10591619"/>
              <a:gd name="connsiteX1" fmla="*/ 5732982 w 10585505"/>
              <a:gd name="connsiteY1" fmla="*/ 922072 h 10591619"/>
              <a:gd name="connsiteX2" fmla="*/ 8045103 w 10585505"/>
              <a:gd name="connsiteY2" fmla="*/ 0 h 10591619"/>
              <a:gd name="connsiteX3" fmla="*/ 10585505 w 10585505"/>
              <a:gd name="connsiteY3" fmla="*/ 6370127 h 10591619"/>
              <a:gd name="connsiteX4" fmla="*/ 8273384 w 10585505"/>
              <a:gd name="connsiteY4" fmla="*/ 7292199 h 10591619"/>
              <a:gd name="connsiteX5" fmla="*/ 8273384 w 10585505"/>
              <a:gd name="connsiteY5" fmla="*/ 7292199 h 10591619"/>
              <a:gd name="connsiteX6" fmla="*/ 0 w 10585505"/>
              <a:gd name="connsiteY6" fmla="*/ 10591619 h 10591619"/>
              <a:gd name="connsiteX7" fmla="*/ 0 w 10585505"/>
              <a:gd name="connsiteY7" fmla="*/ 3208382 h 105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85505" h="10591619">
                <a:moveTo>
                  <a:pt x="5732982" y="922072"/>
                </a:moveTo>
                <a:lnTo>
                  <a:pt x="5732982" y="922072"/>
                </a:lnTo>
                <a:lnTo>
                  <a:pt x="8045103" y="0"/>
                </a:lnTo>
                <a:lnTo>
                  <a:pt x="10585505" y="6370127"/>
                </a:lnTo>
                <a:lnTo>
                  <a:pt x="8273384" y="7292199"/>
                </a:lnTo>
                <a:lnTo>
                  <a:pt x="8273384" y="7292199"/>
                </a:lnTo>
                <a:lnTo>
                  <a:pt x="0" y="10591619"/>
                </a:lnTo>
                <a:lnTo>
                  <a:pt x="0" y="320838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43"/>
          <p:cNvGrpSpPr/>
          <p:nvPr/>
        </p:nvGrpSpPr>
        <p:grpSpPr>
          <a:xfrm>
            <a:off x="9913611" y="-874841"/>
            <a:ext cx="5203892" cy="9432161"/>
            <a:chOff x="9913611" y="-874843"/>
            <a:chExt cx="5203892" cy="9432161"/>
          </a:xfrm>
        </p:grpSpPr>
        <p:sp>
          <p:nvSpPr>
            <p:cNvPr id="45" name="矩形 44"/>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45"/>
            <p:cNvGrpSpPr/>
            <p:nvPr/>
          </p:nvGrpSpPr>
          <p:grpSpPr>
            <a:xfrm>
              <a:off x="9913611" y="230057"/>
              <a:ext cx="5203892" cy="8327261"/>
              <a:chOff x="9913611" y="230057"/>
              <a:chExt cx="5203892" cy="8327261"/>
            </a:xfrm>
          </p:grpSpPr>
          <p:sp>
            <p:nvSpPr>
              <p:cNvPr id="48" name="等腰三角形 47"/>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9" name="矩形 18"/>
          <p:cNvSpPr/>
          <p:nvPr/>
        </p:nvSpPr>
        <p:spPr>
          <a:xfrm rot="1294425" flipH="1">
            <a:off x="1908241" y="-768663"/>
            <a:ext cx="297523" cy="81407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294425">
            <a:off x="772917" y="3253511"/>
            <a:ext cx="45719" cy="8140700"/>
          </a:xfrm>
          <a:prstGeom prst="rect">
            <a:avLst/>
          </a:prstGeom>
          <a:gradFill>
            <a:gsLst>
              <a:gs pos="53000">
                <a:schemeClr val="accent1">
                  <a:lumMod val="5000"/>
                  <a:lumOff val="95000"/>
                  <a:alpha val="0"/>
                </a:schemeClr>
              </a:gs>
              <a:gs pos="100000">
                <a:srgbClr val="00B0F0"/>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3054603" y="510290"/>
            <a:ext cx="9670797" cy="654254"/>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3059616" y="967799"/>
            <a:ext cx="224913" cy="194287"/>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202395" y="565744"/>
            <a:ext cx="3759362" cy="461665"/>
          </a:xfrm>
          <a:prstGeom prst="rect">
            <a:avLst/>
          </a:prstGeom>
          <a:noFill/>
        </p:spPr>
        <p:txBody>
          <a:bodyPr wrap="none" rtlCol="0">
            <a:spAutoFit/>
          </a:bodyPr>
          <a:lstStyle/>
          <a:p>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方向</a:t>
            </a:r>
            <a:r>
              <a:rPr lang="en-US" altLang="zh-CN" sz="2400" b="1" dirty="0" smtClean="0">
                <a:solidFill>
                  <a:schemeClr val="tx1">
                    <a:lumMod val="75000"/>
                    <a:lumOff val="25000"/>
                  </a:schemeClr>
                </a:solidFill>
                <a:latin typeface="微软雅黑" panose="020B0503020204020204" pitchFamily="34" charset="-122"/>
                <a:ea typeface="微软雅黑" panose="020B0503020204020204" pitchFamily="34" charset="-122"/>
              </a:rPr>
              <a:t>6</a:t>
            </a: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：科技创新主题活动</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平行四边形 32"/>
          <p:cNvSpPr/>
          <p:nvPr/>
        </p:nvSpPr>
        <p:spPr>
          <a:xfrm>
            <a:off x="2564103" y="322924"/>
            <a:ext cx="981003" cy="654254"/>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t>4</a:t>
            </a:r>
            <a:endParaRPr lang="zh-CN" altLang="en-US" sz="3600" i="1" dirty="0"/>
          </a:p>
        </p:txBody>
      </p:sp>
      <p:sp>
        <p:nvSpPr>
          <p:cNvPr id="41" name="文本框 40"/>
          <p:cNvSpPr txBox="1"/>
          <p:nvPr/>
        </p:nvSpPr>
        <p:spPr>
          <a:xfrm>
            <a:off x="2729415" y="1966050"/>
            <a:ext cx="9000000" cy="3784600"/>
          </a:xfrm>
          <a:prstGeom prst="rect">
            <a:avLst/>
          </a:prstGeom>
          <a:noFill/>
        </p:spPr>
        <p:txBody>
          <a:bodyPr wrap="square" rtlCol="0">
            <a:spAutoFit/>
          </a:bodyPr>
          <a:lstStyle/>
          <a:p>
            <a:pPr marL="342900" indent="-342900" algn="just">
              <a:lnSpc>
                <a:spcPct val="150000"/>
              </a:lnSpc>
            </a:pP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活动基本信息表</a:t>
            </a:r>
            <a:endPar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buFont typeface="Wingdings" panose="05000000000000000000" pitchFamily="2" charset="2"/>
              <a:buChar char="n"/>
            </a:pP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活动方案</a:t>
            </a:r>
            <a:endPar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buFont typeface="Wingdings" panose="05000000000000000000" pitchFamily="2" charset="2"/>
              <a:buChar char="n"/>
            </a:pP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费用预算</a:t>
            </a:r>
            <a:endPar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buFont typeface="Wingdings" panose="05000000000000000000" pitchFamily="2" charset="2"/>
              <a:buChar char="n"/>
            </a:pPr>
            <a:r>
              <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a:t>
            </a:r>
            <a:r>
              <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中央财政</a:t>
            </a:r>
            <a:endPar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indent="0" algn="just">
              <a:lnSpc>
                <a:spcPct val="150000"/>
              </a:lnSpc>
              <a:buFont typeface="Wingdings" panose="05000000000000000000" pitchFamily="2" charset="2"/>
              <a:buNone/>
            </a:pPr>
            <a:r>
              <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科研项目</a:t>
            </a:r>
            <a:r>
              <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专家</a:t>
            </a:r>
            <a:endPar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indent="0" algn="just">
              <a:lnSpc>
                <a:spcPct val="150000"/>
              </a:lnSpc>
              <a:buFont typeface="Wingdings" panose="05000000000000000000" pitchFamily="2" charset="2"/>
              <a:buNone/>
            </a:pPr>
            <a:r>
              <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咨询费</a:t>
            </a:r>
            <a:r>
              <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管理办法》</a:t>
            </a:r>
            <a:endPar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indent="0" algn="just">
              <a:lnSpc>
                <a:spcPct val="150000"/>
              </a:lnSpc>
              <a:buFont typeface="Wingdings" panose="05000000000000000000" pitchFamily="2" charset="2"/>
              <a:buNone/>
            </a:pPr>
            <a:r>
              <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多年申报的</a:t>
            </a:r>
            <a:r>
              <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项目，</a:t>
            </a:r>
            <a:endPar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indent="0" algn="just">
              <a:lnSpc>
                <a:spcPct val="150000"/>
              </a:lnSpc>
              <a:buFont typeface="Wingdings" panose="05000000000000000000" pitchFamily="2" charset="2"/>
              <a:buNone/>
            </a:pPr>
            <a:r>
              <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较之以往的</a:t>
            </a:r>
            <a:r>
              <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亮点。</a:t>
            </a:r>
            <a:endParaRPr lang="zh-CN" altLang="en-US" sz="2000"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689100" cy="1388246"/>
          </a:xfrm>
          <a:prstGeom prst="rect">
            <a:avLst/>
          </a:prstGeom>
        </p:spPr>
      </p:pic>
      <p:pic>
        <p:nvPicPr>
          <p:cNvPr id="4" name="图片 3"/>
          <p:cNvPicPr>
            <a:picLocks noChangeAspect="1"/>
          </p:cNvPicPr>
          <p:nvPr/>
        </p:nvPicPr>
        <p:blipFill>
          <a:blip r:embed="rId2"/>
          <a:stretch>
            <a:fillRect/>
          </a:stretch>
        </p:blipFill>
        <p:spPr>
          <a:xfrm>
            <a:off x="5449570" y="2231390"/>
            <a:ext cx="5343525" cy="2000250"/>
          </a:xfrm>
          <a:prstGeom prst="rect">
            <a:avLst/>
          </a:prstGeom>
        </p:spPr>
      </p:pic>
      <p:pic>
        <p:nvPicPr>
          <p:cNvPr id="5" name="图片 4"/>
          <p:cNvPicPr>
            <a:picLocks noChangeAspect="1"/>
          </p:cNvPicPr>
          <p:nvPr/>
        </p:nvPicPr>
        <p:blipFill>
          <a:blip r:embed="rId3"/>
          <a:stretch>
            <a:fillRect/>
          </a:stretch>
        </p:blipFill>
        <p:spPr>
          <a:xfrm>
            <a:off x="5420995" y="4307205"/>
            <a:ext cx="5372100" cy="12001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barn(inVertical)">
                                      <p:cBhvr>
                                        <p:cTn id="7" dur="500"/>
                                        <p:tgtEl>
                                          <p:spTgt spid="41">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1">
                                            <p:txEl>
                                              <p:pRg st="1" end="1"/>
                                            </p:txEl>
                                          </p:spTgt>
                                        </p:tgtEl>
                                        <p:attrNameLst>
                                          <p:attrName>style.visibility</p:attrName>
                                        </p:attrNameLst>
                                      </p:cBhvr>
                                      <p:to>
                                        <p:strVal val="visible"/>
                                      </p:to>
                                    </p:set>
                                    <p:animEffect transition="in" filter="barn(inVertical)">
                                      <p:cBhvr>
                                        <p:cTn id="10" dur="500"/>
                                        <p:tgtEl>
                                          <p:spTgt spid="41">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1">
                                            <p:txEl>
                                              <p:pRg st="2" end="2"/>
                                            </p:txEl>
                                          </p:spTgt>
                                        </p:tgtEl>
                                        <p:attrNameLst>
                                          <p:attrName>style.visibility</p:attrName>
                                        </p:attrNameLst>
                                      </p:cBhvr>
                                      <p:to>
                                        <p:strVal val="visible"/>
                                      </p:to>
                                    </p:set>
                                    <p:animEffect transition="in" filter="barn(inVertical)">
                                      <p:cBhvr>
                                        <p:cTn id="13" dur="500"/>
                                        <p:tgtEl>
                                          <p:spTgt spid="41">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1">
                                            <p:txEl>
                                              <p:pRg st="3" end="3"/>
                                            </p:txEl>
                                          </p:spTgt>
                                        </p:tgtEl>
                                        <p:attrNameLst>
                                          <p:attrName>style.visibility</p:attrName>
                                        </p:attrNameLst>
                                      </p:cBhvr>
                                      <p:to>
                                        <p:strVal val="visible"/>
                                      </p:to>
                                    </p:set>
                                    <p:animEffect transition="in" filter="barn(inVertical)">
                                      <p:cBhvr>
                                        <p:cTn id="16" dur="500"/>
                                        <p:tgtEl>
                                          <p:spTgt spid="41">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1">
                                            <p:txEl>
                                              <p:pRg st="4" end="4"/>
                                            </p:txEl>
                                          </p:spTgt>
                                        </p:tgtEl>
                                        <p:attrNameLst>
                                          <p:attrName>style.visibility</p:attrName>
                                        </p:attrNameLst>
                                      </p:cBhvr>
                                      <p:to>
                                        <p:strVal val="visible"/>
                                      </p:to>
                                    </p:set>
                                    <p:animEffect transition="in" filter="barn(inVertical)">
                                      <p:cBhvr>
                                        <p:cTn id="19" dur="500"/>
                                        <p:tgtEl>
                                          <p:spTgt spid="41">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1">
                                            <p:txEl>
                                              <p:pRg st="5" end="5"/>
                                            </p:txEl>
                                          </p:spTgt>
                                        </p:tgtEl>
                                        <p:attrNameLst>
                                          <p:attrName>style.visibility</p:attrName>
                                        </p:attrNameLst>
                                      </p:cBhvr>
                                      <p:to>
                                        <p:strVal val="visible"/>
                                      </p:to>
                                    </p:set>
                                    <p:animEffect transition="in" filter="barn(inVertical)">
                                      <p:cBhvr>
                                        <p:cTn id="22" dur="500"/>
                                        <p:tgtEl>
                                          <p:spTgt spid="41">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1">
                                            <p:txEl>
                                              <p:pRg st="6" end="6"/>
                                            </p:txEl>
                                          </p:spTgt>
                                        </p:tgtEl>
                                        <p:attrNameLst>
                                          <p:attrName>style.visibility</p:attrName>
                                        </p:attrNameLst>
                                      </p:cBhvr>
                                      <p:to>
                                        <p:strVal val="visible"/>
                                      </p:to>
                                    </p:set>
                                    <p:animEffect transition="in" filter="barn(inVertical)">
                                      <p:cBhvr>
                                        <p:cTn id="25" dur="500"/>
                                        <p:tgtEl>
                                          <p:spTgt spid="41">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1">
                                            <p:txEl>
                                              <p:pRg st="7" end="7"/>
                                            </p:txEl>
                                          </p:spTgt>
                                        </p:tgtEl>
                                        <p:attrNameLst>
                                          <p:attrName>style.visibility</p:attrName>
                                        </p:attrNameLst>
                                      </p:cBhvr>
                                      <p:to>
                                        <p:strVal val="visible"/>
                                      </p:to>
                                    </p:set>
                                    <p:animEffect transition="in" filter="barn(inVertical)">
                                      <p:cBhvr>
                                        <p:cTn id="28" dur="500"/>
                                        <p:tgtEl>
                                          <p:spTgt spid="4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rot="1304525">
            <a:off x="2354942" y="-1424863"/>
            <a:ext cx="10585505" cy="10591619"/>
          </a:xfrm>
          <a:custGeom>
            <a:avLst/>
            <a:gdLst>
              <a:gd name="connsiteX0" fmla="*/ 5732982 w 10585505"/>
              <a:gd name="connsiteY0" fmla="*/ 922072 h 10591619"/>
              <a:gd name="connsiteX1" fmla="*/ 5732982 w 10585505"/>
              <a:gd name="connsiteY1" fmla="*/ 922072 h 10591619"/>
              <a:gd name="connsiteX2" fmla="*/ 8045103 w 10585505"/>
              <a:gd name="connsiteY2" fmla="*/ 0 h 10591619"/>
              <a:gd name="connsiteX3" fmla="*/ 10585505 w 10585505"/>
              <a:gd name="connsiteY3" fmla="*/ 6370127 h 10591619"/>
              <a:gd name="connsiteX4" fmla="*/ 8273384 w 10585505"/>
              <a:gd name="connsiteY4" fmla="*/ 7292199 h 10591619"/>
              <a:gd name="connsiteX5" fmla="*/ 8273384 w 10585505"/>
              <a:gd name="connsiteY5" fmla="*/ 7292199 h 10591619"/>
              <a:gd name="connsiteX6" fmla="*/ 0 w 10585505"/>
              <a:gd name="connsiteY6" fmla="*/ 10591619 h 10591619"/>
              <a:gd name="connsiteX7" fmla="*/ 0 w 10585505"/>
              <a:gd name="connsiteY7" fmla="*/ 3208382 h 105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85505" h="10591619">
                <a:moveTo>
                  <a:pt x="5732982" y="922072"/>
                </a:moveTo>
                <a:lnTo>
                  <a:pt x="5732982" y="922072"/>
                </a:lnTo>
                <a:lnTo>
                  <a:pt x="8045103" y="0"/>
                </a:lnTo>
                <a:lnTo>
                  <a:pt x="10585505" y="6370127"/>
                </a:lnTo>
                <a:lnTo>
                  <a:pt x="8273384" y="7292199"/>
                </a:lnTo>
                <a:lnTo>
                  <a:pt x="8273384" y="7292199"/>
                </a:lnTo>
                <a:lnTo>
                  <a:pt x="0" y="10591619"/>
                </a:lnTo>
                <a:lnTo>
                  <a:pt x="0" y="320838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a:off x="9913611" y="-874841"/>
            <a:ext cx="5203892" cy="9432161"/>
            <a:chOff x="9913611" y="-874843"/>
            <a:chExt cx="5203892" cy="9432161"/>
          </a:xfrm>
        </p:grpSpPr>
        <p:sp>
          <p:nvSpPr>
            <p:cNvPr id="45" name="矩形 44"/>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9913611" y="230057"/>
              <a:ext cx="5203892" cy="8327261"/>
              <a:chOff x="9913611" y="230057"/>
              <a:chExt cx="5203892" cy="8327261"/>
            </a:xfrm>
          </p:grpSpPr>
          <p:sp>
            <p:nvSpPr>
              <p:cNvPr id="48" name="等腰三角形 47"/>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9" name="矩形 18"/>
          <p:cNvSpPr/>
          <p:nvPr/>
        </p:nvSpPr>
        <p:spPr>
          <a:xfrm rot="1294425" flipH="1">
            <a:off x="1908241" y="-768663"/>
            <a:ext cx="297523" cy="81407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294425">
            <a:off x="772917" y="3253511"/>
            <a:ext cx="45719" cy="8140700"/>
          </a:xfrm>
          <a:prstGeom prst="rect">
            <a:avLst/>
          </a:prstGeom>
          <a:gradFill>
            <a:gsLst>
              <a:gs pos="53000">
                <a:schemeClr val="accent1">
                  <a:lumMod val="5000"/>
                  <a:lumOff val="95000"/>
                  <a:alpha val="0"/>
                </a:schemeClr>
              </a:gs>
              <a:gs pos="100000">
                <a:srgbClr val="00B0F0"/>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3054603" y="510290"/>
            <a:ext cx="9670797" cy="654254"/>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3059616" y="967799"/>
            <a:ext cx="224913" cy="194287"/>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202395" y="565744"/>
            <a:ext cx="1415772" cy="461665"/>
          </a:xfrm>
          <a:prstGeom prst="rect">
            <a:avLst/>
          </a:prstGeom>
          <a:noFill/>
        </p:spPr>
        <p:txBody>
          <a:bodyPr wrap="none" rtlCol="0">
            <a:spAutoFit/>
          </a:bodyPr>
          <a:lstStyle/>
          <a:p>
            <a:r>
              <a:rPr lang="zh-CN" altLang="en-US" sz="2400" b="1" dirty="0" smtClean="0">
                <a:solidFill>
                  <a:srgbClr val="FF0000"/>
                </a:solidFill>
                <a:latin typeface="微软雅黑" panose="020B0503020204020204" pitchFamily="34" charset="-122"/>
                <a:ea typeface="微软雅黑" panose="020B0503020204020204" pitchFamily="34" charset="-122"/>
              </a:rPr>
              <a:t>特别提醒</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33" name="平行四边形 32"/>
          <p:cNvSpPr/>
          <p:nvPr/>
        </p:nvSpPr>
        <p:spPr>
          <a:xfrm>
            <a:off x="2564103" y="322924"/>
            <a:ext cx="981003" cy="654254"/>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t>4</a:t>
            </a:r>
            <a:endParaRPr lang="zh-CN" altLang="en-US" sz="3600" i="1" dirty="0"/>
          </a:p>
        </p:txBody>
      </p:sp>
      <p:sp>
        <p:nvSpPr>
          <p:cNvPr id="41" name="文本框 40"/>
          <p:cNvSpPr txBox="1"/>
          <p:nvPr/>
        </p:nvSpPr>
        <p:spPr>
          <a:xfrm>
            <a:off x="3421672" y="2245450"/>
            <a:ext cx="5794653" cy="3322955"/>
          </a:xfrm>
          <a:prstGeom prst="rect">
            <a:avLst/>
          </a:prstGeom>
          <a:noFill/>
        </p:spPr>
        <p:txBody>
          <a:bodyPr wrap="square" rtlCol="0">
            <a:spAutoFit/>
          </a:bodyPr>
          <a:lstStyle/>
          <a:p>
            <a:pPr indent="0" algn="just">
              <a:lnSpc>
                <a:spcPct val="150000"/>
              </a:lnSpc>
              <a:buFont typeface="Wingdings" panose="05000000000000000000" pitchFamily="2" charset="2"/>
              <a:buNone/>
            </a:pP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申报材料书写严谨、</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前后一致、</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定性定量</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描述</a:t>
            </a:r>
            <a:endPar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indent="0" algn="just">
              <a:lnSpc>
                <a:spcPct val="150000"/>
              </a:lnSpc>
              <a:buFont typeface="Wingdings" panose="05000000000000000000" pitchFamily="2" charset="2"/>
              <a:buNone/>
            </a:pP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申报表格不要更改删减</a:t>
            </a:r>
            <a:endPar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indent="0" algn="just">
              <a:lnSpc>
                <a:spcPct val="150000"/>
              </a:lnSpc>
              <a:buFont typeface="Wingdings" panose="05000000000000000000" pitchFamily="2" charset="2"/>
              <a:buNone/>
            </a:pP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申报报告（编制大纲）</a:t>
            </a:r>
            <a:endParaRPr lang="en-US" altLang="zh-CN"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indent="0" algn="just">
              <a:lnSpc>
                <a:spcPct val="150000"/>
              </a:lnSpc>
              <a:buFont typeface="Wingdings" panose="05000000000000000000" pitchFamily="2" charset="2"/>
              <a:buNone/>
            </a:pP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真实性承诺函</a:t>
            </a:r>
            <a:endParaRPr lang="en-US" altLang="zh-CN"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indent="0" algn="just">
              <a:lnSpc>
                <a:spcPct val="150000"/>
              </a:lnSpc>
              <a:buFont typeface="Wingdings" panose="05000000000000000000" pitchFamily="2" charset="2"/>
              <a:buNone/>
            </a:pP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经查实重复申报获取市级财政支持资金或化工区专项发展资金的项目，将依法追回专项资金，并记入单位信用档案。</a:t>
            </a:r>
            <a:endParaRPr lang="zh-CN" altLang="en-US" sz="2000" dirty="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689100" cy="13882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1">
                                            <p:txEl>
                                              <p:pRg st="4" end="4"/>
                                            </p:txEl>
                                          </p:spTgt>
                                        </p:tgtEl>
                                        <p:attrNameLst>
                                          <p:attrName>style.visibility</p:attrName>
                                        </p:attrNameLst>
                                      </p:cBhvr>
                                      <p:to>
                                        <p:strVal val="visible"/>
                                      </p:to>
                                    </p:set>
                                    <p:animEffect transition="in" filter="barn(inVertical)">
                                      <p:cBhvr>
                                        <p:cTn id="7" dur="500"/>
                                        <p:tgtEl>
                                          <p:spTgt spid="41">
                                            <p:txEl>
                                              <p:pRg st="4" end="4"/>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1">
                                            <p:txEl>
                                              <p:pRg st="3" end="3"/>
                                            </p:txEl>
                                          </p:spTgt>
                                        </p:tgtEl>
                                        <p:attrNameLst>
                                          <p:attrName>style.visibility</p:attrName>
                                        </p:attrNameLst>
                                      </p:cBhvr>
                                      <p:to>
                                        <p:strVal val="visible"/>
                                      </p:to>
                                    </p:set>
                                    <p:animEffect transition="in" filter="barn(inVertical)">
                                      <p:cBhvr>
                                        <p:cTn id="10" dur="500"/>
                                        <p:tgtEl>
                                          <p:spTgt spid="41">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1">
                                            <p:txEl>
                                              <p:pRg st="1" end="1"/>
                                            </p:txEl>
                                          </p:spTgt>
                                        </p:tgtEl>
                                        <p:attrNameLst>
                                          <p:attrName>style.visibility</p:attrName>
                                        </p:attrNameLst>
                                      </p:cBhvr>
                                      <p:to>
                                        <p:strVal val="visible"/>
                                      </p:to>
                                    </p:set>
                                    <p:animEffect transition="in" filter="barn(inVertical)">
                                      <p:cBhvr>
                                        <p:cTn id="13" dur="500"/>
                                        <p:tgtEl>
                                          <p:spTgt spid="41">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1">
                                            <p:txEl>
                                              <p:pRg st="0" end="0"/>
                                            </p:txEl>
                                          </p:spTgt>
                                        </p:tgtEl>
                                        <p:attrNameLst>
                                          <p:attrName>style.visibility</p:attrName>
                                        </p:attrNameLst>
                                      </p:cBhvr>
                                      <p:to>
                                        <p:strVal val="visible"/>
                                      </p:to>
                                    </p:set>
                                    <p:animEffect transition="in" filter="barn(inVertical)">
                                      <p:cBhvr>
                                        <p:cTn id="16" dur="500"/>
                                        <p:tgtEl>
                                          <p:spTgt spid="41">
                                            <p:txEl>
                                              <p:pRg st="0" end="0"/>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1">
                                            <p:txEl>
                                              <p:pRg st="2" end="2"/>
                                            </p:txEl>
                                          </p:spTgt>
                                        </p:tgtEl>
                                        <p:attrNameLst>
                                          <p:attrName>style.visibility</p:attrName>
                                        </p:attrNameLst>
                                      </p:cBhvr>
                                      <p:to>
                                        <p:strVal val="visible"/>
                                      </p:to>
                                    </p:set>
                                    <p:animEffect transition="in" filter="barn(inVertical)">
                                      <p:cBhvr>
                                        <p:cTn id="19" dur="500"/>
                                        <p:tgtEl>
                                          <p:spTgt spid="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rot="1304525">
            <a:off x="4781636" y="-935253"/>
            <a:ext cx="8273384" cy="9669547"/>
          </a:xfrm>
          <a:custGeom>
            <a:avLst/>
            <a:gdLst>
              <a:gd name="connsiteX0" fmla="*/ 0 w 8273384"/>
              <a:gd name="connsiteY0" fmla="*/ 2286310 h 9669547"/>
              <a:gd name="connsiteX1" fmla="*/ 5732982 w 8273384"/>
              <a:gd name="connsiteY1" fmla="*/ 0 h 9669547"/>
              <a:gd name="connsiteX2" fmla="*/ 8273384 w 8273384"/>
              <a:gd name="connsiteY2" fmla="*/ 6370127 h 9669547"/>
              <a:gd name="connsiteX3" fmla="*/ 0 w 8273384"/>
              <a:gd name="connsiteY3" fmla="*/ 9669547 h 9669547"/>
            </a:gdLst>
            <a:ahLst/>
            <a:cxnLst>
              <a:cxn ang="0">
                <a:pos x="connsiteX0" y="connsiteY0"/>
              </a:cxn>
              <a:cxn ang="0">
                <a:pos x="connsiteX1" y="connsiteY1"/>
              </a:cxn>
              <a:cxn ang="0">
                <a:pos x="connsiteX2" y="connsiteY2"/>
              </a:cxn>
              <a:cxn ang="0">
                <a:pos x="connsiteX3" y="connsiteY3"/>
              </a:cxn>
            </a:cxnLst>
            <a:rect l="l" t="t" r="r" b="b"/>
            <a:pathLst>
              <a:path w="8273384" h="9669547">
                <a:moveTo>
                  <a:pt x="0" y="2286310"/>
                </a:moveTo>
                <a:lnTo>
                  <a:pt x="5732982" y="0"/>
                </a:lnTo>
                <a:lnTo>
                  <a:pt x="8273384" y="6370127"/>
                </a:lnTo>
                <a:lnTo>
                  <a:pt x="0" y="966954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1294425" flipH="1">
            <a:off x="4463011" y="-768663"/>
            <a:ext cx="297523" cy="81407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294425">
            <a:off x="3626918" y="3139212"/>
            <a:ext cx="45719" cy="8140700"/>
          </a:xfrm>
          <a:prstGeom prst="rect">
            <a:avLst/>
          </a:prstGeom>
          <a:gradFill>
            <a:gsLst>
              <a:gs pos="53000">
                <a:schemeClr val="accent1">
                  <a:lumMod val="5000"/>
                  <a:lumOff val="95000"/>
                  <a:alpha val="0"/>
                </a:schemeClr>
              </a:gs>
              <a:gs pos="100000">
                <a:srgbClr val="00B0F0"/>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平行四边形 70"/>
          <p:cNvSpPr/>
          <p:nvPr/>
        </p:nvSpPr>
        <p:spPr>
          <a:xfrm>
            <a:off x="2854223" y="2974560"/>
            <a:ext cx="7153141" cy="654254"/>
          </a:xfrm>
          <a:prstGeom prst="parallelogram">
            <a:avLst>
              <a:gd name="adj" fmla="val 40062"/>
            </a:avLst>
          </a:pr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平行四边形 26"/>
          <p:cNvSpPr/>
          <p:nvPr/>
        </p:nvSpPr>
        <p:spPr>
          <a:xfrm>
            <a:off x="2786377" y="2898838"/>
            <a:ext cx="7153141" cy="654254"/>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2791389" y="3356347"/>
            <a:ext cx="224913" cy="194287"/>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934168" y="2954292"/>
            <a:ext cx="2954655" cy="461665"/>
          </a:xfrm>
          <a:prstGeom prst="rect">
            <a:avLst/>
          </a:prstGeom>
          <a:noFill/>
        </p:spPr>
        <p:txBody>
          <a:bodyPr wrap="none" rtlCol="0">
            <a:spAutoFit/>
          </a:bodyPr>
          <a:lstStyle/>
          <a:p>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项目管理与项目验收</a:t>
            </a:r>
            <a:endPar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平行四边形 29"/>
          <p:cNvSpPr/>
          <p:nvPr/>
        </p:nvSpPr>
        <p:spPr>
          <a:xfrm>
            <a:off x="2295877" y="2711472"/>
            <a:ext cx="981003" cy="654254"/>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smtClean="0"/>
              <a:t>5</a:t>
            </a:r>
            <a:endParaRPr lang="zh-CN" altLang="en-US" sz="3600" i="1" dirty="0"/>
          </a:p>
        </p:txBody>
      </p:sp>
      <p:grpSp>
        <p:nvGrpSpPr>
          <p:cNvPr id="2" name="组合 5"/>
          <p:cNvGrpSpPr/>
          <p:nvPr/>
        </p:nvGrpSpPr>
        <p:grpSpPr>
          <a:xfrm>
            <a:off x="9913611" y="-874841"/>
            <a:ext cx="5203892" cy="9432161"/>
            <a:chOff x="9913611" y="-874843"/>
            <a:chExt cx="5203892" cy="9432161"/>
          </a:xfrm>
        </p:grpSpPr>
        <p:sp>
          <p:nvSpPr>
            <p:cNvPr id="26" name="矩形 25"/>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4"/>
            <p:cNvGrpSpPr/>
            <p:nvPr/>
          </p:nvGrpSpPr>
          <p:grpSpPr>
            <a:xfrm>
              <a:off x="9913611" y="230057"/>
              <a:ext cx="5203892" cy="8327261"/>
              <a:chOff x="9913611" y="230057"/>
              <a:chExt cx="5203892" cy="8327261"/>
            </a:xfrm>
          </p:grpSpPr>
          <p:sp>
            <p:nvSpPr>
              <p:cNvPr id="53" name="等腰三角形 52"/>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等腰三角形 53"/>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 name="组合 7"/>
          <p:cNvGrpSpPr/>
          <p:nvPr/>
        </p:nvGrpSpPr>
        <p:grpSpPr>
          <a:xfrm>
            <a:off x="9076794" y="2420454"/>
            <a:ext cx="442756" cy="250846"/>
            <a:chOff x="8684919" y="2110469"/>
            <a:chExt cx="972700" cy="551089"/>
          </a:xfrm>
        </p:grpSpPr>
        <p:sp>
          <p:nvSpPr>
            <p:cNvPr id="55" name="等腰三角形 54"/>
            <p:cNvSpPr/>
            <p:nvPr/>
          </p:nvSpPr>
          <p:spPr>
            <a:xfrm rot="13500000">
              <a:off x="8903810" y="2037372"/>
              <a:ext cx="551089" cy="697283"/>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rot="14794425" flipH="1">
              <a:off x="9148409" y="2020952"/>
              <a:ext cx="45719" cy="972700"/>
            </a:xfrm>
            <a:prstGeom prst="rect">
              <a:avLst/>
            </a:prstGeom>
            <a:gradFill>
              <a:gsLst>
                <a:gs pos="23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57"/>
          <p:cNvGrpSpPr/>
          <p:nvPr/>
        </p:nvGrpSpPr>
        <p:grpSpPr>
          <a:xfrm>
            <a:off x="8726787" y="1847348"/>
            <a:ext cx="1155815" cy="654833"/>
            <a:chOff x="8684919" y="2110469"/>
            <a:chExt cx="972700" cy="551089"/>
          </a:xfrm>
        </p:grpSpPr>
        <p:sp>
          <p:nvSpPr>
            <p:cNvPr id="59" name="等腰三角形 58"/>
            <p:cNvSpPr/>
            <p:nvPr/>
          </p:nvSpPr>
          <p:spPr>
            <a:xfrm rot="13500000">
              <a:off x="8903810" y="2037372"/>
              <a:ext cx="551089" cy="697283"/>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rot="14794425" flipH="1">
              <a:off x="9148409" y="2020952"/>
              <a:ext cx="45719" cy="972700"/>
            </a:xfrm>
            <a:prstGeom prst="rect">
              <a:avLst/>
            </a:prstGeom>
            <a:gradFill>
              <a:gsLst>
                <a:gs pos="23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689100" cy="13882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ppt_x"/>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27" grpId="0" animBg="1"/>
      <p:bldP spid="28" grpId="0" animBg="1"/>
      <p:bldP spid="29" grpId="0"/>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rot="1304525">
            <a:off x="2380977" y="-1396288"/>
            <a:ext cx="10585505" cy="10591619"/>
          </a:xfrm>
          <a:custGeom>
            <a:avLst/>
            <a:gdLst>
              <a:gd name="connsiteX0" fmla="*/ 5732982 w 10585505"/>
              <a:gd name="connsiteY0" fmla="*/ 922072 h 10591619"/>
              <a:gd name="connsiteX1" fmla="*/ 5732982 w 10585505"/>
              <a:gd name="connsiteY1" fmla="*/ 922072 h 10591619"/>
              <a:gd name="connsiteX2" fmla="*/ 8045103 w 10585505"/>
              <a:gd name="connsiteY2" fmla="*/ 0 h 10591619"/>
              <a:gd name="connsiteX3" fmla="*/ 10585505 w 10585505"/>
              <a:gd name="connsiteY3" fmla="*/ 6370127 h 10591619"/>
              <a:gd name="connsiteX4" fmla="*/ 8273384 w 10585505"/>
              <a:gd name="connsiteY4" fmla="*/ 7292199 h 10591619"/>
              <a:gd name="connsiteX5" fmla="*/ 8273384 w 10585505"/>
              <a:gd name="connsiteY5" fmla="*/ 7292199 h 10591619"/>
              <a:gd name="connsiteX6" fmla="*/ 0 w 10585505"/>
              <a:gd name="connsiteY6" fmla="*/ 10591619 h 10591619"/>
              <a:gd name="connsiteX7" fmla="*/ 0 w 10585505"/>
              <a:gd name="connsiteY7" fmla="*/ 3208382 h 105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85505" h="10591619">
                <a:moveTo>
                  <a:pt x="5732982" y="922072"/>
                </a:moveTo>
                <a:lnTo>
                  <a:pt x="5732982" y="922072"/>
                </a:lnTo>
                <a:lnTo>
                  <a:pt x="8045103" y="0"/>
                </a:lnTo>
                <a:lnTo>
                  <a:pt x="10585505" y="6370127"/>
                </a:lnTo>
                <a:lnTo>
                  <a:pt x="8273384" y="7292199"/>
                </a:lnTo>
                <a:lnTo>
                  <a:pt x="8273384" y="7292199"/>
                </a:lnTo>
                <a:lnTo>
                  <a:pt x="0" y="10591619"/>
                </a:lnTo>
                <a:lnTo>
                  <a:pt x="0" y="320838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43"/>
          <p:cNvGrpSpPr/>
          <p:nvPr/>
        </p:nvGrpSpPr>
        <p:grpSpPr>
          <a:xfrm>
            <a:off x="9913611" y="-874841"/>
            <a:ext cx="5203892" cy="9432161"/>
            <a:chOff x="9913611" y="-874843"/>
            <a:chExt cx="5203892" cy="9432161"/>
          </a:xfrm>
        </p:grpSpPr>
        <p:sp>
          <p:nvSpPr>
            <p:cNvPr id="45" name="矩形 44"/>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45"/>
            <p:cNvGrpSpPr/>
            <p:nvPr/>
          </p:nvGrpSpPr>
          <p:grpSpPr>
            <a:xfrm>
              <a:off x="9913611" y="230057"/>
              <a:ext cx="5203892" cy="8327261"/>
              <a:chOff x="9913611" y="230057"/>
              <a:chExt cx="5203892" cy="8327261"/>
            </a:xfrm>
          </p:grpSpPr>
          <p:sp>
            <p:nvSpPr>
              <p:cNvPr id="48" name="等腰三角形 47"/>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9" name="矩形 18"/>
          <p:cNvSpPr/>
          <p:nvPr/>
        </p:nvSpPr>
        <p:spPr>
          <a:xfrm rot="1294425" flipH="1">
            <a:off x="1908241" y="-768663"/>
            <a:ext cx="297523" cy="81407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294425">
            <a:off x="772917" y="3253511"/>
            <a:ext cx="45719" cy="8140700"/>
          </a:xfrm>
          <a:prstGeom prst="rect">
            <a:avLst/>
          </a:prstGeom>
          <a:gradFill>
            <a:gsLst>
              <a:gs pos="53000">
                <a:schemeClr val="accent1">
                  <a:lumMod val="5000"/>
                  <a:lumOff val="95000"/>
                  <a:alpha val="0"/>
                </a:schemeClr>
              </a:gs>
              <a:gs pos="100000">
                <a:srgbClr val="00B0F0"/>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3054603" y="510290"/>
            <a:ext cx="9670797" cy="654254"/>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3059616" y="967799"/>
            <a:ext cx="224913" cy="194287"/>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202395" y="565744"/>
            <a:ext cx="3877985" cy="461665"/>
          </a:xfrm>
          <a:prstGeom prst="rect">
            <a:avLst/>
          </a:prstGeom>
          <a:noFill/>
        </p:spPr>
        <p:txBody>
          <a:bodyPr wrap="none" rtlCol="0">
            <a:spAutoFit/>
          </a:bodyPr>
          <a:lstStyle/>
          <a:p>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项目管理阶段需要做些什么</a:t>
            </a:r>
            <a:endPar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平行四边形 32"/>
          <p:cNvSpPr/>
          <p:nvPr/>
        </p:nvSpPr>
        <p:spPr>
          <a:xfrm>
            <a:off x="2564103" y="322924"/>
            <a:ext cx="981003" cy="654254"/>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smtClean="0"/>
              <a:t>5</a:t>
            </a:r>
            <a:endParaRPr lang="zh-CN" altLang="en-US" sz="3600" i="1" dirty="0"/>
          </a:p>
        </p:txBody>
      </p:sp>
      <p:sp>
        <p:nvSpPr>
          <p:cNvPr id="41" name="文本框 40"/>
          <p:cNvSpPr txBox="1"/>
          <p:nvPr/>
        </p:nvSpPr>
        <p:spPr>
          <a:xfrm>
            <a:off x="3544784" y="1940650"/>
            <a:ext cx="8184630" cy="2861310"/>
          </a:xfrm>
          <a:prstGeom prst="rect">
            <a:avLst/>
          </a:prstGeom>
          <a:noFill/>
        </p:spPr>
        <p:txBody>
          <a:bodyPr wrap="square" rtlCol="0">
            <a:spAutoFit/>
          </a:bodyPr>
          <a:lstStyle/>
          <a:p>
            <a:pPr marL="342900" indent="-342900" algn="just">
              <a:lnSpc>
                <a:spcPct val="150000"/>
              </a:lnSpc>
            </a:pP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项目启动期</a:t>
            </a:r>
            <a:endPar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pP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 召开立项培训会议    </a:t>
            </a:r>
            <a:r>
              <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 </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 </a:t>
            </a:r>
            <a:r>
              <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  </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 组织签订协议</a:t>
            </a:r>
            <a:r>
              <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   </a:t>
            </a:r>
            <a:endPar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pP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 发放后续跟踪管理、</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验收材料</a:t>
            </a:r>
            <a:endPar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pP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项目建设期</a:t>
            </a:r>
            <a:endPar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pP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 项目跟踪进展 </a:t>
            </a:r>
            <a:r>
              <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              </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 项目变更</a:t>
            </a:r>
            <a:endPar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pP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 项目审核抽检</a:t>
            </a:r>
            <a:r>
              <a:rPr lang="en-US" altLang="zh-CN"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               </a:t>
            </a:r>
            <a:r>
              <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 项目会议</a:t>
            </a:r>
            <a:endParaRPr lang="zh-CN" altLang="en-US" sz="2000"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689100" cy="13882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barn(inVertical)">
                                      <p:cBhvr>
                                        <p:cTn id="7" dur="500"/>
                                        <p:tgtEl>
                                          <p:spTgt spid="41">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1">
                                            <p:txEl>
                                              <p:pRg st="1" end="1"/>
                                            </p:txEl>
                                          </p:spTgt>
                                        </p:tgtEl>
                                        <p:attrNameLst>
                                          <p:attrName>style.visibility</p:attrName>
                                        </p:attrNameLst>
                                      </p:cBhvr>
                                      <p:to>
                                        <p:strVal val="visible"/>
                                      </p:to>
                                    </p:set>
                                    <p:animEffect transition="in" filter="barn(inVertical)">
                                      <p:cBhvr>
                                        <p:cTn id="10" dur="500"/>
                                        <p:tgtEl>
                                          <p:spTgt spid="41">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1">
                                            <p:txEl>
                                              <p:pRg st="2" end="2"/>
                                            </p:txEl>
                                          </p:spTgt>
                                        </p:tgtEl>
                                        <p:attrNameLst>
                                          <p:attrName>style.visibility</p:attrName>
                                        </p:attrNameLst>
                                      </p:cBhvr>
                                      <p:to>
                                        <p:strVal val="visible"/>
                                      </p:to>
                                    </p:set>
                                    <p:animEffect transition="in" filter="barn(inVertical)">
                                      <p:cBhvr>
                                        <p:cTn id="13" dur="500"/>
                                        <p:tgtEl>
                                          <p:spTgt spid="41">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1">
                                            <p:txEl>
                                              <p:pRg st="3" end="3"/>
                                            </p:txEl>
                                          </p:spTgt>
                                        </p:tgtEl>
                                        <p:attrNameLst>
                                          <p:attrName>style.visibility</p:attrName>
                                        </p:attrNameLst>
                                      </p:cBhvr>
                                      <p:to>
                                        <p:strVal val="visible"/>
                                      </p:to>
                                    </p:set>
                                    <p:animEffect transition="in" filter="barn(inVertical)">
                                      <p:cBhvr>
                                        <p:cTn id="16" dur="500"/>
                                        <p:tgtEl>
                                          <p:spTgt spid="41">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1">
                                            <p:txEl>
                                              <p:pRg st="4" end="4"/>
                                            </p:txEl>
                                          </p:spTgt>
                                        </p:tgtEl>
                                        <p:attrNameLst>
                                          <p:attrName>style.visibility</p:attrName>
                                        </p:attrNameLst>
                                      </p:cBhvr>
                                      <p:to>
                                        <p:strVal val="visible"/>
                                      </p:to>
                                    </p:set>
                                    <p:animEffect transition="in" filter="barn(inVertical)">
                                      <p:cBhvr>
                                        <p:cTn id="19" dur="500"/>
                                        <p:tgtEl>
                                          <p:spTgt spid="41">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1">
                                            <p:txEl>
                                              <p:pRg st="5" end="5"/>
                                            </p:txEl>
                                          </p:spTgt>
                                        </p:tgtEl>
                                        <p:attrNameLst>
                                          <p:attrName>style.visibility</p:attrName>
                                        </p:attrNameLst>
                                      </p:cBhvr>
                                      <p:to>
                                        <p:strVal val="visible"/>
                                      </p:to>
                                    </p:set>
                                    <p:animEffect transition="in" filter="barn(inVertical)">
                                      <p:cBhvr>
                                        <p:cTn id="22" dur="500"/>
                                        <p:tgtEl>
                                          <p:spTgt spid="4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rot="1304525">
            <a:off x="2380977" y="-1425978"/>
            <a:ext cx="10585505" cy="10591619"/>
          </a:xfrm>
          <a:custGeom>
            <a:avLst/>
            <a:gdLst>
              <a:gd name="connsiteX0" fmla="*/ 5732982 w 10585505"/>
              <a:gd name="connsiteY0" fmla="*/ 922072 h 10591619"/>
              <a:gd name="connsiteX1" fmla="*/ 5732982 w 10585505"/>
              <a:gd name="connsiteY1" fmla="*/ 922072 h 10591619"/>
              <a:gd name="connsiteX2" fmla="*/ 8045103 w 10585505"/>
              <a:gd name="connsiteY2" fmla="*/ 0 h 10591619"/>
              <a:gd name="connsiteX3" fmla="*/ 10585505 w 10585505"/>
              <a:gd name="connsiteY3" fmla="*/ 6370127 h 10591619"/>
              <a:gd name="connsiteX4" fmla="*/ 8273384 w 10585505"/>
              <a:gd name="connsiteY4" fmla="*/ 7292199 h 10591619"/>
              <a:gd name="connsiteX5" fmla="*/ 8273384 w 10585505"/>
              <a:gd name="connsiteY5" fmla="*/ 7292199 h 10591619"/>
              <a:gd name="connsiteX6" fmla="*/ 0 w 10585505"/>
              <a:gd name="connsiteY6" fmla="*/ 10591619 h 10591619"/>
              <a:gd name="connsiteX7" fmla="*/ 0 w 10585505"/>
              <a:gd name="connsiteY7" fmla="*/ 3208382 h 105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85505" h="10591619">
                <a:moveTo>
                  <a:pt x="5732982" y="922072"/>
                </a:moveTo>
                <a:lnTo>
                  <a:pt x="5732982" y="922072"/>
                </a:lnTo>
                <a:lnTo>
                  <a:pt x="8045103" y="0"/>
                </a:lnTo>
                <a:lnTo>
                  <a:pt x="10585505" y="6370127"/>
                </a:lnTo>
                <a:lnTo>
                  <a:pt x="8273384" y="7292199"/>
                </a:lnTo>
                <a:lnTo>
                  <a:pt x="8273384" y="7292199"/>
                </a:lnTo>
                <a:lnTo>
                  <a:pt x="0" y="10591619"/>
                </a:lnTo>
                <a:lnTo>
                  <a:pt x="0" y="320838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43"/>
          <p:cNvGrpSpPr/>
          <p:nvPr/>
        </p:nvGrpSpPr>
        <p:grpSpPr>
          <a:xfrm>
            <a:off x="9913611" y="-874841"/>
            <a:ext cx="5203892" cy="9432161"/>
            <a:chOff x="9913611" y="-874843"/>
            <a:chExt cx="5203892" cy="9432161"/>
          </a:xfrm>
        </p:grpSpPr>
        <p:sp>
          <p:nvSpPr>
            <p:cNvPr id="45" name="矩形 44"/>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45"/>
            <p:cNvGrpSpPr/>
            <p:nvPr/>
          </p:nvGrpSpPr>
          <p:grpSpPr>
            <a:xfrm>
              <a:off x="9913611" y="230057"/>
              <a:ext cx="5203892" cy="8327261"/>
              <a:chOff x="9913611" y="230057"/>
              <a:chExt cx="5203892" cy="8327261"/>
            </a:xfrm>
          </p:grpSpPr>
          <p:sp>
            <p:nvSpPr>
              <p:cNvPr id="48" name="等腰三角形 47"/>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9" name="矩形 18"/>
          <p:cNvSpPr/>
          <p:nvPr/>
        </p:nvSpPr>
        <p:spPr>
          <a:xfrm rot="1294425" flipH="1">
            <a:off x="1908241" y="-768663"/>
            <a:ext cx="297523" cy="81407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294425">
            <a:off x="772917" y="3253511"/>
            <a:ext cx="45719" cy="8140700"/>
          </a:xfrm>
          <a:prstGeom prst="rect">
            <a:avLst/>
          </a:prstGeom>
          <a:gradFill>
            <a:gsLst>
              <a:gs pos="53000">
                <a:schemeClr val="accent1">
                  <a:lumMod val="5000"/>
                  <a:lumOff val="95000"/>
                  <a:alpha val="0"/>
                </a:schemeClr>
              </a:gs>
              <a:gs pos="100000">
                <a:srgbClr val="00B0F0"/>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3054603" y="510290"/>
            <a:ext cx="9670797" cy="654254"/>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3059616" y="967799"/>
            <a:ext cx="224913" cy="194287"/>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202395" y="565744"/>
            <a:ext cx="2031325" cy="461665"/>
          </a:xfrm>
          <a:prstGeom prst="rect">
            <a:avLst/>
          </a:prstGeom>
          <a:noFill/>
        </p:spPr>
        <p:txBody>
          <a:bodyPr wrap="none" rtlCol="0">
            <a:spAutoFit/>
          </a:bodyPr>
          <a:lstStyle/>
          <a:p>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项目验收流程</a:t>
            </a:r>
            <a:endPar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平行四边形 32"/>
          <p:cNvSpPr/>
          <p:nvPr/>
        </p:nvSpPr>
        <p:spPr>
          <a:xfrm>
            <a:off x="2564103" y="322924"/>
            <a:ext cx="981003" cy="654254"/>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smtClean="0"/>
              <a:t>5</a:t>
            </a:r>
            <a:endParaRPr lang="zh-CN" altLang="en-US" sz="3600" i="1" dirty="0"/>
          </a:p>
        </p:txBody>
      </p:sp>
      <p:sp>
        <p:nvSpPr>
          <p:cNvPr id="41" name="文本框 40"/>
          <p:cNvSpPr txBox="1"/>
          <p:nvPr/>
        </p:nvSpPr>
        <p:spPr>
          <a:xfrm>
            <a:off x="2411095" y="2279015"/>
            <a:ext cx="9387205" cy="1476375"/>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n"/>
            </a:pP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提出申请（项目实施完成、财务支付</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完成）、材料准备、提交材料、审计</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工作</a:t>
            </a:r>
            <a:endPar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buFont typeface="Wingdings" panose="05000000000000000000" pitchFamily="2" charset="2"/>
              <a:buChar char="n"/>
            </a:pP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材料整改（补充第三方佐证材料、</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材料内容</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补充）、会务安排（项目验收会） </a:t>
            </a:r>
            <a:endPar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indent="0" algn="just">
              <a:lnSpc>
                <a:spcPct val="150000"/>
              </a:lnSpc>
              <a:buFont typeface="Wingdings" panose="05000000000000000000" pitchFamily="2" charset="2"/>
              <a:buNone/>
            </a:pPr>
            <a:endPar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689100" cy="13882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barn(inVertical)">
                                      <p:cBhvr>
                                        <p:cTn id="7" dur="500"/>
                                        <p:tgtEl>
                                          <p:spTgt spid="41">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1">
                                            <p:txEl>
                                              <p:pRg st="1" end="1"/>
                                            </p:txEl>
                                          </p:spTgt>
                                        </p:tgtEl>
                                        <p:attrNameLst>
                                          <p:attrName>style.visibility</p:attrName>
                                        </p:attrNameLst>
                                      </p:cBhvr>
                                      <p:to>
                                        <p:strVal val="visible"/>
                                      </p:to>
                                    </p:set>
                                    <p:animEffect transition="in" filter="barn(inVertical)">
                                      <p:cBhvr>
                                        <p:cTn id="10" dur="500"/>
                                        <p:tgtEl>
                                          <p:spTgt spid="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339874" y="552406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2" name="矩形 1"/>
          <p:cNvSpPr/>
          <p:nvPr/>
        </p:nvSpPr>
        <p:spPr>
          <a:xfrm>
            <a:off x="0" y="0"/>
            <a:ext cx="12162939"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4483300" y="2017863"/>
            <a:ext cx="3134191" cy="1862048"/>
          </a:xfrm>
          <a:prstGeom prst="rect">
            <a:avLst/>
          </a:prstGeom>
          <a:noFill/>
        </p:spPr>
        <p:txBody>
          <a:bodyPr wrap="none" rtlCol="0">
            <a:spAutoFit/>
          </a:bodyPr>
          <a:lstStyle/>
          <a:p>
            <a:r>
              <a:rPr lang="zh-CN" altLang="en-US" sz="11500" dirty="0">
                <a:solidFill>
                  <a:schemeClr val="bg2"/>
                </a:solidFill>
                <a:latin typeface="华文隶书" panose="02010800040101010101" pitchFamily="2" charset="-122"/>
                <a:ea typeface="华文隶书" panose="02010800040101010101" pitchFamily="2" charset="-122"/>
              </a:rPr>
              <a:t>致谢</a:t>
            </a:r>
            <a:endParaRPr lang="zh-CN" altLang="en-US" sz="11500" dirty="0">
              <a:solidFill>
                <a:schemeClr val="bg2"/>
              </a:solidFill>
              <a:latin typeface="华文隶书" panose="02010800040101010101" pitchFamily="2" charset="-122"/>
              <a:ea typeface="华文隶书" panose="02010800040101010101" pitchFamily="2" charset="-122"/>
            </a:endParaRPr>
          </a:p>
        </p:txBody>
      </p:sp>
      <p:grpSp>
        <p:nvGrpSpPr>
          <p:cNvPr id="6" name="组合 5"/>
          <p:cNvGrpSpPr/>
          <p:nvPr/>
        </p:nvGrpSpPr>
        <p:grpSpPr>
          <a:xfrm>
            <a:off x="9913611" y="-874841"/>
            <a:ext cx="5203892" cy="9432161"/>
            <a:chOff x="9913611" y="-874843"/>
            <a:chExt cx="5203892" cy="9432161"/>
          </a:xfrm>
        </p:grpSpPr>
        <p:sp>
          <p:nvSpPr>
            <p:cNvPr id="26" name="矩形 25"/>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9913611" y="230057"/>
              <a:ext cx="5203892" cy="8327261"/>
              <a:chOff x="9913611" y="230057"/>
              <a:chExt cx="5203892" cy="8327261"/>
            </a:xfrm>
          </p:grpSpPr>
          <p:sp>
            <p:nvSpPr>
              <p:cNvPr id="53" name="等腰三角形 52"/>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等腰三角形 53"/>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 name="组合 2"/>
          <p:cNvGrpSpPr/>
          <p:nvPr/>
        </p:nvGrpSpPr>
        <p:grpSpPr>
          <a:xfrm>
            <a:off x="8090157" y="1267374"/>
            <a:ext cx="1155815" cy="823954"/>
            <a:chOff x="8726787" y="1847346"/>
            <a:chExt cx="1155814" cy="823954"/>
          </a:xfrm>
        </p:grpSpPr>
        <p:grpSp>
          <p:nvGrpSpPr>
            <p:cNvPr id="8" name="组合 7"/>
            <p:cNvGrpSpPr/>
            <p:nvPr/>
          </p:nvGrpSpPr>
          <p:grpSpPr>
            <a:xfrm>
              <a:off x="9076793" y="2420454"/>
              <a:ext cx="442756" cy="250846"/>
              <a:chOff x="8684919" y="2110469"/>
              <a:chExt cx="972700" cy="551089"/>
            </a:xfrm>
          </p:grpSpPr>
          <p:sp>
            <p:nvSpPr>
              <p:cNvPr id="55" name="等腰三角形 54"/>
              <p:cNvSpPr/>
              <p:nvPr/>
            </p:nvSpPr>
            <p:spPr>
              <a:xfrm rot="13500000">
                <a:off x="8903810" y="2037372"/>
                <a:ext cx="551089" cy="697283"/>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rot="14794425" flipH="1">
                <a:off x="9148409" y="2020952"/>
                <a:ext cx="45719" cy="972700"/>
              </a:xfrm>
              <a:prstGeom prst="rect">
                <a:avLst/>
              </a:prstGeom>
              <a:gradFill>
                <a:gsLst>
                  <a:gs pos="23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8726787" y="1847346"/>
              <a:ext cx="1155814" cy="654833"/>
              <a:chOff x="8684919" y="2110469"/>
              <a:chExt cx="972700" cy="551089"/>
            </a:xfrm>
          </p:grpSpPr>
          <p:sp>
            <p:nvSpPr>
              <p:cNvPr id="59" name="等腰三角形 58"/>
              <p:cNvSpPr/>
              <p:nvPr/>
            </p:nvSpPr>
            <p:spPr>
              <a:xfrm rot="13500000">
                <a:off x="8903810" y="2037372"/>
                <a:ext cx="551089" cy="697283"/>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rot="14794425" flipH="1">
                <a:off x="9148409" y="2020952"/>
                <a:ext cx="45719" cy="972700"/>
              </a:xfrm>
              <a:prstGeom prst="rect">
                <a:avLst/>
              </a:prstGeom>
              <a:gradFill>
                <a:gsLst>
                  <a:gs pos="23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4" name="组合 23"/>
          <p:cNvGrpSpPr/>
          <p:nvPr/>
        </p:nvGrpSpPr>
        <p:grpSpPr>
          <a:xfrm rot="10800000">
            <a:off x="-2924527" y="-1761790"/>
            <a:ext cx="5203892" cy="9432161"/>
            <a:chOff x="9913611" y="-874843"/>
            <a:chExt cx="5203892" cy="9432161"/>
          </a:xfrm>
        </p:grpSpPr>
        <p:sp>
          <p:nvSpPr>
            <p:cNvPr id="25" name="矩形 24"/>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9913611" y="230057"/>
              <a:ext cx="5203892" cy="8327261"/>
              <a:chOff x="9913611" y="230057"/>
              <a:chExt cx="5203892" cy="8327261"/>
            </a:xfrm>
          </p:grpSpPr>
          <p:sp>
            <p:nvSpPr>
              <p:cNvPr id="32" name="等腰三角形 31"/>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6" name="组合 35"/>
          <p:cNvGrpSpPr/>
          <p:nvPr/>
        </p:nvGrpSpPr>
        <p:grpSpPr>
          <a:xfrm rot="10115499">
            <a:off x="2834290" y="3888429"/>
            <a:ext cx="1155815" cy="823954"/>
            <a:chOff x="8726787" y="1847346"/>
            <a:chExt cx="1155814" cy="823954"/>
          </a:xfrm>
        </p:grpSpPr>
        <p:grpSp>
          <p:nvGrpSpPr>
            <p:cNvPr id="37" name="组合 36"/>
            <p:cNvGrpSpPr/>
            <p:nvPr/>
          </p:nvGrpSpPr>
          <p:grpSpPr>
            <a:xfrm>
              <a:off x="9076793" y="2420454"/>
              <a:ext cx="442756" cy="250846"/>
              <a:chOff x="8684919" y="2110469"/>
              <a:chExt cx="972700" cy="551089"/>
            </a:xfrm>
          </p:grpSpPr>
          <p:sp>
            <p:nvSpPr>
              <p:cNvPr id="41" name="等腰三角形 40"/>
              <p:cNvSpPr/>
              <p:nvPr/>
            </p:nvSpPr>
            <p:spPr>
              <a:xfrm rot="13500000">
                <a:off x="8903810" y="2037372"/>
                <a:ext cx="551089" cy="697283"/>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rot="14794425" flipH="1">
                <a:off x="9148409" y="2020952"/>
                <a:ext cx="45719" cy="972700"/>
              </a:xfrm>
              <a:prstGeom prst="rect">
                <a:avLst/>
              </a:prstGeom>
              <a:gradFill>
                <a:gsLst>
                  <a:gs pos="23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8726787" y="1847346"/>
              <a:ext cx="1155814" cy="654833"/>
              <a:chOff x="8684919" y="2110469"/>
              <a:chExt cx="972700" cy="551089"/>
            </a:xfrm>
          </p:grpSpPr>
          <p:sp>
            <p:nvSpPr>
              <p:cNvPr id="39" name="等腰三角形 38"/>
              <p:cNvSpPr/>
              <p:nvPr/>
            </p:nvSpPr>
            <p:spPr>
              <a:xfrm rot="13500000">
                <a:off x="8903810" y="2037372"/>
                <a:ext cx="551089" cy="697283"/>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rot="14794425" flipH="1">
                <a:off x="9148409" y="2020952"/>
                <a:ext cx="45719" cy="972700"/>
              </a:xfrm>
              <a:prstGeom prst="rect">
                <a:avLst/>
              </a:prstGeom>
              <a:gradFill>
                <a:gsLst>
                  <a:gs pos="23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 name="矩形 3"/>
          <p:cNvSpPr/>
          <p:nvPr/>
        </p:nvSpPr>
        <p:spPr>
          <a:xfrm>
            <a:off x="3362952" y="3821437"/>
            <a:ext cx="5069747" cy="60909"/>
          </a:xfrm>
          <a:prstGeom prst="rect">
            <a:avLst/>
          </a:prstGeom>
          <a:solidFill>
            <a:srgbClr val="00B0F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362952" y="2042806"/>
            <a:ext cx="5069747" cy="60909"/>
          </a:xfrm>
          <a:prstGeom prst="rect">
            <a:avLst/>
          </a:prstGeom>
          <a:solidFill>
            <a:srgbClr val="00B0F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209436" y="4310998"/>
            <a:ext cx="3744065" cy="288779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rot="1304525">
            <a:off x="4781636" y="-935253"/>
            <a:ext cx="8273384" cy="9669547"/>
          </a:xfrm>
          <a:custGeom>
            <a:avLst/>
            <a:gdLst>
              <a:gd name="connsiteX0" fmla="*/ 0 w 8273384"/>
              <a:gd name="connsiteY0" fmla="*/ 2286310 h 9669547"/>
              <a:gd name="connsiteX1" fmla="*/ 5732982 w 8273384"/>
              <a:gd name="connsiteY1" fmla="*/ 0 h 9669547"/>
              <a:gd name="connsiteX2" fmla="*/ 8273384 w 8273384"/>
              <a:gd name="connsiteY2" fmla="*/ 6370127 h 9669547"/>
              <a:gd name="connsiteX3" fmla="*/ 0 w 8273384"/>
              <a:gd name="connsiteY3" fmla="*/ 9669547 h 9669547"/>
            </a:gdLst>
            <a:ahLst/>
            <a:cxnLst>
              <a:cxn ang="0">
                <a:pos x="connsiteX0" y="connsiteY0"/>
              </a:cxn>
              <a:cxn ang="0">
                <a:pos x="connsiteX1" y="connsiteY1"/>
              </a:cxn>
              <a:cxn ang="0">
                <a:pos x="connsiteX2" y="connsiteY2"/>
              </a:cxn>
              <a:cxn ang="0">
                <a:pos x="connsiteX3" y="connsiteY3"/>
              </a:cxn>
            </a:cxnLst>
            <a:rect l="l" t="t" r="r" b="b"/>
            <a:pathLst>
              <a:path w="8273384" h="9669547">
                <a:moveTo>
                  <a:pt x="0" y="2286310"/>
                </a:moveTo>
                <a:lnTo>
                  <a:pt x="5732982" y="0"/>
                </a:lnTo>
                <a:lnTo>
                  <a:pt x="8273384" y="6370127"/>
                </a:lnTo>
                <a:lnTo>
                  <a:pt x="0" y="966954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1294425" flipH="1">
            <a:off x="4463011" y="-768663"/>
            <a:ext cx="297523" cy="81407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294425">
            <a:off x="3626918" y="3139212"/>
            <a:ext cx="45719" cy="8140700"/>
          </a:xfrm>
          <a:prstGeom prst="rect">
            <a:avLst/>
          </a:prstGeom>
          <a:gradFill>
            <a:gsLst>
              <a:gs pos="53000">
                <a:schemeClr val="accent1">
                  <a:lumMod val="5000"/>
                  <a:lumOff val="95000"/>
                  <a:alpha val="0"/>
                </a:schemeClr>
              </a:gs>
              <a:gs pos="100000">
                <a:srgbClr val="00B0F0"/>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平行四边形 70"/>
          <p:cNvSpPr/>
          <p:nvPr/>
        </p:nvSpPr>
        <p:spPr>
          <a:xfrm>
            <a:off x="2854223" y="2974560"/>
            <a:ext cx="7153141" cy="654254"/>
          </a:xfrm>
          <a:prstGeom prst="parallelogram">
            <a:avLst>
              <a:gd name="adj" fmla="val 40062"/>
            </a:avLst>
          </a:pr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平行四边形 26"/>
          <p:cNvSpPr/>
          <p:nvPr/>
        </p:nvSpPr>
        <p:spPr>
          <a:xfrm>
            <a:off x="2786377" y="2898838"/>
            <a:ext cx="7153141" cy="654254"/>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2791389" y="3356347"/>
            <a:ext cx="224913" cy="194287"/>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934168" y="2954292"/>
            <a:ext cx="5364480" cy="460375"/>
          </a:xfrm>
          <a:prstGeom prst="rect">
            <a:avLst/>
          </a:prstGeom>
          <a:noFill/>
        </p:spPr>
        <p:txBody>
          <a:bodyPr wrap="none" rtlCol="0">
            <a:spAutoFit/>
          </a:bodyPr>
          <a:lstStyle/>
          <a:p>
            <a:pPr algn="l"/>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专项背景、支持范围、</a:t>
            </a: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申报条件及</a:t>
            </a: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其他</a:t>
            </a:r>
            <a:endPar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30" name="平行四边形 29"/>
          <p:cNvSpPr/>
          <p:nvPr/>
        </p:nvSpPr>
        <p:spPr>
          <a:xfrm>
            <a:off x="2295877" y="2711472"/>
            <a:ext cx="981003" cy="654254"/>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t>1</a:t>
            </a:r>
            <a:endParaRPr lang="zh-CN" altLang="en-US" sz="3600" i="1" dirty="0"/>
          </a:p>
        </p:txBody>
      </p:sp>
      <p:grpSp>
        <p:nvGrpSpPr>
          <p:cNvPr id="6" name="组合 5"/>
          <p:cNvGrpSpPr/>
          <p:nvPr/>
        </p:nvGrpSpPr>
        <p:grpSpPr>
          <a:xfrm>
            <a:off x="9913611" y="-874841"/>
            <a:ext cx="5203892" cy="9432161"/>
            <a:chOff x="9913611" y="-874843"/>
            <a:chExt cx="5203892" cy="9432161"/>
          </a:xfrm>
        </p:grpSpPr>
        <p:sp>
          <p:nvSpPr>
            <p:cNvPr id="26" name="矩形 25"/>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9913611" y="230057"/>
              <a:ext cx="5203892" cy="8327261"/>
              <a:chOff x="9913611" y="230057"/>
              <a:chExt cx="5203892" cy="8327261"/>
            </a:xfrm>
          </p:grpSpPr>
          <p:sp>
            <p:nvSpPr>
              <p:cNvPr id="53" name="等腰三角形 52"/>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等腰三角形 53"/>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8" name="组合 7"/>
          <p:cNvGrpSpPr/>
          <p:nvPr/>
        </p:nvGrpSpPr>
        <p:grpSpPr>
          <a:xfrm>
            <a:off x="9076794" y="2420454"/>
            <a:ext cx="442756" cy="250846"/>
            <a:chOff x="8684919" y="2110469"/>
            <a:chExt cx="972700" cy="551089"/>
          </a:xfrm>
        </p:grpSpPr>
        <p:sp>
          <p:nvSpPr>
            <p:cNvPr id="55" name="等腰三角形 54"/>
            <p:cNvSpPr/>
            <p:nvPr/>
          </p:nvSpPr>
          <p:spPr>
            <a:xfrm rot="13500000">
              <a:off x="8903810" y="2037372"/>
              <a:ext cx="551089" cy="697283"/>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rot="14794425" flipH="1">
              <a:off x="9148409" y="2020952"/>
              <a:ext cx="45719" cy="972700"/>
            </a:xfrm>
            <a:prstGeom prst="rect">
              <a:avLst/>
            </a:prstGeom>
            <a:gradFill>
              <a:gsLst>
                <a:gs pos="23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8726787" y="1847348"/>
            <a:ext cx="1155815" cy="654833"/>
            <a:chOff x="8684919" y="2110469"/>
            <a:chExt cx="972700" cy="551089"/>
          </a:xfrm>
        </p:grpSpPr>
        <p:sp>
          <p:nvSpPr>
            <p:cNvPr id="59" name="等腰三角形 58"/>
            <p:cNvSpPr/>
            <p:nvPr/>
          </p:nvSpPr>
          <p:spPr>
            <a:xfrm rot="13500000">
              <a:off x="8903810" y="2037372"/>
              <a:ext cx="551089" cy="697283"/>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rot="14794425" flipH="1">
              <a:off x="9148409" y="2020952"/>
              <a:ext cx="45719" cy="972700"/>
            </a:xfrm>
            <a:prstGeom prst="rect">
              <a:avLst/>
            </a:prstGeom>
            <a:gradFill>
              <a:gsLst>
                <a:gs pos="23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689100" cy="13882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ppt_x"/>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27" grpId="0" animBg="1"/>
      <p:bldP spid="28" grpId="0" animBg="1"/>
      <p:bldP spid="29" grpId="0"/>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rot="1304525">
            <a:off x="2355114" y="-1344628"/>
            <a:ext cx="10585505" cy="10591619"/>
          </a:xfrm>
          <a:custGeom>
            <a:avLst/>
            <a:gdLst>
              <a:gd name="connsiteX0" fmla="*/ 5732982 w 10585505"/>
              <a:gd name="connsiteY0" fmla="*/ 922072 h 10591619"/>
              <a:gd name="connsiteX1" fmla="*/ 5732982 w 10585505"/>
              <a:gd name="connsiteY1" fmla="*/ 922072 h 10591619"/>
              <a:gd name="connsiteX2" fmla="*/ 8045103 w 10585505"/>
              <a:gd name="connsiteY2" fmla="*/ 0 h 10591619"/>
              <a:gd name="connsiteX3" fmla="*/ 10585505 w 10585505"/>
              <a:gd name="connsiteY3" fmla="*/ 6370127 h 10591619"/>
              <a:gd name="connsiteX4" fmla="*/ 8273384 w 10585505"/>
              <a:gd name="connsiteY4" fmla="*/ 7292199 h 10591619"/>
              <a:gd name="connsiteX5" fmla="*/ 8273384 w 10585505"/>
              <a:gd name="connsiteY5" fmla="*/ 7292199 h 10591619"/>
              <a:gd name="connsiteX6" fmla="*/ 0 w 10585505"/>
              <a:gd name="connsiteY6" fmla="*/ 10591619 h 10591619"/>
              <a:gd name="connsiteX7" fmla="*/ 0 w 10585505"/>
              <a:gd name="connsiteY7" fmla="*/ 3208382 h 105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85505" h="10591619">
                <a:moveTo>
                  <a:pt x="5732982" y="922072"/>
                </a:moveTo>
                <a:lnTo>
                  <a:pt x="5732982" y="922072"/>
                </a:lnTo>
                <a:lnTo>
                  <a:pt x="8045103" y="0"/>
                </a:lnTo>
                <a:lnTo>
                  <a:pt x="10585505" y="6370127"/>
                </a:lnTo>
                <a:lnTo>
                  <a:pt x="8273384" y="7292199"/>
                </a:lnTo>
                <a:lnTo>
                  <a:pt x="8273384" y="7292199"/>
                </a:lnTo>
                <a:lnTo>
                  <a:pt x="0" y="10591619"/>
                </a:lnTo>
                <a:lnTo>
                  <a:pt x="0" y="320838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43"/>
          <p:cNvGrpSpPr/>
          <p:nvPr/>
        </p:nvGrpSpPr>
        <p:grpSpPr>
          <a:xfrm>
            <a:off x="9913611" y="-874841"/>
            <a:ext cx="5203892" cy="9432161"/>
            <a:chOff x="9913611" y="-874843"/>
            <a:chExt cx="5203892" cy="9432161"/>
          </a:xfrm>
        </p:grpSpPr>
        <p:sp>
          <p:nvSpPr>
            <p:cNvPr id="45" name="矩形 44"/>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45"/>
            <p:cNvGrpSpPr/>
            <p:nvPr/>
          </p:nvGrpSpPr>
          <p:grpSpPr>
            <a:xfrm>
              <a:off x="9913611" y="230057"/>
              <a:ext cx="5203892" cy="8327261"/>
              <a:chOff x="9913611" y="230057"/>
              <a:chExt cx="5203892" cy="8327261"/>
            </a:xfrm>
          </p:grpSpPr>
          <p:sp>
            <p:nvSpPr>
              <p:cNvPr id="48" name="等腰三角形 47"/>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9" name="矩形 18"/>
          <p:cNvSpPr/>
          <p:nvPr/>
        </p:nvSpPr>
        <p:spPr>
          <a:xfrm rot="1294425" flipH="1">
            <a:off x="1908241" y="-768663"/>
            <a:ext cx="297523" cy="81407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294425">
            <a:off x="772917" y="3253511"/>
            <a:ext cx="45719" cy="8140700"/>
          </a:xfrm>
          <a:prstGeom prst="rect">
            <a:avLst/>
          </a:prstGeom>
          <a:gradFill>
            <a:gsLst>
              <a:gs pos="53000">
                <a:schemeClr val="accent1">
                  <a:lumMod val="5000"/>
                  <a:lumOff val="95000"/>
                  <a:alpha val="0"/>
                </a:schemeClr>
              </a:gs>
              <a:gs pos="100000">
                <a:srgbClr val="00B0F0"/>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3054603" y="510290"/>
            <a:ext cx="9670797" cy="654254"/>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3059616" y="967799"/>
            <a:ext cx="224913" cy="194287"/>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202395" y="565744"/>
            <a:ext cx="1402080" cy="460375"/>
          </a:xfrm>
          <a:prstGeom prst="rect">
            <a:avLst/>
          </a:prstGeom>
          <a:noFill/>
        </p:spPr>
        <p:txBody>
          <a:bodyPr wrap="none" rtlCol="0">
            <a:spAutoFit/>
          </a:bodyPr>
          <a:lstStyle/>
          <a:p>
            <a:pPr algn="l"/>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专项</a:t>
            </a: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背景</a:t>
            </a:r>
            <a:endPar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33" name="平行四边形 32"/>
          <p:cNvSpPr/>
          <p:nvPr/>
        </p:nvSpPr>
        <p:spPr>
          <a:xfrm>
            <a:off x="2564103" y="322924"/>
            <a:ext cx="981003" cy="654254"/>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t>1</a:t>
            </a:r>
            <a:endParaRPr lang="zh-CN" altLang="en-US" sz="3600" i="1" dirty="0"/>
          </a:p>
        </p:txBody>
      </p:sp>
      <p:sp>
        <p:nvSpPr>
          <p:cNvPr id="41" name="文本框 40"/>
          <p:cNvSpPr txBox="1"/>
          <p:nvPr/>
        </p:nvSpPr>
        <p:spPr>
          <a:xfrm>
            <a:off x="2824480" y="1501775"/>
            <a:ext cx="8933180" cy="1753235"/>
          </a:xfrm>
          <a:prstGeom prst="rect">
            <a:avLst/>
          </a:prstGeom>
          <a:noFill/>
        </p:spPr>
        <p:txBody>
          <a:bodyPr wrap="square" rtlCol="0">
            <a:spAutoFit/>
          </a:bodyPr>
          <a:lstStyle/>
          <a:p>
            <a:pPr lvl="0" indent="457200" algn="l">
              <a:lnSpc>
                <a:spcPct val="150000"/>
              </a:lnSpc>
            </a:pPr>
            <a:r>
              <a:rPr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上海化学工业区促进科技创新和成果转化专项扶持项目</a:t>
            </a:r>
            <a:r>
              <a:rPr lang="zh-CN"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a:t>
            </a:r>
            <a:endParaRPr lang="zh-CN"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endParaRPr>
          </a:p>
          <a:p>
            <a:pPr lvl="0" indent="457200" algn="l">
              <a:lnSpc>
                <a:spcPct val="150000"/>
              </a:lnSpc>
            </a:pPr>
            <a:r>
              <a:rPr lang="zh-CN"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培育上海化工区科创功能，打造上海化工新材料科技创新策源地，全力打响上海绿色化工</a:t>
            </a:r>
            <a:r>
              <a:rPr lang="en-US" altLang="zh-CN"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a:t>
            </a:r>
            <a:r>
              <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制造品牌</a:t>
            </a:r>
            <a:r>
              <a:rPr lang="en-US" altLang="zh-CN"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a:t>
            </a:r>
            <a:r>
              <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，对标建设具有国际影响力的</a:t>
            </a:r>
            <a:r>
              <a:rPr lang="en-US" altLang="zh-CN"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a:t>
            </a:r>
            <a:r>
              <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最高标准、</a:t>
            </a:r>
            <a:r>
              <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最高要求、最好水平</a:t>
            </a:r>
            <a:r>
              <a:rPr lang="en-US" altLang="zh-CN"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a:t>
            </a:r>
            <a:r>
              <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的世界级化工产业</a:t>
            </a:r>
            <a:r>
              <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基地。</a:t>
            </a:r>
            <a:endPar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689100" cy="1388246"/>
          </a:xfrm>
          <a:prstGeom prst="rect">
            <a:avLst/>
          </a:prstGeom>
        </p:spPr>
      </p:pic>
      <p:sp>
        <p:nvSpPr>
          <p:cNvPr id="4" name="文本框 3"/>
          <p:cNvSpPr txBox="1"/>
          <p:nvPr/>
        </p:nvSpPr>
        <p:spPr>
          <a:xfrm>
            <a:off x="2900680" y="3529965"/>
            <a:ext cx="8828405" cy="1753235"/>
          </a:xfrm>
          <a:prstGeom prst="rect">
            <a:avLst/>
          </a:prstGeom>
          <a:noFill/>
        </p:spPr>
        <p:txBody>
          <a:bodyPr wrap="square" rtlCol="0">
            <a:spAutoFit/>
          </a:bodyPr>
          <a:p>
            <a:pPr indent="457200" algn="just">
              <a:lnSpc>
                <a:spcPct val="150000"/>
              </a:lnSpc>
            </a:pPr>
            <a:r>
              <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文件依据：</a:t>
            </a:r>
            <a:r>
              <a:rPr lang="en-US" altLang="zh-CN"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a:t>
            </a:r>
            <a:r>
              <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上海化学工业区专项发展资金管理办法</a:t>
            </a:r>
            <a:r>
              <a:rPr lang="en-US" altLang="zh-CN"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 </a:t>
            </a:r>
            <a:r>
              <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（沪财企</a:t>
            </a:r>
            <a:r>
              <a:rPr lang="en-US" altLang="zh-CN"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〔2018〕22</a:t>
            </a:r>
            <a:r>
              <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号）、</a:t>
            </a:r>
            <a:r>
              <a:rPr lang="en-US" altLang="zh-CN"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a:t>
            </a:r>
            <a:r>
              <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上海化学工业区促进科技创新和成果转化专项扶持实施办法</a:t>
            </a:r>
            <a:r>
              <a:rPr lang="en-US" altLang="zh-CN"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a:t>
            </a:r>
            <a:r>
              <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（沪化管</a:t>
            </a:r>
            <a:r>
              <a:rPr lang="en-US" altLang="zh-CN"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〔2018〕108</a:t>
            </a:r>
            <a:r>
              <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号）、</a:t>
            </a:r>
            <a:r>
              <a:rPr lang="en-US" altLang="zh-CN"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a:t>
            </a:r>
            <a:r>
              <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关于</a:t>
            </a:r>
            <a:r>
              <a:rPr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开展2022年度上海化学工业区促进科技创新和成果转化专项扶持项目申报工作的通知</a:t>
            </a:r>
            <a:r>
              <a:rPr lang="en-US" altLang="zh-CN"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a:t>
            </a:r>
            <a:r>
              <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（沪化管〔2022〕14号）</a:t>
            </a:r>
            <a:endParaRPr lang="zh-CN" altLang="en-US"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rot="1304525">
            <a:off x="2391309" y="-1344628"/>
            <a:ext cx="10585505" cy="10591619"/>
          </a:xfrm>
          <a:custGeom>
            <a:avLst/>
            <a:gdLst>
              <a:gd name="connsiteX0" fmla="*/ 5732982 w 10585505"/>
              <a:gd name="connsiteY0" fmla="*/ 922072 h 10591619"/>
              <a:gd name="connsiteX1" fmla="*/ 5732982 w 10585505"/>
              <a:gd name="connsiteY1" fmla="*/ 922072 h 10591619"/>
              <a:gd name="connsiteX2" fmla="*/ 8045103 w 10585505"/>
              <a:gd name="connsiteY2" fmla="*/ 0 h 10591619"/>
              <a:gd name="connsiteX3" fmla="*/ 10585505 w 10585505"/>
              <a:gd name="connsiteY3" fmla="*/ 6370127 h 10591619"/>
              <a:gd name="connsiteX4" fmla="*/ 8273384 w 10585505"/>
              <a:gd name="connsiteY4" fmla="*/ 7292199 h 10591619"/>
              <a:gd name="connsiteX5" fmla="*/ 8273384 w 10585505"/>
              <a:gd name="connsiteY5" fmla="*/ 7292199 h 10591619"/>
              <a:gd name="connsiteX6" fmla="*/ 0 w 10585505"/>
              <a:gd name="connsiteY6" fmla="*/ 10591619 h 10591619"/>
              <a:gd name="connsiteX7" fmla="*/ 0 w 10585505"/>
              <a:gd name="connsiteY7" fmla="*/ 3208382 h 105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85505" h="10591619">
                <a:moveTo>
                  <a:pt x="5732982" y="922072"/>
                </a:moveTo>
                <a:lnTo>
                  <a:pt x="5732982" y="922072"/>
                </a:lnTo>
                <a:lnTo>
                  <a:pt x="8045103" y="0"/>
                </a:lnTo>
                <a:lnTo>
                  <a:pt x="10585505" y="6370127"/>
                </a:lnTo>
                <a:lnTo>
                  <a:pt x="8273384" y="7292199"/>
                </a:lnTo>
                <a:lnTo>
                  <a:pt x="8273384" y="7292199"/>
                </a:lnTo>
                <a:lnTo>
                  <a:pt x="0" y="10591619"/>
                </a:lnTo>
                <a:lnTo>
                  <a:pt x="0" y="320838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43"/>
          <p:cNvGrpSpPr/>
          <p:nvPr/>
        </p:nvGrpSpPr>
        <p:grpSpPr>
          <a:xfrm>
            <a:off x="9913611" y="-874841"/>
            <a:ext cx="5203892" cy="9432161"/>
            <a:chOff x="9913611" y="-874843"/>
            <a:chExt cx="5203892" cy="9432161"/>
          </a:xfrm>
        </p:grpSpPr>
        <p:sp>
          <p:nvSpPr>
            <p:cNvPr id="45" name="矩形 44"/>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45"/>
            <p:cNvGrpSpPr/>
            <p:nvPr/>
          </p:nvGrpSpPr>
          <p:grpSpPr>
            <a:xfrm>
              <a:off x="9913611" y="230057"/>
              <a:ext cx="5203892" cy="8327261"/>
              <a:chOff x="9913611" y="230057"/>
              <a:chExt cx="5203892" cy="8327261"/>
            </a:xfrm>
          </p:grpSpPr>
          <p:sp>
            <p:nvSpPr>
              <p:cNvPr id="48" name="等腰三角形 47"/>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9" name="矩形 18"/>
          <p:cNvSpPr/>
          <p:nvPr/>
        </p:nvSpPr>
        <p:spPr>
          <a:xfrm rot="1294425" flipH="1">
            <a:off x="1908241" y="-768663"/>
            <a:ext cx="297523" cy="81407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294425">
            <a:off x="772917" y="3253511"/>
            <a:ext cx="45719" cy="8140700"/>
          </a:xfrm>
          <a:prstGeom prst="rect">
            <a:avLst/>
          </a:prstGeom>
          <a:gradFill>
            <a:gsLst>
              <a:gs pos="53000">
                <a:schemeClr val="accent1">
                  <a:lumMod val="5000"/>
                  <a:lumOff val="95000"/>
                  <a:alpha val="0"/>
                </a:schemeClr>
              </a:gs>
              <a:gs pos="100000">
                <a:srgbClr val="00B0F0"/>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3054603" y="510290"/>
            <a:ext cx="9670797" cy="654254"/>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3059616" y="967799"/>
            <a:ext cx="224913" cy="194287"/>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202395" y="565744"/>
            <a:ext cx="1415772" cy="461665"/>
          </a:xfrm>
          <a:prstGeom prst="rect">
            <a:avLst/>
          </a:prstGeom>
          <a:noFill/>
        </p:spPr>
        <p:txBody>
          <a:bodyPr wrap="none" rtlCol="0">
            <a:spAutoFit/>
          </a:bodyPr>
          <a:lstStyle/>
          <a:p>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支持范围</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平行四边形 32"/>
          <p:cNvSpPr/>
          <p:nvPr/>
        </p:nvSpPr>
        <p:spPr>
          <a:xfrm>
            <a:off x="2564103" y="322924"/>
            <a:ext cx="981003" cy="654254"/>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t>1</a:t>
            </a:r>
            <a:endParaRPr lang="zh-CN" altLang="en-US" sz="3600" i="1" dirty="0"/>
          </a:p>
        </p:txBody>
      </p:sp>
      <p:sp>
        <p:nvSpPr>
          <p:cNvPr id="41" name="文本框 40"/>
          <p:cNvSpPr txBox="1"/>
          <p:nvPr/>
        </p:nvSpPr>
        <p:spPr>
          <a:xfrm>
            <a:off x="2929440" y="1254215"/>
            <a:ext cx="9000000" cy="5077460"/>
          </a:xfrm>
          <a:prstGeom prst="rect">
            <a:avLst/>
          </a:prstGeom>
          <a:noFill/>
        </p:spPr>
        <p:txBody>
          <a:bodyPr wrap="square" rtlCol="0">
            <a:spAutoFit/>
          </a:bodyPr>
          <a:lstStyle/>
          <a:p>
            <a:pPr indent="457200" algn="just">
              <a:lnSpc>
                <a:spcPct val="150000"/>
              </a:lnSpc>
              <a:buFont typeface="Arial" panose="020B0604020202020204" pitchFamily="34" charset="0"/>
              <a:buChar char="•"/>
            </a:pPr>
            <a:r>
              <a:rPr lang="zh-CN" altLang="en-US"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方向</a:t>
            </a:r>
            <a:r>
              <a:rPr lang="en-US" altLang="zh-CN"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1</a:t>
            </a:r>
            <a:r>
              <a:rPr lang="zh-CN" altLang="en-US"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：科技创新项目建设：</a:t>
            </a:r>
            <a:r>
              <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自主研发国际国内领先技术、符合化工新材料（包括高端专用化学品）创新导向、投资额达到300万元以上的科创项目（含中试）的建设。</a:t>
            </a:r>
            <a:endPar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indent="457200" algn="just">
              <a:lnSpc>
                <a:spcPct val="150000"/>
              </a:lnSpc>
              <a:buFont typeface="Arial" panose="020B0604020202020204" pitchFamily="34" charset="0"/>
              <a:buChar char="•"/>
            </a:pPr>
            <a:r>
              <a:rPr lang="zh-CN" altLang="en-US"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方向</a:t>
            </a:r>
            <a:r>
              <a:rPr lang="en-US" altLang="zh-CN"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2</a:t>
            </a:r>
            <a:r>
              <a:rPr lang="zh-CN" altLang="en-US"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：创新服务平台建设：</a:t>
            </a:r>
            <a:r>
              <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由企业、高校、科研院所、创投机构等建设，具有开放性、共享性特征，提供共性技术服务、资源共享服务的创新服务平台。</a:t>
            </a:r>
            <a:endPar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indent="457200" algn="just">
              <a:lnSpc>
                <a:spcPct val="150000"/>
              </a:lnSpc>
              <a:buFont typeface="Arial" panose="020B0604020202020204" pitchFamily="34" charset="0"/>
              <a:buChar char="•"/>
            </a:pPr>
            <a:r>
              <a:rPr lang="zh-CN" altLang="en-US"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方向</a:t>
            </a:r>
            <a:r>
              <a:rPr lang="en-US" altLang="zh-CN"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3</a:t>
            </a:r>
            <a:r>
              <a:rPr lang="zh-CN" altLang="en-US"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：知识产权取得：</a:t>
            </a:r>
            <a:r>
              <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在化工区内形成并获得授权的发明专利、实用新型专利和PCT专利等。</a:t>
            </a:r>
            <a:endPar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indent="457200" algn="just">
              <a:lnSpc>
                <a:spcPct val="150000"/>
              </a:lnSpc>
              <a:buFont typeface="Arial" panose="020B0604020202020204" pitchFamily="34" charset="0"/>
              <a:buChar char="•"/>
            </a:pPr>
            <a:r>
              <a:rPr lang="zh-CN" altLang="en-US"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方向</a:t>
            </a:r>
            <a:r>
              <a:rPr lang="en-US" altLang="zh-CN"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4</a:t>
            </a:r>
            <a:r>
              <a:rPr lang="zh-CN" altLang="en-US"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：研发创新成果应用与转化：</a:t>
            </a:r>
            <a:r>
              <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在化工区内形成的自主研发创新成果，经认定属于技术转让的转移转化；以及研发创新成果在化工区内产业化并实现首批次产品销售。</a:t>
            </a:r>
            <a:endPar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indent="457200" algn="just">
              <a:lnSpc>
                <a:spcPct val="150000"/>
              </a:lnSpc>
              <a:buFont typeface="Arial" panose="020B0604020202020204" pitchFamily="34" charset="0"/>
              <a:buChar char="•"/>
            </a:pPr>
            <a:r>
              <a:rPr lang="zh-CN" altLang="en-US"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方向</a:t>
            </a:r>
            <a:r>
              <a:rPr lang="en-US" altLang="zh-CN"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5</a:t>
            </a:r>
            <a:r>
              <a:rPr lang="zh-CN" altLang="en-US"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：人才培育平台建设：</a:t>
            </a:r>
            <a:r>
              <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由企业与高校、科研院所等合作建立的院士专家工作站、博士后工作站。</a:t>
            </a:r>
            <a:endPar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indent="457200" algn="just">
              <a:lnSpc>
                <a:spcPct val="150000"/>
              </a:lnSpc>
              <a:buFont typeface="Arial" panose="020B0604020202020204" pitchFamily="34" charset="0"/>
              <a:buChar char="•"/>
            </a:pPr>
            <a:r>
              <a:rPr lang="zh-CN" altLang="en-US"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方向</a:t>
            </a:r>
            <a:r>
              <a:rPr lang="en-US" altLang="zh-CN"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6</a:t>
            </a:r>
            <a:r>
              <a:rPr lang="zh-CN" altLang="en-US"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：科技创新主题活动：</a:t>
            </a:r>
            <a:r>
              <a:rPr lang="zh-CN" altLang="en-US"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rPr>
              <a:t>化工区企事业单位、化工新材料创新联盟成员单位在化工区举办具有国际影响力的学术交流论坛、技术研讨、创新竞赛等科技创新主题活动。</a:t>
            </a:r>
            <a:endParaRPr lang="zh-CN" altLang="en-US" dirty="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689100" cy="13882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rot="1304525">
            <a:off x="2380977" y="-1396288"/>
            <a:ext cx="10585505" cy="10591619"/>
          </a:xfrm>
          <a:custGeom>
            <a:avLst/>
            <a:gdLst>
              <a:gd name="connsiteX0" fmla="*/ 5732982 w 10585505"/>
              <a:gd name="connsiteY0" fmla="*/ 922072 h 10591619"/>
              <a:gd name="connsiteX1" fmla="*/ 5732982 w 10585505"/>
              <a:gd name="connsiteY1" fmla="*/ 922072 h 10591619"/>
              <a:gd name="connsiteX2" fmla="*/ 8045103 w 10585505"/>
              <a:gd name="connsiteY2" fmla="*/ 0 h 10591619"/>
              <a:gd name="connsiteX3" fmla="*/ 10585505 w 10585505"/>
              <a:gd name="connsiteY3" fmla="*/ 6370127 h 10591619"/>
              <a:gd name="connsiteX4" fmla="*/ 8273384 w 10585505"/>
              <a:gd name="connsiteY4" fmla="*/ 7292199 h 10591619"/>
              <a:gd name="connsiteX5" fmla="*/ 8273384 w 10585505"/>
              <a:gd name="connsiteY5" fmla="*/ 7292199 h 10591619"/>
              <a:gd name="connsiteX6" fmla="*/ 0 w 10585505"/>
              <a:gd name="connsiteY6" fmla="*/ 10591619 h 10591619"/>
              <a:gd name="connsiteX7" fmla="*/ 0 w 10585505"/>
              <a:gd name="connsiteY7" fmla="*/ 3208382 h 105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85505" h="10591619">
                <a:moveTo>
                  <a:pt x="5732982" y="922072"/>
                </a:moveTo>
                <a:lnTo>
                  <a:pt x="5732982" y="922072"/>
                </a:lnTo>
                <a:lnTo>
                  <a:pt x="8045103" y="0"/>
                </a:lnTo>
                <a:lnTo>
                  <a:pt x="10585505" y="6370127"/>
                </a:lnTo>
                <a:lnTo>
                  <a:pt x="8273384" y="7292199"/>
                </a:lnTo>
                <a:lnTo>
                  <a:pt x="8273384" y="7292199"/>
                </a:lnTo>
                <a:lnTo>
                  <a:pt x="0" y="10591619"/>
                </a:lnTo>
                <a:lnTo>
                  <a:pt x="0" y="320838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a:off x="9913611" y="-884366"/>
            <a:ext cx="5203892" cy="9432161"/>
            <a:chOff x="9913611" y="-874843"/>
            <a:chExt cx="5203892" cy="9432161"/>
          </a:xfrm>
        </p:grpSpPr>
        <p:sp>
          <p:nvSpPr>
            <p:cNvPr id="45" name="矩形 44"/>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9913611" y="230057"/>
              <a:ext cx="5203892" cy="8327261"/>
              <a:chOff x="9913611" y="230057"/>
              <a:chExt cx="5203892" cy="8327261"/>
            </a:xfrm>
          </p:grpSpPr>
          <p:sp>
            <p:nvSpPr>
              <p:cNvPr id="48" name="等腰三角形 47"/>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9" name="矩形 18"/>
          <p:cNvSpPr/>
          <p:nvPr/>
        </p:nvSpPr>
        <p:spPr>
          <a:xfrm rot="1294425" flipH="1">
            <a:off x="1908241" y="-768663"/>
            <a:ext cx="297523" cy="81407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294425">
            <a:off x="772917" y="3253511"/>
            <a:ext cx="45719" cy="8140700"/>
          </a:xfrm>
          <a:prstGeom prst="rect">
            <a:avLst/>
          </a:prstGeom>
          <a:gradFill>
            <a:gsLst>
              <a:gs pos="53000">
                <a:schemeClr val="accent1">
                  <a:lumMod val="5000"/>
                  <a:lumOff val="95000"/>
                  <a:alpha val="0"/>
                </a:schemeClr>
              </a:gs>
              <a:gs pos="100000">
                <a:srgbClr val="00B0F0"/>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3054603" y="510290"/>
            <a:ext cx="9670797" cy="654254"/>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3059616" y="967799"/>
            <a:ext cx="224913" cy="194287"/>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202395" y="565744"/>
            <a:ext cx="2316480" cy="829945"/>
          </a:xfrm>
          <a:prstGeom prst="rect">
            <a:avLst/>
          </a:prstGeom>
          <a:noFill/>
        </p:spPr>
        <p:txBody>
          <a:bodyPr wrap="none" rtlCol="0">
            <a:spAutoFit/>
          </a:bodyPr>
          <a:lstStyle/>
          <a:p>
            <a:pPr algn="l"/>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申报条件及其他</a:t>
            </a:r>
            <a:endPar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平行四边形 32"/>
          <p:cNvSpPr/>
          <p:nvPr/>
        </p:nvSpPr>
        <p:spPr>
          <a:xfrm>
            <a:off x="2564103" y="322924"/>
            <a:ext cx="981003" cy="654254"/>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t>1</a:t>
            </a:r>
            <a:endParaRPr lang="zh-CN" altLang="en-US" sz="3600" i="1" dirty="0"/>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689100" cy="1388246"/>
          </a:xfrm>
          <a:prstGeom prst="rect">
            <a:avLst/>
          </a:prstGeom>
        </p:spPr>
      </p:pic>
      <p:grpSp>
        <p:nvGrpSpPr>
          <p:cNvPr id="17" name="文本1"/>
          <p:cNvGrpSpPr/>
          <p:nvPr/>
        </p:nvGrpSpPr>
        <p:grpSpPr bwMode="auto">
          <a:xfrm>
            <a:off x="2992755" y="1751965"/>
            <a:ext cx="8789035" cy="1156335"/>
            <a:chOff x="1393825" y="1474614"/>
            <a:chExt cx="6361113" cy="789495"/>
          </a:xfrm>
        </p:grpSpPr>
        <p:sp>
          <p:nvSpPr>
            <p:cNvPr id="21" name="AutoShape 45"/>
            <p:cNvSpPr>
              <a:spLocks noChangeArrowheads="1"/>
            </p:cNvSpPr>
            <p:nvPr/>
          </p:nvSpPr>
          <p:spPr bwMode="gray">
            <a:xfrm>
              <a:off x="1393825" y="1474614"/>
              <a:ext cx="6361113" cy="789495"/>
            </a:xfrm>
            <a:prstGeom prst="roundRect">
              <a:avLst>
                <a:gd name="adj" fmla="val 16667"/>
              </a:avLst>
            </a:prstGeom>
            <a:gradFill rotWithShape="1">
              <a:gsLst>
                <a:gs pos="0">
                  <a:srgbClr val="F9F9F9"/>
                </a:gs>
                <a:gs pos="100000">
                  <a:srgbClr val="EAEAEA"/>
                </a:gs>
              </a:gsLst>
              <a:lin ang="5400000" scaled="1"/>
            </a:gradFill>
            <a:ln w="19050">
              <a:solidFill>
                <a:srgbClr val="EAEAEA"/>
              </a:solidFill>
              <a:round/>
            </a:ln>
            <a:effectLst/>
          </p:spPr>
          <p:txBody>
            <a:bodyPr wrap="none" anchor="ctr"/>
            <a:lstStyle/>
            <a:p>
              <a:pPr fontAlgn="auto">
                <a:spcBef>
                  <a:spcPts val="0"/>
                </a:spcBef>
                <a:spcAft>
                  <a:spcPts val="0"/>
                </a:spcAft>
                <a:defRPr/>
              </a:pPr>
              <a:endParaRPr lang="zh-CN" altLang="zh-CN" kern="0">
                <a:solidFill>
                  <a:sysClr val="windowText" lastClr="000000"/>
                </a:solidFill>
              </a:endParaRPr>
            </a:p>
          </p:txBody>
        </p:sp>
        <p:sp>
          <p:nvSpPr>
            <p:cNvPr id="22" name="Text Box 64"/>
            <p:cNvSpPr txBox="1">
              <a:spLocks noChangeArrowheads="1"/>
            </p:cNvSpPr>
            <p:nvPr/>
          </p:nvSpPr>
          <p:spPr bwMode="black">
            <a:xfrm>
              <a:off x="1452562" y="1710791"/>
              <a:ext cx="6215064" cy="356378"/>
            </a:xfrm>
            <a:prstGeom prst="rect">
              <a:avLst/>
            </a:prstGeom>
            <a:noFill/>
            <a:ln>
              <a:noFill/>
            </a:ln>
            <a:effectLst/>
          </p:spPr>
          <p:txBody>
            <a:bodyPr>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marL="285750" indent="-285750" eaLnBrk="1" hangingPunct="1">
                <a:spcBef>
                  <a:spcPct val="50000"/>
                </a:spcBef>
                <a:buFont typeface="Arial" panose="020B0604020202020204" pitchFamily="34" charset="0"/>
                <a:buChar char="•"/>
                <a:defRPr/>
              </a:pPr>
              <a:r>
                <a:rPr lang="zh-CN" altLang="en-US" sz="1400" i="0" dirty="0" smtClean="0">
                  <a:solidFill>
                    <a:schemeClr val="accent5">
                      <a:lumMod val="50000"/>
                    </a:schemeClr>
                  </a:solidFill>
                  <a:latin typeface="微软雅黑" panose="020B0503020204020204" pitchFamily="34" charset="-122"/>
                  <a:ea typeface="微软雅黑" panose="020B0503020204020204" pitchFamily="34" charset="-122"/>
                </a:rPr>
                <a:t>在化工区内注册并从事科创活动，具有独立法人资格的企业、科研院所、民办非企业单位、公共服务机构等各类创新主体以及创新人才。优先支持疫情防控物资供应相关企业。</a:t>
              </a:r>
              <a:endParaRPr lang="zh-CN" altLang="en-US" sz="1400" i="0" dirty="0" smtClean="0">
                <a:solidFill>
                  <a:schemeClr val="accent5">
                    <a:lumMod val="50000"/>
                  </a:schemeClr>
                </a:solidFill>
                <a:latin typeface="微软雅黑" panose="020B0503020204020204" pitchFamily="34" charset="-122"/>
                <a:ea typeface="微软雅黑" panose="020B0503020204020204" pitchFamily="34" charset="-122"/>
              </a:endParaRPr>
            </a:p>
          </p:txBody>
        </p:sp>
      </p:grpSp>
      <p:grpSp>
        <p:nvGrpSpPr>
          <p:cNvPr id="24" name="深色1"/>
          <p:cNvGrpSpPr/>
          <p:nvPr/>
        </p:nvGrpSpPr>
        <p:grpSpPr bwMode="auto">
          <a:xfrm>
            <a:off x="3730308" y="1504212"/>
            <a:ext cx="4686300" cy="371889"/>
            <a:chOff x="2225675" y="1524000"/>
            <a:chExt cx="4686300" cy="496414"/>
          </a:xfrm>
        </p:grpSpPr>
        <p:sp>
          <p:nvSpPr>
            <p:cNvPr id="26" name="AutoShape 57"/>
            <p:cNvSpPr>
              <a:spLocks noChangeArrowheads="1"/>
            </p:cNvSpPr>
            <p:nvPr/>
          </p:nvSpPr>
          <p:spPr bwMode="gray">
            <a:xfrm>
              <a:off x="2225675" y="1524000"/>
              <a:ext cx="4686300" cy="464075"/>
            </a:xfrm>
            <a:prstGeom prst="roundRect">
              <a:avLst>
                <a:gd name="adj" fmla="val 24658"/>
              </a:avLst>
            </a:prstGeom>
            <a:solidFill>
              <a:schemeClr val="tx2">
                <a:lumMod val="60000"/>
                <a:lumOff val="40000"/>
              </a:schemeClr>
            </a:solidFill>
            <a:ln>
              <a:noFill/>
            </a:ln>
            <a:effectLst/>
          </p:spPr>
          <p:txBody>
            <a:bodyPr wrap="none" anchor="ctr"/>
            <a:lstStyle/>
            <a:p>
              <a:pPr fontAlgn="auto">
                <a:spcBef>
                  <a:spcPts val="0"/>
                </a:spcBef>
                <a:spcAft>
                  <a:spcPts val="0"/>
                </a:spcAft>
                <a:defRPr/>
              </a:pPr>
              <a:endParaRPr lang="zh-CN" altLang="zh-CN" kern="0">
                <a:solidFill>
                  <a:sysClr val="windowText" lastClr="000000"/>
                </a:solidFill>
                <a:latin typeface="微软雅黑" panose="020B0503020204020204" pitchFamily="34" charset="-122"/>
                <a:ea typeface="微软雅黑" panose="020B0503020204020204" pitchFamily="34" charset="-122"/>
              </a:endParaRPr>
            </a:p>
          </p:txBody>
        </p:sp>
        <p:sp>
          <p:nvSpPr>
            <p:cNvPr id="27" name="AutoShape 9"/>
            <p:cNvSpPr>
              <a:spLocks noChangeArrowheads="1"/>
            </p:cNvSpPr>
            <p:nvPr/>
          </p:nvSpPr>
          <p:spPr bwMode="auto">
            <a:xfrm>
              <a:off x="2339975" y="1530357"/>
              <a:ext cx="4464050" cy="22462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2676FF">
                    <a:lumMod val="20000"/>
                    <a:lumOff val="80000"/>
                    <a:alpha val="40000"/>
                  </a:srgbClr>
                </a:gs>
                <a:gs pos="100000">
                  <a:srgbClr val="FFFFFF">
                    <a:alpha val="0"/>
                  </a:srgbClr>
                </a:gs>
              </a:gsLst>
              <a:lin ang="5400000" scaled="1"/>
            </a:gradFill>
            <a:ln>
              <a:noFill/>
            </a:ln>
            <a:effectLst/>
          </p:spPr>
          <p:txBody>
            <a:bodyPr wrap="none" anchor="ctr"/>
            <a:lstStyle/>
            <a:p>
              <a:pPr fontAlgn="auto">
                <a:spcBef>
                  <a:spcPts val="0"/>
                </a:spcBef>
                <a:spcAft>
                  <a:spcPts val="0"/>
                </a:spcAft>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28" name="Rectangle 61"/>
            <p:cNvSpPr>
              <a:spLocks noChangeArrowheads="1"/>
            </p:cNvSpPr>
            <p:nvPr/>
          </p:nvSpPr>
          <p:spPr bwMode="gray">
            <a:xfrm>
              <a:off x="3756766" y="1568497"/>
              <a:ext cx="1127232" cy="451917"/>
            </a:xfrm>
            <a:prstGeom prst="rect">
              <a:avLst/>
            </a:prstGeom>
            <a:noFill/>
            <a:ln>
              <a:noFill/>
            </a:ln>
            <a:effectLst/>
          </p:spPr>
          <p:txBody>
            <a:bodyPr wrap="none">
              <a:spAutoFit/>
            </a:bodyPr>
            <a:lstStyle/>
            <a:p>
              <a:pPr algn="ctr" fontAlgn="auto">
                <a:spcBef>
                  <a:spcPct val="50000"/>
                </a:spcBef>
                <a:spcAft>
                  <a:spcPts val="0"/>
                </a:spcAft>
                <a:buClr>
                  <a:srgbClr val="1F3F5F"/>
                </a:buClr>
                <a:defRPr/>
              </a:pPr>
              <a:r>
                <a:rPr lang="zh-CN" altLang="en-US" sz="16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600" b="1" kern="0" dirty="0" smtClean="0">
                  <a:solidFill>
                    <a:srgbClr val="FFFFFF"/>
                  </a:solidFill>
                  <a:latin typeface="微软雅黑" panose="020B0503020204020204" pitchFamily="34" charset="-122"/>
                  <a:ea typeface="微软雅黑" panose="020B0503020204020204" pitchFamily="34" charset="-122"/>
                  <a:cs typeface="Arial" panose="020B0604020202020204" pitchFamily="34" charset="0"/>
                </a:rPr>
                <a:t>申报主体</a:t>
              </a:r>
              <a:endParaRPr lang="en-US" altLang="zh-CN" sz="16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9" name="文本2"/>
          <p:cNvGrpSpPr/>
          <p:nvPr/>
        </p:nvGrpSpPr>
        <p:grpSpPr bwMode="auto">
          <a:xfrm>
            <a:off x="2973070" y="3286760"/>
            <a:ext cx="8789035" cy="1033145"/>
            <a:chOff x="1393825" y="3024981"/>
            <a:chExt cx="6361113" cy="845500"/>
          </a:xfrm>
        </p:grpSpPr>
        <p:sp>
          <p:nvSpPr>
            <p:cNvPr id="30" name="AutoShape 45"/>
            <p:cNvSpPr>
              <a:spLocks noChangeArrowheads="1"/>
            </p:cNvSpPr>
            <p:nvPr/>
          </p:nvSpPr>
          <p:spPr bwMode="gray">
            <a:xfrm>
              <a:off x="1393825" y="3024981"/>
              <a:ext cx="6361113" cy="826272"/>
            </a:xfrm>
            <a:prstGeom prst="roundRect">
              <a:avLst>
                <a:gd name="adj" fmla="val 16667"/>
              </a:avLst>
            </a:prstGeom>
            <a:gradFill rotWithShape="1">
              <a:gsLst>
                <a:gs pos="0">
                  <a:srgbClr val="F9F9F9"/>
                </a:gs>
                <a:gs pos="100000">
                  <a:srgbClr val="EAEAEA"/>
                </a:gs>
              </a:gsLst>
              <a:lin ang="5400000" scaled="1"/>
            </a:gradFill>
            <a:ln w="19050">
              <a:solidFill>
                <a:srgbClr val="EAEAEA"/>
              </a:solidFill>
              <a:round/>
            </a:ln>
            <a:effectLst/>
          </p:spPr>
          <p:txBody>
            <a:bodyPr wrap="none" anchor="ctr"/>
            <a:lstStyle/>
            <a:p>
              <a:pPr fontAlgn="auto">
                <a:spcBef>
                  <a:spcPts val="0"/>
                </a:spcBef>
                <a:spcAft>
                  <a:spcPts val="0"/>
                </a:spcAft>
                <a:defRPr/>
              </a:pPr>
              <a:endParaRPr lang="zh-CN" altLang="zh-CN" kern="0">
                <a:solidFill>
                  <a:sysClr val="windowText" lastClr="000000"/>
                </a:solidFill>
              </a:endParaRPr>
            </a:p>
          </p:txBody>
        </p:sp>
        <p:sp>
          <p:nvSpPr>
            <p:cNvPr id="34" name="Text Box 64"/>
            <p:cNvSpPr txBox="1">
              <a:spLocks noChangeArrowheads="1"/>
            </p:cNvSpPr>
            <p:nvPr/>
          </p:nvSpPr>
          <p:spPr bwMode="black">
            <a:xfrm>
              <a:off x="1447596" y="3178803"/>
              <a:ext cx="6306882" cy="691678"/>
            </a:xfrm>
            <a:prstGeom prst="rect">
              <a:avLst/>
            </a:prstGeom>
            <a:noFill/>
            <a:ln>
              <a:noFill/>
            </a:ln>
            <a:effec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marL="285750" indent="-285750" eaLnBrk="1" fontAlgn="auto" hangingPunct="1">
                <a:spcBef>
                  <a:spcPct val="50000"/>
                </a:spcBef>
                <a:spcAft>
                  <a:spcPts val="0"/>
                </a:spcAft>
                <a:buFont typeface="Arial" panose="020B0604020202020204" pitchFamily="34" charset="0"/>
                <a:buChar char="•"/>
                <a:defRPr/>
              </a:pPr>
              <a:r>
                <a:rPr lang="zh-CN" altLang="en-US" sz="1400" i="0" dirty="0" smtClean="0">
                  <a:solidFill>
                    <a:schemeClr val="accent5">
                      <a:lumMod val="50000"/>
                    </a:schemeClr>
                  </a:solidFill>
                  <a:latin typeface="微软雅黑" panose="020B0503020204020204" pitchFamily="34" charset="-122"/>
                  <a:ea typeface="微软雅黑" panose="020B0503020204020204" pitchFamily="34" charset="-122"/>
                </a:rPr>
                <a:t>方向1</a:t>
              </a:r>
              <a:r>
                <a:rPr lang="zh-CN" altLang="en-US" sz="1400" i="0" dirty="0" smtClean="0">
                  <a:solidFill>
                    <a:schemeClr val="accent5">
                      <a:lumMod val="50000"/>
                    </a:schemeClr>
                  </a:solidFill>
                  <a:latin typeface="微软雅黑" panose="020B0503020204020204" pitchFamily="34" charset="-122"/>
                  <a:ea typeface="微软雅黑" panose="020B0503020204020204" pitchFamily="34" charset="-122"/>
                  <a:sym typeface="+mn-ea"/>
                </a:rPr>
                <a:t>科技创新项目建设</a:t>
              </a:r>
              <a:r>
                <a:rPr lang="zh-CN" altLang="en-US" sz="1400" i="0" dirty="0" smtClean="0">
                  <a:solidFill>
                    <a:schemeClr val="accent5">
                      <a:lumMod val="50000"/>
                    </a:schemeClr>
                  </a:solidFill>
                  <a:latin typeface="微软雅黑" panose="020B0503020204020204" pitchFamily="34" charset="-122"/>
                  <a:ea typeface="微软雅黑" panose="020B0503020204020204" pitchFamily="34" charset="-122"/>
                </a:rPr>
                <a:t>、2</a:t>
              </a:r>
              <a:r>
                <a:rPr lang="zh-CN" altLang="en-US" sz="1400" i="0" dirty="0" smtClean="0">
                  <a:solidFill>
                    <a:schemeClr val="accent5">
                      <a:lumMod val="50000"/>
                    </a:schemeClr>
                  </a:solidFill>
                  <a:latin typeface="微软雅黑" panose="020B0503020204020204" pitchFamily="34" charset="-122"/>
                  <a:ea typeface="微软雅黑" panose="020B0503020204020204" pitchFamily="34" charset="-122"/>
                  <a:sym typeface="+mn-ea"/>
                </a:rPr>
                <a:t>创新服务平台建设</a:t>
              </a:r>
              <a:r>
                <a:rPr lang="zh-CN" altLang="en-US" sz="1400" i="0" dirty="0" smtClean="0">
                  <a:solidFill>
                    <a:schemeClr val="accent5">
                      <a:lumMod val="50000"/>
                    </a:schemeClr>
                  </a:solidFill>
                  <a:latin typeface="微软雅黑" panose="020B0503020204020204" pitchFamily="34" charset="-122"/>
                  <a:ea typeface="微软雅黑" panose="020B0503020204020204" pitchFamily="34" charset="-122"/>
                </a:rPr>
                <a:t>、6</a:t>
              </a:r>
              <a:r>
                <a:rPr lang="zh-CN" altLang="en-US" sz="1400" i="0" dirty="0" smtClean="0">
                  <a:solidFill>
                    <a:schemeClr val="accent5">
                      <a:lumMod val="50000"/>
                    </a:schemeClr>
                  </a:solidFill>
                  <a:latin typeface="微软雅黑" panose="020B0503020204020204" pitchFamily="34" charset="-122"/>
                  <a:ea typeface="微软雅黑" panose="020B0503020204020204" pitchFamily="34" charset="-122"/>
                  <a:sym typeface="+mn-ea"/>
                </a:rPr>
                <a:t>科技创新主题活动</a:t>
              </a:r>
              <a:r>
                <a:rPr lang="zh-CN" altLang="en-US" sz="1400" i="0" dirty="0" smtClean="0">
                  <a:solidFill>
                    <a:schemeClr val="accent5">
                      <a:lumMod val="50000"/>
                    </a:schemeClr>
                  </a:solidFill>
                  <a:latin typeface="微软雅黑" panose="020B0503020204020204" pitchFamily="34" charset="-122"/>
                  <a:ea typeface="微软雅黑" panose="020B0503020204020204" pitchFamily="34" charset="-122"/>
                </a:rPr>
                <a:t>项目，应在2022年6月15日前开始建设，项目实施期限一般不超过三年</a:t>
              </a:r>
              <a:endParaRPr lang="zh-CN" altLang="en-US" sz="1400" i="0" dirty="0" smtClean="0">
                <a:solidFill>
                  <a:schemeClr val="accent5">
                    <a:lumMod val="50000"/>
                  </a:schemeClr>
                </a:solidFill>
                <a:latin typeface="微软雅黑" panose="020B0503020204020204" pitchFamily="34" charset="-122"/>
                <a:ea typeface="微软雅黑" panose="020B0503020204020204" pitchFamily="34" charset="-122"/>
              </a:endParaRPr>
            </a:p>
            <a:p>
              <a:pPr marL="285750" indent="-285750" eaLnBrk="1" fontAlgn="auto" hangingPunct="1">
                <a:spcBef>
                  <a:spcPct val="50000"/>
                </a:spcBef>
                <a:spcAft>
                  <a:spcPts val="0"/>
                </a:spcAft>
                <a:buFont typeface="Arial" panose="020B0604020202020204" pitchFamily="34" charset="0"/>
                <a:buChar char="•"/>
                <a:defRPr/>
              </a:pPr>
              <a:r>
                <a:rPr lang="zh-CN" altLang="en-US" sz="1400" i="0" dirty="0" smtClean="0">
                  <a:solidFill>
                    <a:schemeClr val="accent5">
                      <a:lumMod val="50000"/>
                    </a:schemeClr>
                  </a:solidFill>
                  <a:latin typeface="微软雅黑" panose="020B0503020204020204" pitchFamily="34" charset="-122"/>
                  <a:ea typeface="微软雅黑" panose="020B0503020204020204" pitchFamily="34" charset="-122"/>
                </a:rPr>
                <a:t>方向3</a:t>
              </a:r>
              <a:r>
                <a:rPr lang="zh-CN" altLang="en-US" sz="1400" i="0" dirty="0" smtClean="0">
                  <a:solidFill>
                    <a:schemeClr val="accent5">
                      <a:lumMod val="50000"/>
                    </a:schemeClr>
                  </a:solidFill>
                  <a:latin typeface="微软雅黑" panose="020B0503020204020204" pitchFamily="34" charset="-122"/>
                  <a:ea typeface="微软雅黑" panose="020B0503020204020204" pitchFamily="34" charset="-122"/>
                  <a:sym typeface="+mn-ea"/>
                </a:rPr>
                <a:t>知识产权取得</a:t>
              </a:r>
              <a:r>
                <a:rPr lang="zh-CN" altLang="en-US" sz="1400" i="0" dirty="0" smtClean="0">
                  <a:solidFill>
                    <a:schemeClr val="accent5">
                      <a:lumMod val="50000"/>
                    </a:schemeClr>
                  </a:solidFill>
                  <a:latin typeface="微软雅黑" panose="020B0503020204020204" pitchFamily="34" charset="-122"/>
                  <a:ea typeface="微软雅黑" panose="020B0503020204020204" pitchFamily="34" charset="-122"/>
                </a:rPr>
                <a:t>、4</a:t>
              </a:r>
              <a:r>
                <a:rPr lang="zh-CN" altLang="en-US" sz="1400" i="0" dirty="0" smtClean="0">
                  <a:solidFill>
                    <a:schemeClr val="accent5">
                      <a:lumMod val="50000"/>
                    </a:schemeClr>
                  </a:solidFill>
                  <a:latin typeface="微软雅黑" panose="020B0503020204020204" pitchFamily="34" charset="-122"/>
                  <a:ea typeface="微软雅黑" panose="020B0503020204020204" pitchFamily="34" charset="-122"/>
                  <a:sym typeface="+mn-ea"/>
                </a:rPr>
                <a:t>研发创新成果应用与转化</a:t>
              </a:r>
              <a:r>
                <a:rPr lang="zh-CN" altLang="en-US" sz="1400" i="0" dirty="0" smtClean="0">
                  <a:solidFill>
                    <a:schemeClr val="accent5">
                      <a:lumMod val="50000"/>
                    </a:schemeClr>
                  </a:solidFill>
                  <a:latin typeface="微软雅黑" panose="020B0503020204020204" pitchFamily="34" charset="-122"/>
                  <a:ea typeface="微软雅黑" panose="020B0503020204020204" pitchFamily="34" charset="-122"/>
                </a:rPr>
                <a:t>、5</a:t>
              </a:r>
              <a:r>
                <a:rPr lang="zh-CN" altLang="en-US" sz="1400" i="0" dirty="0" smtClean="0">
                  <a:solidFill>
                    <a:schemeClr val="accent5">
                      <a:lumMod val="50000"/>
                    </a:schemeClr>
                  </a:solidFill>
                  <a:latin typeface="微软雅黑" panose="020B0503020204020204" pitchFamily="34" charset="-122"/>
                  <a:ea typeface="微软雅黑" panose="020B0503020204020204" pitchFamily="34" charset="-122"/>
                  <a:sym typeface="+mn-ea"/>
                </a:rPr>
                <a:t>人才培育平台建设</a:t>
              </a:r>
              <a:r>
                <a:rPr lang="zh-CN" altLang="en-US" sz="1400" i="0" dirty="0" smtClean="0">
                  <a:solidFill>
                    <a:schemeClr val="accent5">
                      <a:lumMod val="50000"/>
                    </a:schemeClr>
                  </a:solidFill>
                  <a:latin typeface="微软雅黑" panose="020B0503020204020204" pitchFamily="34" charset="-122"/>
                  <a:ea typeface="微软雅黑" panose="020B0503020204020204" pitchFamily="34" charset="-122"/>
                </a:rPr>
                <a:t>项目，应为2020年1月1日后实施</a:t>
              </a:r>
              <a:endParaRPr lang="zh-CN" altLang="en-US" sz="1400" i="0" dirty="0" smtClean="0">
                <a:solidFill>
                  <a:schemeClr val="accent5">
                    <a:lumMod val="50000"/>
                  </a:schemeClr>
                </a:solidFill>
                <a:latin typeface="微软雅黑" panose="020B0503020204020204" pitchFamily="34" charset="-122"/>
                <a:ea typeface="微软雅黑" panose="020B0503020204020204" pitchFamily="34" charset="-122"/>
              </a:endParaRPr>
            </a:p>
          </p:txBody>
        </p:sp>
      </p:grpSp>
      <p:grpSp>
        <p:nvGrpSpPr>
          <p:cNvPr id="35" name="深色2"/>
          <p:cNvGrpSpPr/>
          <p:nvPr/>
        </p:nvGrpSpPr>
        <p:grpSpPr bwMode="auto">
          <a:xfrm>
            <a:off x="3825268" y="3116795"/>
            <a:ext cx="4686300" cy="371890"/>
            <a:chOff x="2246340" y="930951"/>
            <a:chExt cx="4686300" cy="496412"/>
          </a:xfrm>
        </p:grpSpPr>
        <p:sp>
          <p:nvSpPr>
            <p:cNvPr id="36" name="AutoShape 57"/>
            <p:cNvSpPr>
              <a:spLocks noChangeArrowheads="1"/>
            </p:cNvSpPr>
            <p:nvPr/>
          </p:nvSpPr>
          <p:spPr bwMode="gray">
            <a:xfrm>
              <a:off x="2246340" y="930951"/>
              <a:ext cx="4686300" cy="464071"/>
            </a:xfrm>
            <a:prstGeom prst="roundRect">
              <a:avLst>
                <a:gd name="adj" fmla="val 24658"/>
              </a:avLst>
            </a:prstGeom>
            <a:solidFill>
              <a:schemeClr val="tx2">
                <a:lumMod val="75000"/>
              </a:schemeClr>
            </a:solidFill>
            <a:ln>
              <a:noFill/>
            </a:ln>
            <a:effectLst/>
          </p:spPr>
          <p:txBody>
            <a:bodyPr wrap="none" anchor="ctr"/>
            <a:lstStyle/>
            <a:p>
              <a:pPr fontAlgn="auto">
                <a:spcBef>
                  <a:spcPts val="0"/>
                </a:spcBef>
                <a:spcAft>
                  <a:spcPts val="0"/>
                </a:spcAft>
                <a:defRPr/>
              </a:pPr>
              <a:endParaRPr lang="zh-CN" altLang="zh-CN" kern="0">
                <a:solidFill>
                  <a:sysClr val="windowText" lastClr="000000"/>
                </a:solidFill>
                <a:latin typeface="微软雅黑" panose="020B0503020204020204" pitchFamily="34" charset="-122"/>
                <a:ea typeface="微软雅黑" panose="020B0503020204020204" pitchFamily="34" charset="-122"/>
              </a:endParaRPr>
            </a:p>
          </p:txBody>
        </p:sp>
        <p:sp>
          <p:nvSpPr>
            <p:cNvPr id="37" name="AutoShape 9"/>
            <p:cNvSpPr>
              <a:spLocks noChangeArrowheads="1"/>
            </p:cNvSpPr>
            <p:nvPr/>
          </p:nvSpPr>
          <p:spPr bwMode="auto">
            <a:xfrm>
              <a:off x="2339975" y="932798"/>
              <a:ext cx="4464050" cy="22462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2676FF">
                    <a:lumMod val="20000"/>
                    <a:lumOff val="80000"/>
                    <a:alpha val="40000"/>
                  </a:srgbClr>
                </a:gs>
                <a:gs pos="100000">
                  <a:srgbClr val="FFFFFF">
                    <a:alpha val="0"/>
                  </a:srgbClr>
                </a:gs>
              </a:gsLst>
              <a:lin ang="5400000" scaled="1"/>
            </a:gradFill>
            <a:ln>
              <a:noFill/>
            </a:ln>
            <a:effectLst/>
          </p:spPr>
          <p:txBody>
            <a:bodyPr wrap="none" anchor="ctr"/>
            <a:lstStyle/>
            <a:p>
              <a:pPr fontAlgn="auto">
                <a:spcBef>
                  <a:spcPts val="0"/>
                </a:spcBef>
                <a:spcAft>
                  <a:spcPts val="0"/>
                </a:spcAft>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38" name="Rectangle 61"/>
            <p:cNvSpPr>
              <a:spLocks noChangeArrowheads="1"/>
            </p:cNvSpPr>
            <p:nvPr/>
          </p:nvSpPr>
          <p:spPr bwMode="gray">
            <a:xfrm>
              <a:off x="3777431" y="975450"/>
              <a:ext cx="1127232" cy="451913"/>
            </a:xfrm>
            <a:prstGeom prst="rect">
              <a:avLst/>
            </a:prstGeom>
            <a:noFill/>
            <a:ln>
              <a:noFill/>
            </a:ln>
            <a:effectLst/>
          </p:spPr>
          <p:txBody>
            <a:bodyPr wrap="none">
              <a:spAutoFit/>
            </a:bodyPr>
            <a:lstStyle/>
            <a:p>
              <a:pPr algn="ctr" fontAlgn="auto">
                <a:spcBef>
                  <a:spcPct val="50000"/>
                </a:spcBef>
                <a:spcAft>
                  <a:spcPts val="0"/>
                </a:spcAft>
                <a:buClr>
                  <a:srgbClr val="1F3F5F"/>
                </a:buClr>
                <a:defRPr/>
              </a:pPr>
              <a:r>
                <a:rPr lang="zh-CN" altLang="en-US" sz="16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600" b="1" kern="0" dirty="0" smtClean="0">
                  <a:solidFill>
                    <a:srgbClr val="FFFFFF"/>
                  </a:solidFill>
                  <a:latin typeface="微软雅黑" panose="020B0503020204020204" pitchFamily="34" charset="-122"/>
                  <a:ea typeface="微软雅黑" panose="020B0503020204020204" pitchFamily="34" charset="-122"/>
                  <a:cs typeface="Arial" panose="020B0604020202020204" pitchFamily="34" charset="0"/>
                </a:rPr>
                <a:t>时间节点</a:t>
              </a:r>
              <a:endParaRPr lang="en-US" altLang="zh-CN" sz="16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9" name="文本3"/>
          <p:cNvGrpSpPr/>
          <p:nvPr/>
        </p:nvGrpSpPr>
        <p:grpSpPr bwMode="auto">
          <a:xfrm>
            <a:off x="2973070" y="4674870"/>
            <a:ext cx="8779510" cy="1393825"/>
            <a:chOff x="1393825" y="4575351"/>
            <a:chExt cx="6361113" cy="1353372"/>
          </a:xfrm>
        </p:grpSpPr>
        <p:sp>
          <p:nvSpPr>
            <p:cNvPr id="40" name="AutoShape 45"/>
            <p:cNvSpPr>
              <a:spLocks noChangeArrowheads="1"/>
            </p:cNvSpPr>
            <p:nvPr/>
          </p:nvSpPr>
          <p:spPr bwMode="gray">
            <a:xfrm>
              <a:off x="1393825" y="4575351"/>
              <a:ext cx="6361113" cy="1353372"/>
            </a:xfrm>
            <a:prstGeom prst="roundRect">
              <a:avLst>
                <a:gd name="adj" fmla="val 16667"/>
              </a:avLst>
            </a:prstGeom>
            <a:gradFill rotWithShape="1">
              <a:gsLst>
                <a:gs pos="0">
                  <a:srgbClr val="F9F9F9"/>
                </a:gs>
                <a:gs pos="100000">
                  <a:srgbClr val="EAEAEA"/>
                </a:gs>
              </a:gsLst>
              <a:lin ang="5400000" scaled="1"/>
            </a:gradFill>
            <a:ln w="19050">
              <a:solidFill>
                <a:srgbClr val="EAEAEA"/>
              </a:solidFill>
              <a:round/>
            </a:ln>
            <a:effectLst/>
          </p:spPr>
          <p:txBody>
            <a:bodyPr wrap="none" anchor="ctr"/>
            <a:lstStyle/>
            <a:p>
              <a:pPr fontAlgn="auto">
                <a:spcBef>
                  <a:spcPts val="0"/>
                </a:spcBef>
                <a:spcAft>
                  <a:spcPts val="0"/>
                </a:spcAft>
                <a:defRPr/>
              </a:pPr>
              <a:endParaRPr lang="zh-CN" altLang="zh-CN" kern="0">
                <a:solidFill>
                  <a:sysClr val="windowText" lastClr="000000"/>
                </a:solidFill>
              </a:endParaRPr>
            </a:p>
          </p:txBody>
        </p:sp>
        <p:sp>
          <p:nvSpPr>
            <p:cNvPr id="42" name="Text Box 64"/>
            <p:cNvSpPr txBox="1">
              <a:spLocks noChangeArrowheads="1"/>
            </p:cNvSpPr>
            <p:nvPr/>
          </p:nvSpPr>
          <p:spPr bwMode="black">
            <a:xfrm>
              <a:off x="1452563" y="4859125"/>
              <a:ext cx="6215064" cy="925472"/>
            </a:xfrm>
            <a:prstGeom prst="rect">
              <a:avLst/>
            </a:prstGeom>
            <a:noFill/>
            <a:ln>
              <a:noFill/>
            </a:ln>
            <a:effec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marL="285750" indent="-285750" eaLnBrk="1" hangingPunct="1">
                <a:spcBef>
                  <a:spcPct val="50000"/>
                </a:spcBef>
                <a:buFont typeface="Arial" panose="020B0604020202020204" pitchFamily="34" charset="0"/>
                <a:buChar char="•"/>
                <a:defRPr/>
              </a:pPr>
              <a:r>
                <a:rPr lang="en-US" altLang="zh-CN" sz="1400" i="0" dirty="0" smtClean="0">
                  <a:solidFill>
                    <a:schemeClr val="accent5">
                      <a:lumMod val="50000"/>
                    </a:schemeClr>
                  </a:solidFill>
                  <a:latin typeface="微软雅黑" panose="020B0503020204020204" pitchFamily="34" charset="-122"/>
                  <a:ea typeface="微软雅黑" panose="020B0503020204020204" pitchFamily="34" charset="-122"/>
                </a:rPr>
                <a:t>同一申报单位</a:t>
              </a:r>
              <a:r>
                <a:rPr lang="zh-CN" altLang="en-US" sz="1400" i="0" dirty="0" smtClean="0">
                  <a:solidFill>
                    <a:schemeClr val="accent5">
                      <a:lumMod val="50000"/>
                    </a:schemeClr>
                  </a:solidFill>
                  <a:latin typeface="微软雅黑" panose="020B0503020204020204" pitchFamily="34" charset="-122"/>
                  <a:ea typeface="微软雅黑" panose="020B0503020204020204" pitchFamily="34" charset="-122"/>
                </a:rPr>
                <a:t>已</a:t>
              </a:r>
              <a:r>
                <a:rPr lang="en-US" altLang="zh-CN" sz="1400" i="0" dirty="0" smtClean="0">
                  <a:solidFill>
                    <a:schemeClr val="accent5">
                      <a:lumMod val="50000"/>
                    </a:schemeClr>
                  </a:solidFill>
                  <a:latin typeface="微软雅黑" panose="020B0503020204020204" pitchFamily="34" charset="-122"/>
                  <a:ea typeface="微软雅黑" panose="020B0503020204020204" pitchFamily="34" charset="-122"/>
                </a:rPr>
                <a:t>承担本专项资金扶持项目</a:t>
              </a:r>
              <a:r>
                <a:rPr lang="zh-CN" altLang="en-US" sz="1400" i="0" dirty="0" smtClean="0">
                  <a:solidFill>
                    <a:schemeClr val="accent5">
                      <a:lumMod val="50000"/>
                    </a:schemeClr>
                  </a:solidFill>
                  <a:latin typeface="微软雅黑" panose="020B0503020204020204" pitchFamily="34" charset="-122"/>
                  <a:ea typeface="微软雅黑" panose="020B0503020204020204" pitchFamily="34" charset="-122"/>
                  <a:sym typeface="+mn-ea"/>
                </a:rPr>
                <a:t>方向</a:t>
              </a:r>
              <a:r>
                <a:rPr lang="en-US" altLang="zh-CN" sz="1400" i="0" dirty="0" smtClean="0">
                  <a:solidFill>
                    <a:schemeClr val="accent5">
                      <a:lumMod val="50000"/>
                    </a:schemeClr>
                  </a:solidFill>
                  <a:latin typeface="微软雅黑" panose="020B0503020204020204" pitchFamily="34" charset="-122"/>
                  <a:ea typeface="微软雅黑" panose="020B0503020204020204" pitchFamily="34" charset="-122"/>
                  <a:sym typeface="+mn-ea"/>
                </a:rPr>
                <a:t>1-2</a:t>
              </a:r>
              <a:r>
                <a:rPr lang="zh-CN" altLang="en-US" sz="1400" i="0" dirty="0" smtClean="0">
                  <a:solidFill>
                    <a:schemeClr val="accent5">
                      <a:lumMod val="50000"/>
                    </a:schemeClr>
                  </a:solidFill>
                  <a:latin typeface="微软雅黑" panose="020B0503020204020204" pitchFamily="34" charset="-122"/>
                  <a:ea typeface="微软雅黑" panose="020B0503020204020204" pitchFamily="34" charset="-122"/>
                  <a:sym typeface="+mn-ea"/>
                </a:rPr>
                <a:t>的，</a:t>
              </a:r>
              <a:r>
                <a:rPr lang="en-US" altLang="zh-CN" sz="1400" i="0" dirty="0" smtClean="0">
                  <a:solidFill>
                    <a:schemeClr val="accent5">
                      <a:lumMod val="50000"/>
                    </a:schemeClr>
                  </a:solidFill>
                  <a:latin typeface="微软雅黑" panose="020B0503020204020204" pitchFamily="34" charset="-122"/>
                  <a:ea typeface="微软雅黑" panose="020B0503020204020204" pitchFamily="34" charset="-122"/>
                </a:rPr>
                <a:t>尚未完成验收的</a:t>
              </a:r>
              <a:r>
                <a:rPr lang="zh-CN" altLang="en-US" sz="1400" i="0" dirty="0" smtClean="0">
                  <a:solidFill>
                    <a:schemeClr val="accent5">
                      <a:lumMod val="50000"/>
                    </a:schemeClr>
                  </a:solidFill>
                  <a:latin typeface="微软雅黑" panose="020B0503020204020204" pitchFamily="34" charset="-122"/>
                  <a:ea typeface="微软雅黑" panose="020B0503020204020204" pitchFamily="34" charset="-122"/>
                  <a:sym typeface="+mn-ea"/>
                </a:rPr>
                <a:t>，不再予以支持</a:t>
              </a:r>
              <a:endParaRPr lang="en-US" altLang="zh-CN" sz="1400" i="0" dirty="0" smtClean="0">
                <a:solidFill>
                  <a:schemeClr val="accent5">
                    <a:lumMod val="50000"/>
                  </a:schemeClr>
                </a:solidFill>
                <a:latin typeface="微软雅黑" panose="020B0503020204020204" pitchFamily="34" charset="-122"/>
                <a:ea typeface="微软雅黑" panose="020B0503020204020204" pitchFamily="34" charset="-122"/>
              </a:endParaRPr>
            </a:p>
            <a:p>
              <a:pPr marL="285750" indent="-285750" eaLnBrk="1" hangingPunct="1">
                <a:spcBef>
                  <a:spcPct val="50000"/>
                </a:spcBef>
                <a:buFont typeface="Arial" panose="020B0604020202020204" pitchFamily="34" charset="0"/>
                <a:buChar char="•"/>
                <a:defRPr/>
              </a:pPr>
              <a:r>
                <a:rPr lang="zh-CN" altLang="en-US" sz="1400" i="0" dirty="0" smtClean="0">
                  <a:solidFill>
                    <a:schemeClr val="accent5">
                      <a:lumMod val="50000"/>
                    </a:schemeClr>
                  </a:solidFill>
                  <a:latin typeface="微软雅黑" panose="020B0503020204020204" pitchFamily="34" charset="-122"/>
                  <a:ea typeface="微软雅黑" panose="020B0503020204020204" pitchFamily="34" charset="-122"/>
                </a:rPr>
                <a:t>已通过其他渠道获取市级财政资金和化工区发展资金支持的项目，不再予以支持</a:t>
              </a:r>
              <a:endParaRPr lang="zh-CN" altLang="en-US" sz="1400" i="0" dirty="0" smtClean="0">
                <a:solidFill>
                  <a:schemeClr val="accent5">
                    <a:lumMod val="50000"/>
                  </a:schemeClr>
                </a:solidFill>
                <a:latin typeface="微软雅黑" panose="020B0503020204020204" pitchFamily="34" charset="-122"/>
                <a:ea typeface="微软雅黑" panose="020B0503020204020204" pitchFamily="34" charset="-122"/>
              </a:endParaRPr>
            </a:p>
            <a:p>
              <a:pPr marL="285750" indent="-285750" eaLnBrk="1" hangingPunct="1">
                <a:spcBef>
                  <a:spcPct val="50000"/>
                </a:spcBef>
                <a:buFont typeface="Arial" panose="020B0604020202020204" pitchFamily="34" charset="0"/>
                <a:buChar char="•"/>
                <a:defRPr/>
              </a:pPr>
              <a:r>
                <a:rPr lang="zh-CN" altLang="en-US" sz="1400" i="0" dirty="0" smtClean="0">
                  <a:solidFill>
                    <a:schemeClr val="accent5">
                      <a:lumMod val="50000"/>
                    </a:schemeClr>
                  </a:solidFill>
                  <a:latin typeface="微软雅黑" panose="020B0503020204020204" pitchFamily="34" charset="-122"/>
                  <a:ea typeface="微软雅黑" panose="020B0503020204020204" pitchFamily="34" charset="-122"/>
                </a:rPr>
                <a:t>每家申报单位同一年度申报项目不超过</a:t>
              </a:r>
              <a:r>
                <a:rPr lang="en-US" altLang="zh-CN" sz="1400" i="0" dirty="0" smtClean="0">
                  <a:solidFill>
                    <a:schemeClr val="accent5">
                      <a:lumMod val="50000"/>
                    </a:schemeClr>
                  </a:solidFill>
                  <a:latin typeface="微软雅黑" panose="020B0503020204020204" pitchFamily="34" charset="-122"/>
                  <a:ea typeface="微软雅黑" panose="020B0503020204020204" pitchFamily="34" charset="-122"/>
                </a:rPr>
                <a:t>2</a:t>
              </a:r>
              <a:r>
                <a:rPr lang="zh-CN" altLang="en-US" sz="1400" i="0" dirty="0" smtClean="0">
                  <a:solidFill>
                    <a:schemeClr val="accent5">
                      <a:lumMod val="50000"/>
                    </a:schemeClr>
                  </a:solidFill>
                  <a:latin typeface="微软雅黑" panose="020B0503020204020204" pitchFamily="34" charset="-122"/>
                  <a:ea typeface="微软雅黑" panose="020B0503020204020204" pitchFamily="34" charset="-122"/>
                </a:rPr>
                <a:t>项，超过的不予以</a:t>
              </a:r>
              <a:r>
                <a:rPr lang="zh-CN" altLang="en-US" sz="1400" i="0" dirty="0" smtClean="0">
                  <a:solidFill>
                    <a:schemeClr val="accent5">
                      <a:lumMod val="50000"/>
                    </a:schemeClr>
                  </a:solidFill>
                  <a:latin typeface="微软雅黑" panose="020B0503020204020204" pitchFamily="34" charset="-122"/>
                  <a:ea typeface="微软雅黑" panose="020B0503020204020204" pitchFamily="34" charset="-122"/>
                </a:rPr>
                <a:t>支持</a:t>
              </a:r>
              <a:endParaRPr lang="zh-CN" altLang="en-US" sz="1400" i="0" dirty="0" smtClean="0">
                <a:solidFill>
                  <a:schemeClr val="accent5">
                    <a:lumMod val="50000"/>
                  </a:schemeClr>
                </a:solidFill>
                <a:latin typeface="微软雅黑" panose="020B0503020204020204" pitchFamily="34" charset="-122"/>
                <a:ea typeface="微软雅黑" panose="020B0503020204020204" pitchFamily="34" charset="-122"/>
              </a:endParaRPr>
            </a:p>
          </p:txBody>
        </p:sp>
      </p:grpSp>
      <p:grpSp>
        <p:nvGrpSpPr>
          <p:cNvPr id="43" name="深色3"/>
          <p:cNvGrpSpPr/>
          <p:nvPr/>
        </p:nvGrpSpPr>
        <p:grpSpPr bwMode="auto">
          <a:xfrm>
            <a:off x="3804775" y="4504556"/>
            <a:ext cx="4686300" cy="371891"/>
            <a:chOff x="2225675" y="1524000"/>
            <a:chExt cx="4686300" cy="496410"/>
          </a:xfrm>
        </p:grpSpPr>
        <p:sp>
          <p:nvSpPr>
            <p:cNvPr id="47" name="AutoShape 57"/>
            <p:cNvSpPr>
              <a:spLocks noChangeArrowheads="1"/>
            </p:cNvSpPr>
            <p:nvPr/>
          </p:nvSpPr>
          <p:spPr bwMode="gray">
            <a:xfrm>
              <a:off x="2225675" y="1524000"/>
              <a:ext cx="4686300" cy="464070"/>
            </a:xfrm>
            <a:prstGeom prst="roundRect">
              <a:avLst>
                <a:gd name="adj" fmla="val 24658"/>
              </a:avLst>
            </a:prstGeom>
            <a:solidFill>
              <a:schemeClr val="tx1">
                <a:lumMod val="85000"/>
                <a:lumOff val="15000"/>
              </a:schemeClr>
            </a:solidFill>
            <a:ln>
              <a:noFill/>
            </a:ln>
            <a:effectLst/>
          </p:spPr>
          <p:txBody>
            <a:bodyPr wrap="none" anchor="ctr"/>
            <a:lstStyle/>
            <a:p>
              <a:pPr fontAlgn="auto">
                <a:spcBef>
                  <a:spcPts val="0"/>
                </a:spcBef>
                <a:spcAft>
                  <a:spcPts val="0"/>
                </a:spcAft>
                <a:defRPr/>
              </a:pPr>
              <a:endParaRPr lang="zh-CN" altLang="zh-CN" kern="0">
                <a:solidFill>
                  <a:sysClr val="windowText" lastClr="000000"/>
                </a:solidFill>
                <a:latin typeface="微软雅黑" panose="020B0503020204020204" pitchFamily="34" charset="-122"/>
                <a:ea typeface="微软雅黑" panose="020B0503020204020204" pitchFamily="34" charset="-122"/>
              </a:endParaRPr>
            </a:p>
          </p:txBody>
        </p:sp>
        <p:sp>
          <p:nvSpPr>
            <p:cNvPr id="51" name="AutoShape 9"/>
            <p:cNvSpPr>
              <a:spLocks noChangeArrowheads="1"/>
            </p:cNvSpPr>
            <p:nvPr/>
          </p:nvSpPr>
          <p:spPr bwMode="auto">
            <a:xfrm>
              <a:off x="2339975" y="1530358"/>
              <a:ext cx="4464050" cy="22461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2676FF">
                    <a:lumMod val="20000"/>
                    <a:lumOff val="80000"/>
                    <a:alpha val="40000"/>
                  </a:srgbClr>
                </a:gs>
                <a:gs pos="100000">
                  <a:srgbClr val="FFFFFF">
                    <a:alpha val="0"/>
                  </a:srgbClr>
                </a:gs>
              </a:gsLst>
              <a:lin ang="5400000" scaled="1"/>
            </a:gradFill>
            <a:ln>
              <a:noFill/>
            </a:ln>
            <a:effectLst/>
          </p:spPr>
          <p:txBody>
            <a:bodyPr wrap="none" anchor="ctr"/>
            <a:lstStyle/>
            <a:p>
              <a:pPr fontAlgn="auto">
                <a:spcBef>
                  <a:spcPts val="0"/>
                </a:spcBef>
                <a:spcAft>
                  <a:spcPts val="0"/>
                </a:spcAft>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52" name="Rectangle 61"/>
            <p:cNvSpPr>
              <a:spLocks noChangeArrowheads="1"/>
            </p:cNvSpPr>
            <p:nvPr/>
          </p:nvSpPr>
          <p:spPr bwMode="gray">
            <a:xfrm>
              <a:off x="3551191" y="1568499"/>
              <a:ext cx="1454245" cy="451911"/>
            </a:xfrm>
            <a:prstGeom prst="rect">
              <a:avLst/>
            </a:prstGeom>
            <a:noFill/>
            <a:ln>
              <a:noFill/>
            </a:ln>
            <a:effectLst/>
          </p:spPr>
          <p:txBody>
            <a:bodyPr wrap="none">
              <a:spAutoFit/>
            </a:bodyPr>
            <a:lstStyle/>
            <a:p>
              <a:pPr algn="ctr" fontAlgn="auto">
                <a:spcBef>
                  <a:spcPct val="50000"/>
                </a:spcBef>
                <a:spcAft>
                  <a:spcPts val="0"/>
                </a:spcAft>
                <a:buClr>
                  <a:srgbClr val="1F3F5F"/>
                </a:buClr>
                <a:defRPr/>
              </a:pPr>
              <a:r>
                <a:rPr lang="zh-CN" altLang="en-US" sz="16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600" b="1" kern="0" dirty="0" smtClean="0">
                  <a:solidFill>
                    <a:srgbClr val="FFFFFF"/>
                  </a:solidFill>
                  <a:latin typeface="微软雅黑" panose="020B0503020204020204" pitchFamily="34" charset="-122"/>
                  <a:ea typeface="微软雅黑" panose="020B0503020204020204" pitchFamily="34" charset="-122"/>
                  <a:cs typeface="Arial" panose="020B0604020202020204" pitchFamily="34" charset="0"/>
                </a:rPr>
                <a:t>不予以支持</a:t>
              </a:r>
              <a:endParaRPr lang="en-US" altLang="zh-CN" sz="16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37"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outVertical)">
                                      <p:cBhvr>
                                        <p:cTn id="10" dur="500"/>
                                        <p:tgtEl>
                                          <p:spTgt spid="17"/>
                                        </p:tgtEl>
                                      </p:cBhvr>
                                    </p:animEffect>
                                  </p:childTnLst>
                                </p:cTn>
                              </p:par>
                              <p:par>
                                <p:cTn id="11" presetID="16" presetClass="entr" presetSubtype="21"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inVertical)">
                                      <p:cBhvr>
                                        <p:cTn id="13" dur="500"/>
                                        <p:tgtEl>
                                          <p:spTgt spid="35"/>
                                        </p:tgtEl>
                                      </p:cBhvr>
                                    </p:animEffect>
                                  </p:childTnLst>
                                </p:cTn>
                              </p:par>
                              <p:par>
                                <p:cTn id="14" presetID="16" presetClass="entr" presetSubtype="37"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arn(outVertical)">
                                      <p:cBhvr>
                                        <p:cTn id="16" dur="500"/>
                                        <p:tgtEl>
                                          <p:spTgt spid="29"/>
                                        </p:tgtEl>
                                      </p:cBhvr>
                                    </p:animEffect>
                                  </p:childTnLst>
                                </p:cTn>
                              </p:par>
                              <p:par>
                                <p:cTn id="17" presetID="16" presetClass="entr" presetSubtype="37"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barn(outVertical)">
                                      <p:cBhvr>
                                        <p:cTn id="19" dur="500"/>
                                        <p:tgtEl>
                                          <p:spTgt spid="39"/>
                                        </p:tgtEl>
                                      </p:cBhvr>
                                    </p:animEffect>
                                  </p:childTnLst>
                                </p:cTn>
                              </p:par>
                              <p:par>
                                <p:cTn id="20" presetID="16" presetClass="entr" presetSubtype="21"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arn(inVertical)">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rot="1304525">
            <a:off x="4781636" y="-935253"/>
            <a:ext cx="8273384" cy="9669547"/>
          </a:xfrm>
          <a:custGeom>
            <a:avLst/>
            <a:gdLst>
              <a:gd name="connsiteX0" fmla="*/ 0 w 8273384"/>
              <a:gd name="connsiteY0" fmla="*/ 2286310 h 9669547"/>
              <a:gd name="connsiteX1" fmla="*/ 5732982 w 8273384"/>
              <a:gd name="connsiteY1" fmla="*/ 0 h 9669547"/>
              <a:gd name="connsiteX2" fmla="*/ 8273384 w 8273384"/>
              <a:gd name="connsiteY2" fmla="*/ 6370127 h 9669547"/>
              <a:gd name="connsiteX3" fmla="*/ 0 w 8273384"/>
              <a:gd name="connsiteY3" fmla="*/ 9669547 h 9669547"/>
            </a:gdLst>
            <a:ahLst/>
            <a:cxnLst>
              <a:cxn ang="0">
                <a:pos x="connsiteX0" y="connsiteY0"/>
              </a:cxn>
              <a:cxn ang="0">
                <a:pos x="connsiteX1" y="connsiteY1"/>
              </a:cxn>
              <a:cxn ang="0">
                <a:pos x="connsiteX2" y="connsiteY2"/>
              </a:cxn>
              <a:cxn ang="0">
                <a:pos x="connsiteX3" y="connsiteY3"/>
              </a:cxn>
            </a:cxnLst>
            <a:rect l="l" t="t" r="r" b="b"/>
            <a:pathLst>
              <a:path w="8273384" h="9669547">
                <a:moveTo>
                  <a:pt x="0" y="2286310"/>
                </a:moveTo>
                <a:lnTo>
                  <a:pt x="5732982" y="0"/>
                </a:lnTo>
                <a:lnTo>
                  <a:pt x="8273384" y="6370127"/>
                </a:lnTo>
                <a:lnTo>
                  <a:pt x="0" y="966954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1294425" flipH="1">
            <a:off x="4463011" y="-768663"/>
            <a:ext cx="297523" cy="81407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294425">
            <a:off x="3626918" y="3139212"/>
            <a:ext cx="45719" cy="8140700"/>
          </a:xfrm>
          <a:prstGeom prst="rect">
            <a:avLst/>
          </a:prstGeom>
          <a:gradFill>
            <a:gsLst>
              <a:gs pos="53000">
                <a:schemeClr val="accent1">
                  <a:lumMod val="5000"/>
                  <a:lumOff val="95000"/>
                  <a:alpha val="0"/>
                </a:schemeClr>
              </a:gs>
              <a:gs pos="100000">
                <a:srgbClr val="00B0F0"/>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平行四边形 70"/>
          <p:cNvSpPr/>
          <p:nvPr/>
        </p:nvSpPr>
        <p:spPr>
          <a:xfrm>
            <a:off x="2854223" y="2974560"/>
            <a:ext cx="7153141" cy="654254"/>
          </a:xfrm>
          <a:prstGeom prst="parallelogram">
            <a:avLst>
              <a:gd name="adj" fmla="val 40062"/>
            </a:avLst>
          </a:pr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平行四边形 26"/>
          <p:cNvSpPr/>
          <p:nvPr/>
        </p:nvSpPr>
        <p:spPr>
          <a:xfrm>
            <a:off x="2786377" y="2898838"/>
            <a:ext cx="7153141" cy="654254"/>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2791389" y="3356347"/>
            <a:ext cx="224913" cy="194287"/>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934168" y="2954292"/>
            <a:ext cx="2954655" cy="461665"/>
          </a:xfrm>
          <a:prstGeom prst="rect">
            <a:avLst/>
          </a:prstGeom>
          <a:noFill/>
        </p:spPr>
        <p:txBody>
          <a:bodyPr wrap="none" rtlCol="0">
            <a:spAutoFit/>
          </a:bodyPr>
          <a:lstStyle/>
          <a:p>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专项支持标准和方式</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平行四边形 29"/>
          <p:cNvSpPr/>
          <p:nvPr/>
        </p:nvSpPr>
        <p:spPr>
          <a:xfrm>
            <a:off x="2295877" y="2711472"/>
            <a:ext cx="981003" cy="654254"/>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t>2</a:t>
            </a:r>
            <a:endParaRPr lang="zh-CN" altLang="en-US" sz="3600" i="1" dirty="0"/>
          </a:p>
        </p:txBody>
      </p:sp>
      <p:grpSp>
        <p:nvGrpSpPr>
          <p:cNvPr id="6" name="组合 5"/>
          <p:cNvGrpSpPr/>
          <p:nvPr/>
        </p:nvGrpSpPr>
        <p:grpSpPr>
          <a:xfrm>
            <a:off x="9913611" y="-874841"/>
            <a:ext cx="5203892" cy="9432161"/>
            <a:chOff x="9913611" y="-874843"/>
            <a:chExt cx="5203892" cy="9432161"/>
          </a:xfrm>
        </p:grpSpPr>
        <p:sp>
          <p:nvSpPr>
            <p:cNvPr id="26" name="矩形 25"/>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9913611" y="230057"/>
              <a:ext cx="5203892" cy="8327261"/>
              <a:chOff x="9913611" y="230057"/>
              <a:chExt cx="5203892" cy="8327261"/>
            </a:xfrm>
          </p:grpSpPr>
          <p:sp>
            <p:nvSpPr>
              <p:cNvPr id="53" name="等腰三角形 52"/>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等腰三角形 53"/>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8" name="组合 7"/>
          <p:cNvGrpSpPr/>
          <p:nvPr/>
        </p:nvGrpSpPr>
        <p:grpSpPr>
          <a:xfrm>
            <a:off x="9076794" y="2420454"/>
            <a:ext cx="442756" cy="250846"/>
            <a:chOff x="8684919" y="2110469"/>
            <a:chExt cx="972700" cy="551089"/>
          </a:xfrm>
        </p:grpSpPr>
        <p:sp>
          <p:nvSpPr>
            <p:cNvPr id="55" name="等腰三角形 54"/>
            <p:cNvSpPr/>
            <p:nvPr/>
          </p:nvSpPr>
          <p:spPr>
            <a:xfrm rot="13500000">
              <a:off x="8903810" y="2037372"/>
              <a:ext cx="551089" cy="697283"/>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rot="14794425" flipH="1">
              <a:off x="9148409" y="2020952"/>
              <a:ext cx="45719" cy="972700"/>
            </a:xfrm>
            <a:prstGeom prst="rect">
              <a:avLst/>
            </a:prstGeom>
            <a:gradFill>
              <a:gsLst>
                <a:gs pos="23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8726787" y="1847348"/>
            <a:ext cx="1155815" cy="654833"/>
            <a:chOff x="8684919" y="2110469"/>
            <a:chExt cx="972700" cy="551089"/>
          </a:xfrm>
        </p:grpSpPr>
        <p:sp>
          <p:nvSpPr>
            <p:cNvPr id="59" name="等腰三角形 58"/>
            <p:cNvSpPr/>
            <p:nvPr/>
          </p:nvSpPr>
          <p:spPr>
            <a:xfrm rot="13500000">
              <a:off x="8903810" y="2037372"/>
              <a:ext cx="551089" cy="697283"/>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rot="14794425" flipH="1">
              <a:off x="9148409" y="2020952"/>
              <a:ext cx="45719" cy="972700"/>
            </a:xfrm>
            <a:prstGeom prst="rect">
              <a:avLst/>
            </a:prstGeom>
            <a:gradFill>
              <a:gsLst>
                <a:gs pos="23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689100" cy="13882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ppt_x"/>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27" grpId="0" animBg="1"/>
      <p:bldP spid="28" grpId="0" animBg="1"/>
      <p:bldP spid="29" grpId="0"/>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rot="1304525">
            <a:off x="2380977" y="-1396288"/>
            <a:ext cx="10585505" cy="10591619"/>
          </a:xfrm>
          <a:custGeom>
            <a:avLst/>
            <a:gdLst>
              <a:gd name="connsiteX0" fmla="*/ 5732982 w 10585505"/>
              <a:gd name="connsiteY0" fmla="*/ 922072 h 10591619"/>
              <a:gd name="connsiteX1" fmla="*/ 5732982 w 10585505"/>
              <a:gd name="connsiteY1" fmla="*/ 922072 h 10591619"/>
              <a:gd name="connsiteX2" fmla="*/ 8045103 w 10585505"/>
              <a:gd name="connsiteY2" fmla="*/ 0 h 10591619"/>
              <a:gd name="connsiteX3" fmla="*/ 10585505 w 10585505"/>
              <a:gd name="connsiteY3" fmla="*/ 6370127 h 10591619"/>
              <a:gd name="connsiteX4" fmla="*/ 8273384 w 10585505"/>
              <a:gd name="connsiteY4" fmla="*/ 7292199 h 10591619"/>
              <a:gd name="connsiteX5" fmla="*/ 8273384 w 10585505"/>
              <a:gd name="connsiteY5" fmla="*/ 7292199 h 10591619"/>
              <a:gd name="connsiteX6" fmla="*/ 0 w 10585505"/>
              <a:gd name="connsiteY6" fmla="*/ 10591619 h 10591619"/>
              <a:gd name="connsiteX7" fmla="*/ 0 w 10585505"/>
              <a:gd name="connsiteY7" fmla="*/ 3208382 h 105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85505" h="10591619">
                <a:moveTo>
                  <a:pt x="5732982" y="922072"/>
                </a:moveTo>
                <a:lnTo>
                  <a:pt x="5732982" y="922072"/>
                </a:lnTo>
                <a:lnTo>
                  <a:pt x="8045103" y="0"/>
                </a:lnTo>
                <a:lnTo>
                  <a:pt x="10585505" y="6370127"/>
                </a:lnTo>
                <a:lnTo>
                  <a:pt x="8273384" y="7292199"/>
                </a:lnTo>
                <a:lnTo>
                  <a:pt x="8273384" y="7292199"/>
                </a:lnTo>
                <a:lnTo>
                  <a:pt x="0" y="10591619"/>
                </a:lnTo>
                <a:lnTo>
                  <a:pt x="0" y="320838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a:off x="9913611" y="-874841"/>
            <a:ext cx="5203892" cy="9432161"/>
            <a:chOff x="9913611" y="-874843"/>
            <a:chExt cx="5203892" cy="9432161"/>
          </a:xfrm>
        </p:grpSpPr>
        <p:sp>
          <p:nvSpPr>
            <p:cNvPr id="45" name="矩形 44"/>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9913611" y="230057"/>
              <a:ext cx="5203892" cy="8327261"/>
              <a:chOff x="9913611" y="230057"/>
              <a:chExt cx="5203892" cy="8327261"/>
            </a:xfrm>
          </p:grpSpPr>
          <p:sp>
            <p:nvSpPr>
              <p:cNvPr id="48" name="等腰三角形 47"/>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9" name="矩形 18"/>
          <p:cNvSpPr/>
          <p:nvPr/>
        </p:nvSpPr>
        <p:spPr>
          <a:xfrm rot="1294425" flipH="1">
            <a:off x="1908241" y="-768663"/>
            <a:ext cx="297523" cy="81407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294425">
            <a:off x="772917" y="3253511"/>
            <a:ext cx="45719" cy="8140700"/>
          </a:xfrm>
          <a:prstGeom prst="rect">
            <a:avLst/>
          </a:prstGeom>
          <a:gradFill>
            <a:gsLst>
              <a:gs pos="53000">
                <a:schemeClr val="accent1">
                  <a:lumMod val="5000"/>
                  <a:lumOff val="95000"/>
                  <a:alpha val="0"/>
                </a:schemeClr>
              </a:gs>
              <a:gs pos="100000">
                <a:srgbClr val="00B0F0"/>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3054603" y="510290"/>
            <a:ext cx="9670797" cy="654254"/>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3059616" y="967799"/>
            <a:ext cx="224913" cy="194287"/>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202395" y="565744"/>
            <a:ext cx="2954655" cy="461665"/>
          </a:xfrm>
          <a:prstGeom prst="rect">
            <a:avLst/>
          </a:prstGeom>
          <a:noFill/>
        </p:spPr>
        <p:txBody>
          <a:bodyPr wrap="none" rtlCol="0">
            <a:spAutoFit/>
          </a:bodyPr>
          <a:lstStyle/>
          <a:p>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专项支持标准和方式</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平行四边形 32"/>
          <p:cNvSpPr/>
          <p:nvPr/>
        </p:nvSpPr>
        <p:spPr>
          <a:xfrm>
            <a:off x="2564103" y="322924"/>
            <a:ext cx="981003" cy="654254"/>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t>2</a:t>
            </a:r>
            <a:endParaRPr lang="zh-CN" altLang="en-US" sz="3600" i="1" dirty="0"/>
          </a:p>
        </p:txBody>
      </p:sp>
      <p:sp>
        <p:nvSpPr>
          <p:cNvPr id="41" name="文本框 40"/>
          <p:cNvSpPr txBox="1"/>
          <p:nvPr/>
        </p:nvSpPr>
        <p:spPr>
          <a:xfrm>
            <a:off x="3122480" y="1545680"/>
            <a:ext cx="8145229" cy="3784600"/>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n"/>
            </a:pP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方向</a:t>
            </a:r>
            <a:r>
              <a:rPr lang="en-US" altLang="zh-CN" sz="2000"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1</a:t>
            </a: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：科技创新项目建设：</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给予项目建设不超过核定总投入</a:t>
            </a:r>
            <a:r>
              <a:rPr lang="en-US" altLang="zh-CN"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30%</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的资助，单个项目补贴上限</a:t>
            </a:r>
            <a:r>
              <a:rPr lang="en-US" altLang="zh-CN"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1000</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万元。</a:t>
            </a:r>
            <a:endParaRPr lang="en-US" altLang="zh-CN"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buFont typeface="Wingdings" panose="05000000000000000000" pitchFamily="2" charset="2"/>
              <a:buChar char="n"/>
            </a:pP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方向</a:t>
            </a:r>
            <a:r>
              <a:rPr lang="en-US" altLang="zh-CN" sz="2000"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2</a:t>
            </a: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：创新服务平台建设：</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给予经认定的创新服务平台建设不超过核定总投入</a:t>
            </a:r>
            <a:r>
              <a:rPr lang="en-US" altLang="zh-CN"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30%</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的资助，单个平台补贴上限</a:t>
            </a:r>
            <a:r>
              <a:rPr lang="en-US" altLang="zh-CN"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5000</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万元。</a:t>
            </a:r>
            <a:endParaRPr lang="en-US" altLang="zh-CN"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buFont typeface="Wingdings" panose="05000000000000000000" pitchFamily="2" charset="2"/>
              <a:buChar char="n"/>
            </a:pP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方向</a:t>
            </a:r>
            <a:r>
              <a:rPr lang="en-US" altLang="zh-CN"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1</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a:t>
            </a:r>
            <a:r>
              <a:rPr lang="en-US" altLang="zh-CN"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2</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均采取事前立项无偿资助方式，即一次核定支持金额、除合同另行约定外，先行拨付专项支持资金总额的</a:t>
            </a:r>
            <a:r>
              <a:rPr lang="en-US" altLang="zh-CN"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50%</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；项目验收合格后，据实拨付余款。</a:t>
            </a:r>
            <a:endParaRPr lang="en-US" altLang="zh-CN"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buFont typeface="Wingdings" panose="05000000000000000000" pitchFamily="2" charset="2"/>
              <a:buChar char="n"/>
            </a:pPr>
            <a:endParaRPr lang="en-US" altLang="zh-CN"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689100" cy="13882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rot="1304525">
            <a:off x="2380977" y="-1396288"/>
            <a:ext cx="10585505" cy="10591619"/>
          </a:xfrm>
          <a:custGeom>
            <a:avLst/>
            <a:gdLst>
              <a:gd name="connsiteX0" fmla="*/ 5732982 w 10585505"/>
              <a:gd name="connsiteY0" fmla="*/ 922072 h 10591619"/>
              <a:gd name="connsiteX1" fmla="*/ 5732982 w 10585505"/>
              <a:gd name="connsiteY1" fmla="*/ 922072 h 10591619"/>
              <a:gd name="connsiteX2" fmla="*/ 8045103 w 10585505"/>
              <a:gd name="connsiteY2" fmla="*/ 0 h 10591619"/>
              <a:gd name="connsiteX3" fmla="*/ 10585505 w 10585505"/>
              <a:gd name="connsiteY3" fmla="*/ 6370127 h 10591619"/>
              <a:gd name="connsiteX4" fmla="*/ 8273384 w 10585505"/>
              <a:gd name="connsiteY4" fmla="*/ 7292199 h 10591619"/>
              <a:gd name="connsiteX5" fmla="*/ 8273384 w 10585505"/>
              <a:gd name="connsiteY5" fmla="*/ 7292199 h 10591619"/>
              <a:gd name="connsiteX6" fmla="*/ 0 w 10585505"/>
              <a:gd name="connsiteY6" fmla="*/ 10591619 h 10591619"/>
              <a:gd name="connsiteX7" fmla="*/ 0 w 10585505"/>
              <a:gd name="connsiteY7" fmla="*/ 3208382 h 105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85505" h="10591619">
                <a:moveTo>
                  <a:pt x="5732982" y="922072"/>
                </a:moveTo>
                <a:lnTo>
                  <a:pt x="5732982" y="922072"/>
                </a:lnTo>
                <a:lnTo>
                  <a:pt x="8045103" y="0"/>
                </a:lnTo>
                <a:lnTo>
                  <a:pt x="10585505" y="6370127"/>
                </a:lnTo>
                <a:lnTo>
                  <a:pt x="8273384" y="7292199"/>
                </a:lnTo>
                <a:lnTo>
                  <a:pt x="8273384" y="7292199"/>
                </a:lnTo>
                <a:lnTo>
                  <a:pt x="0" y="10591619"/>
                </a:lnTo>
                <a:lnTo>
                  <a:pt x="0" y="320838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43"/>
          <p:cNvGrpSpPr/>
          <p:nvPr/>
        </p:nvGrpSpPr>
        <p:grpSpPr>
          <a:xfrm>
            <a:off x="9904086" y="-874841"/>
            <a:ext cx="5203892" cy="9432161"/>
            <a:chOff x="9913611" y="-874843"/>
            <a:chExt cx="5203892" cy="9432161"/>
          </a:xfrm>
        </p:grpSpPr>
        <p:sp>
          <p:nvSpPr>
            <p:cNvPr id="45" name="矩形 44"/>
            <p:cNvSpPr/>
            <p:nvPr/>
          </p:nvSpPr>
          <p:spPr>
            <a:xfrm rot="1294425" flipH="1">
              <a:off x="11442674" y="-874843"/>
              <a:ext cx="45719" cy="8140700"/>
            </a:xfrm>
            <a:prstGeom prst="rect">
              <a:avLst/>
            </a:prstGeom>
            <a:gradFill>
              <a:gsLst>
                <a:gs pos="34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45"/>
            <p:cNvGrpSpPr/>
            <p:nvPr/>
          </p:nvGrpSpPr>
          <p:grpSpPr>
            <a:xfrm>
              <a:off x="9913611" y="230057"/>
              <a:ext cx="5203892" cy="8327261"/>
              <a:chOff x="9913611" y="230057"/>
              <a:chExt cx="5203892" cy="8327261"/>
            </a:xfrm>
          </p:grpSpPr>
          <p:sp>
            <p:nvSpPr>
              <p:cNvPr id="48" name="等腰三角形 47"/>
              <p:cNvSpPr/>
              <p:nvPr/>
            </p:nvSpPr>
            <p:spPr>
              <a:xfrm>
                <a:off x="9913611" y="122144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10505340" y="2721634"/>
                <a:ext cx="4612163" cy="5835684"/>
              </a:xfrm>
              <a:prstGeom prst="triangle">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rot="1294425" flipH="1">
                <a:off x="12140080" y="230057"/>
                <a:ext cx="45719" cy="8140700"/>
              </a:xfrm>
              <a:prstGeom prst="rect">
                <a:avLst/>
              </a:prstGeom>
              <a:gradFill>
                <a:gsLst>
                  <a:gs pos="47000">
                    <a:schemeClr val="accent1">
                      <a:lumMod val="5000"/>
                      <a:lumOff val="95000"/>
                      <a:alpha val="0"/>
                    </a:schemeClr>
                  </a:gs>
                  <a:gs pos="100000">
                    <a:srgbClr val="00B0F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9" name="矩形 18"/>
          <p:cNvSpPr/>
          <p:nvPr/>
        </p:nvSpPr>
        <p:spPr>
          <a:xfrm rot="1294425" flipH="1">
            <a:off x="1908241" y="-768663"/>
            <a:ext cx="297523" cy="81407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294425">
            <a:off x="772917" y="3253511"/>
            <a:ext cx="45719" cy="8140700"/>
          </a:xfrm>
          <a:prstGeom prst="rect">
            <a:avLst/>
          </a:prstGeom>
          <a:gradFill>
            <a:gsLst>
              <a:gs pos="53000">
                <a:schemeClr val="accent1">
                  <a:lumMod val="5000"/>
                  <a:lumOff val="95000"/>
                  <a:alpha val="0"/>
                </a:schemeClr>
              </a:gs>
              <a:gs pos="100000">
                <a:srgbClr val="00B0F0"/>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3054603" y="510290"/>
            <a:ext cx="9670797" cy="654254"/>
          </a:xfrm>
          <a:prstGeom prst="parallelogram">
            <a:avLst>
              <a:gd name="adj" fmla="val 4006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3059616" y="967799"/>
            <a:ext cx="224913" cy="194287"/>
          </a:xfrm>
          <a:custGeom>
            <a:avLst/>
            <a:gdLst>
              <a:gd name="connsiteX0" fmla="*/ 0 w 184150"/>
              <a:gd name="connsiteY0" fmla="*/ 152400 h 152400"/>
              <a:gd name="connsiteX1" fmla="*/ 184150 w 184150"/>
              <a:gd name="connsiteY1" fmla="*/ 0 h 152400"/>
              <a:gd name="connsiteX2" fmla="*/ 50800 w 184150"/>
              <a:gd name="connsiteY2" fmla="*/ 3175 h 152400"/>
              <a:gd name="connsiteX3" fmla="*/ 0 w 184150"/>
              <a:gd name="connsiteY3" fmla="*/ 152400 h 152400"/>
              <a:gd name="connsiteX0-1" fmla="*/ 0 w 191294"/>
              <a:gd name="connsiteY0-2" fmla="*/ 164306 h 164306"/>
              <a:gd name="connsiteX1-3" fmla="*/ 191294 w 191294"/>
              <a:gd name="connsiteY1-4" fmla="*/ 0 h 164306"/>
              <a:gd name="connsiteX2-5" fmla="*/ 57944 w 191294"/>
              <a:gd name="connsiteY2-6" fmla="*/ 3175 h 164306"/>
              <a:gd name="connsiteX3-7" fmla="*/ 0 w 191294"/>
              <a:gd name="connsiteY3-8" fmla="*/ 164306 h 164306"/>
              <a:gd name="connsiteX0-9" fmla="*/ 0 w 191294"/>
              <a:gd name="connsiteY0-10" fmla="*/ 168275 h 168275"/>
              <a:gd name="connsiteX1-11" fmla="*/ 191294 w 191294"/>
              <a:gd name="connsiteY1-12" fmla="*/ 3969 h 168275"/>
              <a:gd name="connsiteX2-13" fmla="*/ 46038 w 191294"/>
              <a:gd name="connsiteY2-14" fmla="*/ 0 h 168275"/>
              <a:gd name="connsiteX3-15" fmla="*/ 0 w 191294"/>
              <a:gd name="connsiteY3-16" fmla="*/ 168275 h 168275"/>
              <a:gd name="connsiteX0-17" fmla="*/ 0 w 169863"/>
              <a:gd name="connsiteY0-18" fmla="*/ 139700 h 139700"/>
              <a:gd name="connsiteX1-19" fmla="*/ 169863 w 169863"/>
              <a:gd name="connsiteY1-20" fmla="*/ 3969 h 139700"/>
              <a:gd name="connsiteX2-21" fmla="*/ 24607 w 169863"/>
              <a:gd name="connsiteY2-22" fmla="*/ 0 h 139700"/>
              <a:gd name="connsiteX3-23" fmla="*/ 0 w 169863"/>
              <a:gd name="connsiteY3-24" fmla="*/ 139700 h 139700"/>
              <a:gd name="connsiteX0-25" fmla="*/ 0 w 186532"/>
              <a:gd name="connsiteY0-26" fmla="*/ 161132 h 161132"/>
              <a:gd name="connsiteX1-27" fmla="*/ 186532 w 186532"/>
              <a:gd name="connsiteY1-28" fmla="*/ 3969 h 161132"/>
              <a:gd name="connsiteX2-29" fmla="*/ 41276 w 186532"/>
              <a:gd name="connsiteY2-30" fmla="*/ 0 h 161132"/>
              <a:gd name="connsiteX3-31" fmla="*/ 0 w 186532"/>
              <a:gd name="connsiteY3-32" fmla="*/ 161132 h 161132"/>
            </a:gdLst>
            <a:ahLst/>
            <a:cxnLst>
              <a:cxn ang="0">
                <a:pos x="connsiteX0-1" y="connsiteY0-2"/>
              </a:cxn>
              <a:cxn ang="0">
                <a:pos x="connsiteX1-3" y="connsiteY1-4"/>
              </a:cxn>
              <a:cxn ang="0">
                <a:pos x="connsiteX2-5" y="connsiteY2-6"/>
              </a:cxn>
              <a:cxn ang="0">
                <a:pos x="connsiteX3-7" y="connsiteY3-8"/>
              </a:cxn>
            </a:cxnLst>
            <a:rect l="l" t="t" r="r" b="b"/>
            <a:pathLst>
              <a:path w="186532" h="161132">
                <a:moveTo>
                  <a:pt x="0" y="161132"/>
                </a:moveTo>
                <a:lnTo>
                  <a:pt x="186532" y="3969"/>
                </a:lnTo>
                <a:lnTo>
                  <a:pt x="41276" y="0"/>
                </a:lnTo>
                <a:lnTo>
                  <a:pt x="0" y="161132"/>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202395" y="565744"/>
            <a:ext cx="2954655" cy="461665"/>
          </a:xfrm>
          <a:prstGeom prst="rect">
            <a:avLst/>
          </a:prstGeom>
          <a:noFill/>
        </p:spPr>
        <p:txBody>
          <a:bodyPr wrap="none" rtlCol="0">
            <a:spAutoFit/>
          </a:bodyPr>
          <a:lstStyle/>
          <a:p>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专项支持标准和方式</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平行四边形 32"/>
          <p:cNvSpPr/>
          <p:nvPr/>
        </p:nvSpPr>
        <p:spPr>
          <a:xfrm>
            <a:off x="2564103" y="322924"/>
            <a:ext cx="981003" cy="654254"/>
          </a:xfrm>
          <a:prstGeom prst="parallelogram">
            <a:avLst>
              <a:gd name="adj" fmla="val 4006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t>2</a:t>
            </a:r>
            <a:endParaRPr lang="zh-CN" altLang="en-US" sz="3600" i="1" dirty="0"/>
          </a:p>
        </p:txBody>
      </p:sp>
      <p:sp>
        <p:nvSpPr>
          <p:cNvPr id="41" name="文本框 40"/>
          <p:cNvSpPr txBox="1"/>
          <p:nvPr/>
        </p:nvSpPr>
        <p:spPr>
          <a:xfrm>
            <a:off x="2882450" y="1133565"/>
            <a:ext cx="8145229" cy="5631180"/>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n"/>
            </a:pP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方向</a:t>
            </a:r>
            <a:r>
              <a:rPr lang="en-US" altLang="zh-CN" sz="2000"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3</a:t>
            </a: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：知识产权取得：</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采取一次性奖励后补助的方式，每获得一项专利（实用新型、发明专利、通过</a:t>
            </a:r>
            <a:r>
              <a:rPr lang="en-US" altLang="zh-CN"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PCT</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途径申请国外发明专利）一次性给予</a:t>
            </a:r>
            <a:r>
              <a:rPr lang="en-US" altLang="zh-CN"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1000</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元、</a:t>
            </a:r>
            <a:r>
              <a:rPr lang="en-US" altLang="zh-CN"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5000</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元、</a:t>
            </a:r>
            <a:r>
              <a:rPr lang="en-US" altLang="zh-CN"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40000</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元；同一发明专利最多资助</a:t>
            </a:r>
            <a:r>
              <a:rPr lang="en-US" altLang="zh-CN"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3</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个国家、地区或组织。</a:t>
            </a:r>
            <a:endParaRPr lang="en-US" altLang="zh-CN"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buFont typeface="Wingdings" panose="05000000000000000000" pitchFamily="2" charset="2"/>
              <a:buChar char="n"/>
            </a:pP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方向</a:t>
            </a:r>
            <a:r>
              <a:rPr lang="en-US" altLang="zh-CN" sz="2000"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4</a:t>
            </a: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：研发创新成果应用与转化：</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采取一次性奖励后补助的方式， 需认定为技术转让（含许可授权等），且转让额超过</a:t>
            </a:r>
            <a:r>
              <a:rPr lang="en-US" altLang="zh-CN"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50</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万元的按实际支付金额</a:t>
            </a:r>
            <a:r>
              <a:rPr lang="en-US" altLang="zh-CN"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3%</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、最高不超过</a:t>
            </a:r>
            <a:r>
              <a:rPr lang="en-US" altLang="zh-CN"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50</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万元的奖励；</a:t>
            </a:r>
            <a:endParaRPr lang="en-US" altLang="zh-CN"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buFont typeface="Wingdings" panose="05000000000000000000" pitchFamily="2" charset="2"/>
              <a:buChar char="n"/>
            </a:pP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方向</a:t>
            </a:r>
            <a:r>
              <a:rPr lang="en-US" altLang="zh-CN" sz="2000"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5</a:t>
            </a: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：人才培育平台建设：</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采取一次性奖励后补助的方式， 一次性给予</a:t>
            </a:r>
            <a:r>
              <a:rPr lang="en-US" altLang="zh-CN"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20</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万元、</a:t>
            </a:r>
            <a:r>
              <a:rPr lang="en-US" altLang="zh-CN"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50</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万元。</a:t>
            </a:r>
            <a:endParaRPr lang="en-US" altLang="zh-CN"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buFont typeface="Wingdings" panose="05000000000000000000" pitchFamily="2" charset="2"/>
              <a:buChar char="n"/>
            </a:pP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方向</a:t>
            </a:r>
            <a:r>
              <a:rPr lang="en-US" altLang="zh-CN" sz="2000"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6</a:t>
            </a: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：科技创新主题活动：</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sym typeface="+mn-ea"/>
              </a:rPr>
              <a:t>事前立项无偿资助方式</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，给予单个活动不超过活动费用</a:t>
            </a:r>
            <a:r>
              <a:rPr lang="en-US" altLang="zh-CN"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50%</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的资助，每类活动每年累计不超过</a:t>
            </a:r>
            <a:r>
              <a:rPr lang="en-US" altLang="zh-CN"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50</a:t>
            </a:r>
            <a:r>
              <a:rPr lang="zh-CN" altLang="en-US"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rPr>
              <a:t>万元。</a:t>
            </a:r>
            <a:endParaRPr lang="en-US" altLang="zh-CN"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endParaRPr>
          </a:p>
          <a:p>
            <a:pPr marL="342900" indent="-342900" algn="just">
              <a:lnSpc>
                <a:spcPct val="150000"/>
              </a:lnSpc>
              <a:buFont typeface="Wingdings" panose="05000000000000000000" pitchFamily="2" charset="2"/>
              <a:buChar char="n"/>
            </a:pPr>
            <a:endParaRPr lang="en-US" altLang="zh-CN" sz="2000" dirty="0" smtClean="0">
              <a:solidFill>
                <a:schemeClr val="bg1"/>
              </a:solidFill>
              <a:latin typeface="微软雅黑" panose="020B0503020204020204" pitchFamily="34" charset="-122"/>
              <a:ea typeface="微软雅黑" panose="020B0503020204020204" pitchFamily="34" charset="-122"/>
              <a:cs typeface="Microsoft JhengHei UI Light" panose="020B0304030504040204" pitchFamily="34" charset="-122"/>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689100" cy="13882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tags/tag1.xml><?xml version="1.0" encoding="utf-8"?>
<p:tagLst xmlns:p="http://schemas.openxmlformats.org/presentationml/2006/main">
  <p:tag name="COMMONDATA" val="eyJoZGlkIjoiOGRkN2U3MGEwMzcyNWE1OGRjOGMyMzJhMzU3YjI1Y2QifQ=="/>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3410</Words>
  <Application>WPS 演示</Application>
  <PresentationFormat>自定义</PresentationFormat>
  <Paragraphs>259</Paragraphs>
  <Slides>26</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26</vt:i4>
      </vt:variant>
    </vt:vector>
  </HeadingPairs>
  <TitlesOfParts>
    <vt:vector size="38" baseType="lpstr">
      <vt:lpstr>Arial</vt:lpstr>
      <vt:lpstr>宋体</vt:lpstr>
      <vt:lpstr>Wingdings</vt:lpstr>
      <vt:lpstr>微软雅黑</vt:lpstr>
      <vt:lpstr>黑体</vt:lpstr>
      <vt:lpstr>浪漫雅圆</vt:lpstr>
      <vt:lpstr>Microsoft JhengHei UI Light</vt:lpstr>
      <vt:lpstr>Calibri</vt:lpstr>
      <vt:lpstr>Arial Unicode MS</vt:lpstr>
      <vt:lpstr>Calibri Light</vt:lpstr>
      <vt:lpstr>华文隶书</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第一PPT模板网-WWW.1PPT.COM</dc:creator>
  <cp:keywords>第一PPT模板网-WWW.1PPT.COM</cp:keywords>
  <cp:category>第一PPT模板网-WWW.1PPT.COM</cp:category>
  <cp:lastModifiedBy>周佳</cp:lastModifiedBy>
  <cp:revision>340</cp:revision>
  <dcterms:created xsi:type="dcterms:W3CDTF">2016-12-24T05:15:00Z</dcterms:created>
  <dcterms:modified xsi:type="dcterms:W3CDTF">2022-05-25T02:25:59Z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15C5BE95960E4E9795BD56A70BAECBE6</vt:lpwstr>
  </property>
  <property fmtid="{D5CDD505-2E9C-101B-9397-08002B2CF9AE}" pid="3" name="KSOProductBuildVer">
    <vt:lpwstr>2052-11.1.0.11744</vt:lpwstr>
  </property>
</Properties>
</file>