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0.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1.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2.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3.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7" r:id="rId2"/>
    <p:sldId id="258" r:id="rId3"/>
    <p:sldId id="424" r:id="rId4"/>
    <p:sldId id="301" r:id="rId5"/>
    <p:sldId id="310" r:id="rId6"/>
    <p:sldId id="311" r:id="rId7"/>
    <p:sldId id="308" r:id="rId8"/>
    <p:sldId id="309" r:id="rId9"/>
    <p:sldId id="307" r:id="rId10"/>
    <p:sldId id="427" r:id="rId11"/>
    <p:sldId id="422" r:id="rId12"/>
    <p:sldId id="423" r:id="rId13"/>
    <p:sldId id="425" r:id="rId14"/>
    <p:sldId id="296" r:id="rId15"/>
    <p:sldId id="312" r:id="rId16"/>
    <p:sldId id="314" r:id="rId17"/>
    <p:sldId id="315" r:id="rId18"/>
    <p:sldId id="316" r:id="rId19"/>
    <p:sldId id="360" r:id="rId20"/>
    <p:sldId id="361" r:id="rId21"/>
    <p:sldId id="362" r:id="rId22"/>
    <p:sldId id="320" r:id="rId23"/>
    <p:sldId id="364" r:id="rId24"/>
    <p:sldId id="326" r:id="rId25"/>
    <p:sldId id="329" r:id="rId26"/>
    <p:sldId id="330" r:id="rId27"/>
    <p:sldId id="333" r:id="rId28"/>
    <p:sldId id="328" r:id="rId29"/>
    <p:sldId id="334" r:id="rId30"/>
    <p:sldId id="327" r:id="rId31"/>
    <p:sldId id="349" r:id="rId32"/>
    <p:sldId id="350" r:id="rId33"/>
    <p:sldId id="351" r:id="rId34"/>
    <p:sldId id="352" r:id="rId35"/>
    <p:sldId id="400" r:id="rId36"/>
    <p:sldId id="426" r:id="rId37"/>
    <p:sldId id="348" r:id="rId38"/>
    <p:sldId id="336" r:id="rId39"/>
    <p:sldId id="337" r:id="rId40"/>
    <p:sldId id="338" r:id="rId41"/>
    <p:sldId id="339" r:id="rId42"/>
    <p:sldId id="340" r:id="rId43"/>
    <p:sldId id="341" r:id="rId44"/>
    <p:sldId id="428" r:id="rId45"/>
    <p:sldId id="342" r:id="rId46"/>
    <p:sldId id="343" r:id="rId47"/>
    <p:sldId id="344" r:id="rId48"/>
    <p:sldId id="345" r:id="rId49"/>
    <p:sldId id="346" r:id="rId50"/>
    <p:sldId id="347" r:id="rId51"/>
    <p:sldId id="260" r:id="rId52"/>
  </p:sldIdLst>
  <p:sldSz cx="12192000" cy="6858000"/>
  <p:notesSz cx="9942513" cy="6808788"/>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1pPr>
    <a:lvl2pPr marL="457200" lvl="1" indent="0" algn="l" defTabSz="914400" rtl="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80604020202020204" pitchFamily="34" charset="0"/>
        <a:ea typeface="微软雅黑" pitchFamily="34"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80604020202020204" pitchFamily="34" charset="0"/>
        <a:ea typeface="微软雅黑" pitchFamily="34"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80604020202020204" pitchFamily="34" charset="0"/>
        <a:ea typeface="微软雅黑" pitchFamily="34"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80604020202020204" pitchFamily="34" charset="0"/>
        <a:ea typeface="微软雅黑" pitchFamily="34"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80604020202020204" pitchFamily="34" charset="0"/>
        <a:ea typeface="微软雅黑" pitchFamily="34" charset="-122"/>
        <a:cs typeface="+mn-cs"/>
      </a:defRPr>
    </a:lvl9pPr>
  </p:defaultTextStyle>
  <p:extLst>
    <p:ext uri="{EFAFB233-063F-42B5-8137-9DF3F51BA10A}">
      <p15:sldGuideLst xmlns:p15="http://schemas.microsoft.com/office/powerpoint/2012/main">
        <p15:guide id="1" orient="horz" pos="2198">
          <p15:clr>
            <a:srgbClr val="A4A3A4"/>
          </p15:clr>
        </p15:guide>
        <p15:guide id="2" pos="28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p:restoredTop sz="94660"/>
  </p:normalViewPr>
  <p:slideViewPr>
    <p:cSldViewPr snapToGrid="0" showGuides="1">
      <p:cViewPr varScale="1">
        <p:scale>
          <a:sx n="113" d="100"/>
          <a:sy n="113" d="100"/>
        </p:scale>
        <p:origin x="690" y="306"/>
      </p:cViewPr>
      <p:guideLst>
        <p:guide orient="horz" pos="2198"/>
        <p:guide pos="2859"/>
      </p:guideLst>
    </p:cSldViewPr>
  </p:slideViewPr>
  <p:notesTextViewPr>
    <p:cViewPr>
      <p:scale>
        <a:sx n="1" d="1"/>
        <a:sy n="1" d="1"/>
      </p:scale>
      <p:origin x="0" y="0"/>
    </p:cViewPr>
  </p:notesTextViewPr>
  <p:sorterViewPr>
    <p:cViewPr varScale="1">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5B4E703-4982-45FB-A867-C2FAC1471725}" type="doc">
      <dgm:prSet loTypeId="urn:microsoft.com/office/officeart/2005/8/layout/cycle6#1" loCatId="relationship" qsTypeId="urn:microsoft.com/office/officeart/2005/8/quickstyle/simple1#1" qsCatId="simple" csTypeId="urn:microsoft.com/office/officeart/2005/8/colors/colorful2#1" csCatId="colorful" phldr="1"/>
      <dgm:spPr/>
      <dgm:t>
        <a:bodyPr/>
        <a:lstStyle/>
        <a:p>
          <a:endParaRPr lang="zh-CN" altLang="en-US"/>
        </a:p>
      </dgm:t>
    </dgm:pt>
    <dgm:pt modelId="{7C35F1EB-4905-44CB-946D-4FA7FB28C3BE}">
      <dgm:prSet phldrT="[文本]" custT="1"/>
      <dgm:spPr/>
      <dgm:t>
        <a:bodyPr/>
        <a:lstStyle/>
        <a:p>
          <a:r>
            <a:rPr lang="zh-CN" altLang="en-US" sz="2800" dirty="0"/>
            <a:t>法人统计原则</a:t>
          </a:r>
        </a:p>
      </dgm:t>
    </dgm:pt>
    <dgm:pt modelId="{C6DD7370-A035-44A0-A472-B14D0CD77FAA}" type="parTrans" cxnId="{4E4633FC-D8CB-49F4-9FD7-7A5FE6173C3A}">
      <dgm:prSet/>
      <dgm:spPr/>
      <dgm:t>
        <a:bodyPr/>
        <a:lstStyle/>
        <a:p>
          <a:endParaRPr lang="zh-CN" altLang="en-US" sz="2400"/>
        </a:p>
      </dgm:t>
    </dgm:pt>
    <dgm:pt modelId="{E5989840-0958-4B1F-8D7E-58CD724C1ECB}" type="sibTrans" cxnId="{4E4633FC-D8CB-49F4-9FD7-7A5FE6173C3A}">
      <dgm:prSet/>
      <dgm:spPr/>
      <dgm:t>
        <a:bodyPr/>
        <a:lstStyle/>
        <a:p>
          <a:endParaRPr lang="zh-CN" altLang="en-US" sz="2400"/>
        </a:p>
      </dgm:t>
    </dgm:pt>
    <dgm:pt modelId="{2ABE8CB3-A92A-4AB2-B813-132C7B39FAF0}">
      <dgm:prSet phldrT="[文本]" custT="1"/>
      <dgm:spPr/>
      <dgm:t>
        <a:bodyPr/>
        <a:lstStyle/>
        <a:p>
          <a:r>
            <a:rPr lang="zh-CN" altLang="en-US" sz="2800" dirty="0"/>
            <a:t>在地统计原则</a:t>
          </a:r>
        </a:p>
      </dgm:t>
    </dgm:pt>
    <dgm:pt modelId="{5E048541-11DF-4278-89D7-0BD997AAC89A}" type="parTrans" cxnId="{E54AE7B8-0B7C-497B-8C44-93E558AC3463}">
      <dgm:prSet/>
      <dgm:spPr/>
      <dgm:t>
        <a:bodyPr/>
        <a:lstStyle/>
        <a:p>
          <a:endParaRPr lang="zh-CN" altLang="en-US" sz="2400"/>
        </a:p>
      </dgm:t>
    </dgm:pt>
    <dgm:pt modelId="{43E2AF08-05A5-4336-9018-9C12CB1972EF}" type="sibTrans" cxnId="{E54AE7B8-0B7C-497B-8C44-93E558AC3463}">
      <dgm:prSet/>
      <dgm:spPr/>
      <dgm:t>
        <a:bodyPr/>
        <a:lstStyle/>
        <a:p>
          <a:endParaRPr lang="zh-CN" altLang="en-US" sz="2400"/>
        </a:p>
      </dgm:t>
    </dgm:pt>
    <dgm:pt modelId="{13F0DC39-414B-4DF2-A32A-A90356DDFA16}">
      <dgm:prSet phldrT="[文本]" custT="1"/>
      <dgm:spPr/>
      <dgm:t>
        <a:bodyPr/>
        <a:lstStyle/>
        <a:p>
          <a:r>
            <a:rPr lang="zh-CN" altLang="en-US" sz="2800" dirty="0"/>
            <a:t>不重不漏原则</a:t>
          </a:r>
        </a:p>
      </dgm:t>
    </dgm:pt>
    <dgm:pt modelId="{AC769414-DFFC-4D77-AB2D-D666DE8F66B4}" type="parTrans" cxnId="{07737F8B-2458-4151-B324-07524BE3A485}">
      <dgm:prSet/>
      <dgm:spPr/>
      <dgm:t>
        <a:bodyPr/>
        <a:lstStyle/>
        <a:p>
          <a:endParaRPr lang="zh-CN" altLang="en-US" sz="2400"/>
        </a:p>
      </dgm:t>
    </dgm:pt>
    <dgm:pt modelId="{9D6EF6CA-B474-4573-99AE-D4AF67805B14}" type="sibTrans" cxnId="{07737F8B-2458-4151-B324-07524BE3A485}">
      <dgm:prSet/>
      <dgm:spPr/>
      <dgm:t>
        <a:bodyPr/>
        <a:lstStyle/>
        <a:p>
          <a:endParaRPr lang="zh-CN" altLang="en-US" sz="2400"/>
        </a:p>
      </dgm:t>
    </dgm:pt>
    <dgm:pt modelId="{064FB64A-5543-4698-90FC-75FE5AECEF2D}" type="pres">
      <dgm:prSet presAssocID="{F5B4E703-4982-45FB-A867-C2FAC1471725}" presName="cycle" presStyleCnt="0">
        <dgm:presLayoutVars>
          <dgm:dir/>
          <dgm:resizeHandles val="exact"/>
        </dgm:presLayoutVars>
      </dgm:prSet>
      <dgm:spPr/>
    </dgm:pt>
    <dgm:pt modelId="{1B9AD4A3-542B-4943-971D-1D884D0DB8AC}" type="pres">
      <dgm:prSet presAssocID="{7C35F1EB-4905-44CB-946D-4FA7FB28C3BE}" presName="node" presStyleLbl="node1" presStyleIdx="0" presStyleCnt="3">
        <dgm:presLayoutVars>
          <dgm:bulletEnabled val="1"/>
        </dgm:presLayoutVars>
      </dgm:prSet>
      <dgm:spPr/>
    </dgm:pt>
    <dgm:pt modelId="{8309B824-E685-4605-94A0-747175D3CA38}" type="pres">
      <dgm:prSet presAssocID="{7C35F1EB-4905-44CB-946D-4FA7FB28C3BE}" presName="spNode" presStyleCnt="0"/>
      <dgm:spPr/>
    </dgm:pt>
    <dgm:pt modelId="{91F90CD4-467A-4F62-B0A6-3A43977557BB}" type="pres">
      <dgm:prSet presAssocID="{E5989840-0958-4B1F-8D7E-58CD724C1ECB}" presName="sibTrans" presStyleLbl="sibTrans1D1" presStyleIdx="0" presStyleCnt="3"/>
      <dgm:spPr/>
    </dgm:pt>
    <dgm:pt modelId="{00CBE551-A490-4713-9F05-3B333CAEE2D1}" type="pres">
      <dgm:prSet presAssocID="{2ABE8CB3-A92A-4AB2-B813-132C7B39FAF0}" presName="node" presStyleLbl="node1" presStyleIdx="1" presStyleCnt="3">
        <dgm:presLayoutVars>
          <dgm:bulletEnabled val="1"/>
        </dgm:presLayoutVars>
      </dgm:prSet>
      <dgm:spPr/>
    </dgm:pt>
    <dgm:pt modelId="{032E88DB-39C0-4FF6-9F7F-407C5EDF272D}" type="pres">
      <dgm:prSet presAssocID="{2ABE8CB3-A92A-4AB2-B813-132C7B39FAF0}" presName="spNode" presStyleCnt="0"/>
      <dgm:spPr/>
    </dgm:pt>
    <dgm:pt modelId="{550BD318-9983-45DE-BFF7-22A40761C185}" type="pres">
      <dgm:prSet presAssocID="{43E2AF08-05A5-4336-9018-9C12CB1972EF}" presName="sibTrans" presStyleLbl="sibTrans1D1" presStyleIdx="1" presStyleCnt="3"/>
      <dgm:spPr/>
    </dgm:pt>
    <dgm:pt modelId="{CB30CA9F-9CBC-4A13-B3FB-687E4127AEFC}" type="pres">
      <dgm:prSet presAssocID="{13F0DC39-414B-4DF2-A32A-A90356DDFA16}" presName="node" presStyleLbl="node1" presStyleIdx="2" presStyleCnt="3">
        <dgm:presLayoutVars>
          <dgm:bulletEnabled val="1"/>
        </dgm:presLayoutVars>
      </dgm:prSet>
      <dgm:spPr/>
    </dgm:pt>
    <dgm:pt modelId="{2BFAB428-1144-4556-A183-384AB7A27830}" type="pres">
      <dgm:prSet presAssocID="{13F0DC39-414B-4DF2-A32A-A90356DDFA16}" presName="spNode" presStyleCnt="0"/>
      <dgm:spPr/>
    </dgm:pt>
    <dgm:pt modelId="{D4B154E6-F5FF-42FE-A054-74B7CC373790}" type="pres">
      <dgm:prSet presAssocID="{9D6EF6CA-B474-4573-99AE-D4AF67805B14}" presName="sibTrans" presStyleLbl="sibTrans1D1" presStyleIdx="2" presStyleCnt="3"/>
      <dgm:spPr/>
    </dgm:pt>
  </dgm:ptLst>
  <dgm:cxnLst>
    <dgm:cxn modelId="{4A1DFE01-48BD-447A-ACE9-6F9A263EDDBB}" type="presOf" srcId="{F5B4E703-4982-45FB-A867-C2FAC1471725}" destId="{064FB64A-5543-4698-90FC-75FE5AECEF2D}" srcOrd="0" destOrd="0" presId="urn:microsoft.com/office/officeart/2005/8/layout/cycle6#1"/>
    <dgm:cxn modelId="{A03AD313-646B-405C-9B54-249475EEF0C3}" type="presOf" srcId="{9D6EF6CA-B474-4573-99AE-D4AF67805B14}" destId="{D4B154E6-F5FF-42FE-A054-74B7CC373790}" srcOrd="0" destOrd="0" presId="urn:microsoft.com/office/officeart/2005/8/layout/cycle6#1"/>
    <dgm:cxn modelId="{07737F8B-2458-4151-B324-07524BE3A485}" srcId="{F5B4E703-4982-45FB-A867-C2FAC1471725}" destId="{13F0DC39-414B-4DF2-A32A-A90356DDFA16}" srcOrd="2" destOrd="0" parTransId="{AC769414-DFFC-4D77-AB2D-D666DE8F66B4}" sibTransId="{9D6EF6CA-B474-4573-99AE-D4AF67805B14}"/>
    <dgm:cxn modelId="{D1FC138D-FCA4-4C37-9CDD-0D9EEEA1EA19}" type="presOf" srcId="{43E2AF08-05A5-4336-9018-9C12CB1972EF}" destId="{550BD318-9983-45DE-BFF7-22A40761C185}" srcOrd="0" destOrd="0" presId="urn:microsoft.com/office/officeart/2005/8/layout/cycle6#1"/>
    <dgm:cxn modelId="{BF9B6E92-FE37-479D-8192-AB6238DA6D9F}" type="presOf" srcId="{2ABE8CB3-A92A-4AB2-B813-132C7B39FAF0}" destId="{00CBE551-A490-4713-9F05-3B333CAEE2D1}" srcOrd="0" destOrd="0" presId="urn:microsoft.com/office/officeart/2005/8/layout/cycle6#1"/>
    <dgm:cxn modelId="{E54AE7B8-0B7C-497B-8C44-93E558AC3463}" srcId="{F5B4E703-4982-45FB-A867-C2FAC1471725}" destId="{2ABE8CB3-A92A-4AB2-B813-132C7B39FAF0}" srcOrd="1" destOrd="0" parTransId="{5E048541-11DF-4278-89D7-0BD997AAC89A}" sibTransId="{43E2AF08-05A5-4336-9018-9C12CB1972EF}"/>
    <dgm:cxn modelId="{016F68C1-7185-48FE-A5AC-51D0941CF14E}" type="presOf" srcId="{E5989840-0958-4B1F-8D7E-58CD724C1ECB}" destId="{91F90CD4-467A-4F62-B0A6-3A43977557BB}" srcOrd="0" destOrd="0" presId="urn:microsoft.com/office/officeart/2005/8/layout/cycle6#1"/>
    <dgm:cxn modelId="{1D7937DA-98C5-453D-8C2D-795AD1E50480}" type="presOf" srcId="{13F0DC39-414B-4DF2-A32A-A90356DDFA16}" destId="{CB30CA9F-9CBC-4A13-B3FB-687E4127AEFC}" srcOrd="0" destOrd="0" presId="urn:microsoft.com/office/officeart/2005/8/layout/cycle6#1"/>
    <dgm:cxn modelId="{62F1FFDD-7BFD-4D12-BD02-19CEFB227BA7}" type="presOf" srcId="{7C35F1EB-4905-44CB-946D-4FA7FB28C3BE}" destId="{1B9AD4A3-542B-4943-971D-1D884D0DB8AC}" srcOrd="0" destOrd="0" presId="urn:microsoft.com/office/officeart/2005/8/layout/cycle6#1"/>
    <dgm:cxn modelId="{4E4633FC-D8CB-49F4-9FD7-7A5FE6173C3A}" srcId="{F5B4E703-4982-45FB-A867-C2FAC1471725}" destId="{7C35F1EB-4905-44CB-946D-4FA7FB28C3BE}" srcOrd="0" destOrd="0" parTransId="{C6DD7370-A035-44A0-A472-B14D0CD77FAA}" sibTransId="{E5989840-0958-4B1F-8D7E-58CD724C1ECB}"/>
    <dgm:cxn modelId="{C34567CE-A5BD-4887-BBB4-57CE35C3B362}" type="presParOf" srcId="{064FB64A-5543-4698-90FC-75FE5AECEF2D}" destId="{1B9AD4A3-542B-4943-971D-1D884D0DB8AC}" srcOrd="0" destOrd="0" presId="urn:microsoft.com/office/officeart/2005/8/layout/cycle6#1"/>
    <dgm:cxn modelId="{B92A0223-6BF4-4E82-887E-A59F43032B04}" type="presParOf" srcId="{064FB64A-5543-4698-90FC-75FE5AECEF2D}" destId="{8309B824-E685-4605-94A0-747175D3CA38}" srcOrd="1" destOrd="0" presId="urn:microsoft.com/office/officeart/2005/8/layout/cycle6#1"/>
    <dgm:cxn modelId="{C5CE1DF3-B3C7-49E6-8643-A064F881BCB0}" type="presParOf" srcId="{064FB64A-5543-4698-90FC-75FE5AECEF2D}" destId="{91F90CD4-467A-4F62-B0A6-3A43977557BB}" srcOrd="2" destOrd="0" presId="urn:microsoft.com/office/officeart/2005/8/layout/cycle6#1"/>
    <dgm:cxn modelId="{6E060753-603E-491C-B5A0-3C385D521482}" type="presParOf" srcId="{064FB64A-5543-4698-90FC-75FE5AECEF2D}" destId="{00CBE551-A490-4713-9F05-3B333CAEE2D1}" srcOrd="3" destOrd="0" presId="urn:microsoft.com/office/officeart/2005/8/layout/cycle6#1"/>
    <dgm:cxn modelId="{94C9E3B9-1B76-49FA-A67B-5C9443B630DC}" type="presParOf" srcId="{064FB64A-5543-4698-90FC-75FE5AECEF2D}" destId="{032E88DB-39C0-4FF6-9F7F-407C5EDF272D}" srcOrd="4" destOrd="0" presId="urn:microsoft.com/office/officeart/2005/8/layout/cycle6#1"/>
    <dgm:cxn modelId="{481BB789-323B-4115-8C97-3D630C4DB7EC}" type="presParOf" srcId="{064FB64A-5543-4698-90FC-75FE5AECEF2D}" destId="{550BD318-9983-45DE-BFF7-22A40761C185}" srcOrd="5" destOrd="0" presId="urn:microsoft.com/office/officeart/2005/8/layout/cycle6#1"/>
    <dgm:cxn modelId="{87F2FC7A-2931-44B4-96F6-2B7815723D79}" type="presParOf" srcId="{064FB64A-5543-4698-90FC-75FE5AECEF2D}" destId="{CB30CA9F-9CBC-4A13-B3FB-687E4127AEFC}" srcOrd="6" destOrd="0" presId="urn:microsoft.com/office/officeart/2005/8/layout/cycle6#1"/>
    <dgm:cxn modelId="{EA3A17AF-9629-460F-9EDC-D0DCA6C2C02C}" type="presParOf" srcId="{064FB64A-5543-4698-90FC-75FE5AECEF2D}" destId="{2BFAB428-1144-4556-A183-384AB7A27830}" srcOrd="7" destOrd="0" presId="urn:microsoft.com/office/officeart/2005/8/layout/cycle6#1"/>
    <dgm:cxn modelId="{DF39088B-B6C3-43C3-82CF-154B7235D15C}" type="presParOf" srcId="{064FB64A-5543-4698-90FC-75FE5AECEF2D}" destId="{D4B154E6-F5FF-42FE-A054-74B7CC373790}" srcOrd="8" destOrd="0" presId="urn:microsoft.com/office/officeart/2005/8/layout/cycle6#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B4E703-4982-45FB-A867-C2FAC1471725}" type="doc">
      <dgm:prSet loTypeId="urn:microsoft.com/office/officeart/2005/8/layout/cycle6#2" loCatId="relationship" qsTypeId="urn:microsoft.com/office/officeart/2005/8/quickstyle/simple1#2" qsCatId="simple" csTypeId="urn:microsoft.com/office/officeart/2005/8/colors/colorful2#2" csCatId="colorful" phldr="1"/>
      <dgm:spPr/>
      <dgm:t>
        <a:bodyPr/>
        <a:lstStyle/>
        <a:p>
          <a:endParaRPr lang="zh-CN" altLang="en-US"/>
        </a:p>
      </dgm:t>
    </dgm:pt>
    <dgm:pt modelId="{7C35F1EB-4905-44CB-946D-4FA7FB28C3BE}">
      <dgm:prSet phldrT="[文本]" custT="1"/>
      <dgm:spPr/>
      <dgm:t>
        <a:bodyPr/>
        <a:lstStyle/>
        <a:p>
          <a:r>
            <a:rPr lang="zh-CN" altLang="en-US" sz="2800" dirty="0"/>
            <a:t>法人统计原则</a:t>
          </a:r>
        </a:p>
      </dgm:t>
    </dgm:pt>
    <dgm:pt modelId="{C6DD7370-A035-44A0-A472-B14D0CD77FAA}" type="parTrans" cxnId="{4E4633FC-D8CB-49F4-9FD7-7A5FE6173C3A}">
      <dgm:prSet/>
      <dgm:spPr/>
      <dgm:t>
        <a:bodyPr/>
        <a:lstStyle/>
        <a:p>
          <a:endParaRPr lang="zh-CN" altLang="en-US" sz="2400"/>
        </a:p>
      </dgm:t>
    </dgm:pt>
    <dgm:pt modelId="{E5989840-0958-4B1F-8D7E-58CD724C1ECB}" type="sibTrans" cxnId="{4E4633FC-D8CB-49F4-9FD7-7A5FE6173C3A}">
      <dgm:prSet/>
      <dgm:spPr/>
      <dgm:t>
        <a:bodyPr/>
        <a:lstStyle/>
        <a:p>
          <a:endParaRPr lang="zh-CN" altLang="en-US" sz="2400"/>
        </a:p>
      </dgm:t>
    </dgm:pt>
    <dgm:pt modelId="{2ABE8CB3-A92A-4AB2-B813-132C7B39FAF0}">
      <dgm:prSet phldrT="[文本]" custT="1"/>
      <dgm:spPr/>
      <dgm:t>
        <a:bodyPr/>
        <a:lstStyle/>
        <a:p>
          <a:r>
            <a:rPr lang="zh-CN" altLang="en-US" sz="2800" dirty="0"/>
            <a:t>在地统计原则</a:t>
          </a:r>
        </a:p>
      </dgm:t>
    </dgm:pt>
    <dgm:pt modelId="{5E048541-11DF-4278-89D7-0BD997AAC89A}" type="parTrans" cxnId="{E54AE7B8-0B7C-497B-8C44-93E558AC3463}">
      <dgm:prSet/>
      <dgm:spPr/>
      <dgm:t>
        <a:bodyPr/>
        <a:lstStyle/>
        <a:p>
          <a:endParaRPr lang="zh-CN" altLang="en-US" sz="2400"/>
        </a:p>
      </dgm:t>
    </dgm:pt>
    <dgm:pt modelId="{43E2AF08-05A5-4336-9018-9C12CB1972EF}" type="sibTrans" cxnId="{E54AE7B8-0B7C-497B-8C44-93E558AC3463}">
      <dgm:prSet/>
      <dgm:spPr/>
      <dgm:t>
        <a:bodyPr/>
        <a:lstStyle/>
        <a:p>
          <a:endParaRPr lang="zh-CN" altLang="en-US" sz="2400"/>
        </a:p>
      </dgm:t>
    </dgm:pt>
    <dgm:pt modelId="{13F0DC39-414B-4DF2-A32A-A90356DDFA16}">
      <dgm:prSet phldrT="[文本]" custT="1"/>
      <dgm:spPr/>
      <dgm:t>
        <a:bodyPr/>
        <a:lstStyle/>
        <a:p>
          <a:r>
            <a:rPr lang="zh-CN" altLang="en-US" sz="2800" dirty="0"/>
            <a:t>不重不漏原则</a:t>
          </a:r>
        </a:p>
      </dgm:t>
    </dgm:pt>
    <dgm:pt modelId="{AC769414-DFFC-4D77-AB2D-D666DE8F66B4}" type="parTrans" cxnId="{07737F8B-2458-4151-B324-07524BE3A485}">
      <dgm:prSet/>
      <dgm:spPr/>
      <dgm:t>
        <a:bodyPr/>
        <a:lstStyle/>
        <a:p>
          <a:endParaRPr lang="zh-CN" altLang="en-US" sz="2400"/>
        </a:p>
      </dgm:t>
    </dgm:pt>
    <dgm:pt modelId="{9D6EF6CA-B474-4573-99AE-D4AF67805B14}" type="sibTrans" cxnId="{07737F8B-2458-4151-B324-07524BE3A485}">
      <dgm:prSet/>
      <dgm:spPr/>
      <dgm:t>
        <a:bodyPr/>
        <a:lstStyle/>
        <a:p>
          <a:endParaRPr lang="zh-CN" altLang="en-US" sz="2400"/>
        </a:p>
      </dgm:t>
    </dgm:pt>
    <dgm:pt modelId="{064FB64A-5543-4698-90FC-75FE5AECEF2D}" type="pres">
      <dgm:prSet presAssocID="{F5B4E703-4982-45FB-A867-C2FAC1471725}" presName="cycle" presStyleCnt="0">
        <dgm:presLayoutVars>
          <dgm:dir/>
          <dgm:resizeHandles val="exact"/>
        </dgm:presLayoutVars>
      </dgm:prSet>
      <dgm:spPr/>
    </dgm:pt>
    <dgm:pt modelId="{1B9AD4A3-542B-4943-971D-1D884D0DB8AC}" type="pres">
      <dgm:prSet presAssocID="{7C35F1EB-4905-44CB-946D-4FA7FB28C3BE}" presName="node" presStyleLbl="node1" presStyleIdx="0" presStyleCnt="3">
        <dgm:presLayoutVars>
          <dgm:bulletEnabled val="1"/>
        </dgm:presLayoutVars>
      </dgm:prSet>
      <dgm:spPr/>
    </dgm:pt>
    <dgm:pt modelId="{8309B824-E685-4605-94A0-747175D3CA38}" type="pres">
      <dgm:prSet presAssocID="{7C35F1EB-4905-44CB-946D-4FA7FB28C3BE}" presName="spNode" presStyleCnt="0"/>
      <dgm:spPr/>
    </dgm:pt>
    <dgm:pt modelId="{91F90CD4-467A-4F62-B0A6-3A43977557BB}" type="pres">
      <dgm:prSet presAssocID="{E5989840-0958-4B1F-8D7E-58CD724C1ECB}" presName="sibTrans" presStyleLbl="sibTrans1D1" presStyleIdx="0" presStyleCnt="3"/>
      <dgm:spPr/>
    </dgm:pt>
    <dgm:pt modelId="{00CBE551-A490-4713-9F05-3B333CAEE2D1}" type="pres">
      <dgm:prSet presAssocID="{2ABE8CB3-A92A-4AB2-B813-132C7B39FAF0}" presName="node" presStyleLbl="node1" presStyleIdx="1" presStyleCnt="3">
        <dgm:presLayoutVars>
          <dgm:bulletEnabled val="1"/>
        </dgm:presLayoutVars>
      </dgm:prSet>
      <dgm:spPr/>
    </dgm:pt>
    <dgm:pt modelId="{032E88DB-39C0-4FF6-9F7F-407C5EDF272D}" type="pres">
      <dgm:prSet presAssocID="{2ABE8CB3-A92A-4AB2-B813-132C7B39FAF0}" presName="spNode" presStyleCnt="0"/>
      <dgm:spPr/>
    </dgm:pt>
    <dgm:pt modelId="{550BD318-9983-45DE-BFF7-22A40761C185}" type="pres">
      <dgm:prSet presAssocID="{43E2AF08-05A5-4336-9018-9C12CB1972EF}" presName="sibTrans" presStyleLbl="sibTrans1D1" presStyleIdx="1" presStyleCnt="3"/>
      <dgm:spPr/>
    </dgm:pt>
    <dgm:pt modelId="{CB30CA9F-9CBC-4A13-B3FB-687E4127AEFC}" type="pres">
      <dgm:prSet presAssocID="{13F0DC39-414B-4DF2-A32A-A90356DDFA16}" presName="node" presStyleLbl="node1" presStyleIdx="2" presStyleCnt="3">
        <dgm:presLayoutVars>
          <dgm:bulletEnabled val="1"/>
        </dgm:presLayoutVars>
      </dgm:prSet>
      <dgm:spPr/>
    </dgm:pt>
    <dgm:pt modelId="{2BFAB428-1144-4556-A183-384AB7A27830}" type="pres">
      <dgm:prSet presAssocID="{13F0DC39-414B-4DF2-A32A-A90356DDFA16}" presName="spNode" presStyleCnt="0"/>
      <dgm:spPr/>
    </dgm:pt>
    <dgm:pt modelId="{D4B154E6-F5FF-42FE-A054-74B7CC373790}" type="pres">
      <dgm:prSet presAssocID="{9D6EF6CA-B474-4573-99AE-D4AF67805B14}" presName="sibTrans" presStyleLbl="sibTrans1D1" presStyleIdx="2" presStyleCnt="3"/>
      <dgm:spPr/>
    </dgm:pt>
  </dgm:ptLst>
  <dgm:cxnLst>
    <dgm:cxn modelId="{4A1DFE01-48BD-447A-ACE9-6F9A263EDDBB}" type="presOf" srcId="{F5B4E703-4982-45FB-A867-C2FAC1471725}" destId="{064FB64A-5543-4698-90FC-75FE5AECEF2D}" srcOrd="0" destOrd="0" presId="urn:microsoft.com/office/officeart/2005/8/layout/cycle6#2"/>
    <dgm:cxn modelId="{A03AD313-646B-405C-9B54-249475EEF0C3}" type="presOf" srcId="{9D6EF6CA-B474-4573-99AE-D4AF67805B14}" destId="{D4B154E6-F5FF-42FE-A054-74B7CC373790}" srcOrd="0" destOrd="0" presId="urn:microsoft.com/office/officeart/2005/8/layout/cycle6#2"/>
    <dgm:cxn modelId="{07737F8B-2458-4151-B324-07524BE3A485}" srcId="{F5B4E703-4982-45FB-A867-C2FAC1471725}" destId="{13F0DC39-414B-4DF2-A32A-A90356DDFA16}" srcOrd="2" destOrd="0" parTransId="{AC769414-DFFC-4D77-AB2D-D666DE8F66B4}" sibTransId="{9D6EF6CA-B474-4573-99AE-D4AF67805B14}"/>
    <dgm:cxn modelId="{D1FC138D-FCA4-4C37-9CDD-0D9EEEA1EA19}" type="presOf" srcId="{43E2AF08-05A5-4336-9018-9C12CB1972EF}" destId="{550BD318-9983-45DE-BFF7-22A40761C185}" srcOrd="0" destOrd="0" presId="urn:microsoft.com/office/officeart/2005/8/layout/cycle6#2"/>
    <dgm:cxn modelId="{BF9B6E92-FE37-479D-8192-AB6238DA6D9F}" type="presOf" srcId="{2ABE8CB3-A92A-4AB2-B813-132C7B39FAF0}" destId="{00CBE551-A490-4713-9F05-3B333CAEE2D1}" srcOrd="0" destOrd="0" presId="urn:microsoft.com/office/officeart/2005/8/layout/cycle6#2"/>
    <dgm:cxn modelId="{E54AE7B8-0B7C-497B-8C44-93E558AC3463}" srcId="{F5B4E703-4982-45FB-A867-C2FAC1471725}" destId="{2ABE8CB3-A92A-4AB2-B813-132C7B39FAF0}" srcOrd="1" destOrd="0" parTransId="{5E048541-11DF-4278-89D7-0BD997AAC89A}" sibTransId="{43E2AF08-05A5-4336-9018-9C12CB1972EF}"/>
    <dgm:cxn modelId="{016F68C1-7185-48FE-A5AC-51D0941CF14E}" type="presOf" srcId="{E5989840-0958-4B1F-8D7E-58CD724C1ECB}" destId="{91F90CD4-467A-4F62-B0A6-3A43977557BB}" srcOrd="0" destOrd="0" presId="urn:microsoft.com/office/officeart/2005/8/layout/cycle6#2"/>
    <dgm:cxn modelId="{1D7937DA-98C5-453D-8C2D-795AD1E50480}" type="presOf" srcId="{13F0DC39-414B-4DF2-A32A-A90356DDFA16}" destId="{CB30CA9F-9CBC-4A13-B3FB-687E4127AEFC}" srcOrd="0" destOrd="0" presId="urn:microsoft.com/office/officeart/2005/8/layout/cycle6#2"/>
    <dgm:cxn modelId="{62F1FFDD-7BFD-4D12-BD02-19CEFB227BA7}" type="presOf" srcId="{7C35F1EB-4905-44CB-946D-4FA7FB28C3BE}" destId="{1B9AD4A3-542B-4943-971D-1D884D0DB8AC}" srcOrd="0" destOrd="0" presId="urn:microsoft.com/office/officeart/2005/8/layout/cycle6#2"/>
    <dgm:cxn modelId="{4E4633FC-D8CB-49F4-9FD7-7A5FE6173C3A}" srcId="{F5B4E703-4982-45FB-A867-C2FAC1471725}" destId="{7C35F1EB-4905-44CB-946D-4FA7FB28C3BE}" srcOrd="0" destOrd="0" parTransId="{C6DD7370-A035-44A0-A472-B14D0CD77FAA}" sibTransId="{E5989840-0958-4B1F-8D7E-58CD724C1ECB}"/>
    <dgm:cxn modelId="{C34567CE-A5BD-4887-BBB4-57CE35C3B362}" type="presParOf" srcId="{064FB64A-5543-4698-90FC-75FE5AECEF2D}" destId="{1B9AD4A3-542B-4943-971D-1D884D0DB8AC}" srcOrd="0" destOrd="0" presId="urn:microsoft.com/office/officeart/2005/8/layout/cycle6#2"/>
    <dgm:cxn modelId="{B92A0223-6BF4-4E82-887E-A59F43032B04}" type="presParOf" srcId="{064FB64A-5543-4698-90FC-75FE5AECEF2D}" destId="{8309B824-E685-4605-94A0-747175D3CA38}" srcOrd="1" destOrd="0" presId="urn:microsoft.com/office/officeart/2005/8/layout/cycle6#2"/>
    <dgm:cxn modelId="{C5CE1DF3-B3C7-49E6-8643-A064F881BCB0}" type="presParOf" srcId="{064FB64A-5543-4698-90FC-75FE5AECEF2D}" destId="{91F90CD4-467A-4F62-B0A6-3A43977557BB}" srcOrd="2" destOrd="0" presId="urn:microsoft.com/office/officeart/2005/8/layout/cycle6#2"/>
    <dgm:cxn modelId="{6E060753-603E-491C-B5A0-3C385D521482}" type="presParOf" srcId="{064FB64A-5543-4698-90FC-75FE5AECEF2D}" destId="{00CBE551-A490-4713-9F05-3B333CAEE2D1}" srcOrd="3" destOrd="0" presId="urn:microsoft.com/office/officeart/2005/8/layout/cycle6#2"/>
    <dgm:cxn modelId="{94C9E3B9-1B76-49FA-A67B-5C9443B630DC}" type="presParOf" srcId="{064FB64A-5543-4698-90FC-75FE5AECEF2D}" destId="{032E88DB-39C0-4FF6-9F7F-407C5EDF272D}" srcOrd="4" destOrd="0" presId="urn:microsoft.com/office/officeart/2005/8/layout/cycle6#2"/>
    <dgm:cxn modelId="{481BB789-323B-4115-8C97-3D630C4DB7EC}" type="presParOf" srcId="{064FB64A-5543-4698-90FC-75FE5AECEF2D}" destId="{550BD318-9983-45DE-BFF7-22A40761C185}" srcOrd="5" destOrd="0" presId="urn:microsoft.com/office/officeart/2005/8/layout/cycle6#2"/>
    <dgm:cxn modelId="{87F2FC7A-2931-44B4-96F6-2B7815723D79}" type="presParOf" srcId="{064FB64A-5543-4698-90FC-75FE5AECEF2D}" destId="{CB30CA9F-9CBC-4A13-B3FB-687E4127AEFC}" srcOrd="6" destOrd="0" presId="urn:microsoft.com/office/officeart/2005/8/layout/cycle6#2"/>
    <dgm:cxn modelId="{EA3A17AF-9629-460F-9EDC-D0DCA6C2C02C}" type="presParOf" srcId="{064FB64A-5543-4698-90FC-75FE5AECEF2D}" destId="{2BFAB428-1144-4556-A183-384AB7A27830}" srcOrd="7" destOrd="0" presId="urn:microsoft.com/office/officeart/2005/8/layout/cycle6#2"/>
    <dgm:cxn modelId="{DF39088B-B6C3-43C3-82CF-154B7235D15C}" type="presParOf" srcId="{064FB64A-5543-4698-90FC-75FE5AECEF2D}" destId="{D4B154E6-F5FF-42FE-A054-74B7CC373790}" srcOrd="8" destOrd="0" presId="urn:microsoft.com/office/officeart/2005/8/layout/cycle6#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B4E703-4982-45FB-A867-C2FAC1471725}" type="doc">
      <dgm:prSet loTypeId="urn:microsoft.com/office/officeart/2005/8/layout/cycle6#3" loCatId="relationship" qsTypeId="urn:microsoft.com/office/officeart/2005/8/quickstyle/simple1#3" qsCatId="simple" csTypeId="urn:microsoft.com/office/officeart/2005/8/colors/colorful2#3" csCatId="colorful" phldr="1"/>
      <dgm:spPr/>
      <dgm:t>
        <a:bodyPr/>
        <a:lstStyle/>
        <a:p>
          <a:endParaRPr lang="zh-CN" altLang="en-US"/>
        </a:p>
      </dgm:t>
    </dgm:pt>
    <dgm:pt modelId="{7C35F1EB-4905-44CB-946D-4FA7FB28C3BE}">
      <dgm:prSet phldrT="[文本]" custT="1"/>
      <dgm:spPr/>
      <dgm:t>
        <a:bodyPr/>
        <a:lstStyle/>
        <a:p>
          <a:r>
            <a:rPr lang="zh-CN" altLang="en-US" sz="2800" dirty="0"/>
            <a:t>法人统计原则</a:t>
          </a:r>
        </a:p>
      </dgm:t>
    </dgm:pt>
    <dgm:pt modelId="{C6DD7370-A035-44A0-A472-B14D0CD77FAA}" type="parTrans" cxnId="{4E4633FC-D8CB-49F4-9FD7-7A5FE6173C3A}">
      <dgm:prSet/>
      <dgm:spPr/>
      <dgm:t>
        <a:bodyPr/>
        <a:lstStyle/>
        <a:p>
          <a:endParaRPr lang="zh-CN" altLang="en-US" sz="2400"/>
        </a:p>
      </dgm:t>
    </dgm:pt>
    <dgm:pt modelId="{E5989840-0958-4B1F-8D7E-58CD724C1ECB}" type="sibTrans" cxnId="{4E4633FC-D8CB-49F4-9FD7-7A5FE6173C3A}">
      <dgm:prSet/>
      <dgm:spPr/>
      <dgm:t>
        <a:bodyPr/>
        <a:lstStyle/>
        <a:p>
          <a:endParaRPr lang="zh-CN" altLang="en-US" sz="2400"/>
        </a:p>
      </dgm:t>
    </dgm:pt>
    <dgm:pt modelId="{2ABE8CB3-A92A-4AB2-B813-132C7B39FAF0}">
      <dgm:prSet phldrT="[文本]" custT="1"/>
      <dgm:spPr/>
      <dgm:t>
        <a:bodyPr/>
        <a:lstStyle/>
        <a:p>
          <a:r>
            <a:rPr lang="zh-CN" altLang="en-US" sz="2800" dirty="0"/>
            <a:t>在地统计原则</a:t>
          </a:r>
        </a:p>
      </dgm:t>
    </dgm:pt>
    <dgm:pt modelId="{5E048541-11DF-4278-89D7-0BD997AAC89A}" type="parTrans" cxnId="{E54AE7B8-0B7C-497B-8C44-93E558AC3463}">
      <dgm:prSet/>
      <dgm:spPr/>
      <dgm:t>
        <a:bodyPr/>
        <a:lstStyle/>
        <a:p>
          <a:endParaRPr lang="zh-CN" altLang="en-US" sz="2400"/>
        </a:p>
      </dgm:t>
    </dgm:pt>
    <dgm:pt modelId="{43E2AF08-05A5-4336-9018-9C12CB1972EF}" type="sibTrans" cxnId="{E54AE7B8-0B7C-497B-8C44-93E558AC3463}">
      <dgm:prSet/>
      <dgm:spPr/>
      <dgm:t>
        <a:bodyPr/>
        <a:lstStyle/>
        <a:p>
          <a:endParaRPr lang="zh-CN" altLang="en-US" sz="2400"/>
        </a:p>
      </dgm:t>
    </dgm:pt>
    <dgm:pt modelId="{13F0DC39-414B-4DF2-A32A-A90356DDFA16}">
      <dgm:prSet phldrT="[文本]" custT="1"/>
      <dgm:spPr/>
      <dgm:t>
        <a:bodyPr/>
        <a:lstStyle/>
        <a:p>
          <a:r>
            <a:rPr lang="zh-CN" altLang="en-US" sz="2800" dirty="0"/>
            <a:t>不重不漏原则</a:t>
          </a:r>
        </a:p>
      </dgm:t>
    </dgm:pt>
    <dgm:pt modelId="{AC769414-DFFC-4D77-AB2D-D666DE8F66B4}" type="parTrans" cxnId="{07737F8B-2458-4151-B324-07524BE3A485}">
      <dgm:prSet/>
      <dgm:spPr/>
      <dgm:t>
        <a:bodyPr/>
        <a:lstStyle/>
        <a:p>
          <a:endParaRPr lang="zh-CN" altLang="en-US" sz="2400"/>
        </a:p>
      </dgm:t>
    </dgm:pt>
    <dgm:pt modelId="{9D6EF6CA-B474-4573-99AE-D4AF67805B14}" type="sibTrans" cxnId="{07737F8B-2458-4151-B324-07524BE3A485}">
      <dgm:prSet/>
      <dgm:spPr/>
      <dgm:t>
        <a:bodyPr/>
        <a:lstStyle/>
        <a:p>
          <a:endParaRPr lang="zh-CN" altLang="en-US" sz="2400"/>
        </a:p>
      </dgm:t>
    </dgm:pt>
    <dgm:pt modelId="{064FB64A-5543-4698-90FC-75FE5AECEF2D}" type="pres">
      <dgm:prSet presAssocID="{F5B4E703-4982-45FB-A867-C2FAC1471725}" presName="cycle" presStyleCnt="0">
        <dgm:presLayoutVars>
          <dgm:dir/>
          <dgm:resizeHandles val="exact"/>
        </dgm:presLayoutVars>
      </dgm:prSet>
      <dgm:spPr/>
    </dgm:pt>
    <dgm:pt modelId="{1B9AD4A3-542B-4943-971D-1D884D0DB8AC}" type="pres">
      <dgm:prSet presAssocID="{7C35F1EB-4905-44CB-946D-4FA7FB28C3BE}" presName="node" presStyleLbl="node1" presStyleIdx="0" presStyleCnt="3">
        <dgm:presLayoutVars>
          <dgm:bulletEnabled val="1"/>
        </dgm:presLayoutVars>
      </dgm:prSet>
      <dgm:spPr/>
    </dgm:pt>
    <dgm:pt modelId="{8309B824-E685-4605-94A0-747175D3CA38}" type="pres">
      <dgm:prSet presAssocID="{7C35F1EB-4905-44CB-946D-4FA7FB28C3BE}" presName="spNode" presStyleCnt="0"/>
      <dgm:spPr/>
    </dgm:pt>
    <dgm:pt modelId="{91F90CD4-467A-4F62-B0A6-3A43977557BB}" type="pres">
      <dgm:prSet presAssocID="{E5989840-0958-4B1F-8D7E-58CD724C1ECB}" presName="sibTrans" presStyleLbl="sibTrans1D1" presStyleIdx="0" presStyleCnt="3"/>
      <dgm:spPr/>
    </dgm:pt>
    <dgm:pt modelId="{00CBE551-A490-4713-9F05-3B333CAEE2D1}" type="pres">
      <dgm:prSet presAssocID="{2ABE8CB3-A92A-4AB2-B813-132C7B39FAF0}" presName="node" presStyleLbl="node1" presStyleIdx="1" presStyleCnt="3">
        <dgm:presLayoutVars>
          <dgm:bulletEnabled val="1"/>
        </dgm:presLayoutVars>
      </dgm:prSet>
      <dgm:spPr/>
    </dgm:pt>
    <dgm:pt modelId="{032E88DB-39C0-4FF6-9F7F-407C5EDF272D}" type="pres">
      <dgm:prSet presAssocID="{2ABE8CB3-A92A-4AB2-B813-132C7B39FAF0}" presName="spNode" presStyleCnt="0"/>
      <dgm:spPr/>
    </dgm:pt>
    <dgm:pt modelId="{550BD318-9983-45DE-BFF7-22A40761C185}" type="pres">
      <dgm:prSet presAssocID="{43E2AF08-05A5-4336-9018-9C12CB1972EF}" presName="sibTrans" presStyleLbl="sibTrans1D1" presStyleIdx="1" presStyleCnt="3"/>
      <dgm:spPr/>
    </dgm:pt>
    <dgm:pt modelId="{CB30CA9F-9CBC-4A13-B3FB-687E4127AEFC}" type="pres">
      <dgm:prSet presAssocID="{13F0DC39-414B-4DF2-A32A-A90356DDFA16}" presName="node" presStyleLbl="node1" presStyleIdx="2" presStyleCnt="3">
        <dgm:presLayoutVars>
          <dgm:bulletEnabled val="1"/>
        </dgm:presLayoutVars>
      </dgm:prSet>
      <dgm:spPr/>
    </dgm:pt>
    <dgm:pt modelId="{2BFAB428-1144-4556-A183-384AB7A27830}" type="pres">
      <dgm:prSet presAssocID="{13F0DC39-414B-4DF2-A32A-A90356DDFA16}" presName="spNode" presStyleCnt="0"/>
      <dgm:spPr/>
    </dgm:pt>
    <dgm:pt modelId="{D4B154E6-F5FF-42FE-A054-74B7CC373790}" type="pres">
      <dgm:prSet presAssocID="{9D6EF6CA-B474-4573-99AE-D4AF67805B14}" presName="sibTrans" presStyleLbl="sibTrans1D1" presStyleIdx="2" presStyleCnt="3"/>
      <dgm:spPr/>
    </dgm:pt>
  </dgm:ptLst>
  <dgm:cxnLst>
    <dgm:cxn modelId="{4A1DFE01-48BD-447A-ACE9-6F9A263EDDBB}" type="presOf" srcId="{F5B4E703-4982-45FB-A867-C2FAC1471725}" destId="{064FB64A-5543-4698-90FC-75FE5AECEF2D}" srcOrd="0" destOrd="0" presId="urn:microsoft.com/office/officeart/2005/8/layout/cycle6#3"/>
    <dgm:cxn modelId="{A03AD313-646B-405C-9B54-249475EEF0C3}" type="presOf" srcId="{9D6EF6CA-B474-4573-99AE-D4AF67805B14}" destId="{D4B154E6-F5FF-42FE-A054-74B7CC373790}" srcOrd="0" destOrd="0" presId="urn:microsoft.com/office/officeart/2005/8/layout/cycle6#3"/>
    <dgm:cxn modelId="{07737F8B-2458-4151-B324-07524BE3A485}" srcId="{F5B4E703-4982-45FB-A867-C2FAC1471725}" destId="{13F0DC39-414B-4DF2-A32A-A90356DDFA16}" srcOrd="2" destOrd="0" parTransId="{AC769414-DFFC-4D77-AB2D-D666DE8F66B4}" sibTransId="{9D6EF6CA-B474-4573-99AE-D4AF67805B14}"/>
    <dgm:cxn modelId="{D1FC138D-FCA4-4C37-9CDD-0D9EEEA1EA19}" type="presOf" srcId="{43E2AF08-05A5-4336-9018-9C12CB1972EF}" destId="{550BD318-9983-45DE-BFF7-22A40761C185}" srcOrd="0" destOrd="0" presId="urn:microsoft.com/office/officeart/2005/8/layout/cycle6#3"/>
    <dgm:cxn modelId="{BF9B6E92-FE37-479D-8192-AB6238DA6D9F}" type="presOf" srcId="{2ABE8CB3-A92A-4AB2-B813-132C7B39FAF0}" destId="{00CBE551-A490-4713-9F05-3B333CAEE2D1}" srcOrd="0" destOrd="0" presId="urn:microsoft.com/office/officeart/2005/8/layout/cycle6#3"/>
    <dgm:cxn modelId="{E54AE7B8-0B7C-497B-8C44-93E558AC3463}" srcId="{F5B4E703-4982-45FB-A867-C2FAC1471725}" destId="{2ABE8CB3-A92A-4AB2-B813-132C7B39FAF0}" srcOrd="1" destOrd="0" parTransId="{5E048541-11DF-4278-89D7-0BD997AAC89A}" sibTransId="{43E2AF08-05A5-4336-9018-9C12CB1972EF}"/>
    <dgm:cxn modelId="{016F68C1-7185-48FE-A5AC-51D0941CF14E}" type="presOf" srcId="{E5989840-0958-4B1F-8D7E-58CD724C1ECB}" destId="{91F90CD4-467A-4F62-B0A6-3A43977557BB}" srcOrd="0" destOrd="0" presId="urn:microsoft.com/office/officeart/2005/8/layout/cycle6#3"/>
    <dgm:cxn modelId="{1D7937DA-98C5-453D-8C2D-795AD1E50480}" type="presOf" srcId="{13F0DC39-414B-4DF2-A32A-A90356DDFA16}" destId="{CB30CA9F-9CBC-4A13-B3FB-687E4127AEFC}" srcOrd="0" destOrd="0" presId="urn:microsoft.com/office/officeart/2005/8/layout/cycle6#3"/>
    <dgm:cxn modelId="{62F1FFDD-7BFD-4D12-BD02-19CEFB227BA7}" type="presOf" srcId="{7C35F1EB-4905-44CB-946D-4FA7FB28C3BE}" destId="{1B9AD4A3-542B-4943-971D-1D884D0DB8AC}" srcOrd="0" destOrd="0" presId="urn:microsoft.com/office/officeart/2005/8/layout/cycle6#3"/>
    <dgm:cxn modelId="{4E4633FC-D8CB-49F4-9FD7-7A5FE6173C3A}" srcId="{F5B4E703-4982-45FB-A867-C2FAC1471725}" destId="{7C35F1EB-4905-44CB-946D-4FA7FB28C3BE}" srcOrd="0" destOrd="0" parTransId="{C6DD7370-A035-44A0-A472-B14D0CD77FAA}" sibTransId="{E5989840-0958-4B1F-8D7E-58CD724C1ECB}"/>
    <dgm:cxn modelId="{C34567CE-A5BD-4887-BBB4-57CE35C3B362}" type="presParOf" srcId="{064FB64A-5543-4698-90FC-75FE5AECEF2D}" destId="{1B9AD4A3-542B-4943-971D-1D884D0DB8AC}" srcOrd="0" destOrd="0" presId="urn:microsoft.com/office/officeart/2005/8/layout/cycle6#3"/>
    <dgm:cxn modelId="{B92A0223-6BF4-4E82-887E-A59F43032B04}" type="presParOf" srcId="{064FB64A-5543-4698-90FC-75FE5AECEF2D}" destId="{8309B824-E685-4605-94A0-747175D3CA38}" srcOrd="1" destOrd="0" presId="urn:microsoft.com/office/officeart/2005/8/layout/cycle6#3"/>
    <dgm:cxn modelId="{C5CE1DF3-B3C7-49E6-8643-A064F881BCB0}" type="presParOf" srcId="{064FB64A-5543-4698-90FC-75FE5AECEF2D}" destId="{91F90CD4-467A-4F62-B0A6-3A43977557BB}" srcOrd="2" destOrd="0" presId="urn:microsoft.com/office/officeart/2005/8/layout/cycle6#3"/>
    <dgm:cxn modelId="{6E060753-603E-491C-B5A0-3C385D521482}" type="presParOf" srcId="{064FB64A-5543-4698-90FC-75FE5AECEF2D}" destId="{00CBE551-A490-4713-9F05-3B333CAEE2D1}" srcOrd="3" destOrd="0" presId="urn:microsoft.com/office/officeart/2005/8/layout/cycle6#3"/>
    <dgm:cxn modelId="{94C9E3B9-1B76-49FA-A67B-5C9443B630DC}" type="presParOf" srcId="{064FB64A-5543-4698-90FC-75FE5AECEF2D}" destId="{032E88DB-39C0-4FF6-9F7F-407C5EDF272D}" srcOrd="4" destOrd="0" presId="urn:microsoft.com/office/officeart/2005/8/layout/cycle6#3"/>
    <dgm:cxn modelId="{481BB789-323B-4115-8C97-3D630C4DB7EC}" type="presParOf" srcId="{064FB64A-5543-4698-90FC-75FE5AECEF2D}" destId="{550BD318-9983-45DE-BFF7-22A40761C185}" srcOrd="5" destOrd="0" presId="urn:microsoft.com/office/officeart/2005/8/layout/cycle6#3"/>
    <dgm:cxn modelId="{87F2FC7A-2931-44B4-96F6-2B7815723D79}" type="presParOf" srcId="{064FB64A-5543-4698-90FC-75FE5AECEF2D}" destId="{CB30CA9F-9CBC-4A13-B3FB-687E4127AEFC}" srcOrd="6" destOrd="0" presId="urn:microsoft.com/office/officeart/2005/8/layout/cycle6#3"/>
    <dgm:cxn modelId="{EA3A17AF-9629-460F-9EDC-D0DCA6C2C02C}" type="presParOf" srcId="{064FB64A-5543-4698-90FC-75FE5AECEF2D}" destId="{2BFAB428-1144-4556-A183-384AB7A27830}" srcOrd="7" destOrd="0" presId="urn:microsoft.com/office/officeart/2005/8/layout/cycle6#3"/>
    <dgm:cxn modelId="{DF39088B-B6C3-43C3-82CF-154B7235D15C}" type="presParOf" srcId="{064FB64A-5543-4698-90FC-75FE5AECEF2D}" destId="{D4B154E6-F5FF-42FE-A054-74B7CC373790}" srcOrd="8" destOrd="0" presId="urn:microsoft.com/office/officeart/2005/8/layout/cycle6#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AD4A3-542B-4943-971D-1D884D0DB8AC}">
      <dsp:nvSpPr>
        <dsp:cNvPr id="0" name=""/>
        <dsp:cNvSpPr/>
      </dsp:nvSpPr>
      <dsp:spPr>
        <a:xfrm>
          <a:off x="1661155" y="1554"/>
          <a:ext cx="1863734" cy="12114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法人统计原则</a:t>
          </a:r>
        </a:p>
      </dsp:txBody>
      <dsp:txXfrm>
        <a:off x="1720292" y="60691"/>
        <a:ext cx="1745460" cy="1093153"/>
      </dsp:txXfrm>
    </dsp:sp>
    <dsp:sp modelId="{91F90CD4-467A-4F62-B0A6-3A43977557BB}">
      <dsp:nvSpPr>
        <dsp:cNvPr id="0" name=""/>
        <dsp:cNvSpPr/>
      </dsp:nvSpPr>
      <dsp:spPr>
        <a:xfrm>
          <a:off x="977257" y="607268"/>
          <a:ext cx="3231529" cy="3231529"/>
        </a:xfrm>
        <a:custGeom>
          <a:avLst/>
          <a:gdLst/>
          <a:ahLst/>
          <a:cxnLst/>
          <a:rect l="0" t="0" r="0" b="0"/>
          <a:pathLst>
            <a:path>
              <a:moveTo>
                <a:pt x="2561172" y="305459"/>
              </a:moveTo>
              <a:arcTo wR="1615764" hR="1615764" stAng="18348666" swAng="364720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0CBE551-A490-4713-9F05-3B333CAEE2D1}">
      <dsp:nvSpPr>
        <dsp:cNvPr id="0" name=""/>
        <dsp:cNvSpPr/>
      </dsp:nvSpPr>
      <dsp:spPr>
        <a:xfrm>
          <a:off x="3060448" y="2425201"/>
          <a:ext cx="1863734" cy="1211427"/>
        </a:xfrm>
        <a:prstGeom prst="roundRect">
          <a:avLst/>
        </a:prstGeom>
        <a:solidFill>
          <a:schemeClr val="accent2">
            <a:hueOff val="3436417"/>
            <a:satOff val="4021"/>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在地统计原则</a:t>
          </a:r>
        </a:p>
      </dsp:txBody>
      <dsp:txXfrm>
        <a:off x="3119585" y="2484338"/>
        <a:ext cx="1745460" cy="1093153"/>
      </dsp:txXfrm>
    </dsp:sp>
    <dsp:sp modelId="{550BD318-9983-45DE-BFF7-22A40761C185}">
      <dsp:nvSpPr>
        <dsp:cNvPr id="0" name=""/>
        <dsp:cNvSpPr/>
      </dsp:nvSpPr>
      <dsp:spPr>
        <a:xfrm>
          <a:off x="977257" y="607268"/>
          <a:ext cx="3231529" cy="3231529"/>
        </a:xfrm>
        <a:custGeom>
          <a:avLst/>
          <a:gdLst/>
          <a:ahLst/>
          <a:cxnLst/>
          <a:rect l="0" t="0" r="0" b="0"/>
          <a:pathLst>
            <a:path>
              <a:moveTo>
                <a:pt x="2384621" y="3036875"/>
              </a:moveTo>
              <a:arcTo wR="1615764" hR="1615764" stAng="3695130" swAng="3409740"/>
            </a:path>
          </a:pathLst>
        </a:custGeom>
        <a:noFill/>
        <a:ln w="6350" cap="flat" cmpd="sng" algn="ctr">
          <a:solidFill>
            <a:schemeClr val="accent2">
              <a:hueOff val="3436417"/>
              <a:satOff val="4021"/>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30CA9F-9CBC-4A13-B3FB-687E4127AEFC}">
      <dsp:nvSpPr>
        <dsp:cNvPr id="0" name=""/>
        <dsp:cNvSpPr/>
      </dsp:nvSpPr>
      <dsp:spPr>
        <a:xfrm>
          <a:off x="261861" y="2425201"/>
          <a:ext cx="1863734" cy="1211427"/>
        </a:xfrm>
        <a:prstGeom prst="roundRect">
          <a:avLst/>
        </a:prstGeom>
        <a:solidFill>
          <a:schemeClr val="accent2">
            <a:hueOff val="6872834"/>
            <a:satOff val="8042"/>
            <a:lumOff val="1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不重不漏原则</a:t>
          </a:r>
        </a:p>
      </dsp:txBody>
      <dsp:txXfrm>
        <a:off x="320998" y="2484338"/>
        <a:ext cx="1745460" cy="1093153"/>
      </dsp:txXfrm>
    </dsp:sp>
    <dsp:sp modelId="{D4B154E6-F5FF-42FE-A054-74B7CC373790}">
      <dsp:nvSpPr>
        <dsp:cNvPr id="0" name=""/>
        <dsp:cNvSpPr/>
      </dsp:nvSpPr>
      <dsp:spPr>
        <a:xfrm>
          <a:off x="977257" y="607268"/>
          <a:ext cx="3231529" cy="3231529"/>
        </a:xfrm>
        <a:custGeom>
          <a:avLst/>
          <a:gdLst/>
          <a:ahLst/>
          <a:cxnLst/>
          <a:rect l="0" t="0" r="0" b="0"/>
          <a:pathLst>
            <a:path>
              <a:moveTo>
                <a:pt x="10701" y="1801417"/>
              </a:moveTo>
              <a:arcTo wR="1615764" hR="1615764" stAng="10404124" swAng="3647209"/>
            </a:path>
          </a:pathLst>
        </a:custGeom>
        <a:noFill/>
        <a:ln w="6350" cap="flat" cmpd="sng" algn="ctr">
          <a:solidFill>
            <a:schemeClr val="accent2">
              <a:hueOff val="6872834"/>
              <a:satOff val="8042"/>
              <a:lumOff val="1725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AD4A3-542B-4943-971D-1D884D0DB8AC}">
      <dsp:nvSpPr>
        <dsp:cNvPr id="0" name=""/>
        <dsp:cNvSpPr/>
      </dsp:nvSpPr>
      <dsp:spPr>
        <a:xfrm>
          <a:off x="1661155" y="1554"/>
          <a:ext cx="1863734" cy="12114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法人统计原则</a:t>
          </a:r>
        </a:p>
      </dsp:txBody>
      <dsp:txXfrm>
        <a:off x="1720292" y="60691"/>
        <a:ext cx="1745460" cy="1093153"/>
      </dsp:txXfrm>
    </dsp:sp>
    <dsp:sp modelId="{91F90CD4-467A-4F62-B0A6-3A43977557BB}">
      <dsp:nvSpPr>
        <dsp:cNvPr id="0" name=""/>
        <dsp:cNvSpPr/>
      </dsp:nvSpPr>
      <dsp:spPr>
        <a:xfrm>
          <a:off x="977257" y="607268"/>
          <a:ext cx="3231529" cy="3231529"/>
        </a:xfrm>
        <a:custGeom>
          <a:avLst/>
          <a:gdLst/>
          <a:ahLst/>
          <a:cxnLst/>
          <a:rect l="0" t="0" r="0" b="0"/>
          <a:pathLst>
            <a:path>
              <a:moveTo>
                <a:pt x="2561172" y="305459"/>
              </a:moveTo>
              <a:arcTo wR="1615764" hR="1615764" stAng="18348666" swAng="364720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0CBE551-A490-4713-9F05-3B333CAEE2D1}">
      <dsp:nvSpPr>
        <dsp:cNvPr id="0" name=""/>
        <dsp:cNvSpPr/>
      </dsp:nvSpPr>
      <dsp:spPr>
        <a:xfrm>
          <a:off x="3060448" y="2425201"/>
          <a:ext cx="1863734" cy="1211427"/>
        </a:xfrm>
        <a:prstGeom prst="roundRect">
          <a:avLst/>
        </a:prstGeom>
        <a:solidFill>
          <a:schemeClr val="accent2">
            <a:hueOff val="3436417"/>
            <a:satOff val="4021"/>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在地统计原则</a:t>
          </a:r>
        </a:p>
      </dsp:txBody>
      <dsp:txXfrm>
        <a:off x="3119585" y="2484338"/>
        <a:ext cx="1745460" cy="1093153"/>
      </dsp:txXfrm>
    </dsp:sp>
    <dsp:sp modelId="{550BD318-9983-45DE-BFF7-22A40761C185}">
      <dsp:nvSpPr>
        <dsp:cNvPr id="0" name=""/>
        <dsp:cNvSpPr/>
      </dsp:nvSpPr>
      <dsp:spPr>
        <a:xfrm>
          <a:off x="977257" y="607268"/>
          <a:ext cx="3231529" cy="3231529"/>
        </a:xfrm>
        <a:custGeom>
          <a:avLst/>
          <a:gdLst/>
          <a:ahLst/>
          <a:cxnLst/>
          <a:rect l="0" t="0" r="0" b="0"/>
          <a:pathLst>
            <a:path>
              <a:moveTo>
                <a:pt x="2384621" y="3036875"/>
              </a:moveTo>
              <a:arcTo wR="1615764" hR="1615764" stAng="3695130" swAng="3409740"/>
            </a:path>
          </a:pathLst>
        </a:custGeom>
        <a:noFill/>
        <a:ln w="6350" cap="flat" cmpd="sng" algn="ctr">
          <a:solidFill>
            <a:schemeClr val="accent2">
              <a:hueOff val="3436417"/>
              <a:satOff val="4021"/>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30CA9F-9CBC-4A13-B3FB-687E4127AEFC}">
      <dsp:nvSpPr>
        <dsp:cNvPr id="0" name=""/>
        <dsp:cNvSpPr/>
      </dsp:nvSpPr>
      <dsp:spPr>
        <a:xfrm>
          <a:off x="261861" y="2425201"/>
          <a:ext cx="1863734" cy="1211427"/>
        </a:xfrm>
        <a:prstGeom prst="roundRect">
          <a:avLst/>
        </a:prstGeom>
        <a:solidFill>
          <a:schemeClr val="accent2">
            <a:hueOff val="6872834"/>
            <a:satOff val="8042"/>
            <a:lumOff val="1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不重不漏原则</a:t>
          </a:r>
        </a:p>
      </dsp:txBody>
      <dsp:txXfrm>
        <a:off x="320998" y="2484338"/>
        <a:ext cx="1745460" cy="1093153"/>
      </dsp:txXfrm>
    </dsp:sp>
    <dsp:sp modelId="{D4B154E6-F5FF-42FE-A054-74B7CC373790}">
      <dsp:nvSpPr>
        <dsp:cNvPr id="0" name=""/>
        <dsp:cNvSpPr/>
      </dsp:nvSpPr>
      <dsp:spPr>
        <a:xfrm>
          <a:off x="977257" y="607268"/>
          <a:ext cx="3231529" cy="3231529"/>
        </a:xfrm>
        <a:custGeom>
          <a:avLst/>
          <a:gdLst/>
          <a:ahLst/>
          <a:cxnLst/>
          <a:rect l="0" t="0" r="0" b="0"/>
          <a:pathLst>
            <a:path>
              <a:moveTo>
                <a:pt x="10701" y="1801417"/>
              </a:moveTo>
              <a:arcTo wR="1615764" hR="1615764" stAng="10404124" swAng="3647209"/>
            </a:path>
          </a:pathLst>
        </a:custGeom>
        <a:noFill/>
        <a:ln w="6350" cap="flat" cmpd="sng" algn="ctr">
          <a:solidFill>
            <a:schemeClr val="accent2">
              <a:hueOff val="6872834"/>
              <a:satOff val="8042"/>
              <a:lumOff val="1725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AD4A3-542B-4943-971D-1D884D0DB8AC}">
      <dsp:nvSpPr>
        <dsp:cNvPr id="0" name=""/>
        <dsp:cNvSpPr/>
      </dsp:nvSpPr>
      <dsp:spPr>
        <a:xfrm>
          <a:off x="1661155" y="1554"/>
          <a:ext cx="1863734" cy="12114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法人统计原则</a:t>
          </a:r>
        </a:p>
      </dsp:txBody>
      <dsp:txXfrm>
        <a:off x="1720292" y="60691"/>
        <a:ext cx="1745460" cy="1093153"/>
      </dsp:txXfrm>
    </dsp:sp>
    <dsp:sp modelId="{91F90CD4-467A-4F62-B0A6-3A43977557BB}">
      <dsp:nvSpPr>
        <dsp:cNvPr id="0" name=""/>
        <dsp:cNvSpPr/>
      </dsp:nvSpPr>
      <dsp:spPr>
        <a:xfrm>
          <a:off x="977257" y="607268"/>
          <a:ext cx="3231529" cy="3231529"/>
        </a:xfrm>
        <a:custGeom>
          <a:avLst/>
          <a:gdLst/>
          <a:ahLst/>
          <a:cxnLst/>
          <a:rect l="0" t="0" r="0" b="0"/>
          <a:pathLst>
            <a:path>
              <a:moveTo>
                <a:pt x="2561172" y="305459"/>
              </a:moveTo>
              <a:arcTo wR="1615764" hR="1615764" stAng="18348666" swAng="364720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0CBE551-A490-4713-9F05-3B333CAEE2D1}">
      <dsp:nvSpPr>
        <dsp:cNvPr id="0" name=""/>
        <dsp:cNvSpPr/>
      </dsp:nvSpPr>
      <dsp:spPr>
        <a:xfrm>
          <a:off x="3060448" y="2425201"/>
          <a:ext cx="1863734" cy="1211427"/>
        </a:xfrm>
        <a:prstGeom prst="roundRect">
          <a:avLst/>
        </a:prstGeom>
        <a:solidFill>
          <a:schemeClr val="accent2">
            <a:hueOff val="3436417"/>
            <a:satOff val="4021"/>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在地统计原则</a:t>
          </a:r>
        </a:p>
      </dsp:txBody>
      <dsp:txXfrm>
        <a:off x="3119585" y="2484338"/>
        <a:ext cx="1745460" cy="1093153"/>
      </dsp:txXfrm>
    </dsp:sp>
    <dsp:sp modelId="{550BD318-9983-45DE-BFF7-22A40761C185}">
      <dsp:nvSpPr>
        <dsp:cNvPr id="0" name=""/>
        <dsp:cNvSpPr/>
      </dsp:nvSpPr>
      <dsp:spPr>
        <a:xfrm>
          <a:off x="977257" y="607268"/>
          <a:ext cx="3231529" cy="3231529"/>
        </a:xfrm>
        <a:custGeom>
          <a:avLst/>
          <a:gdLst/>
          <a:ahLst/>
          <a:cxnLst/>
          <a:rect l="0" t="0" r="0" b="0"/>
          <a:pathLst>
            <a:path>
              <a:moveTo>
                <a:pt x="2384621" y="3036875"/>
              </a:moveTo>
              <a:arcTo wR="1615764" hR="1615764" stAng="3695130" swAng="3409740"/>
            </a:path>
          </a:pathLst>
        </a:custGeom>
        <a:noFill/>
        <a:ln w="6350" cap="flat" cmpd="sng" algn="ctr">
          <a:solidFill>
            <a:schemeClr val="accent2">
              <a:hueOff val="3436417"/>
              <a:satOff val="4021"/>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30CA9F-9CBC-4A13-B3FB-687E4127AEFC}">
      <dsp:nvSpPr>
        <dsp:cNvPr id="0" name=""/>
        <dsp:cNvSpPr/>
      </dsp:nvSpPr>
      <dsp:spPr>
        <a:xfrm>
          <a:off x="261861" y="2425201"/>
          <a:ext cx="1863734" cy="1211427"/>
        </a:xfrm>
        <a:prstGeom prst="roundRect">
          <a:avLst/>
        </a:prstGeom>
        <a:solidFill>
          <a:schemeClr val="accent2">
            <a:hueOff val="6872834"/>
            <a:satOff val="8042"/>
            <a:lumOff val="1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不重不漏原则</a:t>
          </a:r>
        </a:p>
      </dsp:txBody>
      <dsp:txXfrm>
        <a:off x="320998" y="2484338"/>
        <a:ext cx="1745460" cy="1093153"/>
      </dsp:txXfrm>
    </dsp:sp>
    <dsp:sp modelId="{D4B154E6-F5FF-42FE-A054-74B7CC373790}">
      <dsp:nvSpPr>
        <dsp:cNvPr id="0" name=""/>
        <dsp:cNvSpPr/>
      </dsp:nvSpPr>
      <dsp:spPr>
        <a:xfrm>
          <a:off x="977257" y="607268"/>
          <a:ext cx="3231529" cy="3231529"/>
        </a:xfrm>
        <a:custGeom>
          <a:avLst/>
          <a:gdLst/>
          <a:ahLst/>
          <a:cxnLst/>
          <a:rect l="0" t="0" r="0" b="0"/>
          <a:pathLst>
            <a:path>
              <a:moveTo>
                <a:pt x="10701" y="1801417"/>
              </a:moveTo>
              <a:arcTo wR="1615764" hR="1615764" stAng="10404124" swAng="3647209"/>
            </a:path>
          </a:pathLst>
        </a:custGeom>
        <a:noFill/>
        <a:ln w="6350" cap="flat" cmpd="sng" algn="ctr">
          <a:solidFill>
            <a:schemeClr val="accent2">
              <a:hueOff val="6872834"/>
              <a:satOff val="8042"/>
              <a:lumOff val="1725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2">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3">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8422" cy="341622"/>
          </a:xfrm>
          <a:prstGeom prst="rect">
            <a:avLst/>
          </a:prstGeom>
        </p:spPr>
        <p:txBody>
          <a:bodyPr vert="horz" lIns="91440" tIns="45720" rIns="91440" bIns="45720" rtlCol="0"/>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80604020202020204" pitchFamily="34" charset="0"/>
              <a:ea typeface="微软雅黑" pitchFamily="34" charset="-122"/>
              <a:cs typeface="+mn-cs"/>
            </a:endParaRPr>
          </a:p>
        </p:txBody>
      </p:sp>
      <p:sp>
        <p:nvSpPr>
          <p:cNvPr id="3" name="日期占位符 2"/>
          <p:cNvSpPr>
            <a:spLocks noGrp="1"/>
          </p:cNvSpPr>
          <p:nvPr>
            <p:ph type="dt" idx="1"/>
          </p:nvPr>
        </p:nvSpPr>
        <p:spPr>
          <a:xfrm>
            <a:off x="5631790" y="0"/>
            <a:ext cx="4308422" cy="341622"/>
          </a:xfrm>
          <a:prstGeom prst="rect">
            <a:avLst/>
          </a:prstGeom>
        </p:spPr>
        <p:txBody>
          <a:bodyPr vert="horz" lIns="91440" tIns="45720" rIns="91440" bIns="45720" rtlCol="0"/>
          <a:lstStyle>
            <a:lvl1pPr algn="r" fontAlgn="auto">
              <a:defRPr sz="1200" noProof="1" smtClean="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80604020202020204" pitchFamily="34" charset="0"/>
              <a:ea typeface="微软雅黑" pitchFamily="34" charset="-122"/>
              <a:cs typeface="+mn-cs"/>
            </a:endParaRPr>
          </a:p>
        </p:txBody>
      </p:sp>
      <p:sp>
        <p:nvSpPr>
          <p:cNvPr id="12292" name="幻灯片图像占位符 3"/>
          <p:cNvSpPr>
            <a:spLocks noGrp="1" noRot="1" noChangeAspect="1"/>
          </p:cNvSpPr>
          <p:nvPr>
            <p:ph type="sldImg"/>
          </p:nvPr>
        </p:nvSpPr>
        <p:spPr>
          <a:xfrm>
            <a:off x="2927350" y="850900"/>
            <a:ext cx="4087813" cy="2298700"/>
          </a:xfrm>
          <a:prstGeom prst="rect">
            <a:avLst/>
          </a:prstGeom>
          <a:noFill/>
          <a:ln w="12700" cap="flat" cmpd="sng">
            <a:solidFill>
              <a:srgbClr val="000000"/>
            </a:solidFill>
            <a:prstDash val="solid"/>
            <a:round/>
            <a:headEnd type="none" w="med" len="med"/>
            <a:tailEnd type="none" w="med" len="med"/>
          </a:ln>
        </p:spPr>
      </p:sp>
      <p:sp>
        <p:nvSpPr>
          <p:cNvPr id="14341" name="备注占位符 4"/>
          <p:cNvSpPr>
            <a:spLocks noGrp="1" noChangeArrowheads="1"/>
          </p:cNvSpPr>
          <p:nvPr>
            <p:ph type="body" sz="quarter" idx="4294967295"/>
          </p:nvPr>
        </p:nvSpPr>
        <p:spPr bwMode="auto">
          <a:xfrm>
            <a:off x="994252" y="3276729"/>
            <a:ext cx="7954010" cy="268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6467168"/>
            <a:ext cx="4308422" cy="341622"/>
          </a:xfrm>
          <a:prstGeom prst="rect">
            <a:avLst/>
          </a:prstGeom>
        </p:spPr>
        <p:txBody>
          <a:bodyPr vert="horz" lIns="91440" tIns="45720" rIns="91440" bIns="45720" rtlCol="0" anchor="b"/>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80604020202020204" pitchFamily="34" charset="0"/>
              <a:ea typeface="微软雅黑" pitchFamily="34" charset="-122"/>
              <a:cs typeface="+mn-cs"/>
            </a:endParaRPr>
          </a:p>
        </p:txBody>
      </p:sp>
      <p:sp>
        <p:nvSpPr>
          <p:cNvPr id="7" name="灯片编号占位符 6"/>
          <p:cNvSpPr>
            <a:spLocks noGrp="1"/>
          </p:cNvSpPr>
          <p:nvPr>
            <p:ph type="sldNum" sz="quarter" idx="5"/>
          </p:nvPr>
        </p:nvSpPr>
        <p:spPr>
          <a:xfrm>
            <a:off x="5631790" y="6467168"/>
            <a:ext cx="4308422" cy="341622"/>
          </a:xfrm>
          <a:prstGeom prst="rect">
            <a:avLst/>
          </a:prstGeom>
        </p:spPr>
        <p:txBody>
          <a:bodyPr vert="horz" lIns="91440" tIns="45720" rIns="91440" bIns="45720" rtlCol="0" anchor="b"/>
          <a:lstStyle>
            <a:lvl1pPr algn="r" fontAlgn="auto">
              <a:defRPr sz="1200" noProof="1" smtClean="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ADE744A-BE7B-4933-835A-2781FBD52D49}"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solidFill>
              <a:effectLst/>
              <a:uLnTx/>
              <a:uFillTx/>
              <a:latin typeface="Arial" panose="02080604020202020204" pitchFamily="34" charset="0"/>
              <a:ea typeface="微软雅黑" pitchFamily="34"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TextEdit="1"/>
          </p:cNvSpPr>
          <p:nvPr>
            <p:ph type="sldImg"/>
          </p:nvPr>
        </p:nvSpPr>
        <p:spPr>
          <a:xfrm>
            <a:off x="2862263" y="954088"/>
            <a:ext cx="4572000" cy="2571750"/>
          </a:xfrm>
          <a:ln>
            <a:miter/>
          </a:ln>
        </p:spPr>
      </p:sp>
      <p:sp>
        <p:nvSpPr>
          <p:cNvPr id="14338"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16387"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D029A79-A878-43E5-A5A8-3E6A559B954A}"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t>1</a:t>
            </a:fld>
            <a:endParaRPr kumimoji="0" lang="zh-CN" altLang="en-US" sz="1200" b="0" i="0" u="none" strike="noStrike" kern="1200" cap="none" spc="0" normalizeH="0" baseline="0" noProof="1">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r>
              <a:rPr lang="zh-CN" altLang="en-US"/>
              <a:t>分为两种情况</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3BE65E-D6A0-433A-9769-180C0D5DD83D}" type="slidenum">
              <a:rPr lang="zh-CN" altLang="en-US" smtClean="0"/>
              <a:t>34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2862263" y="954088"/>
            <a:ext cx="4572000" cy="2571750"/>
          </a:xfrm>
          <a:ln>
            <a:miter/>
          </a:ln>
        </p:spPr>
      </p:sp>
      <p:sp>
        <p:nvSpPr>
          <p:cNvPr id="16386"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18435"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F91831E-8A92-43D3-B13A-CC1F6996E535}"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t>36</a:t>
            </a:fld>
            <a:endParaRPr kumimoji="0" lang="zh-CN" altLang="en-US" sz="1200" b="0" i="0" u="none" strike="noStrike" kern="1200" cap="none" spc="0" normalizeH="0" baseline="0" noProof="1">
              <a:ln>
                <a:noFill/>
              </a:ln>
              <a:solidFill>
                <a:schemeClr val="tx1"/>
              </a:solidFill>
              <a:effectLst/>
              <a:uLnTx/>
              <a:uFillTx/>
              <a:latin typeface="+mn-lt"/>
              <a:ea typeface="+mn-ea"/>
              <a:cs typeface="+mn-cs"/>
              <a:sym typeface="+mn-ea"/>
            </a:endParaRPr>
          </a:p>
        </p:txBody>
      </p:sp>
    </p:spTree>
    <p:extLst>
      <p:ext uri="{BB962C8B-B14F-4D97-AF65-F5344CB8AC3E}">
        <p14:creationId xmlns:p14="http://schemas.microsoft.com/office/powerpoint/2010/main" val="38445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TextEdit="1"/>
          </p:cNvSpPr>
          <p:nvPr>
            <p:ph type="sldImg"/>
          </p:nvPr>
        </p:nvSpPr>
        <p:spPr>
          <a:xfrm>
            <a:off x="2862263" y="954088"/>
            <a:ext cx="4572000" cy="2571750"/>
          </a:xfrm>
          <a:ln>
            <a:miter/>
          </a:ln>
        </p:spPr>
      </p:sp>
      <p:sp>
        <p:nvSpPr>
          <p:cNvPr id="38914" name="文本占位符 2"/>
          <p:cNvSpPr>
            <a:spLocks noGrp="1"/>
          </p:cNvSpPr>
          <p:nvPr>
            <p:ph type="body"/>
          </p:nvPr>
        </p:nvSpPr>
        <p:spPr/>
        <p:txBody>
          <a:bodyPr wrap="square" lIns="91440" tIns="45720" rIns="91440" bIns="45720" anchor="t" anchorCtr="0"/>
          <a:lstStyle/>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2862263" y="954088"/>
            <a:ext cx="4572000" cy="2571750"/>
          </a:xfrm>
          <a:ln>
            <a:miter/>
          </a:ln>
        </p:spPr>
      </p:sp>
      <p:sp>
        <p:nvSpPr>
          <p:cNvPr id="16386"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18435"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F91831E-8A92-43D3-B13A-CC1F6996E535}"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t>2</a:t>
            </a:fld>
            <a:endParaRPr kumimoji="0" lang="zh-CN" altLang="en-US" sz="1200" b="0" i="0" u="none" strike="noStrike" kern="1200" cap="none" spc="0" normalizeH="0" baseline="0" noProof="1">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2862263" y="954088"/>
            <a:ext cx="4572000" cy="2571750"/>
          </a:xfrm>
          <a:ln>
            <a:miter/>
          </a:ln>
        </p:spPr>
      </p:sp>
      <p:sp>
        <p:nvSpPr>
          <p:cNvPr id="16386"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18435"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F91831E-8A92-43D3-B13A-CC1F6996E535}"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t>3</a:t>
            </a:fld>
            <a:endParaRPr kumimoji="0" lang="zh-CN" altLang="en-US" sz="1200" b="0" i="0" u="none" strike="noStrike" kern="1200" cap="none" spc="0" normalizeH="0" baseline="0" noProof="1">
              <a:ln>
                <a:noFill/>
              </a:ln>
              <a:solidFill>
                <a:schemeClr val="tx1"/>
              </a:solidFill>
              <a:effectLst/>
              <a:uLnTx/>
              <a:uFillTx/>
              <a:latin typeface="+mn-lt"/>
              <a:ea typeface="+mn-ea"/>
              <a:cs typeface="+mn-cs"/>
              <a:sym typeface="+mn-ea"/>
            </a:endParaRPr>
          </a:p>
        </p:txBody>
      </p:sp>
    </p:spTree>
    <p:extLst>
      <p:ext uri="{BB962C8B-B14F-4D97-AF65-F5344CB8AC3E}">
        <p14:creationId xmlns:p14="http://schemas.microsoft.com/office/powerpoint/2010/main" val="318921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a:miter/>
          </a:ln>
        </p:spPr>
      </p:sp>
      <p:sp>
        <p:nvSpPr>
          <p:cNvPr id="18434"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34819"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DB74BE8-FA32-4B74-8A82-0583B46EBC4B}"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t>4</a:t>
            </a:fld>
            <a:endParaRPr kumimoji="0" lang="zh-CN" altLang="en-US" sz="1200" b="0" i="0" u="none" strike="noStrike" kern="1200" cap="none" spc="0" normalizeH="0" baseline="0" noProof="1">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a:miter/>
          </a:ln>
        </p:spPr>
      </p:sp>
      <p:sp>
        <p:nvSpPr>
          <p:cNvPr id="18434"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34819"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DB74BE8-FA32-4B74-8A82-0583B46EBC4B}"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t>7</a:t>
            </a:fld>
            <a:endParaRPr kumimoji="0" lang="zh-CN" altLang="en-US" sz="1200" b="0" i="0" u="none" strike="noStrike" kern="1200" cap="none" spc="0" normalizeH="0" baseline="0" noProof="1">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a:miter/>
          </a:ln>
        </p:spPr>
      </p:sp>
      <p:sp>
        <p:nvSpPr>
          <p:cNvPr id="18434"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34819"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DB74BE8-FA32-4B74-8A82-0583B46EBC4B}"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t>8</a:t>
            </a:fld>
            <a:endParaRPr kumimoji="0" lang="zh-CN" altLang="en-US" sz="1200" b="0" i="0" u="none" strike="noStrike" kern="1200" cap="none" spc="0" normalizeH="0" baseline="0" noProof="1">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a:ln>
            <a:miter/>
          </a:ln>
        </p:spPr>
      </p:sp>
      <p:sp>
        <p:nvSpPr>
          <p:cNvPr id="21506"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30723"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E5D24A9-FA8A-4E5C-A0B1-4318A754B2BA}"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t>12</a:t>
            </a:fld>
            <a:endParaRPr kumimoji="0" lang="zh-CN" altLang="en-US" sz="1200" b="0" i="0" u="none" strike="noStrike" kern="1200" cap="none" spc="0" normalizeH="0" baseline="0" noProof="1">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2862263" y="954088"/>
            <a:ext cx="4572000" cy="2571750"/>
          </a:xfrm>
          <a:ln>
            <a:miter/>
          </a:ln>
        </p:spPr>
      </p:sp>
      <p:sp>
        <p:nvSpPr>
          <p:cNvPr id="16386"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18435"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F91831E-8A92-43D3-B13A-CC1F6996E535}"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t>13</a:t>
            </a:fld>
            <a:endParaRPr kumimoji="0" lang="zh-CN" altLang="en-US" sz="1200" b="0" i="0" u="none" strike="noStrike" kern="1200" cap="none" spc="0" normalizeH="0" baseline="0" noProof="1">
              <a:ln>
                <a:noFill/>
              </a:ln>
              <a:solidFill>
                <a:schemeClr val="tx1"/>
              </a:solidFill>
              <a:effectLst/>
              <a:uLnTx/>
              <a:uFillTx/>
              <a:latin typeface="+mn-lt"/>
              <a:ea typeface="+mn-ea"/>
              <a:cs typeface="+mn-cs"/>
              <a:sym typeface="+mn-ea"/>
            </a:endParaRPr>
          </a:p>
        </p:txBody>
      </p:sp>
    </p:spTree>
    <p:extLst>
      <p:ext uri="{BB962C8B-B14F-4D97-AF65-F5344CB8AC3E}">
        <p14:creationId xmlns:p14="http://schemas.microsoft.com/office/powerpoint/2010/main" val="459739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r>
              <a:rPr lang="zh-CN" altLang="en-US"/>
              <a:t>指标解释、具体构成、计算公式</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9" name="任意多边形: 形状 6"/>
          <p:cNvSpPr/>
          <p:nvPr/>
        </p:nvSpPr>
        <p:spPr>
          <a:xfrm>
            <a:off x="11123613" y="-7937"/>
            <a:ext cx="1068388"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椭圆 7"/>
          <p:cNvSpPr/>
          <p:nvPr/>
        </p:nvSpPr>
        <p:spPr>
          <a:xfrm>
            <a:off x="8029575" y="458788"/>
            <a:ext cx="741363" cy="7413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任意多边形: 形状 8"/>
          <p:cNvSpPr/>
          <p:nvPr/>
        </p:nvSpPr>
        <p:spPr>
          <a:xfrm>
            <a:off x="3287713" y="-7937"/>
            <a:ext cx="1457325" cy="584200"/>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任意多边形: 形状 9"/>
          <p:cNvSpPr/>
          <p:nvPr/>
        </p:nvSpPr>
        <p:spPr>
          <a:xfrm>
            <a:off x="5199063" y="5929313"/>
            <a:ext cx="1828800" cy="938213"/>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任意多边形: 形状 10"/>
          <p:cNvSpPr/>
          <p:nvPr/>
        </p:nvSpPr>
        <p:spPr>
          <a:xfrm>
            <a:off x="10945813" y="6275388"/>
            <a:ext cx="1036638"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1"/>
          <p:cNvSpPr/>
          <p:nvPr/>
        </p:nvSpPr>
        <p:spPr>
          <a:xfrm>
            <a:off x="-19050" y="6184900"/>
            <a:ext cx="78740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 name="KSO_Shape"/>
          <p:cNvSpPr/>
          <p:nvPr/>
        </p:nvSpPr>
        <p:spPr>
          <a:xfrm rot="13141020">
            <a:off x="484188" y="1138238"/>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16" name="KSO_Shape"/>
          <p:cNvSpPr/>
          <p:nvPr/>
        </p:nvSpPr>
        <p:spPr>
          <a:xfrm rot="17100000">
            <a:off x="822325" y="3236913"/>
            <a:ext cx="215900" cy="19050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17" name="KSO_Shape"/>
          <p:cNvSpPr/>
          <p:nvPr/>
        </p:nvSpPr>
        <p:spPr>
          <a:xfrm rot="10154805">
            <a:off x="8432800" y="61166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18" name="KSO_Shape"/>
          <p:cNvSpPr/>
          <p:nvPr/>
        </p:nvSpPr>
        <p:spPr>
          <a:xfrm rot="11738950">
            <a:off x="10777538" y="25606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19" name=" 184"/>
          <p:cNvSpPr/>
          <p:nvPr/>
        </p:nvSpPr>
        <p:spPr>
          <a:xfrm>
            <a:off x="727075" y="1936750"/>
            <a:ext cx="936625" cy="936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2" name="标题 1"/>
          <p:cNvSpPr>
            <a:spLocks noGrp="1"/>
          </p:cNvSpPr>
          <p:nvPr>
            <p:ph type="ctrTitle"/>
          </p:nvPr>
        </p:nvSpPr>
        <p:spPr>
          <a:xfrm>
            <a:off x="2749459" y="2343802"/>
            <a:ext cx="6676572" cy="902363"/>
          </a:xfrm>
        </p:spPr>
        <p:txBody>
          <a:bodyPr anchor="b">
            <a:normAutofit/>
          </a:bodyPr>
          <a:lstStyle>
            <a:lvl1pPr algn="ctr">
              <a:defRPr sz="4800" b="1">
                <a:solidFill>
                  <a:schemeClr val="tx1">
                    <a:lumMod val="65000"/>
                    <a:lumOff val="35000"/>
                  </a:schemeClr>
                </a:solidFill>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2749459" y="3294698"/>
            <a:ext cx="6676572" cy="590550"/>
          </a:xfrm>
        </p:spPr>
        <p:txBody>
          <a:bodyPr>
            <a:normAutofit/>
          </a:bodyPr>
          <a:lstStyle>
            <a:lvl1pPr marL="0" indent="0" algn="ctr">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20"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21"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80604020202020204" pitchFamily="34" charset="0"/>
              <a:ea typeface="微软雅黑" pitchFamily="34" charset="-122"/>
              <a:cs typeface="+mn-cs"/>
            </a:endParaRPr>
          </a:p>
        </p:txBody>
      </p:sp>
      <p:sp>
        <p:nvSpPr>
          <p:cNvPr id="22"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1AAD5D86-3C24-4BA4-A391-DA38616BE787}"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20000"/>
              </a:lnSpc>
              <a:spcBef>
                <a:spcPct val="0"/>
              </a:spcBef>
              <a:spcAft>
                <a:spcPct val="0"/>
              </a:spcAft>
              <a:buClrTx/>
              <a:buSzTx/>
              <a:buFontTx/>
              <a:buNone/>
              <a:defRPr/>
            </a:pPr>
            <a:fld id="{1F463475-23D1-455C-A138-12F78BB862EC}"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1"/>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0" name="任意多边形: 形状 46"/>
          <p:cNvSpPr/>
          <p:nvPr>
            <p:custDataLst>
              <p:tags r:id="rId2"/>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1" name="KSO_Shape"/>
          <p:cNvSpPr/>
          <p:nvPr>
            <p:custDataLst>
              <p:tags r:id="rId3"/>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2" name="KSO_Shape"/>
          <p:cNvSpPr/>
          <p:nvPr>
            <p:custDataLst>
              <p:tags r:id="rId4"/>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3" name="KSO_Shape"/>
          <p:cNvSpPr/>
          <p:nvPr>
            <p:custDataLst>
              <p:tags r:id="rId5"/>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4" name="KSO_Shape"/>
          <p:cNvSpPr/>
          <p:nvPr>
            <p:custDataLst>
              <p:tags r:id="rId6"/>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80604020202020204" pitchFamily="34" charset="0"/>
              <a:ea typeface="微软雅黑" pitchFamily="34" charset="-122"/>
              <a:cs typeface="+mn-cs"/>
            </a:endParaRPr>
          </a:p>
        </p:txBody>
      </p:sp>
      <p:sp>
        <p:nvSpPr>
          <p:cNvPr id="1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9EF45EAA-59EF-4D2C-8DC7-71FF5908977F}"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2" name="日期占位符 1"/>
          <p:cNvSpPr>
            <a:spLocks noGrp="1"/>
          </p:cNvSpPr>
          <p:nvPr>
            <p:ph type="dt" sz="half" idx="14"/>
          </p:nvPr>
        </p:nvSpPr>
        <p:spPr/>
        <p:txBody>
          <a:body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3" name="页脚占位符 2"/>
          <p:cNvSpPr>
            <a:spLocks noGrp="1"/>
          </p:cNvSpPr>
          <p:nvPr>
            <p:ph type="ftr" sz="quarter" idx="15"/>
          </p:nvPr>
        </p:nvSpPr>
        <p:spPr/>
        <p:txBody>
          <a:body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1"/>
          </p:cNvSpPr>
          <p:nvPr>
            <p:ph type="sldNum" sz="quarter" idx="16"/>
          </p:nvPr>
        </p:nvSpPr>
        <p:spPr/>
        <p:txBody>
          <a:bodyPr/>
          <a:lstStyle/>
          <a:p>
            <a:pPr marL="0" marR="0" lvl="0" indent="0" algn="r" defTabSz="914400" rtl="0" eaLnBrk="1" fontAlgn="auto" latinLnBrk="0" hangingPunct="1">
              <a:lnSpc>
                <a:spcPct val="120000"/>
              </a:lnSpc>
              <a:spcBef>
                <a:spcPct val="0"/>
              </a:spcBef>
              <a:spcAft>
                <a:spcPct val="0"/>
              </a:spcAft>
              <a:buClrTx/>
              <a:buSzTx/>
              <a:buFontTx/>
              <a:buNone/>
              <a:defRPr/>
            </a:pPr>
            <a:fld id="{1F463475-23D1-455C-A138-12F78BB862EC}"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1060A0-294A-4BCA-AFC6-92E7A4C597DA}" type="datetimeFigureOut">
              <a:rPr lang="zh-CN" altLang="en-US" smtClean="0"/>
              <a:t>2022/9/26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253122-1892-45C8-8537-3AE29B3FB043}" type="slidenum">
              <a:rPr lang="zh-CN" altLang="en-US" smtClean="0"/>
              <a:t>‹#›</a:t>
            </a:fld>
            <a:endParaRPr lang="zh-CN" altLang="en-US"/>
          </a:p>
        </p:txBody>
      </p:sp>
    </p:spTree>
    <p:extLst>
      <p:ext uri="{BB962C8B-B14F-4D97-AF65-F5344CB8AC3E}">
        <p14:creationId xmlns:p14="http://schemas.microsoft.com/office/powerpoint/2010/main" val="3192064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1"/>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0" name="任意多边形: 形状 46"/>
          <p:cNvSpPr/>
          <p:nvPr>
            <p:custDataLst>
              <p:tags r:id="rId2"/>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1" name="KSO_Shape"/>
          <p:cNvSpPr/>
          <p:nvPr>
            <p:custDataLst>
              <p:tags r:id="rId3"/>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2" name="KSO_Shape"/>
          <p:cNvSpPr/>
          <p:nvPr>
            <p:custDataLst>
              <p:tags r:id="rId4"/>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3" name="KSO_Shape"/>
          <p:cNvSpPr/>
          <p:nvPr>
            <p:custDataLst>
              <p:tags r:id="rId5"/>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4" name="KSO_Shape"/>
          <p:cNvSpPr/>
          <p:nvPr>
            <p:custDataLst>
              <p:tags r:id="rId6"/>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2" name="标题 1"/>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itchFamily="49" charset="-122"/>
                <a:ea typeface="黑体" pitchFamily="49" charset="-122"/>
              </a:defRPr>
            </a:lvl1pPr>
          </a:lstStyle>
          <a:p>
            <a:pPr fontAlgn="base"/>
            <a:r>
              <a:rPr lang="zh-CN" altLang="en-US" strike="noStrike" noProof="1"/>
              <a:t>单击此处编辑母版标题样式</a:t>
            </a:r>
          </a:p>
        </p:txBody>
      </p:sp>
      <p:sp>
        <p:nvSpPr>
          <p:cNvPr id="3" name="内容占位符 2"/>
          <p:cNvSpPr>
            <a:spLocks noGrp="1"/>
          </p:cNvSpPr>
          <p:nvPr>
            <p:ph idx="1"/>
          </p:nvPr>
        </p:nvSpPr>
        <p:spPr>
          <a:xfrm>
            <a:off x="876880" y="1716563"/>
            <a:ext cx="10515600" cy="4351338"/>
          </a:xfrm>
        </p:spPr>
        <p:txBody>
          <a:bodyPr>
            <a:normAutofit/>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6" name="文本占位符 15"/>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itchFamily="49" charset="-122"/>
                <a:ea typeface="黑体" pitchFamily="49" charset="-122"/>
              </a:defRPr>
            </a:lvl1pPr>
          </a:lstStyle>
          <a:p>
            <a:pPr lvl="0" fontAlgn="base"/>
            <a:endParaRPr lang="zh-CN" altLang="en-US" strike="noStrike" noProof="1"/>
          </a:p>
        </p:txBody>
      </p:sp>
      <p:sp>
        <p:nvSpPr>
          <p:cNvPr id="1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4"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80604020202020204" pitchFamily="34" charset="0"/>
              <a:ea typeface="微软雅黑" pitchFamily="34" charset="-122"/>
              <a:cs typeface="+mn-cs"/>
            </a:endParaRPr>
          </a:p>
        </p:txBody>
      </p:sp>
      <p:sp>
        <p:nvSpPr>
          <p:cNvPr id="1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813B91FF-047B-49B0-B094-26EBD30C3EEF}"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图片和文字">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1"/>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0" name="任意多边形: 形状 46"/>
          <p:cNvSpPr/>
          <p:nvPr>
            <p:custDataLst>
              <p:tags r:id="rId2"/>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1" name="KSO_Shape"/>
          <p:cNvSpPr/>
          <p:nvPr>
            <p:custDataLst>
              <p:tags r:id="rId3"/>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2" name="KSO_Shape"/>
          <p:cNvSpPr/>
          <p:nvPr>
            <p:custDataLst>
              <p:tags r:id="rId4"/>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2" name="KSO_Shape"/>
          <p:cNvSpPr/>
          <p:nvPr>
            <p:custDataLst>
              <p:tags r:id="rId5"/>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4" name="KSO_Shape"/>
          <p:cNvSpPr/>
          <p:nvPr>
            <p:custDataLst>
              <p:tags r:id="rId6"/>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7" name="图片占位符 16"/>
          <p:cNvSpPr>
            <a:spLocks noGrp="1"/>
          </p:cNvSpPr>
          <p:nvPr>
            <p:ph type="pic" sz="quarter" idx="14"/>
          </p:nvPr>
        </p:nvSpPr>
        <p:spPr>
          <a:xfrm>
            <a:off x="779835" y="1685925"/>
            <a:ext cx="4513262" cy="3910013"/>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8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itchFamily="49" charset="-122"/>
              <a:ea typeface="黑体" pitchFamily="49" charset="-122"/>
              <a:cs typeface="+mn-cs"/>
            </a:endParaRPr>
          </a:p>
        </p:txBody>
      </p:sp>
      <p:sp>
        <p:nvSpPr>
          <p:cNvPr id="19" name="文本占位符 18"/>
          <p:cNvSpPr>
            <a:spLocks noGrp="1"/>
          </p:cNvSpPr>
          <p:nvPr>
            <p:ph type="body" sz="quarter" idx="15"/>
          </p:nvPr>
        </p:nvSpPr>
        <p:spPr>
          <a:xfrm>
            <a:off x="6327775" y="2717800"/>
            <a:ext cx="5026025" cy="2878138"/>
          </a:xfrm>
        </p:spPr>
        <p:txBody>
          <a:bodyPr/>
          <a:lstStyle>
            <a:lvl1pPr marL="0" indent="0">
              <a:buNone/>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fontAlgn="base"/>
            <a:r>
              <a:rPr lang="zh-CN" altLang="en-US" strike="noStrike" noProof="1"/>
              <a:t>单击此处编辑母版文本样式</a:t>
            </a:r>
          </a:p>
        </p:txBody>
      </p:sp>
      <p:sp>
        <p:nvSpPr>
          <p:cNvPr id="21" name="文本占位符 20"/>
          <p:cNvSpPr>
            <a:spLocks noGrp="1"/>
          </p:cNvSpPr>
          <p:nvPr>
            <p:ph type="body" sz="quarter" idx="16"/>
          </p:nvPr>
        </p:nvSpPr>
        <p:spPr>
          <a:xfrm>
            <a:off x="6327775" y="1685925"/>
            <a:ext cx="5026025" cy="515938"/>
          </a:xfrm>
        </p:spPr>
        <p:txBody>
          <a:bodyPr>
            <a:noAutofit/>
          </a:bodyPr>
          <a:lstStyle>
            <a:lvl1pPr marL="0" indent="0">
              <a:buNone/>
              <a:defRPr sz="2000">
                <a:solidFill>
                  <a:schemeClr val="tx1">
                    <a:lumMod val="65000"/>
                    <a:lumOff val="35000"/>
                  </a:schemeClr>
                </a:solidFill>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fontAlgn="base"/>
            <a:r>
              <a:rPr lang="zh-CN" altLang="en-US" strike="noStrike" noProof="1"/>
              <a:t>单击此处编辑母版文本样式</a:t>
            </a:r>
          </a:p>
        </p:txBody>
      </p:sp>
      <p:sp>
        <p:nvSpPr>
          <p:cNvPr id="3" name="标题 2"/>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itchFamily="49" charset="-122"/>
                <a:ea typeface="黑体" pitchFamily="49" charset="-122"/>
              </a:defRPr>
            </a:lvl1pPr>
          </a:lstStyle>
          <a:p>
            <a:pPr fontAlgn="base"/>
            <a:r>
              <a:rPr lang="zh-CN" altLang="en-US" strike="noStrike" noProof="1"/>
              <a:t>单击此处编辑母版标题样式</a:t>
            </a:r>
          </a:p>
        </p:txBody>
      </p:sp>
      <p:sp>
        <p:nvSpPr>
          <p:cNvPr id="13" name="文本占位符 12"/>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itchFamily="49" charset="-122"/>
                <a:ea typeface="黑体" pitchFamily="49" charset="-122"/>
              </a:defRPr>
            </a:lvl1pPr>
          </a:lstStyle>
          <a:p>
            <a:pPr lvl="0" fontAlgn="base"/>
            <a:endParaRPr lang="zh-CN" altLang="en-US" strike="noStrike" noProof="1"/>
          </a:p>
        </p:txBody>
      </p:sp>
      <p:sp>
        <p:nvSpPr>
          <p:cNvPr id="1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80604020202020204" pitchFamily="34" charset="0"/>
              <a:ea typeface="微软雅黑" pitchFamily="34" charset="-122"/>
              <a:cs typeface="+mn-cs"/>
            </a:endParaRPr>
          </a:p>
        </p:txBody>
      </p:sp>
      <p:sp>
        <p:nvSpPr>
          <p:cNvPr id="4"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855E3745-35B3-400E-965E-0F86C5DDB852}"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9" name="椭圆 8"/>
          <p:cNvSpPr/>
          <p:nvPr/>
        </p:nvSpPr>
        <p:spPr>
          <a:xfrm>
            <a:off x="1408113" y="2114550"/>
            <a:ext cx="2681288" cy="2681288"/>
          </a:xfrm>
          <a:prstGeom prst="ellipse">
            <a:avLst/>
          </a:pr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80604020202020204" pitchFamily="34" charset="0"/>
              <a:sym typeface="+mn-ea"/>
            </a:endParaRPr>
          </a:p>
        </p:txBody>
      </p:sp>
      <p:sp>
        <p:nvSpPr>
          <p:cNvPr id="10" name="椭圆 7"/>
          <p:cNvSpPr/>
          <p:nvPr/>
        </p:nvSpPr>
        <p:spPr>
          <a:xfrm>
            <a:off x="1574800" y="2266950"/>
            <a:ext cx="2378075" cy="2376488"/>
          </a:xfrm>
          <a:prstGeom prst="ellipse">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80604020202020204" pitchFamily="34" charset="0"/>
            </a:endParaRPr>
          </a:p>
        </p:txBody>
      </p:sp>
      <p:cxnSp>
        <p:nvCxnSpPr>
          <p:cNvPr id="11" name="直接连接符 10"/>
          <p:cNvCxnSpPr/>
          <p:nvPr/>
        </p:nvCxnSpPr>
        <p:spPr>
          <a:xfrm>
            <a:off x="4762500" y="3602038"/>
            <a:ext cx="49482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9802813" y="3541713"/>
            <a:ext cx="115888" cy="1158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80604020202020204" pitchFamily="34" charset="0"/>
            </a:endParaRPr>
          </a:p>
        </p:txBody>
      </p:sp>
      <p:sp>
        <p:nvSpPr>
          <p:cNvPr id="13" name="椭圆 12"/>
          <p:cNvSpPr/>
          <p:nvPr/>
        </p:nvSpPr>
        <p:spPr>
          <a:xfrm>
            <a:off x="10299700" y="3541713"/>
            <a:ext cx="115888" cy="1158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80604020202020204" pitchFamily="34" charset="0"/>
            </a:endParaRPr>
          </a:p>
        </p:txBody>
      </p:sp>
      <p:sp>
        <p:nvSpPr>
          <p:cNvPr id="14" name="椭圆 13"/>
          <p:cNvSpPr/>
          <p:nvPr/>
        </p:nvSpPr>
        <p:spPr>
          <a:xfrm>
            <a:off x="9967913" y="3541713"/>
            <a:ext cx="115888" cy="1158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80604020202020204" pitchFamily="34" charset="0"/>
            </a:endParaRPr>
          </a:p>
        </p:txBody>
      </p:sp>
      <p:sp>
        <p:nvSpPr>
          <p:cNvPr id="15" name="椭圆 14"/>
          <p:cNvSpPr/>
          <p:nvPr/>
        </p:nvSpPr>
        <p:spPr>
          <a:xfrm>
            <a:off x="10134600" y="3541713"/>
            <a:ext cx="115888" cy="1158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80604020202020204" pitchFamily="34" charset="0"/>
            </a:endParaRPr>
          </a:p>
        </p:txBody>
      </p:sp>
      <p:sp>
        <p:nvSpPr>
          <p:cNvPr id="16" name="KSO_Shape"/>
          <p:cNvSpPr/>
          <p:nvPr/>
        </p:nvSpPr>
        <p:spPr>
          <a:xfrm rot="237355">
            <a:off x="2771775" y="2308225"/>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17" name="KSO_Shape"/>
          <p:cNvSpPr/>
          <p:nvPr/>
        </p:nvSpPr>
        <p:spPr>
          <a:xfrm rot="1275228">
            <a:off x="3003550" y="2360613"/>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18" name="KSO_Shape"/>
          <p:cNvSpPr/>
          <p:nvPr/>
        </p:nvSpPr>
        <p:spPr>
          <a:xfrm rot="2175228">
            <a:off x="3209925" y="2478088"/>
            <a:ext cx="193675"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19" name="KSO_Shape"/>
          <p:cNvSpPr/>
          <p:nvPr/>
        </p:nvSpPr>
        <p:spPr>
          <a:xfrm rot="3075228">
            <a:off x="3363119" y="2640806"/>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20" name="KSO_Shape"/>
          <p:cNvSpPr/>
          <p:nvPr/>
        </p:nvSpPr>
        <p:spPr>
          <a:xfrm rot="298659" flipH="1" flipV="1">
            <a:off x="2470150" y="4416425"/>
            <a:ext cx="193675"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21" name="KSO_Shape"/>
          <p:cNvSpPr/>
          <p:nvPr/>
        </p:nvSpPr>
        <p:spPr>
          <a:xfrm rot="1336532" flipH="1" flipV="1">
            <a:off x="2243138" y="4365625"/>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22" name="KSO_Shape"/>
          <p:cNvSpPr/>
          <p:nvPr/>
        </p:nvSpPr>
        <p:spPr>
          <a:xfrm rot="2236532" flipH="1" flipV="1">
            <a:off x="2039938" y="4243388"/>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23" name="KSO_Shape"/>
          <p:cNvSpPr/>
          <p:nvPr/>
        </p:nvSpPr>
        <p:spPr>
          <a:xfrm rot="3136532" flipH="1" flipV="1">
            <a:off x="1889919" y="4079081"/>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2" name="标题 1"/>
          <p:cNvSpPr>
            <a:spLocks noGrp="1"/>
          </p:cNvSpPr>
          <p:nvPr>
            <p:ph type="title"/>
          </p:nvPr>
        </p:nvSpPr>
        <p:spPr>
          <a:xfrm>
            <a:off x="4730750" y="2895613"/>
            <a:ext cx="4979670" cy="564898"/>
          </a:xfrm>
        </p:spPr>
        <p:txBody>
          <a:bodyPr anchor="b">
            <a:normAutofit/>
          </a:bodyPr>
          <a:lstStyle>
            <a:lvl1pPr>
              <a:defRPr sz="2800" b="1">
                <a:solidFill>
                  <a:schemeClr val="tx1">
                    <a:lumMod val="65000"/>
                    <a:lumOff val="35000"/>
                  </a:schemeClr>
                </a:solidFill>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730750" y="3753579"/>
            <a:ext cx="4979670" cy="581108"/>
          </a:xfrm>
        </p:spPr>
        <p:txBody>
          <a:bodyPr>
            <a:normAutofit/>
          </a:bodyPr>
          <a:lstStyle>
            <a:lvl1pPr marL="0" indent="0">
              <a:buNone/>
              <a:defRPr sz="1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2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2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80604020202020204" pitchFamily="34" charset="0"/>
              <a:ea typeface="微软雅黑" pitchFamily="34" charset="-122"/>
              <a:cs typeface="+mn-cs"/>
            </a:endParaRPr>
          </a:p>
        </p:txBody>
      </p:sp>
      <p:sp>
        <p:nvSpPr>
          <p:cNvPr id="2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7274A6CF-2039-433D-BF28-DB659F88E203}"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横排四项">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1"/>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0" name="任意多边形: 形状 46"/>
          <p:cNvSpPr/>
          <p:nvPr>
            <p:custDataLst>
              <p:tags r:id="rId2"/>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1" name="KSO_Shape"/>
          <p:cNvSpPr/>
          <p:nvPr>
            <p:custDataLst>
              <p:tags r:id="rId3"/>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2" name="KSO_Shape"/>
          <p:cNvSpPr/>
          <p:nvPr>
            <p:custDataLst>
              <p:tags r:id="rId4"/>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2" name="KSO_Shape"/>
          <p:cNvSpPr/>
          <p:nvPr>
            <p:custDataLst>
              <p:tags r:id="rId5"/>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4" name="KSO_Shape"/>
          <p:cNvSpPr/>
          <p:nvPr>
            <p:custDataLst>
              <p:tags r:id="rId6"/>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5" name="椭圆 14"/>
          <p:cNvSpPr/>
          <p:nvPr>
            <p:custDataLst>
              <p:tags r:id="rId7"/>
            </p:custDataLst>
          </p:nvPr>
        </p:nvSpPr>
        <p:spPr>
          <a:xfrm>
            <a:off x="9520238" y="3194050"/>
            <a:ext cx="415925" cy="4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黑体" pitchFamily="49" charset="-122"/>
              <a:ea typeface="黑体" pitchFamily="49" charset="-122"/>
              <a:cs typeface="+mn-cs"/>
              <a:sym typeface="+mn-lt"/>
            </a:endParaRPr>
          </a:p>
        </p:txBody>
      </p:sp>
      <p:sp>
        <p:nvSpPr>
          <p:cNvPr id="16" name="椭圆 15"/>
          <p:cNvSpPr/>
          <p:nvPr>
            <p:custDataLst>
              <p:tags r:id="rId8"/>
            </p:custDataLst>
          </p:nvPr>
        </p:nvSpPr>
        <p:spPr>
          <a:xfrm>
            <a:off x="2160588" y="3157538"/>
            <a:ext cx="415925" cy="4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黑体" pitchFamily="49" charset="-122"/>
              <a:ea typeface="黑体" pitchFamily="49" charset="-122"/>
              <a:cs typeface="+mn-cs"/>
              <a:sym typeface="+mn-lt"/>
            </a:endParaRPr>
          </a:p>
        </p:txBody>
      </p:sp>
      <p:sp>
        <p:nvSpPr>
          <p:cNvPr id="46" name="文本占位符 45"/>
          <p:cNvSpPr>
            <a:spLocks noGrp="1"/>
          </p:cNvSpPr>
          <p:nvPr>
            <p:ph type="body" sz="quarter" idx="14"/>
          </p:nvPr>
        </p:nvSpPr>
        <p:spPr>
          <a:xfrm>
            <a:off x="1785938" y="1727200"/>
            <a:ext cx="8610600" cy="592138"/>
          </a:xfrm>
        </p:spPr>
        <p:txBody>
          <a:bodyPr>
            <a:normAutofit/>
          </a:bodyPr>
          <a:lstStyle>
            <a:lvl1pPr marL="0" indent="0" algn="ctr">
              <a:buNone/>
              <a:defRPr sz="2400">
                <a:solidFill>
                  <a:schemeClr val="tx1">
                    <a:lumMod val="65000"/>
                    <a:lumOff val="35000"/>
                  </a:schemeClr>
                </a:solidFill>
              </a:defRPr>
            </a:lvl1pPr>
          </a:lstStyle>
          <a:p>
            <a:pPr lvl="0" fontAlgn="base"/>
            <a:endParaRPr lang="zh-CN" altLang="en-US" strike="noStrike" noProof="1"/>
          </a:p>
        </p:txBody>
      </p:sp>
      <p:sp>
        <p:nvSpPr>
          <p:cNvPr id="48" name="图片占位符 47"/>
          <p:cNvSpPr>
            <a:spLocks noGrp="1"/>
          </p:cNvSpPr>
          <p:nvPr>
            <p:ph type="pic" sz="quarter" idx="15"/>
          </p:nvPr>
        </p:nvSpPr>
        <p:spPr>
          <a:xfrm>
            <a:off x="1373135" y="2541905"/>
            <a:ext cx="1985380" cy="2024380"/>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8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itchFamily="49" charset="-122"/>
              <a:ea typeface="黑体" pitchFamily="49" charset="-122"/>
              <a:cs typeface="+mn-cs"/>
            </a:endParaRPr>
          </a:p>
        </p:txBody>
      </p:sp>
      <p:sp>
        <p:nvSpPr>
          <p:cNvPr id="49" name="图片占位符 47"/>
          <p:cNvSpPr>
            <a:spLocks noGrp="1"/>
          </p:cNvSpPr>
          <p:nvPr>
            <p:ph type="pic" sz="quarter" idx="16"/>
          </p:nvPr>
        </p:nvSpPr>
        <p:spPr>
          <a:xfrm>
            <a:off x="3796797" y="2541905"/>
            <a:ext cx="1985380" cy="2024380"/>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8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itchFamily="49" charset="-122"/>
              <a:ea typeface="黑体" pitchFamily="49" charset="-122"/>
              <a:cs typeface="+mn-cs"/>
            </a:endParaRPr>
          </a:p>
        </p:txBody>
      </p:sp>
      <p:sp>
        <p:nvSpPr>
          <p:cNvPr id="50" name="图片占位符 47"/>
          <p:cNvSpPr>
            <a:spLocks noGrp="1"/>
          </p:cNvSpPr>
          <p:nvPr>
            <p:ph type="pic" sz="quarter" idx="17"/>
          </p:nvPr>
        </p:nvSpPr>
        <p:spPr>
          <a:xfrm>
            <a:off x="6215697" y="2541905"/>
            <a:ext cx="1985380" cy="2024380"/>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8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itchFamily="49" charset="-122"/>
              <a:ea typeface="黑体" pitchFamily="49" charset="-122"/>
              <a:cs typeface="+mn-cs"/>
            </a:endParaRPr>
          </a:p>
        </p:txBody>
      </p:sp>
      <p:sp>
        <p:nvSpPr>
          <p:cNvPr id="51" name="图片占位符 47"/>
          <p:cNvSpPr>
            <a:spLocks noGrp="1"/>
          </p:cNvSpPr>
          <p:nvPr>
            <p:ph type="pic" sz="quarter" idx="18"/>
          </p:nvPr>
        </p:nvSpPr>
        <p:spPr>
          <a:xfrm>
            <a:off x="8634597" y="2541905"/>
            <a:ext cx="1985380" cy="2024380"/>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8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itchFamily="49" charset="-122"/>
              <a:ea typeface="黑体" pitchFamily="49" charset="-122"/>
              <a:cs typeface="+mn-cs"/>
            </a:endParaRPr>
          </a:p>
        </p:txBody>
      </p:sp>
      <p:sp>
        <p:nvSpPr>
          <p:cNvPr id="53" name="文本占位符 52"/>
          <p:cNvSpPr>
            <a:spLocks noGrp="1"/>
          </p:cNvSpPr>
          <p:nvPr>
            <p:ph type="body" sz="quarter" idx="19"/>
          </p:nvPr>
        </p:nvSpPr>
        <p:spPr>
          <a:xfrm>
            <a:off x="1295082" y="4583112"/>
            <a:ext cx="2138363" cy="461963"/>
          </a:xfrm>
        </p:spPr>
        <p:txBody>
          <a:bodyPr>
            <a:normAutofit/>
          </a:bodyPr>
          <a:lstStyle>
            <a:lvl1pPr marL="0" indent="0">
              <a:buNone/>
              <a:defRPr sz="2000" baseline="0">
                <a:solidFill>
                  <a:schemeClr val="bg2">
                    <a:lumMod val="10000"/>
                  </a:schemeClr>
                </a:solidFill>
              </a:defRPr>
            </a:lvl1pPr>
          </a:lstStyle>
          <a:p>
            <a:pPr lvl="0" fontAlgn="base"/>
            <a:endParaRPr lang="zh-CN" altLang="en-US" strike="noStrike" noProof="1"/>
          </a:p>
        </p:txBody>
      </p:sp>
      <p:sp>
        <p:nvSpPr>
          <p:cNvPr id="54" name="文本占位符 52"/>
          <p:cNvSpPr>
            <a:spLocks noGrp="1"/>
          </p:cNvSpPr>
          <p:nvPr>
            <p:ph type="body" sz="quarter" idx="20"/>
          </p:nvPr>
        </p:nvSpPr>
        <p:spPr>
          <a:xfrm>
            <a:off x="3720305" y="4583112"/>
            <a:ext cx="2138363" cy="461963"/>
          </a:xfrm>
        </p:spPr>
        <p:txBody>
          <a:bodyPr>
            <a:normAutofit/>
          </a:bodyPr>
          <a:lstStyle>
            <a:lvl1pPr marL="0" indent="0">
              <a:buNone/>
              <a:defRPr sz="2000" baseline="0">
                <a:solidFill>
                  <a:schemeClr val="bg2">
                    <a:lumMod val="10000"/>
                  </a:schemeClr>
                </a:solidFill>
              </a:defRPr>
            </a:lvl1pPr>
          </a:lstStyle>
          <a:p>
            <a:pPr lvl="0" fontAlgn="base"/>
            <a:endParaRPr lang="zh-CN" altLang="en-US" strike="noStrike" noProof="1"/>
          </a:p>
        </p:txBody>
      </p:sp>
      <p:sp>
        <p:nvSpPr>
          <p:cNvPr id="55" name="文本占位符 52"/>
          <p:cNvSpPr>
            <a:spLocks noGrp="1"/>
          </p:cNvSpPr>
          <p:nvPr>
            <p:ph type="body" sz="quarter" idx="21"/>
          </p:nvPr>
        </p:nvSpPr>
        <p:spPr>
          <a:xfrm>
            <a:off x="6139205" y="4583112"/>
            <a:ext cx="2138363" cy="461963"/>
          </a:xfrm>
        </p:spPr>
        <p:txBody>
          <a:bodyPr>
            <a:normAutofit/>
          </a:bodyPr>
          <a:lstStyle>
            <a:lvl1pPr marL="0" indent="0">
              <a:buNone/>
              <a:defRPr sz="2000" baseline="0">
                <a:solidFill>
                  <a:schemeClr val="bg2">
                    <a:lumMod val="10000"/>
                  </a:schemeClr>
                </a:solidFill>
              </a:defRPr>
            </a:lvl1pPr>
          </a:lstStyle>
          <a:p>
            <a:pPr lvl="0" fontAlgn="base"/>
            <a:endParaRPr lang="zh-CN" altLang="en-US" strike="noStrike" noProof="1"/>
          </a:p>
        </p:txBody>
      </p:sp>
      <p:sp>
        <p:nvSpPr>
          <p:cNvPr id="56" name="文本占位符 52"/>
          <p:cNvSpPr>
            <a:spLocks noGrp="1"/>
          </p:cNvSpPr>
          <p:nvPr>
            <p:ph type="body" sz="quarter" idx="22"/>
          </p:nvPr>
        </p:nvSpPr>
        <p:spPr>
          <a:xfrm>
            <a:off x="8558105" y="4583112"/>
            <a:ext cx="2138363" cy="461963"/>
          </a:xfrm>
        </p:spPr>
        <p:txBody>
          <a:bodyPr>
            <a:normAutofit/>
          </a:bodyPr>
          <a:lstStyle>
            <a:lvl1pPr marL="0" indent="0">
              <a:buNone/>
              <a:defRPr sz="2000" baseline="0">
                <a:solidFill>
                  <a:schemeClr val="bg2">
                    <a:lumMod val="10000"/>
                  </a:schemeClr>
                </a:solidFill>
              </a:defRPr>
            </a:lvl1pPr>
          </a:lstStyle>
          <a:p>
            <a:pPr lvl="0" fontAlgn="base"/>
            <a:endParaRPr lang="zh-CN" altLang="en-US" strike="noStrike" noProof="1"/>
          </a:p>
        </p:txBody>
      </p:sp>
      <p:sp>
        <p:nvSpPr>
          <p:cNvPr id="58" name="文本占位符 57"/>
          <p:cNvSpPr>
            <a:spLocks noGrp="1"/>
          </p:cNvSpPr>
          <p:nvPr>
            <p:ph type="body" sz="quarter" idx="23"/>
          </p:nvPr>
        </p:nvSpPr>
        <p:spPr>
          <a:xfrm>
            <a:off x="1295081" y="5062538"/>
            <a:ext cx="2138363" cy="1138237"/>
          </a:xfrm>
        </p:spPr>
        <p:txBody>
          <a:bodyPr/>
          <a:lstStyle>
            <a:lvl1pPr marL="0" indent="0">
              <a:buNone/>
              <a:defRPr sz="1400" baseline="0">
                <a:solidFill>
                  <a:schemeClr val="tx1">
                    <a:lumMod val="50000"/>
                    <a:lumOff val="50000"/>
                  </a:schemeClr>
                </a:solidFill>
              </a:defRPr>
            </a:lvl1pPr>
          </a:lstStyle>
          <a:p>
            <a:pPr lvl="0" fontAlgn="base"/>
            <a:endParaRPr lang="zh-CN" altLang="en-US" strike="noStrike" noProof="1"/>
          </a:p>
        </p:txBody>
      </p:sp>
      <p:sp>
        <p:nvSpPr>
          <p:cNvPr id="59" name="文本占位符 57"/>
          <p:cNvSpPr>
            <a:spLocks noGrp="1"/>
          </p:cNvSpPr>
          <p:nvPr>
            <p:ph type="body" sz="quarter" idx="24"/>
          </p:nvPr>
        </p:nvSpPr>
        <p:spPr>
          <a:xfrm>
            <a:off x="3720305" y="5062538"/>
            <a:ext cx="2138363" cy="1138237"/>
          </a:xfrm>
        </p:spPr>
        <p:txBody>
          <a:bodyPr/>
          <a:lstStyle>
            <a:lvl1pPr marL="0" indent="0">
              <a:buNone/>
              <a:defRPr sz="1400" baseline="0">
                <a:solidFill>
                  <a:schemeClr val="tx1">
                    <a:lumMod val="50000"/>
                    <a:lumOff val="50000"/>
                  </a:schemeClr>
                </a:solidFill>
              </a:defRPr>
            </a:lvl1pPr>
          </a:lstStyle>
          <a:p>
            <a:pPr lvl="0" fontAlgn="base"/>
            <a:endParaRPr lang="zh-CN" altLang="en-US" strike="noStrike" noProof="1"/>
          </a:p>
        </p:txBody>
      </p:sp>
      <p:sp>
        <p:nvSpPr>
          <p:cNvPr id="60" name="文本占位符 57"/>
          <p:cNvSpPr>
            <a:spLocks noGrp="1"/>
          </p:cNvSpPr>
          <p:nvPr>
            <p:ph type="body" sz="quarter" idx="25"/>
          </p:nvPr>
        </p:nvSpPr>
        <p:spPr>
          <a:xfrm>
            <a:off x="6139205" y="5062538"/>
            <a:ext cx="2138363" cy="1138237"/>
          </a:xfrm>
        </p:spPr>
        <p:txBody>
          <a:bodyPr/>
          <a:lstStyle>
            <a:lvl1pPr marL="0" indent="0">
              <a:buNone/>
              <a:defRPr sz="1400" baseline="0">
                <a:solidFill>
                  <a:schemeClr val="tx1">
                    <a:lumMod val="50000"/>
                    <a:lumOff val="50000"/>
                  </a:schemeClr>
                </a:solidFill>
              </a:defRPr>
            </a:lvl1pPr>
          </a:lstStyle>
          <a:p>
            <a:pPr lvl="0" fontAlgn="base"/>
            <a:endParaRPr lang="zh-CN" altLang="en-US" strike="noStrike" noProof="1"/>
          </a:p>
        </p:txBody>
      </p:sp>
      <p:sp>
        <p:nvSpPr>
          <p:cNvPr id="61" name="文本占位符 57"/>
          <p:cNvSpPr>
            <a:spLocks noGrp="1"/>
          </p:cNvSpPr>
          <p:nvPr>
            <p:ph type="body" sz="quarter" idx="26"/>
          </p:nvPr>
        </p:nvSpPr>
        <p:spPr>
          <a:xfrm>
            <a:off x="8558105" y="5045075"/>
            <a:ext cx="2138363" cy="1138237"/>
          </a:xfrm>
        </p:spPr>
        <p:txBody>
          <a:bodyPr/>
          <a:lstStyle>
            <a:lvl1pPr marL="0" indent="0">
              <a:buNone/>
              <a:defRPr sz="1400" baseline="0">
                <a:solidFill>
                  <a:schemeClr val="tx1">
                    <a:lumMod val="50000"/>
                    <a:lumOff val="50000"/>
                  </a:schemeClr>
                </a:solidFill>
              </a:defRPr>
            </a:lvl1pPr>
          </a:lstStyle>
          <a:p>
            <a:pPr lvl="0" fontAlgn="base"/>
            <a:endParaRPr lang="zh-CN" altLang="en-US" strike="noStrike" noProof="1"/>
          </a:p>
        </p:txBody>
      </p:sp>
      <p:sp>
        <p:nvSpPr>
          <p:cNvPr id="3" name="标题 2"/>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itchFamily="49" charset="-122"/>
                <a:ea typeface="黑体" pitchFamily="49" charset="-122"/>
              </a:defRPr>
            </a:lvl1pPr>
          </a:lstStyle>
          <a:p>
            <a:pPr fontAlgn="base"/>
            <a:r>
              <a:rPr lang="zh-CN" altLang="en-US" strike="noStrike" noProof="1"/>
              <a:t>单击此处编辑母版标题样式</a:t>
            </a:r>
          </a:p>
        </p:txBody>
      </p:sp>
      <p:sp>
        <p:nvSpPr>
          <p:cNvPr id="13" name="文本占位符 12"/>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itchFamily="49" charset="-122"/>
                <a:ea typeface="黑体" pitchFamily="49" charset="-122"/>
              </a:defRPr>
            </a:lvl1pPr>
          </a:lstStyle>
          <a:p>
            <a:pPr lvl="0" fontAlgn="base"/>
            <a:endParaRPr lang="zh-CN" altLang="en-US" strike="noStrike" noProof="1"/>
          </a:p>
        </p:txBody>
      </p:sp>
      <p:sp>
        <p:nvSpPr>
          <p:cNvPr id="1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80604020202020204" pitchFamily="34" charset="0"/>
              <a:ea typeface="微软雅黑" pitchFamily="34" charset="-122"/>
              <a:cs typeface="+mn-cs"/>
            </a:endParaRPr>
          </a:p>
        </p:txBody>
      </p:sp>
      <p:sp>
        <p:nvSpPr>
          <p:cNvPr id="19"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38F1EAB8-8C6B-4AAB-B5C9-A2490FF51645}"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1"/>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0" name="任意多边形: 形状 46"/>
          <p:cNvSpPr/>
          <p:nvPr>
            <p:custDataLst>
              <p:tags r:id="rId2"/>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1" name="KSO_Shape"/>
          <p:cNvSpPr/>
          <p:nvPr>
            <p:custDataLst>
              <p:tags r:id="rId3"/>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2" name="KSO_Shape"/>
          <p:cNvSpPr/>
          <p:nvPr>
            <p:custDataLst>
              <p:tags r:id="rId4"/>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3" name="KSO_Shape"/>
          <p:cNvSpPr/>
          <p:nvPr>
            <p:custDataLst>
              <p:tags r:id="rId5"/>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2" name="KSO_Shape"/>
          <p:cNvSpPr/>
          <p:nvPr>
            <p:custDataLst>
              <p:tags r:id="rId6"/>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4" name="标题 13"/>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itchFamily="49" charset="-122"/>
                <a:ea typeface="黑体" pitchFamily="49" charset="-122"/>
              </a:defRPr>
            </a:lvl1pPr>
          </a:lstStyle>
          <a:p>
            <a:pPr fontAlgn="base"/>
            <a:r>
              <a:rPr lang="zh-CN" altLang="en-US" strike="noStrike" noProof="1"/>
              <a:t>单击此处编辑母版标题样式</a:t>
            </a:r>
          </a:p>
        </p:txBody>
      </p:sp>
      <p:sp>
        <p:nvSpPr>
          <p:cNvPr id="16" name="文本占位符 15"/>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itchFamily="49" charset="-122"/>
                <a:ea typeface="黑体" pitchFamily="49" charset="-122"/>
              </a:defRPr>
            </a:lvl1pPr>
          </a:lstStyle>
          <a:p>
            <a:pPr lvl="0" fontAlgn="base"/>
            <a:endParaRPr lang="zh-CN" altLang="en-US" strike="noStrike" noProof="1"/>
          </a:p>
        </p:txBody>
      </p:sp>
      <p:sp>
        <p:nvSpPr>
          <p:cNvPr id="15"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5"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80604020202020204" pitchFamily="34" charset="0"/>
              <a:ea typeface="微软雅黑" pitchFamily="34" charset="-122"/>
              <a:cs typeface="+mn-cs"/>
            </a:endParaRPr>
          </a:p>
        </p:txBody>
      </p:sp>
      <p:sp>
        <p:nvSpPr>
          <p:cNvPr id="17" name="灯片编号占位符 6"/>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45880878-4589-40F7-B911-C33EAC1E67D4}"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9" name="任意多边形: 形状 5"/>
          <p:cNvSpPr/>
          <p:nvPr/>
        </p:nvSpPr>
        <p:spPr>
          <a:xfrm>
            <a:off x="11123613" y="-7937"/>
            <a:ext cx="1068388"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椭圆 9"/>
          <p:cNvSpPr/>
          <p:nvPr/>
        </p:nvSpPr>
        <p:spPr>
          <a:xfrm>
            <a:off x="1357313" y="1363663"/>
            <a:ext cx="1497013" cy="149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任意多边形: 形状 7"/>
          <p:cNvSpPr/>
          <p:nvPr/>
        </p:nvSpPr>
        <p:spPr>
          <a:xfrm>
            <a:off x="8089900" y="-7937"/>
            <a:ext cx="1047750" cy="420688"/>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任意多边形: 形状 8"/>
          <p:cNvSpPr/>
          <p:nvPr/>
        </p:nvSpPr>
        <p:spPr>
          <a:xfrm>
            <a:off x="4592638" y="5781675"/>
            <a:ext cx="2116138" cy="1087438"/>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任意多边形: 形状 9"/>
          <p:cNvSpPr/>
          <p:nvPr/>
        </p:nvSpPr>
        <p:spPr>
          <a:xfrm>
            <a:off x="10945813" y="6275388"/>
            <a:ext cx="1036638"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0"/>
          <p:cNvSpPr/>
          <p:nvPr/>
        </p:nvSpPr>
        <p:spPr>
          <a:xfrm>
            <a:off x="-19050" y="6184900"/>
            <a:ext cx="78740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 name="KSO_Shape"/>
          <p:cNvSpPr/>
          <p:nvPr/>
        </p:nvSpPr>
        <p:spPr>
          <a:xfrm rot="10154805">
            <a:off x="9918700" y="490378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16" name="KSO_Shape"/>
          <p:cNvSpPr/>
          <p:nvPr/>
        </p:nvSpPr>
        <p:spPr>
          <a:xfrm rot="10154805">
            <a:off x="8661400" y="2400300"/>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17" name="KSO_Shape"/>
          <p:cNvSpPr/>
          <p:nvPr/>
        </p:nvSpPr>
        <p:spPr>
          <a:xfrm rot="13326744">
            <a:off x="1309688" y="4641850"/>
            <a:ext cx="628650" cy="55403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18" name="KSO_Shape"/>
          <p:cNvSpPr/>
          <p:nvPr/>
        </p:nvSpPr>
        <p:spPr>
          <a:xfrm rot="6300000">
            <a:off x="5813425" y="893763"/>
            <a:ext cx="563563" cy="4968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80604020202020204" pitchFamily="34" charset="0"/>
            </a:endParaRPr>
          </a:p>
        </p:txBody>
      </p:sp>
      <p:sp>
        <p:nvSpPr>
          <p:cNvPr id="2" name="标题 1"/>
          <p:cNvSpPr>
            <a:spLocks noGrp="1"/>
          </p:cNvSpPr>
          <p:nvPr>
            <p:ph type="title"/>
          </p:nvPr>
        </p:nvSpPr>
        <p:spPr>
          <a:xfrm>
            <a:off x="2447925" y="2592718"/>
            <a:ext cx="7296150" cy="1442383"/>
          </a:xfrm>
        </p:spPr>
        <p:txBody>
          <a:bodyPr>
            <a:normAutofit/>
          </a:bodyPr>
          <a:lstStyle>
            <a:lvl1pPr algn="ctr">
              <a:defRPr sz="8000" b="1">
                <a:solidFill>
                  <a:schemeClr val="accent5"/>
                </a:solidFill>
              </a:defRPr>
            </a:lvl1pPr>
          </a:lstStyle>
          <a:p>
            <a:pPr fontAlgn="base"/>
            <a:r>
              <a:rPr lang="zh-CN" altLang="en-US" strike="noStrike" noProof="1"/>
              <a:t>单击此处编辑母版标题样式</a:t>
            </a:r>
          </a:p>
        </p:txBody>
      </p:sp>
      <p:sp>
        <p:nvSpPr>
          <p:cNvPr id="19"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20"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80604020202020204" pitchFamily="34" charset="0"/>
              <a:ea typeface="微软雅黑" pitchFamily="34" charset="-122"/>
              <a:cs typeface="+mn-cs"/>
            </a:endParaRPr>
          </a:p>
        </p:txBody>
      </p:sp>
      <p:sp>
        <p:nvSpPr>
          <p:cNvPr id="21" name="灯片编号占位符 4"/>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D4D3A64F-A1C2-41F5-8964-323B7920FA06}"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1"/>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0" name="任意多边形: 形状 46"/>
          <p:cNvSpPr/>
          <p:nvPr>
            <p:custDataLst>
              <p:tags r:id="rId2"/>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1" name="KSO_Shape"/>
          <p:cNvSpPr/>
          <p:nvPr>
            <p:custDataLst>
              <p:tags r:id="rId3"/>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2" name="KSO_Shape"/>
          <p:cNvSpPr/>
          <p:nvPr>
            <p:custDataLst>
              <p:tags r:id="rId4"/>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3" name="KSO_Shape"/>
          <p:cNvSpPr/>
          <p:nvPr>
            <p:custDataLst>
              <p:tags r:id="rId5"/>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4" name="KSO_Shape"/>
          <p:cNvSpPr/>
          <p:nvPr>
            <p:custDataLst>
              <p:tags r:id="rId6"/>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615609"/>
            <a:ext cx="5157787" cy="3574054"/>
          </a:xfrm>
        </p:spPr>
        <p:txBody>
          <a:bodyPr/>
          <a:lstStyle>
            <a:lvl1pPr>
              <a:defRPr sz="2000"/>
            </a:lvl1pPr>
            <a:lvl2pPr>
              <a:defRPr sz="18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615609"/>
            <a:ext cx="5183188" cy="3574054"/>
          </a:xfrm>
        </p:spPr>
        <p:txBody>
          <a:bodyPr/>
          <a:lstStyle>
            <a:lvl1pPr>
              <a:defRPr sz="2000"/>
            </a:lvl1pPr>
            <a:lvl2pPr>
              <a:defRPr sz="1800"/>
            </a:lvl2pPr>
            <a:lvl3pPr>
              <a:defRPr sz="1800"/>
            </a:lvl3pPr>
            <a:lvl4pPr>
              <a:defRPr sz="1800"/>
            </a:lvl4pPr>
            <a:lvl5pPr>
              <a:defRPr sz="18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6" name="标题 15"/>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itchFamily="49" charset="-122"/>
                <a:ea typeface="黑体" pitchFamily="49" charset="-122"/>
              </a:defRPr>
            </a:lvl1pPr>
          </a:lstStyle>
          <a:p>
            <a:pPr fontAlgn="base"/>
            <a:r>
              <a:rPr lang="zh-CN" altLang="en-US" strike="noStrike" noProof="1"/>
              <a:t>单击此处编辑母版标题样式</a:t>
            </a:r>
          </a:p>
        </p:txBody>
      </p:sp>
      <p:sp>
        <p:nvSpPr>
          <p:cNvPr id="17" name="文本占位符 16"/>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itchFamily="49" charset="-122"/>
                <a:ea typeface="黑体" pitchFamily="49" charset="-122"/>
              </a:defRPr>
            </a:lvl1pPr>
          </a:lstStyle>
          <a:p>
            <a:pPr lvl="0" fontAlgn="base"/>
            <a:endParaRPr lang="zh-CN" altLang="en-US" strike="noStrike" noProof="1"/>
          </a:p>
        </p:txBody>
      </p:sp>
      <p:sp>
        <p:nvSpPr>
          <p:cNvPr id="15" name="日期占位符 6"/>
          <p:cNvSpPr>
            <a:spLocks noGrp="1"/>
          </p:cNvSpPr>
          <p:nvPr>
            <p:ph type="dt" sz="half" idx="1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2" name="页脚占位符 7"/>
          <p:cNvSpPr>
            <a:spLocks noGrp="1"/>
          </p:cNvSpPr>
          <p:nvPr>
            <p:ph type="ftr" sz="quarter" idx="2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80604020202020204" pitchFamily="34" charset="0"/>
              <a:ea typeface="微软雅黑" pitchFamily="34" charset="-122"/>
              <a:cs typeface="+mn-cs"/>
            </a:endParaRPr>
          </a:p>
        </p:txBody>
      </p:sp>
      <p:sp>
        <p:nvSpPr>
          <p:cNvPr id="7" name="灯片编号占位符 8"/>
          <p:cNvSpPr>
            <a:spLocks noGrp="1"/>
          </p:cNvSpPr>
          <p:nvPr>
            <p:ph type="sldNum" sz="quarter" idx="1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50AD9F6D-D14B-497B-B0CC-3620E37B1E2B}"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1"/>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0" name="任意多边形: 形状 46"/>
          <p:cNvSpPr/>
          <p:nvPr>
            <p:custDataLst>
              <p:tags r:id="rId2"/>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itchFamily="49" charset="-122"/>
              <a:ea typeface="黑体" pitchFamily="49" charset="-122"/>
              <a:cs typeface="Arial" panose="02080604020202020204" pitchFamily="34" charset="0"/>
            </a:endParaRPr>
          </a:p>
        </p:txBody>
      </p:sp>
      <p:sp>
        <p:nvSpPr>
          <p:cNvPr id="11" name="KSO_Shape"/>
          <p:cNvSpPr/>
          <p:nvPr>
            <p:custDataLst>
              <p:tags r:id="rId3"/>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2" name="KSO_Shape"/>
          <p:cNvSpPr/>
          <p:nvPr>
            <p:custDataLst>
              <p:tags r:id="rId4"/>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3" name="KSO_Shape"/>
          <p:cNvSpPr/>
          <p:nvPr>
            <p:custDataLst>
              <p:tags r:id="rId5"/>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4" name="KSO_Shape"/>
          <p:cNvSpPr/>
          <p:nvPr>
            <p:custDataLst>
              <p:tags r:id="rId6"/>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2" name="标题 1"/>
          <p:cNvSpPr>
            <a:spLocks noGrp="1"/>
          </p:cNvSpPr>
          <p:nvPr>
            <p:ph type="title"/>
          </p:nvPr>
        </p:nvSpPr>
        <p:spPr>
          <a:xfrm>
            <a:off x="839787" y="457200"/>
            <a:ext cx="4165200" cy="1600200"/>
          </a:xfrm>
        </p:spPr>
        <p:txBody>
          <a:bodyPr anchor="t">
            <a:normAutofit/>
          </a:bodyPr>
          <a:lstStyle>
            <a:lvl1pPr>
              <a:defRPr sz="3600"/>
            </a:lvl1pPr>
          </a:lstStyle>
          <a:p>
            <a:pPr fontAlgn="base"/>
            <a:r>
              <a:rPr lang="zh-CN" altLang="en-US" strike="noStrike" noProof="1"/>
              <a:t>单击此处编辑母版标题样式</a:t>
            </a:r>
          </a:p>
        </p:txBody>
      </p:sp>
      <p:sp>
        <p:nvSpPr>
          <p:cNvPr id="3" name="图片占位符 2"/>
          <p:cNvSpPr>
            <a:spLocks noGrp="1" noChangeAspect="1"/>
          </p:cNvSpPr>
          <p:nvPr>
            <p:ph type="pic" idx="1"/>
          </p:nvPr>
        </p:nvSpPr>
        <p:spPr>
          <a:xfrm>
            <a:off x="5184000" y="457200"/>
            <a:ext cx="6170400"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20000"/>
              </a:lnSpc>
              <a:spcBef>
                <a:spcPts val="1000"/>
              </a:spcBef>
              <a:spcAft>
                <a:spcPct val="0"/>
              </a:spcAft>
              <a:buClrTx/>
              <a:buSzTx/>
              <a:buFont typeface="Arial" panose="0208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黑体" pitchFamily="49" charset="-122"/>
              <a:ea typeface="黑体" pitchFamily="49" charset="-122"/>
              <a:cs typeface="+mn-cs"/>
            </a:endParaRPr>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15"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6"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80604020202020204" pitchFamily="34" charset="0"/>
              <a:ea typeface="微软雅黑" pitchFamily="34" charset="-122"/>
              <a:cs typeface="+mn-cs"/>
            </a:endParaRPr>
          </a:p>
        </p:txBody>
      </p:sp>
      <p:sp>
        <p:nvSpPr>
          <p:cNvPr id="17" name="灯片编号占位符 6"/>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0201A40A-D282-4AB0-A159-AE861D87E893}"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5"/>
            </p:custDataLst>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custDataLst>
              <p:tags r:id="rId16"/>
            </p:custDataLst>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fontAlgn="auto">
              <a:lnSpc>
                <a:spcPct val="120000"/>
              </a:lnSpc>
              <a:defRPr sz="1200" noProof="1" smtClean="0">
                <a:solidFill>
                  <a:schemeClr val="bg1">
                    <a:lumMod val="50000"/>
                  </a:schemeClr>
                </a:solidFill>
                <a:latin typeface="+mn-lt"/>
                <a:ea typeface="+mn-ea"/>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fontAlgn="auto">
              <a:lnSpc>
                <a:spcPct val="120000"/>
              </a:lnSpc>
              <a:defRPr sz="1200" noProof="1">
                <a:solidFill>
                  <a:schemeClr val="bg1">
                    <a:lumMod val="50000"/>
                  </a:schemeClr>
                </a:solidFill>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fontAlgn="auto">
              <a:lnSpc>
                <a:spcPct val="120000"/>
              </a:lnSpc>
              <a:defRPr sz="1200" noProof="1" smtClean="0">
                <a:solidFill>
                  <a:schemeClr val="bg1">
                    <a:lumMod val="50000"/>
                  </a:schemeClr>
                </a:solidFill>
                <a:latin typeface="+mn-lt"/>
                <a:ea typeface="+mn-ea"/>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1F463475-23D1-455C-A138-12F78BB862EC}"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8"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fontAlgn="base">
        <a:lnSpc>
          <a:spcPct val="120000"/>
        </a:lnSpc>
        <a:spcBef>
          <a:spcPct val="0"/>
        </a:spcBef>
        <a:spcAft>
          <a:spcPct val="0"/>
        </a:spcAft>
        <a:defRPr sz="3200" b="1" kern="1200">
          <a:solidFill>
            <a:srgbClr val="595959"/>
          </a:solidFill>
          <a:latin typeface="黑体" pitchFamily="49" charset="-122"/>
          <a:ea typeface="黑体" pitchFamily="49" charset="-122"/>
          <a:cs typeface="+mj-cs"/>
        </a:defRPr>
      </a:lvl1pPr>
      <a:lvl2pPr algn="l" rtl="0" fontAlgn="base">
        <a:lnSpc>
          <a:spcPct val="120000"/>
        </a:lnSpc>
        <a:spcBef>
          <a:spcPct val="0"/>
        </a:spcBef>
        <a:spcAft>
          <a:spcPct val="0"/>
        </a:spcAft>
        <a:defRPr sz="3200" b="1">
          <a:solidFill>
            <a:srgbClr val="595959"/>
          </a:solidFill>
          <a:latin typeface="黑体" pitchFamily="49" charset="-122"/>
          <a:ea typeface="黑体" pitchFamily="49" charset="-122"/>
        </a:defRPr>
      </a:lvl2pPr>
      <a:lvl3pPr algn="l" rtl="0" fontAlgn="base">
        <a:lnSpc>
          <a:spcPct val="120000"/>
        </a:lnSpc>
        <a:spcBef>
          <a:spcPct val="0"/>
        </a:spcBef>
        <a:spcAft>
          <a:spcPct val="0"/>
        </a:spcAft>
        <a:defRPr sz="3200" b="1">
          <a:solidFill>
            <a:srgbClr val="595959"/>
          </a:solidFill>
          <a:latin typeface="黑体" pitchFamily="49" charset="-122"/>
          <a:ea typeface="黑体" pitchFamily="49" charset="-122"/>
        </a:defRPr>
      </a:lvl3pPr>
      <a:lvl4pPr algn="l" rtl="0" fontAlgn="base">
        <a:lnSpc>
          <a:spcPct val="120000"/>
        </a:lnSpc>
        <a:spcBef>
          <a:spcPct val="0"/>
        </a:spcBef>
        <a:spcAft>
          <a:spcPct val="0"/>
        </a:spcAft>
        <a:defRPr sz="3200" b="1">
          <a:solidFill>
            <a:srgbClr val="595959"/>
          </a:solidFill>
          <a:latin typeface="黑体" pitchFamily="49" charset="-122"/>
          <a:ea typeface="黑体" pitchFamily="49" charset="-122"/>
        </a:defRPr>
      </a:lvl4pPr>
      <a:lvl5pPr algn="l" rtl="0" fontAlgn="base">
        <a:lnSpc>
          <a:spcPct val="120000"/>
        </a:lnSpc>
        <a:spcBef>
          <a:spcPct val="0"/>
        </a:spcBef>
        <a:spcAft>
          <a:spcPct val="0"/>
        </a:spcAft>
        <a:defRPr sz="3200" b="1">
          <a:solidFill>
            <a:srgbClr val="595959"/>
          </a:solidFill>
          <a:latin typeface="黑体" pitchFamily="49" charset="-122"/>
          <a:ea typeface="黑体" pitchFamily="49" charset="-122"/>
        </a:defRPr>
      </a:lvl5pPr>
      <a:lvl6pPr marL="457200" algn="l" rtl="0" fontAlgn="base">
        <a:lnSpc>
          <a:spcPct val="120000"/>
        </a:lnSpc>
        <a:spcBef>
          <a:spcPct val="0"/>
        </a:spcBef>
        <a:spcAft>
          <a:spcPct val="0"/>
        </a:spcAft>
        <a:defRPr sz="3200" b="1">
          <a:solidFill>
            <a:srgbClr val="595959"/>
          </a:solidFill>
          <a:latin typeface="黑体" pitchFamily="49" charset="-122"/>
          <a:ea typeface="黑体" pitchFamily="49" charset="-122"/>
        </a:defRPr>
      </a:lvl6pPr>
      <a:lvl7pPr marL="914400" algn="l" rtl="0" fontAlgn="base">
        <a:lnSpc>
          <a:spcPct val="120000"/>
        </a:lnSpc>
        <a:spcBef>
          <a:spcPct val="0"/>
        </a:spcBef>
        <a:spcAft>
          <a:spcPct val="0"/>
        </a:spcAft>
        <a:defRPr sz="3200" b="1">
          <a:solidFill>
            <a:srgbClr val="595959"/>
          </a:solidFill>
          <a:latin typeface="黑体" pitchFamily="49" charset="-122"/>
          <a:ea typeface="黑体" pitchFamily="49" charset="-122"/>
        </a:defRPr>
      </a:lvl7pPr>
      <a:lvl8pPr marL="1371600" algn="l" rtl="0" fontAlgn="base">
        <a:lnSpc>
          <a:spcPct val="120000"/>
        </a:lnSpc>
        <a:spcBef>
          <a:spcPct val="0"/>
        </a:spcBef>
        <a:spcAft>
          <a:spcPct val="0"/>
        </a:spcAft>
        <a:defRPr sz="3200" b="1">
          <a:solidFill>
            <a:srgbClr val="595959"/>
          </a:solidFill>
          <a:latin typeface="黑体" pitchFamily="49" charset="-122"/>
          <a:ea typeface="黑体" pitchFamily="49" charset="-122"/>
        </a:defRPr>
      </a:lvl8pPr>
      <a:lvl9pPr marL="1828800" algn="l" rtl="0" fontAlgn="base">
        <a:lnSpc>
          <a:spcPct val="120000"/>
        </a:lnSpc>
        <a:spcBef>
          <a:spcPct val="0"/>
        </a:spcBef>
        <a:spcAft>
          <a:spcPct val="0"/>
        </a:spcAft>
        <a:defRPr sz="3200" b="1">
          <a:solidFill>
            <a:srgbClr val="595959"/>
          </a:solidFill>
          <a:latin typeface="黑体" pitchFamily="49" charset="-122"/>
          <a:ea typeface="黑体" pitchFamily="49" charset="-122"/>
        </a:defRPr>
      </a:lvl9pPr>
    </p:titleStyle>
    <p:bodyStyle>
      <a:lvl1pPr marL="228600" indent="-228600" algn="l" rtl="0" fontAlgn="base">
        <a:lnSpc>
          <a:spcPct val="120000"/>
        </a:lnSpc>
        <a:spcBef>
          <a:spcPts val="1000"/>
        </a:spcBef>
        <a:spcAft>
          <a:spcPct val="0"/>
        </a:spcAft>
        <a:buFont typeface="Arial" panose="02080604020202020204" pitchFamily="34" charset="0"/>
        <a:buChar char="•"/>
        <a:defRPr sz="2400" kern="1200">
          <a:solidFill>
            <a:schemeClr val="tx1"/>
          </a:solidFill>
          <a:latin typeface="黑体" pitchFamily="49" charset="-122"/>
          <a:ea typeface="黑体" pitchFamily="49" charset="-122"/>
          <a:cs typeface="+mn-cs"/>
        </a:defRPr>
      </a:lvl1pPr>
      <a:lvl2pPr marL="685800" indent="-228600" algn="l" rtl="0" fontAlgn="base">
        <a:lnSpc>
          <a:spcPct val="120000"/>
        </a:lnSpc>
        <a:spcBef>
          <a:spcPts val="500"/>
        </a:spcBef>
        <a:spcAft>
          <a:spcPct val="0"/>
        </a:spcAft>
        <a:buFont typeface="Arial" panose="02080604020202020204" pitchFamily="34" charset="0"/>
        <a:buChar char="•"/>
        <a:defRPr sz="2000" kern="1200">
          <a:solidFill>
            <a:schemeClr val="tx1"/>
          </a:solidFill>
          <a:latin typeface="黑体" pitchFamily="49" charset="-122"/>
          <a:ea typeface="黑体" pitchFamily="49" charset="-122"/>
          <a:cs typeface="+mn-cs"/>
        </a:defRPr>
      </a:lvl2pPr>
      <a:lvl3pPr marL="1143000" indent="-228600" algn="l" rtl="0" fontAlgn="base">
        <a:lnSpc>
          <a:spcPct val="120000"/>
        </a:lnSpc>
        <a:spcBef>
          <a:spcPts val="500"/>
        </a:spcBef>
        <a:spcAft>
          <a:spcPct val="0"/>
        </a:spcAft>
        <a:buFont typeface="Arial" panose="02080604020202020204" pitchFamily="34" charset="0"/>
        <a:buChar char="•"/>
        <a:defRPr sz="1800" kern="1200">
          <a:solidFill>
            <a:schemeClr val="tx1"/>
          </a:solidFill>
          <a:latin typeface="黑体" pitchFamily="49" charset="-122"/>
          <a:ea typeface="黑体" pitchFamily="49" charset="-122"/>
          <a:cs typeface="+mn-cs"/>
        </a:defRPr>
      </a:lvl3pPr>
      <a:lvl4pPr marL="1600200" indent="-228600" algn="l" rtl="0" fontAlgn="base">
        <a:lnSpc>
          <a:spcPct val="120000"/>
        </a:lnSpc>
        <a:spcBef>
          <a:spcPts val="500"/>
        </a:spcBef>
        <a:spcAft>
          <a:spcPct val="0"/>
        </a:spcAft>
        <a:buFont typeface="Arial" panose="02080604020202020204" pitchFamily="34" charset="0"/>
        <a:buChar char="•"/>
        <a:defRPr sz="1800" kern="1200">
          <a:solidFill>
            <a:schemeClr val="tx1"/>
          </a:solidFill>
          <a:latin typeface="黑体" pitchFamily="49" charset="-122"/>
          <a:ea typeface="黑体" pitchFamily="49" charset="-122"/>
          <a:cs typeface="+mn-cs"/>
        </a:defRPr>
      </a:lvl4pPr>
      <a:lvl5pPr marL="2057400" indent="-228600" algn="l" rtl="0" fontAlgn="base">
        <a:lnSpc>
          <a:spcPct val="120000"/>
        </a:lnSpc>
        <a:spcBef>
          <a:spcPts val="500"/>
        </a:spcBef>
        <a:spcAft>
          <a:spcPct val="0"/>
        </a:spcAft>
        <a:buFont typeface="Arial" panose="02080604020202020204" pitchFamily="34" charset="0"/>
        <a:buChar char="•"/>
        <a:defRPr sz="1800" kern="1200">
          <a:solidFill>
            <a:schemeClr val="tx1"/>
          </a:solidFill>
          <a:latin typeface="黑体" pitchFamily="49" charset="-122"/>
          <a:ea typeface="黑体" pitchFamily="49"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notesSlide" Target="../notesSlides/notesSlide7.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tags" Target="../tags/tag97.xml"/></Relationships>
</file>

<file path=ppt/slides/_rels/slide13.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8.xml"/><Relationship Id="rId5" Type="http://schemas.openxmlformats.org/officeDocument/2006/relationships/slideLayout" Target="../slideLayouts/slideLayout10.xml"/><Relationship Id="rId4" Type="http://schemas.openxmlformats.org/officeDocument/2006/relationships/tags" Target="../tags/tag102.xml"/></Relationships>
</file>

<file path=ppt/slides/_rels/slide14.xml.rels><?xml version="1.0" encoding="UTF-8" standalone="yes"?>
<Relationships xmlns="http://schemas.openxmlformats.org/package/2006/relationships"><Relationship Id="rId8" Type="http://schemas.openxmlformats.org/officeDocument/2006/relationships/tags" Target="../tags/tag110.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9"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notesSlide" Target="../notesSlides/notesSlide2.xml"/><Relationship Id="rId5" Type="http://schemas.openxmlformats.org/officeDocument/2006/relationships/tags" Target="../tags/tag55.xml"/><Relationship Id="rId10" Type="http://schemas.openxmlformats.org/officeDocument/2006/relationships/slideLayout" Target="../slideLayouts/slideLayout10.xml"/><Relationship Id="rId4" Type="http://schemas.openxmlformats.org/officeDocument/2006/relationships/tags" Target="../tags/tag54.xml"/><Relationship Id="rId9" Type="http://schemas.openxmlformats.org/officeDocument/2006/relationships/tags" Target="../tags/tag5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23.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24.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25.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3.xml"/><Relationship Id="rId5" Type="http://schemas.openxmlformats.org/officeDocument/2006/relationships/slideLayout" Target="../slideLayouts/slideLayout10.xml"/><Relationship Id="rId4" Type="http://schemas.openxmlformats.org/officeDocument/2006/relationships/tags" Target="../tags/tag6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0.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36.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12.xml"/><Relationship Id="rId5" Type="http://schemas.openxmlformats.org/officeDocument/2006/relationships/slideLayout" Target="../slideLayouts/slideLayout10.xml"/><Relationship Id="rId4" Type="http://schemas.openxmlformats.org/officeDocument/2006/relationships/tags" Target="../tags/tag1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diagramLayout" Target="../diagrams/layout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diagramData" Target="../diagrams/data1.xml"/><Relationship Id="rId2" Type="http://schemas.openxmlformats.org/officeDocument/2006/relationships/tags" Target="../tags/tag65.xml"/><Relationship Id="rId16" Type="http://schemas.microsoft.com/office/2007/relationships/diagramDrawing" Target="../diagrams/drawing1.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notesSlide" Target="../notesSlides/notesSlide4.xml"/><Relationship Id="rId5" Type="http://schemas.openxmlformats.org/officeDocument/2006/relationships/tags" Target="../tags/tag68.xml"/><Relationship Id="rId15" Type="http://schemas.openxmlformats.org/officeDocument/2006/relationships/diagramColors" Target="../diagrams/colors1.xml"/><Relationship Id="rId10" Type="http://schemas.openxmlformats.org/officeDocument/2006/relationships/slideLayout" Target="../slideLayouts/slideLayout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9.xml"/><Relationship Id="rId1" Type="http://schemas.openxmlformats.org/officeDocument/2006/relationships/tags" Target="../tags/tag14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28.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image" Target="../media/image32.pn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notesSlide" Target="../notesSlides/notesSlide1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1.xml"/><Relationship Id="rId1" Type="http://schemas.openxmlformats.org/officeDocument/2006/relationships/tags" Target="../tags/tag160.xml"/></Relationships>
</file>

<file path=ppt/slides/_rels/slide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3.xml"/><Relationship Id="rId1" Type="http://schemas.openxmlformats.org/officeDocument/2006/relationships/tags" Target="../tags/tag16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notesSlide" Target="../notesSlides/notesSlide14.xml"/></Relationships>
</file>

<file path=ppt/slides/_rels/slide6.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2.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tags" Target="../tags/tag80.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tags" Target="../tags/tag83.xml"/><Relationship Id="rId7" Type="http://schemas.openxmlformats.org/officeDocument/2006/relationships/notesSlide" Target="../notesSlides/notesSlide5.xml"/><Relationship Id="rId12" Type="http://schemas.microsoft.com/office/2007/relationships/diagramDrawing" Target="../diagrams/drawing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3.xml"/><Relationship Id="rId11" Type="http://schemas.openxmlformats.org/officeDocument/2006/relationships/diagramColors" Target="../diagrams/colors2.xml"/><Relationship Id="rId5" Type="http://schemas.openxmlformats.org/officeDocument/2006/relationships/tags" Target="../tags/tag85.xml"/><Relationship Id="rId10" Type="http://schemas.openxmlformats.org/officeDocument/2006/relationships/diagramQuickStyle" Target="../diagrams/quickStyle2.xml"/><Relationship Id="rId4" Type="http://schemas.openxmlformats.org/officeDocument/2006/relationships/tags" Target="../tags/tag84.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tags" Target="../tags/tag88.xml"/><Relationship Id="rId7" Type="http://schemas.openxmlformats.org/officeDocument/2006/relationships/notesSlide" Target="../notesSlides/notesSlide6.xml"/><Relationship Id="rId12" Type="http://schemas.microsoft.com/office/2007/relationships/diagramDrawing" Target="../diagrams/drawing3.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3.xml"/><Relationship Id="rId11" Type="http://schemas.openxmlformats.org/officeDocument/2006/relationships/diagramColors" Target="../diagrams/colors3.xml"/><Relationship Id="rId5" Type="http://schemas.openxmlformats.org/officeDocument/2006/relationships/tags" Target="../tags/tag90.xml"/><Relationship Id="rId10" Type="http://schemas.openxmlformats.org/officeDocument/2006/relationships/diagramQuickStyle" Target="../diagrams/quickStyle3.xml"/><Relationship Id="rId4" Type="http://schemas.openxmlformats.org/officeDocument/2006/relationships/tags" Target="../tags/tag89.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983105" y="2635885"/>
            <a:ext cx="8218488" cy="901700"/>
          </a:xfrm>
        </p:spPr>
        <p:txBody>
          <a:bodyPr vert="horz" wrap="square" lIns="91440" tIns="45720" rIns="91440" bIns="45720" numCol="1" anchor="b" anchorCtr="0" compatLnSpc="1">
            <a:norm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4800" b="1" i="0" u="none" strike="noStrike" kern="1200" cap="none" spc="0" normalizeH="0" baseline="0" noProof="1">
                <a:ln>
                  <a:noFill/>
                </a:ln>
                <a:solidFill>
                  <a:schemeClr val="tx1"/>
                </a:solidFill>
                <a:effectLst/>
                <a:uLnTx/>
                <a:uFillTx/>
                <a:latin typeface="黑体" pitchFamily="49" charset="-122"/>
                <a:ea typeface="黑体" pitchFamily="49" charset="-122"/>
                <a:cs typeface="+mj-cs"/>
              </a:rPr>
              <a:t>工业统计业务培训</a:t>
            </a:r>
          </a:p>
        </p:txBody>
      </p:sp>
      <p:sp>
        <p:nvSpPr>
          <p:cNvPr id="13314" name="副标题 3"/>
          <p:cNvSpPr>
            <a:spLocks noGrp="1"/>
          </p:cNvSpPr>
          <p:nvPr>
            <p:ph type="subTitle" idx="1"/>
            <p:custDataLst>
              <p:tags r:id="rId3"/>
            </p:custDataLst>
          </p:nvPr>
        </p:nvSpPr>
        <p:spPr>
          <a:xfrm>
            <a:off x="2757805" y="3586798"/>
            <a:ext cx="6677025" cy="590550"/>
          </a:xfrm>
        </p:spPr>
        <p:txBody>
          <a:bodyPr vert="horz" wrap="square" lIns="91440" tIns="45720" rIns="91440" bIns="45720" anchor="t" anchorCtr="0"/>
          <a:lstStyle/>
          <a:p>
            <a:pPr eaLnBrk="1" hangingPunct="1"/>
            <a:r>
              <a:rPr lang="zh-CN" altLang="en-US" kern="1200" dirty="0">
                <a:solidFill>
                  <a:srgbClr val="808080"/>
                </a:solidFill>
                <a:latin typeface="黑体" pitchFamily="49" charset="-122"/>
                <a:ea typeface="黑体" pitchFamily="49" charset="-122"/>
                <a:cs typeface="+mn-cs"/>
              </a:rPr>
              <a:t>市统计局工业处</a:t>
            </a:r>
            <a:r>
              <a:rPr lang="en-US" altLang="zh-CN" kern="1200" dirty="0">
                <a:solidFill>
                  <a:srgbClr val="808080"/>
                </a:solidFill>
                <a:latin typeface="黑体" pitchFamily="49" charset="-122"/>
                <a:ea typeface="黑体" pitchFamily="49" charset="-122"/>
                <a:cs typeface="+mn-cs"/>
              </a:rPr>
              <a:t>        </a:t>
            </a:r>
            <a:r>
              <a:rPr lang="en-US" altLang="da-DK" kern="1200" dirty="0">
                <a:solidFill>
                  <a:srgbClr val="808080"/>
                </a:solidFill>
                <a:latin typeface="黑体" pitchFamily="49" charset="-122"/>
                <a:ea typeface="黑体" pitchFamily="49" charset="-122"/>
                <a:cs typeface="+mn-cs"/>
              </a:rPr>
              <a:t>2022</a:t>
            </a:r>
            <a:r>
              <a:rPr lang="zh-CN" altLang="en-US" kern="1200" dirty="0">
                <a:solidFill>
                  <a:srgbClr val="808080"/>
                </a:solidFill>
                <a:latin typeface="黑体" pitchFamily="49" charset="-122"/>
                <a:ea typeface="黑体" pitchFamily="49" charset="-122"/>
                <a:cs typeface="+mn-cs"/>
              </a:rPr>
              <a:t>年</a:t>
            </a:r>
            <a:r>
              <a:rPr lang="en-US" altLang="zh-CN" kern="1200" dirty="0">
                <a:solidFill>
                  <a:srgbClr val="808080"/>
                </a:solidFill>
                <a:latin typeface="黑体" pitchFamily="49" charset="-122"/>
                <a:ea typeface="黑体" pitchFamily="49" charset="-122"/>
                <a:cs typeface="+mn-cs"/>
              </a:rPr>
              <a:t>9</a:t>
            </a:r>
            <a:r>
              <a:rPr lang="zh-CN" altLang="en-US" kern="1200" dirty="0">
                <a:solidFill>
                  <a:srgbClr val="808080"/>
                </a:solidFill>
                <a:latin typeface="黑体" pitchFamily="49" charset="-122"/>
                <a:ea typeface="黑体" pitchFamily="49" charset="-122"/>
                <a:cs typeface="+mn-cs"/>
              </a:rPr>
              <a:t>月</a:t>
            </a:r>
            <a:r>
              <a:rPr lang="en-US" altLang="zh-CN" kern="1200" dirty="0">
                <a:solidFill>
                  <a:srgbClr val="808080"/>
                </a:solidFill>
                <a:latin typeface="黑体" pitchFamily="49" charset="-122"/>
                <a:ea typeface="黑体" pitchFamily="49" charset="-122"/>
                <a:cs typeface="+mn-cs"/>
              </a:rPr>
              <a:t>26</a:t>
            </a:r>
            <a:r>
              <a:rPr lang="zh-CN" altLang="en-US" kern="1200" dirty="0">
                <a:solidFill>
                  <a:srgbClr val="808080"/>
                </a:solidFill>
                <a:latin typeface="黑体" pitchFamily="49" charset="-122"/>
                <a:ea typeface="黑体" pitchFamily="49" charset="-122"/>
                <a:cs typeface="+mn-cs"/>
              </a:rPr>
              <a:t>日</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5"/>
          <p:cNvSpPr txBox="1"/>
          <p:nvPr/>
        </p:nvSpPr>
        <p:spPr>
          <a:xfrm>
            <a:off x="329832" y="195453"/>
            <a:ext cx="1741339" cy="400110"/>
          </a:xfrm>
          <a:prstGeom prst="rect">
            <a:avLst/>
          </a:prstGeom>
          <a:noFill/>
        </p:spPr>
        <p:txBody>
          <a:bodyPr wrap="square" rtlCol="0">
            <a:spAutoFit/>
          </a:bodyPr>
          <a:lstStyle/>
          <a:p>
            <a:r>
              <a:rPr lang="zh-CN" altLang="en-US" sz="2000" b="1" dirty="0">
                <a:solidFill>
                  <a:schemeClr val="bg1"/>
                </a:solidFill>
                <a:cs typeface="+mn-ea"/>
                <a:sym typeface="+mn-lt"/>
              </a:rPr>
              <a:t>第一部分</a:t>
            </a:r>
          </a:p>
        </p:txBody>
      </p:sp>
      <p:sp>
        <p:nvSpPr>
          <p:cNvPr id="13" name="TextBox 12"/>
          <p:cNvSpPr txBox="1"/>
          <p:nvPr/>
        </p:nvSpPr>
        <p:spPr>
          <a:xfrm>
            <a:off x="2297475" y="1145947"/>
            <a:ext cx="9647783" cy="1938992"/>
          </a:xfrm>
          <a:prstGeom prst="rect">
            <a:avLst/>
          </a:prstGeom>
          <a:noFill/>
        </p:spPr>
        <p:txBody>
          <a:bodyPr wrap="square" rtlCol="0">
            <a:spAutoFit/>
          </a:bodyPr>
          <a:lstStyle/>
          <a:p>
            <a:pPr>
              <a:buFont typeface="Wingdings" panose="05000000000000000000" pitchFamily="2" charset="2"/>
              <a:buNone/>
              <a:defRPr/>
            </a:pPr>
            <a:r>
              <a:rPr lang="zh-CN" altLang="en-US" sz="2400" dirty="0">
                <a:latin typeface="+mn-ea"/>
              </a:rPr>
              <a:t>某新能源光伏企业是一家上市公司，主要生产太阳能光伏产品。</a:t>
            </a:r>
          </a:p>
          <a:p>
            <a:pPr>
              <a:buFont typeface="Wingdings" panose="05000000000000000000" pitchFamily="2" charset="2"/>
              <a:buNone/>
              <a:defRPr/>
            </a:pPr>
            <a:r>
              <a:rPr lang="zh-CN" altLang="en-US" sz="2400" dirty="0">
                <a:latin typeface="+mn-ea"/>
              </a:rPr>
              <a:t>１、集团总部　 苏州市　经营所在地</a:t>
            </a:r>
          </a:p>
          <a:p>
            <a:pPr>
              <a:buFont typeface="Wingdings" panose="05000000000000000000" pitchFamily="2" charset="2"/>
              <a:buNone/>
              <a:defRPr/>
            </a:pPr>
            <a:r>
              <a:rPr lang="zh-CN" altLang="en-US" sz="2400" dirty="0">
                <a:latin typeface="+mn-ea"/>
              </a:rPr>
              <a:t>２、销售公司</a:t>
            </a:r>
            <a:r>
              <a:rPr lang="en-US" altLang="zh-CN" sz="2400" dirty="0">
                <a:latin typeface="+mn-ea"/>
              </a:rPr>
              <a:t>A</a:t>
            </a:r>
            <a:r>
              <a:rPr lang="zh-CN" altLang="en-US" sz="2400" dirty="0">
                <a:latin typeface="+mn-ea"/>
              </a:rPr>
              <a:t>  上海市　财务独立核算</a:t>
            </a:r>
            <a:endParaRPr lang="en-US" altLang="zh-CN" sz="2400" dirty="0">
              <a:latin typeface="+mn-ea"/>
            </a:endParaRPr>
          </a:p>
          <a:p>
            <a:pPr>
              <a:buFont typeface="Wingdings" panose="05000000000000000000" pitchFamily="2" charset="2"/>
              <a:buNone/>
              <a:defRPr/>
            </a:pPr>
            <a:r>
              <a:rPr lang="zh-CN" altLang="en-US" sz="2400" dirty="0">
                <a:latin typeface="+mn-ea"/>
              </a:rPr>
              <a:t>３、分公司</a:t>
            </a:r>
            <a:r>
              <a:rPr lang="en-US" altLang="zh-CN" sz="2400" dirty="0">
                <a:latin typeface="+mn-ea"/>
              </a:rPr>
              <a:t>B</a:t>
            </a:r>
            <a:r>
              <a:rPr lang="zh-CN" altLang="en-US" sz="2400" dirty="0">
                <a:latin typeface="+mn-ea"/>
              </a:rPr>
              <a:t>　  烟台市　财务非独立核算 　</a:t>
            </a:r>
            <a:endParaRPr lang="en-US" altLang="zh-CN" sz="2400" dirty="0">
              <a:latin typeface="+mn-ea"/>
            </a:endParaRPr>
          </a:p>
          <a:p>
            <a:pPr>
              <a:buFont typeface="Wingdings" panose="05000000000000000000" pitchFamily="2" charset="2"/>
              <a:buNone/>
              <a:defRPr/>
            </a:pPr>
            <a:r>
              <a:rPr lang="en-US" altLang="zh-CN" sz="2400" dirty="0">
                <a:latin typeface="+mn-ea"/>
              </a:rPr>
              <a:t> 4</a:t>
            </a:r>
            <a:r>
              <a:rPr lang="zh-CN" altLang="en-US" sz="2400" dirty="0">
                <a:latin typeface="+mn-ea"/>
              </a:rPr>
              <a:t>、 分公司</a:t>
            </a:r>
            <a:r>
              <a:rPr lang="en-US" altLang="zh-CN" sz="2400" dirty="0">
                <a:latin typeface="+mn-ea"/>
              </a:rPr>
              <a:t>C     </a:t>
            </a:r>
            <a:r>
              <a:rPr lang="zh-CN" altLang="en-US" sz="2400" dirty="0">
                <a:latin typeface="+mn-ea"/>
              </a:rPr>
              <a:t>潍坊市　财务非独立核算 </a:t>
            </a:r>
          </a:p>
        </p:txBody>
      </p:sp>
      <p:sp>
        <p:nvSpPr>
          <p:cNvPr id="2" name="矩形 1"/>
          <p:cNvSpPr/>
          <p:nvPr/>
        </p:nvSpPr>
        <p:spPr>
          <a:xfrm>
            <a:off x="425132" y="3513841"/>
            <a:ext cx="11302411" cy="2246769"/>
          </a:xfrm>
          <a:prstGeom prst="rect">
            <a:avLst/>
          </a:prstGeom>
        </p:spPr>
        <p:txBody>
          <a:bodyPr wrap="square">
            <a:spAutoFit/>
          </a:bodyPr>
          <a:lstStyle/>
          <a:p>
            <a:pPr>
              <a:buFont typeface="Wingdings" panose="05000000000000000000" pitchFamily="2" charset="2"/>
              <a:buNone/>
              <a:defRPr/>
            </a:pPr>
            <a:r>
              <a:rPr lang="zh-CN" altLang="en-US" sz="2800" dirty="0">
                <a:solidFill>
                  <a:schemeClr val="accent4">
                    <a:lumMod val="50000"/>
                  </a:schemeClr>
                </a:solidFill>
                <a:latin typeface="楷体" panose="02010609060101010101" pitchFamily="49" charset="-122"/>
                <a:ea typeface="楷体" panose="02010609060101010101" pitchFamily="49" charset="-122"/>
              </a:rPr>
              <a:t>在填写统计报表时</a:t>
            </a:r>
            <a:endParaRPr lang="en-US" altLang="zh-CN" sz="2800" dirty="0">
              <a:solidFill>
                <a:schemeClr val="accent4">
                  <a:lumMod val="50000"/>
                </a:schemeClr>
              </a:solidFill>
              <a:latin typeface="楷体" panose="02010609060101010101" pitchFamily="49" charset="-122"/>
              <a:ea typeface="楷体" panose="02010609060101010101" pitchFamily="49" charset="-122"/>
            </a:endParaRPr>
          </a:p>
          <a:p>
            <a:pPr>
              <a:buFont typeface="Wingdings" panose="05000000000000000000" pitchFamily="2" charset="2"/>
              <a:buNone/>
              <a:defRPr/>
            </a:pPr>
            <a:r>
              <a:rPr lang="en-US" altLang="zh-CN" sz="2800" dirty="0">
                <a:solidFill>
                  <a:schemeClr val="accent4">
                    <a:lumMod val="50000"/>
                  </a:schemeClr>
                </a:solidFill>
                <a:latin typeface="楷体" panose="02010609060101010101" pitchFamily="49" charset="-122"/>
                <a:ea typeface="楷体" panose="02010609060101010101" pitchFamily="49" charset="-122"/>
              </a:rPr>
              <a:t>1</a:t>
            </a:r>
            <a:r>
              <a:rPr lang="zh-CN" altLang="en-US" sz="2800" dirty="0">
                <a:solidFill>
                  <a:schemeClr val="accent4">
                    <a:lumMod val="50000"/>
                  </a:schemeClr>
                </a:solidFill>
                <a:latin typeface="楷体" panose="02010609060101010101" pitchFamily="49" charset="-122"/>
                <a:ea typeface="楷体" panose="02010609060101010101" pitchFamily="49" charset="-122"/>
              </a:rPr>
              <a:t>、集团总部和烟台等</a:t>
            </a:r>
            <a:r>
              <a:rPr lang="en-US" altLang="zh-CN" sz="2800" dirty="0">
                <a:solidFill>
                  <a:schemeClr val="accent4">
                    <a:lumMod val="50000"/>
                  </a:schemeClr>
                </a:solidFill>
                <a:latin typeface="楷体" panose="02010609060101010101" pitchFamily="49" charset="-122"/>
                <a:ea typeface="楷体" panose="02010609060101010101" pitchFamily="49" charset="-122"/>
              </a:rPr>
              <a:t>2</a:t>
            </a:r>
            <a:r>
              <a:rPr lang="zh-CN" altLang="en-US" sz="2800" dirty="0">
                <a:solidFill>
                  <a:schemeClr val="accent4">
                    <a:lumMod val="50000"/>
                  </a:schemeClr>
                </a:solidFill>
                <a:latin typeface="楷体" panose="02010609060101010101" pitchFamily="49" charset="-122"/>
                <a:ea typeface="楷体" panose="02010609060101010101" pitchFamily="49" charset="-122"/>
              </a:rPr>
              <a:t>个分公司，报送到江苏苏州统计机构；</a:t>
            </a:r>
            <a:endParaRPr lang="en-US" altLang="zh-CN" sz="2800" dirty="0">
              <a:solidFill>
                <a:schemeClr val="accent4">
                  <a:lumMod val="50000"/>
                </a:schemeClr>
              </a:solidFill>
              <a:latin typeface="楷体" panose="02010609060101010101" pitchFamily="49" charset="-122"/>
              <a:ea typeface="楷体" panose="02010609060101010101" pitchFamily="49" charset="-122"/>
            </a:endParaRPr>
          </a:p>
          <a:p>
            <a:pPr>
              <a:buFont typeface="Wingdings" panose="05000000000000000000" pitchFamily="2" charset="2"/>
              <a:buNone/>
              <a:defRPr/>
            </a:pPr>
            <a:r>
              <a:rPr lang="en-US" altLang="zh-CN" sz="2800" dirty="0">
                <a:solidFill>
                  <a:schemeClr val="accent4">
                    <a:lumMod val="50000"/>
                  </a:schemeClr>
                </a:solidFill>
                <a:latin typeface="楷体" panose="02010609060101010101" pitchFamily="49" charset="-122"/>
                <a:ea typeface="楷体" panose="02010609060101010101" pitchFamily="49" charset="-122"/>
              </a:rPr>
              <a:t>2</a:t>
            </a:r>
            <a:r>
              <a:rPr lang="zh-CN" altLang="en-US" sz="2800" dirty="0">
                <a:solidFill>
                  <a:schemeClr val="accent4">
                    <a:lumMod val="50000"/>
                  </a:schemeClr>
                </a:solidFill>
                <a:latin typeface="楷体" panose="02010609060101010101" pitchFamily="49" charset="-122"/>
                <a:ea typeface="楷体" panose="02010609060101010101" pitchFamily="49" charset="-122"/>
              </a:rPr>
              <a:t>、烟台等</a:t>
            </a:r>
            <a:r>
              <a:rPr lang="en-US" altLang="zh-CN" sz="2800" dirty="0">
                <a:solidFill>
                  <a:schemeClr val="accent4">
                    <a:lumMod val="50000"/>
                  </a:schemeClr>
                </a:solidFill>
                <a:latin typeface="楷体" panose="02010609060101010101" pitchFamily="49" charset="-122"/>
                <a:ea typeface="楷体" panose="02010609060101010101" pitchFamily="49" charset="-122"/>
              </a:rPr>
              <a:t>2</a:t>
            </a:r>
            <a:r>
              <a:rPr lang="zh-CN" altLang="en-US" sz="2800" dirty="0">
                <a:solidFill>
                  <a:schemeClr val="accent4">
                    <a:lumMod val="50000"/>
                  </a:schemeClr>
                </a:solidFill>
                <a:latin typeface="楷体" panose="02010609060101010101" pitchFamily="49" charset="-122"/>
                <a:ea typeface="楷体" panose="02010609060101010101" pitchFamily="49" charset="-122"/>
              </a:rPr>
              <a:t>个非独立核算分公司都不得单独在当地上报工业统计数据；</a:t>
            </a:r>
            <a:endParaRPr lang="en-US" altLang="zh-CN" sz="2800" dirty="0">
              <a:solidFill>
                <a:schemeClr val="accent4">
                  <a:lumMod val="50000"/>
                </a:schemeClr>
              </a:solidFill>
              <a:latin typeface="楷体" panose="02010609060101010101" pitchFamily="49" charset="-122"/>
              <a:ea typeface="楷体" panose="02010609060101010101" pitchFamily="49" charset="-122"/>
            </a:endParaRPr>
          </a:p>
          <a:p>
            <a:pPr>
              <a:buFont typeface="Wingdings" panose="05000000000000000000" pitchFamily="2" charset="2"/>
              <a:buNone/>
              <a:defRPr/>
            </a:pPr>
            <a:r>
              <a:rPr lang="en-US" altLang="zh-CN" sz="2800" dirty="0">
                <a:solidFill>
                  <a:schemeClr val="accent4">
                    <a:lumMod val="50000"/>
                  </a:schemeClr>
                </a:solidFill>
                <a:latin typeface="楷体" panose="02010609060101010101" pitchFamily="49" charset="-122"/>
                <a:ea typeface="楷体" panose="02010609060101010101" pitchFamily="49" charset="-122"/>
              </a:rPr>
              <a:t>3</a:t>
            </a:r>
            <a:r>
              <a:rPr lang="zh-CN" altLang="en-US" sz="2800" dirty="0">
                <a:solidFill>
                  <a:schemeClr val="accent4">
                    <a:lumMod val="50000"/>
                  </a:schemeClr>
                </a:solidFill>
                <a:latin typeface="楷体" panose="02010609060101010101" pitchFamily="49" charset="-122"/>
                <a:ea typeface="楷体" panose="02010609060101010101" pitchFamily="49" charset="-122"/>
              </a:rPr>
              <a:t>、上海销售公司</a:t>
            </a:r>
            <a:r>
              <a:rPr lang="en-US" altLang="zh-CN" sz="2800" dirty="0">
                <a:solidFill>
                  <a:schemeClr val="accent4">
                    <a:lumMod val="50000"/>
                  </a:schemeClr>
                </a:solidFill>
                <a:latin typeface="楷体" panose="02010609060101010101" pitchFamily="49" charset="-122"/>
                <a:ea typeface="楷体" panose="02010609060101010101" pitchFamily="49" charset="-122"/>
              </a:rPr>
              <a:t>A</a:t>
            </a:r>
            <a:r>
              <a:rPr lang="zh-CN" altLang="en-US" sz="2800" dirty="0">
                <a:solidFill>
                  <a:schemeClr val="accent4">
                    <a:lumMod val="50000"/>
                  </a:schemeClr>
                </a:solidFill>
                <a:latin typeface="楷体" panose="02010609060101010101" pitchFamily="49" charset="-122"/>
                <a:ea typeface="楷体" panose="02010609060101010101" pitchFamily="49" charset="-122"/>
              </a:rPr>
              <a:t>主要是集团内部贸易收入不是工业生产活动（应报贸易行业）。</a:t>
            </a:r>
            <a:endParaRPr lang="zh-CN" altLang="zh-CN" sz="2800" dirty="0">
              <a:solidFill>
                <a:schemeClr val="accent4">
                  <a:lumMod val="50000"/>
                </a:schemeClr>
              </a:solidFill>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5947"/>
            <a:ext cx="1930400" cy="180798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47"/>
          <p:cNvSpPr txBox="1"/>
          <p:nvPr>
            <p:custDataLst>
              <p:tags r:id="rId2"/>
            </p:custDataLst>
          </p:nvPr>
        </p:nvSpPr>
        <p:spPr>
          <a:xfrm>
            <a:off x="34925" y="53975"/>
            <a:ext cx="792163" cy="646113"/>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02</a:t>
            </a:r>
          </a:p>
        </p:txBody>
      </p:sp>
      <p:sp>
        <p:nvSpPr>
          <p:cNvPr id="19459" name="文本框 52"/>
          <p:cNvSpPr txBox="1"/>
          <p:nvPr>
            <p:custDataLst>
              <p:tags r:id="rId3"/>
            </p:custDataLst>
          </p:nvPr>
        </p:nvSpPr>
        <p:spPr>
          <a:xfrm>
            <a:off x="1271588" y="377825"/>
            <a:ext cx="8280400" cy="479425"/>
          </a:xfrm>
          <a:prstGeom prst="rect">
            <a:avLst/>
          </a:prstGeom>
          <a:noFill/>
          <a:ln w="9525">
            <a:noFill/>
          </a:ln>
        </p:spPr>
        <p:txBody>
          <a:bodyPr lIns="90000" tIns="46800" rIns="90000" bIns="46800" anchor="b" anchorCtr="0"/>
          <a:lstStyle/>
          <a:p>
            <a:pPr>
              <a:lnSpc>
                <a:spcPct val="90000"/>
              </a:lnSpc>
            </a:pPr>
            <a:r>
              <a:rPr lang="zh-CN" altLang="en-US" sz="3200" b="1" dirty="0">
                <a:solidFill>
                  <a:srgbClr val="595959"/>
                </a:solidFill>
                <a:latin typeface="黑体" pitchFamily="49" charset="-122"/>
                <a:ea typeface="黑体" pitchFamily="49" charset="-122"/>
              </a:rPr>
              <a:t>统计台账要求</a:t>
            </a:r>
          </a:p>
        </p:txBody>
      </p:sp>
      <p:grpSp>
        <p:nvGrpSpPr>
          <p:cNvPr id="7" name="22e26f2d-35b2-4758-87e4-99e3bc08fc93"/>
          <p:cNvGrpSpPr>
            <a:grpSpLocks noChangeAspect="1"/>
          </p:cNvGrpSpPr>
          <p:nvPr/>
        </p:nvGrpSpPr>
        <p:grpSpPr>
          <a:xfrm>
            <a:off x="1071532" y="2829212"/>
            <a:ext cx="10253953" cy="3362026"/>
            <a:chOff x="1071532" y="2582635"/>
            <a:chExt cx="10253953" cy="3362026"/>
          </a:xfrm>
        </p:grpSpPr>
        <p:sp>
          <p:nvSpPr>
            <p:cNvPr id="8" name="箭头: 圆角右 1"/>
            <p:cNvSpPr/>
            <p:nvPr/>
          </p:nvSpPr>
          <p:spPr>
            <a:xfrm>
              <a:off x="8896593" y="2582635"/>
              <a:ext cx="2428892" cy="1550916"/>
            </a:xfrm>
            <a:prstGeom prst="ben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cs typeface="+mn-ea"/>
                <a:sym typeface="+mn-lt"/>
              </a:endParaRPr>
            </a:p>
          </p:txBody>
        </p:sp>
        <p:sp>
          <p:nvSpPr>
            <p:cNvPr id="9" name="箭头: 圆角右 2"/>
            <p:cNvSpPr/>
            <p:nvPr/>
          </p:nvSpPr>
          <p:spPr>
            <a:xfrm>
              <a:off x="1071532" y="4133551"/>
              <a:ext cx="2428892" cy="1550916"/>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cs typeface="+mn-ea"/>
                <a:sym typeface="+mn-lt"/>
              </a:endParaRPr>
            </a:p>
          </p:txBody>
        </p:sp>
        <p:sp>
          <p:nvSpPr>
            <p:cNvPr id="10" name="箭头: 圆角右 3"/>
            <p:cNvSpPr/>
            <p:nvPr/>
          </p:nvSpPr>
          <p:spPr>
            <a:xfrm>
              <a:off x="6331404" y="3185768"/>
              <a:ext cx="2428892" cy="1550916"/>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cs typeface="+mn-ea"/>
                <a:sym typeface="+mn-lt"/>
              </a:endParaRPr>
            </a:p>
          </p:txBody>
        </p:sp>
        <p:sp>
          <p:nvSpPr>
            <p:cNvPr id="11" name="箭头: 圆角右 4"/>
            <p:cNvSpPr/>
            <p:nvPr/>
          </p:nvSpPr>
          <p:spPr>
            <a:xfrm>
              <a:off x="3693062" y="3616579"/>
              <a:ext cx="2428892" cy="1550916"/>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cs typeface="+mn-ea"/>
                <a:sym typeface="+mn-lt"/>
              </a:endParaRPr>
            </a:p>
          </p:txBody>
        </p:sp>
        <p:grpSp>
          <p:nvGrpSpPr>
            <p:cNvPr id="12" name="组合 11"/>
            <p:cNvGrpSpPr/>
            <p:nvPr/>
          </p:nvGrpSpPr>
          <p:grpSpPr>
            <a:xfrm>
              <a:off x="1498339" y="4927621"/>
              <a:ext cx="1575278" cy="1017040"/>
              <a:chOff x="1531670" y="2415703"/>
              <a:chExt cx="1575278" cy="1017040"/>
            </a:xfrm>
          </p:grpSpPr>
          <p:sp>
            <p:nvSpPr>
              <p:cNvPr id="22" name="任意多边形: 形状 6"/>
              <p:cNvSpPr/>
              <p:nvPr/>
            </p:nvSpPr>
            <p:spPr bwMode="auto">
              <a:xfrm>
                <a:off x="2116389" y="2415703"/>
                <a:ext cx="405841" cy="38704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1"/>
              </a:solidFill>
              <a:ln>
                <a:noFill/>
              </a:ln>
            </p:spPr>
            <p:txBody>
              <a:bodyPr lIns="0" tIns="0" rIns="0" bIns="0" anchor="ctr"/>
              <a:lstStyle/>
              <a:p>
                <a:pPr algn="ctr"/>
                <a:endParaRPr>
                  <a:cs typeface="+mn-ea"/>
                  <a:sym typeface="+mn-lt"/>
                </a:endParaRPr>
              </a:p>
            </p:txBody>
          </p:sp>
          <p:sp>
            <p:nvSpPr>
              <p:cNvPr id="23" name="文本框 7"/>
              <p:cNvSpPr txBox="1"/>
              <p:nvPr/>
            </p:nvSpPr>
            <p:spPr>
              <a:xfrm>
                <a:off x="1531670" y="2684592"/>
                <a:ext cx="1575278" cy="748151"/>
              </a:xfrm>
              <a:prstGeom prst="rect">
                <a:avLst/>
              </a:prstGeom>
              <a:noFill/>
            </p:spPr>
            <p:txBody>
              <a:bodyPr wrap="none" lIns="0" tIns="0" rIns="0" bIns="0" anchor="ctr" anchorCtr="0">
                <a:normAutofit/>
              </a:bodyPr>
              <a:lstStyle/>
              <a:p>
                <a:pPr algn="ctr"/>
                <a:r>
                  <a:rPr lang="zh-CN" altLang="en-US" sz="2400" dirty="0">
                    <a:cs typeface="+mn-ea"/>
                    <a:sym typeface="+mn-lt"/>
                  </a:rPr>
                  <a:t>统计台账</a:t>
                </a:r>
              </a:p>
            </p:txBody>
          </p:sp>
        </p:grpSp>
        <p:grpSp>
          <p:nvGrpSpPr>
            <p:cNvPr id="13" name="组合 12"/>
            <p:cNvGrpSpPr/>
            <p:nvPr/>
          </p:nvGrpSpPr>
          <p:grpSpPr>
            <a:xfrm>
              <a:off x="4119869" y="4420147"/>
              <a:ext cx="1575278" cy="1026154"/>
              <a:chOff x="4229828" y="2406589"/>
              <a:chExt cx="1575278" cy="1026154"/>
            </a:xfrm>
          </p:grpSpPr>
          <p:sp>
            <p:nvSpPr>
              <p:cNvPr id="20" name="任意多边形: 形状 9"/>
              <p:cNvSpPr/>
              <p:nvPr/>
            </p:nvSpPr>
            <p:spPr bwMode="auto">
              <a:xfrm>
                <a:off x="4814547" y="2406589"/>
                <a:ext cx="405841" cy="405275"/>
              </a:xfrm>
              <a:custGeom>
                <a:avLst/>
                <a:gdLst>
                  <a:gd name="connsiteX0" fmla="*/ 126452 w 606933"/>
                  <a:gd name="connsiteY0" fmla="*/ 239923 h 606087"/>
                  <a:gd name="connsiteX1" fmla="*/ 191364 w 606933"/>
                  <a:gd name="connsiteY1" fmla="*/ 239923 h 606087"/>
                  <a:gd name="connsiteX2" fmla="*/ 289791 w 606933"/>
                  <a:gd name="connsiteY2" fmla="*/ 336874 h 606087"/>
                  <a:gd name="connsiteX3" fmla="*/ 303467 w 606933"/>
                  <a:gd name="connsiteY3" fmla="*/ 345627 h 606087"/>
                  <a:gd name="connsiteX4" fmla="*/ 317142 w 606933"/>
                  <a:gd name="connsiteY4" fmla="*/ 336874 h 606087"/>
                  <a:gd name="connsiteX5" fmla="*/ 415569 w 606933"/>
                  <a:gd name="connsiteY5" fmla="*/ 239923 h 606087"/>
                  <a:gd name="connsiteX6" fmla="*/ 480481 w 606933"/>
                  <a:gd name="connsiteY6" fmla="*/ 239923 h 606087"/>
                  <a:gd name="connsiteX7" fmla="*/ 480481 w 606933"/>
                  <a:gd name="connsiteY7" fmla="*/ 404009 h 606087"/>
                  <a:gd name="connsiteX8" fmla="*/ 316083 w 606933"/>
                  <a:gd name="connsiteY8" fmla="*/ 404009 h 606087"/>
                  <a:gd name="connsiteX9" fmla="*/ 316083 w 606933"/>
                  <a:gd name="connsiteY9" fmla="*/ 441905 h 606087"/>
                  <a:gd name="connsiteX10" fmla="*/ 568988 w 606933"/>
                  <a:gd name="connsiteY10" fmla="*/ 441905 h 606087"/>
                  <a:gd name="connsiteX11" fmla="*/ 568988 w 606933"/>
                  <a:gd name="connsiteY11" fmla="*/ 505096 h 606087"/>
                  <a:gd name="connsiteX12" fmla="*/ 606933 w 606933"/>
                  <a:gd name="connsiteY12" fmla="*/ 505096 h 606087"/>
                  <a:gd name="connsiteX13" fmla="*/ 606933 w 606933"/>
                  <a:gd name="connsiteY13" fmla="*/ 606087 h 606087"/>
                  <a:gd name="connsiteX14" fmla="*/ 505714 w 606933"/>
                  <a:gd name="connsiteY14" fmla="*/ 606087 h 606087"/>
                  <a:gd name="connsiteX15" fmla="*/ 505714 w 606933"/>
                  <a:gd name="connsiteY15" fmla="*/ 505096 h 606087"/>
                  <a:gd name="connsiteX16" fmla="*/ 543659 w 606933"/>
                  <a:gd name="connsiteY16" fmla="*/ 505096 h 606087"/>
                  <a:gd name="connsiteX17" fmla="*/ 543659 w 606933"/>
                  <a:gd name="connsiteY17" fmla="*/ 467105 h 606087"/>
                  <a:gd name="connsiteX18" fmla="*/ 316083 w 606933"/>
                  <a:gd name="connsiteY18" fmla="*/ 467105 h 606087"/>
                  <a:gd name="connsiteX19" fmla="*/ 316083 w 606933"/>
                  <a:gd name="connsiteY19" fmla="*/ 505096 h 606087"/>
                  <a:gd name="connsiteX20" fmla="*/ 354028 w 606933"/>
                  <a:gd name="connsiteY20" fmla="*/ 505096 h 606087"/>
                  <a:gd name="connsiteX21" fmla="*/ 354028 w 606933"/>
                  <a:gd name="connsiteY21" fmla="*/ 606087 h 606087"/>
                  <a:gd name="connsiteX22" fmla="*/ 252905 w 606933"/>
                  <a:gd name="connsiteY22" fmla="*/ 606087 h 606087"/>
                  <a:gd name="connsiteX23" fmla="*/ 252905 w 606933"/>
                  <a:gd name="connsiteY23" fmla="*/ 505096 h 606087"/>
                  <a:gd name="connsiteX24" fmla="*/ 290850 w 606933"/>
                  <a:gd name="connsiteY24" fmla="*/ 505096 h 606087"/>
                  <a:gd name="connsiteX25" fmla="*/ 290850 w 606933"/>
                  <a:gd name="connsiteY25" fmla="*/ 467105 h 606087"/>
                  <a:gd name="connsiteX26" fmla="*/ 63274 w 606933"/>
                  <a:gd name="connsiteY26" fmla="*/ 467105 h 606087"/>
                  <a:gd name="connsiteX27" fmla="*/ 63274 w 606933"/>
                  <a:gd name="connsiteY27" fmla="*/ 505096 h 606087"/>
                  <a:gd name="connsiteX28" fmla="*/ 101123 w 606933"/>
                  <a:gd name="connsiteY28" fmla="*/ 505096 h 606087"/>
                  <a:gd name="connsiteX29" fmla="*/ 101123 w 606933"/>
                  <a:gd name="connsiteY29" fmla="*/ 606087 h 606087"/>
                  <a:gd name="connsiteX30" fmla="*/ 0 w 606933"/>
                  <a:gd name="connsiteY30" fmla="*/ 606087 h 606087"/>
                  <a:gd name="connsiteX31" fmla="*/ 0 w 606933"/>
                  <a:gd name="connsiteY31" fmla="*/ 505096 h 606087"/>
                  <a:gd name="connsiteX32" fmla="*/ 37945 w 606933"/>
                  <a:gd name="connsiteY32" fmla="*/ 505096 h 606087"/>
                  <a:gd name="connsiteX33" fmla="*/ 37945 w 606933"/>
                  <a:gd name="connsiteY33" fmla="*/ 441905 h 606087"/>
                  <a:gd name="connsiteX34" fmla="*/ 290850 w 606933"/>
                  <a:gd name="connsiteY34" fmla="*/ 441905 h 606087"/>
                  <a:gd name="connsiteX35" fmla="*/ 290850 w 606933"/>
                  <a:gd name="connsiteY35" fmla="*/ 404009 h 606087"/>
                  <a:gd name="connsiteX36" fmla="*/ 126452 w 606933"/>
                  <a:gd name="connsiteY36" fmla="*/ 404009 h 606087"/>
                  <a:gd name="connsiteX37" fmla="*/ 303502 w 606933"/>
                  <a:gd name="connsiteY37" fmla="*/ 71264 h 606087"/>
                  <a:gd name="connsiteX38" fmla="*/ 250822 w 606933"/>
                  <a:gd name="connsiteY38" fmla="*/ 122140 h 606087"/>
                  <a:gd name="connsiteX39" fmla="*/ 303502 w 606933"/>
                  <a:gd name="connsiteY39" fmla="*/ 173111 h 606087"/>
                  <a:gd name="connsiteX40" fmla="*/ 356183 w 606933"/>
                  <a:gd name="connsiteY40" fmla="*/ 122140 h 606087"/>
                  <a:gd name="connsiteX41" fmla="*/ 303502 w 606933"/>
                  <a:gd name="connsiteY41" fmla="*/ 71264 h 606087"/>
                  <a:gd name="connsiteX42" fmla="*/ 303502 w 606933"/>
                  <a:gd name="connsiteY42" fmla="*/ 0 h 606087"/>
                  <a:gd name="connsiteX43" fmla="*/ 429955 w 606933"/>
                  <a:gd name="connsiteY43" fmla="*/ 122140 h 606087"/>
                  <a:gd name="connsiteX44" fmla="*/ 303502 w 606933"/>
                  <a:gd name="connsiteY44" fmla="*/ 315639 h 606087"/>
                  <a:gd name="connsiteX45" fmla="*/ 177049 w 606933"/>
                  <a:gd name="connsiteY45" fmla="*/ 122140 h 606087"/>
                  <a:gd name="connsiteX46" fmla="*/ 303502 w 606933"/>
                  <a:gd name="connsiteY4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7">
                    <a:moveTo>
                      <a:pt x="126452" y="239923"/>
                    </a:moveTo>
                    <a:lnTo>
                      <a:pt x="191364" y="239923"/>
                    </a:lnTo>
                    <a:cubicBezTo>
                      <a:pt x="230851" y="298209"/>
                      <a:pt x="286131" y="334566"/>
                      <a:pt x="289791" y="336874"/>
                    </a:cubicBezTo>
                    <a:lnTo>
                      <a:pt x="303467" y="345627"/>
                    </a:lnTo>
                    <a:lnTo>
                      <a:pt x="317142" y="336874"/>
                    </a:lnTo>
                    <a:cubicBezTo>
                      <a:pt x="320802" y="334566"/>
                      <a:pt x="376083" y="298209"/>
                      <a:pt x="415569" y="239923"/>
                    </a:cubicBezTo>
                    <a:lnTo>
                      <a:pt x="480481" y="239923"/>
                    </a:lnTo>
                    <a:lnTo>
                      <a:pt x="480481" y="404009"/>
                    </a:lnTo>
                    <a:lnTo>
                      <a:pt x="316083" y="404009"/>
                    </a:lnTo>
                    <a:lnTo>
                      <a:pt x="316083" y="441905"/>
                    </a:lnTo>
                    <a:lnTo>
                      <a:pt x="568988" y="441905"/>
                    </a:lnTo>
                    <a:lnTo>
                      <a:pt x="568988" y="505096"/>
                    </a:lnTo>
                    <a:lnTo>
                      <a:pt x="606933" y="505096"/>
                    </a:lnTo>
                    <a:lnTo>
                      <a:pt x="606933" y="606087"/>
                    </a:lnTo>
                    <a:lnTo>
                      <a:pt x="505714" y="606087"/>
                    </a:lnTo>
                    <a:lnTo>
                      <a:pt x="505714" y="505096"/>
                    </a:lnTo>
                    <a:lnTo>
                      <a:pt x="543659" y="505096"/>
                    </a:lnTo>
                    <a:lnTo>
                      <a:pt x="543659" y="467105"/>
                    </a:lnTo>
                    <a:lnTo>
                      <a:pt x="316083" y="467105"/>
                    </a:lnTo>
                    <a:lnTo>
                      <a:pt x="316083" y="505096"/>
                    </a:lnTo>
                    <a:lnTo>
                      <a:pt x="354028" y="505096"/>
                    </a:lnTo>
                    <a:lnTo>
                      <a:pt x="354028" y="606087"/>
                    </a:lnTo>
                    <a:lnTo>
                      <a:pt x="252905" y="606087"/>
                    </a:lnTo>
                    <a:lnTo>
                      <a:pt x="252905" y="505096"/>
                    </a:lnTo>
                    <a:lnTo>
                      <a:pt x="290850" y="505096"/>
                    </a:lnTo>
                    <a:lnTo>
                      <a:pt x="290850" y="467105"/>
                    </a:lnTo>
                    <a:lnTo>
                      <a:pt x="63274" y="467105"/>
                    </a:lnTo>
                    <a:lnTo>
                      <a:pt x="63274" y="505096"/>
                    </a:lnTo>
                    <a:lnTo>
                      <a:pt x="101123" y="505096"/>
                    </a:lnTo>
                    <a:lnTo>
                      <a:pt x="101123" y="606087"/>
                    </a:lnTo>
                    <a:lnTo>
                      <a:pt x="0" y="606087"/>
                    </a:lnTo>
                    <a:lnTo>
                      <a:pt x="0" y="505096"/>
                    </a:lnTo>
                    <a:lnTo>
                      <a:pt x="37945" y="505096"/>
                    </a:lnTo>
                    <a:lnTo>
                      <a:pt x="37945" y="441905"/>
                    </a:lnTo>
                    <a:lnTo>
                      <a:pt x="290850" y="441905"/>
                    </a:lnTo>
                    <a:lnTo>
                      <a:pt x="290850" y="404009"/>
                    </a:lnTo>
                    <a:lnTo>
                      <a:pt x="126452" y="404009"/>
                    </a:lnTo>
                    <a:close/>
                    <a:moveTo>
                      <a:pt x="303502" y="71264"/>
                    </a:moveTo>
                    <a:cubicBezTo>
                      <a:pt x="274417" y="71264"/>
                      <a:pt x="250822" y="94057"/>
                      <a:pt x="250822" y="122140"/>
                    </a:cubicBezTo>
                    <a:cubicBezTo>
                      <a:pt x="250822" y="150318"/>
                      <a:pt x="274417" y="173111"/>
                      <a:pt x="303502" y="173111"/>
                    </a:cubicBezTo>
                    <a:cubicBezTo>
                      <a:pt x="332587" y="173111"/>
                      <a:pt x="356183" y="150318"/>
                      <a:pt x="356183" y="122140"/>
                    </a:cubicBezTo>
                    <a:cubicBezTo>
                      <a:pt x="356183" y="94057"/>
                      <a:pt x="332587" y="71264"/>
                      <a:pt x="303502" y="71264"/>
                    </a:cubicBezTo>
                    <a:close/>
                    <a:moveTo>
                      <a:pt x="303502" y="0"/>
                    </a:moveTo>
                    <a:cubicBezTo>
                      <a:pt x="373326" y="0"/>
                      <a:pt x="429955" y="54723"/>
                      <a:pt x="429955" y="122140"/>
                    </a:cubicBezTo>
                    <a:cubicBezTo>
                      <a:pt x="429955" y="234181"/>
                      <a:pt x="303502" y="315639"/>
                      <a:pt x="303502" y="315639"/>
                    </a:cubicBezTo>
                    <a:cubicBezTo>
                      <a:pt x="303502" y="315639"/>
                      <a:pt x="177049" y="234181"/>
                      <a:pt x="177049" y="122140"/>
                    </a:cubicBezTo>
                    <a:cubicBezTo>
                      <a:pt x="177049" y="54723"/>
                      <a:pt x="233679" y="0"/>
                      <a:pt x="303502" y="0"/>
                    </a:cubicBezTo>
                    <a:close/>
                  </a:path>
                </a:pathLst>
              </a:custGeom>
              <a:solidFill>
                <a:schemeClr val="accent2"/>
              </a:solidFill>
              <a:ln>
                <a:noFill/>
              </a:ln>
            </p:spPr>
            <p:txBody>
              <a:bodyPr lIns="0" tIns="0" rIns="0" bIns="0" anchor="ctr"/>
              <a:lstStyle/>
              <a:p>
                <a:pPr algn="ctr"/>
                <a:endParaRPr>
                  <a:cs typeface="+mn-ea"/>
                  <a:sym typeface="+mn-lt"/>
                </a:endParaRPr>
              </a:p>
            </p:txBody>
          </p:sp>
          <p:sp>
            <p:nvSpPr>
              <p:cNvPr id="21" name="文本框 10"/>
              <p:cNvSpPr txBox="1"/>
              <p:nvPr/>
            </p:nvSpPr>
            <p:spPr>
              <a:xfrm>
                <a:off x="4229828" y="2684592"/>
                <a:ext cx="1575278" cy="748151"/>
              </a:xfrm>
              <a:prstGeom prst="rect">
                <a:avLst/>
              </a:prstGeom>
              <a:noFill/>
            </p:spPr>
            <p:txBody>
              <a:bodyPr wrap="none" lIns="0" tIns="0" rIns="0" bIns="0" anchor="ctr" anchorCtr="0">
                <a:normAutofit/>
              </a:bodyPr>
              <a:lstStyle/>
              <a:p>
                <a:pPr algn="ctr"/>
                <a:r>
                  <a:rPr lang="zh-CN" altLang="en-US" sz="2400" dirty="0">
                    <a:cs typeface="+mn-ea"/>
                    <a:sym typeface="+mn-lt"/>
                  </a:rPr>
                  <a:t>有据可查</a:t>
                </a:r>
              </a:p>
            </p:txBody>
          </p:sp>
        </p:grpSp>
        <p:grpSp>
          <p:nvGrpSpPr>
            <p:cNvPr id="14" name="组合 13"/>
            <p:cNvGrpSpPr/>
            <p:nvPr/>
          </p:nvGrpSpPr>
          <p:grpSpPr>
            <a:xfrm>
              <a:off x="6758211" y="3984962"/>
              <a:ext cx="1575278" cy="1007041"/>
              <a:chOff x="6425339" y="2425702"/>
              <a:chExt cx="1575278" cy="1007041"/>
            </a:xfrm>
          </p:grpSpPr>
          <p:sp>
            <p:nvSpPr>
              <p:cNvPr id="18" name="任意多边形: 形状 12"/>
              <p:cNvSpPr/>
              <p:nvPr/>
            </p:nvSpPr>
            <p:spPr bwMode="auto">
              <a:xfrm>
                <a:off x="7010058" y="2425702"/>
                <a:ext cx="405841" cy="367048"/>
              </a:xfrm>
              <a:custGeom>
                <a:avLst/>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accent3"/>
              </a:solidFill>
              <a:ln>
                <a:noFill/>
              </a:ln>
            </p:spPr>
            <p:txBody>
              <a:bodyPr lIns="0" tIns="0" rIns="0" bIns="0" anchor="ctr"/>
              <a:lstStyle/>
              <a:p>
                <a:pPr algn="ctr"/>
                <a:endParaRPr>
                  <a:cs typeface="+mn-ea"/>
                  <a:sym typeface="+mn-lt"/>
                </a:endParaRPr>
              </a:p>
            </p:txBody>
          </p:sp>
          <p:sp>
            <p:nvSpPr>
              <p:cNvPr id="19" name="文本框 13"/>
              <p:cNvSpPr txBox="1"/>
              <p:nvPr/>
            </p:nvSpPr>
            <p:spPr>
              <a:xfrm>
                <a:off x="6425339" y="2684592"/>
                <a:ext cx="1575278" cy="748151"/>
              </a:xfrm>
              <a:prstGeom prst="rect">
                <a:avLst/>
              </a:prstGeom>
              <a:noFill/>
            </p:spPr>
            <p:txBody>
              <a:bodyPr wrap="none" lIns="0" tIns="0" rIns="0" bIns="0" anchor="ctr" anchorCtr="0">
                <a:normAutofit/>
              </a:bodyPr>
              <a:lstStyle/>
              <a:p>
                <a:pPr algn="ctr"/>
                <a:r>
                  <a:rPr lang="zh-CN" altLang="en-US" sz="2400" dirty="0">
                    <a:cs typeface="+mn-ea"/>
                    <a:sym typeface="+mn-lt"/>
                  </a:rPr>
                  <a:t>全程留痕</a:t>
                </a:r>
              </a:p>
            </p:txBody>
          </p:sp>
        </p:grpSp>
        <p:grpSp>
          <p:nvGrpSpPr>
            <p:cNvPr id="15" name="组合 14"/>
            <p:cNvGrpSpPr/>
            <p:nvPr/>
          </p:nvGrpSpPr>
          <p:grpSpPr>
            <a:xfrm>
              <a:off x="9323400" y="3429000"/>
              <a:ext cx="1575278" cy="1026437"/>
              <a:chOff x="8592850" y="2406306"/>
              <a:chExt cx="1575278" cy="1026437"/>
            </a:xfrm>
          </p:grpSpPr>
          <p:sp>
            <p:nvSpPr>
              <p:cNvPr id="16" name="任意多边形: 形状 17"/>
              <p:cNvSpPr/>
              <p:nvPr/>
            </p:nvSpPr>
            <p:spPr bwMode="auto">
              <a:xfrm>
                <a:off x="9201517" y="2406306"/>
                <a:ext cx="357945" cy="405841"/>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chemeClr val="accent4"/>
              </a:solidFill>
              <a:ln>
                <a:noFill/>
              </a:ln>
            </p:spPr>
            <p:txBody>
              <a:bodyPr lIns="0" tIns="0" rIns="0" bIns="0" anchor="ctr"/>
              <a:lstStyle/>
              <a:p>
                <a:pPr algn="ctr"/>
                <a:endParaRPr>
                  <a:cs typeface="+mn-ea"/>
                  <a:sym typeface="+mn-lt"/>
                </a:endParaRPr>
              </a:p>
            </p:txBody>
          </p:sp>
          <p:sp>
            <p:nvSpPr>
              <p:cNvPr id="17" name="文本框 18"/>
              <p:cNvSpPr txBox="1"/>
              <p:nvPr/>
            </p:nvSpPr>
            <p:spPr>
              <a:xfrm>
                <a:off x="8592850" y="2684592"/>
                <a:ext cx="1575278" cy="748151"/>
              </a:xfrm>
              <a:prstGeom prst="rect">
                <a:avLst/>
              </a:prstGeom>
              <a:noFill/>
            </p:spPr>
            <p:txBody>
              <a:bodyPr wrap="none" lIns="0" tIns="0" rIns="0" bIns="0" anchor="ctr" anchorCtr="0">
                <a:normAutofit/>
              </a:bodyPr>
              <a:lstStyle/>
              <a:p>
                <a:pPr algn="ctr"/>
                <a:r>
                  <a:rPr lang="zh-CN" altLang="en-US" sz="2400" dirty="0">
                    <a:cs typeface="+mn-ea"/>
                    <a:sym typeface="+mn-lt"/>
                  </a:rPr>
                  <a:t>统计执法</a:t>
                </a:r>
              </a:p>
            </p:txBody>
          </p:sp>
        </p:grpSp>
      </p:grpSp>
      <p:sp>
        <p:nvSpPr>
          <p:cNvPr id="24" name="矩形 23"/>
          <p:cNvSpPr/>
          <p:nvPr/>
        </p:nvSpPr>
        <p:spPr>
          <a:xfrm>
            <a:off x="1525574" y="1718959"/>
            <a:ext cx="8618551" cy="1754326"/>
          </a:xfrm>
          <a:prstGeom prst="rect">
            <a:avLst/>
          </a:prstGeom>
        </p:spPr>
        <p:txBody>
          <a:bodyPr wrap="square">
            <a:spAutoFit/>
          </a:bodyPr>
          <a:lstStyle/>
          <a:p>
            <a:pPr>
              <a:lnSpc>
                <a:spcPct val="150000"/>
              </a:lnSpc>
            </a:pPr>
            <a:r>
              <a:rPr lang="en-US" altLang="zh-CN" sz="2400" dirty="0"/>
              <a:t>       </a:t>
            </a:r>
            <a:r>
              <a:rPr lang="zh-CN" altLang="zh-CN" sz="2400" dirty="0"/>
              <a:t>企业根据自身实际，</a:t>
            </a:r>
            <a:r>
              <a:rPr lang="zh-CN" altLang="en-US" sz="2400" dirty="0"/>
              <a:t>按照真实、准确、完整、及时的原</a:t>
            </a:r>
            <a:r>
              <a:rPr lang="zh-CN" altLang="zh-CN" sz="2400" dirty="0"/>
              <a:t>建立健全统计台账，确保源头数据采集和数据加工过程可核查、可追溯。</a:t>
            </a:r>
            <a:endParaRPr lang="zh-CN" altLang="en-US" sz="2400" dirty="0">
              <a:cs typeface="+mn-ea"/>
              <a:sym typeface="+mn-lt"/>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95" name="组合 17"/>
          <p:cNvGrpSpPr/>
          <p:nvPr/>
        </p:nvGrpSpPr>
        <p:grpSpPr>
          <a:xfrm>
            <a:off x="34925" y="53975"/>
            <a:ext cx="793750" cy="646113"/>
            <a:chOff x="55" y="84"/>
            <a:chExt cx="1251" cy="1018"/>
          </a:xfrm>
        </p:grpSpPr>
        <p:sp>
          <p:nvSpPr>
            <p:cNvPr id="54" name="KSO_Shape"/>
            <p:cNvSpPr/>
            <p:nvPr>
              <p:custDataLst>
                <p:tags r:id="rId3"/>
              </p:custDataLst>
            </p:nvPr>
          </p:nvSpPr>
          <p:spPr>
            <a:xfrm rot="7226800">
              <a:off x="1165" y="835"/>
              <a:ext cx="140"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55" name="KSO_Shape"/>
            <p:cNvSpPr/>
            <p:nvPr>
              <p:custDataLst>
                <p:tags r:id="rId4"/>
              </p:custDataLst>
            </p:nvPr>
          </p:nvSpPr>
          <p:spPr>
            <a:xfrm rot="8126800">
              <a:off x="1063" y="977"/>
              <a:ext cx="143"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20498" name="文本框 66"/>
            <p:cNvSpPr txBox="1"/>
            <p:nvPr>
              <p:custDataLst>
                <p:tags r:id="rId5"/>
              </p:custDataLst>
            </p:nvPr>
          </p:nvSpPr>
          <p:spPr>
            <a:xfrm>
              <a:off x="55" y="84"/>
              <a:ext cx="1248" cy="1018"/>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03</a:t>
              </a:r>
            </a:p>
          </p:txBody>
        </p:sp>
      </p:grpSp>
      <p:sp>
        <p:nvSpPr>
          <p:cNvPr id="20499" name="文本框 16"/>
          <p:cNvSpPr txBox="1"/>
          <p:nvPr>
            <p:custDataLst>
              <p:tags r:id="rId2"/>
            </p:custDataLst>
          </p:nvPr>
        </p:nvSpPr>
        <p:spPr>
          <a:xfrm>
            <a:off x="1271588" y="377825"/>
            <a:ext cx="10291762" cy="479425"/>
          </a:xfrm>
          <a:prstGeom prst="rect">
            <a:avLst/>
          </a:prstGeom>
          <a:noFill/>
          <a:ln w="9525">
            <a:noFill/>
          </a:ln>
        </p:spPr>
        <p:txBody>
          <a:bodyPr lIns="90000" tIns="46800" rIns="90000" bIns="46800" anchor="b" anchorCtr="0"/>
          <a:lstStyle/>
          <a:p>
            <a:pPr>
              <a:lnSpc>
                <a:spcPct val="90000"/>
              </a:lnSpc>
            </a:pPr>
            <a:r>
              <a:rPr lang="zh-CN" altLang="en-US" sz="3200" b="1" dirty="0">
                <a:solidFill>
                  <a:srgbClr val="595959"/>
                </a:solidFill>
                <a:latin typeface="黑体" pitchFamily="49" charset="-122"/>
                <a:ea typeface="黑体" pitchFamily="49" charset="-122"/>
              </a:rPr>
              <a:t>数据报送和审核的基本要求</a:t>
            </a:r>
          </a:p>
        </p:txBody>
      </p:sp>
      <p:grpSp>
        <p:nvGrpSpPr>
          <p:cNvPr id="5" name="22e26f2d-35b2-4758-87e4-99e3bc08fc93"/>
          <p:cNvGrpSpPr>
            <a:grpSpLocks noChangeAspect="1"/>
          </p:cNvGrpSpPr>
          <p:nvPr/>
        </p:nvGrpSpPr>
        <p:grpSpPr>
          <a:xfrm>
            <a:off x="1071532" y="2829212"/>
            <a:ext cx="10253953" cy="3362026"/>
            <a:chOff x="1071532" y="2582635"/>
            <a:chExt cx="10253953" cy="3362026"/>
          </a:xfrm>
        </p:grpSpPr>
        <p:sp>
          <p:nvSpPr>
            <p:cNvPr id="8" name="箭头: 圆角右 1"/>
            <p:cNvSpPr/>
            <p:nvPr/>
          </p:nvSpPr>
          <p:spPr>
            <a:xfrm>
              <a:off x="8896593" y="2582635"/>
              <a:ext cx="2428892" cy="1550916"/>
            </a:xfrm>
            <a:prstGeom prst="ben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cs typeface="+mn-ea"/>
                <a:sym typeface="+mn-lt"/>
              </a:endParaRPr>
            </a:p>
          </p:txBody>
        </p:sp>
        <p:sp>
          <p:nvSpPr>
            <p:cNvPr id="9" name="箭头: 圆角右 2"/>
            <p:cNvSpPr/>
            <p:nvPr/>
          </p:nvSpPr>
          <p:spPr>
            <a:xfrm>
              <a:off x="1071532" y="4133551"/>
              <a:ext cx="2428892" cy="1550916"/>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cs typeface="+mn-ea"/>
                <a:sym typeface="+mn-lt"/>
              </a:endParaRPr>
            </a:p>
          </p:txBody>
        </p:sp>
        <p:sp>
          <p:nvSpPr>
            <p:cNvPr id="10" name="箭头: 圆角右 3"/>
            <p:cNvSpPr/>
            <p:nvPr/>
          </p:nvSpPr>
          <p:spPr>
            <a:xfrm>
              <a:off x="6331404" y="3185768"/>
              <a:ext cx="2428892" cy="1550916"/>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cs typeface="+mn-ea"/>
                <a:sym typeface="+mn-lt"/>
              </a:endParaRPr>
            </a:p>
          </p:txBody>
        </p:sp>
        <p:sp>
          <p:nvSpPr>
            <p:cNvPr id="11" name="箭头: 圆角右 4"/>
            <p:cNvSpPr/>
            <p:nvPr/>
          </p:nvSpPr>
          <p:spPr>
            <a:xfrm>
              <a:off x="3693062" y="3616579"/>
              <a:ext cx="2428892" cy="1550916"/>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cs typeface="+mn-ea"/>
                <a:sym typeface="+mn-lt"/>
              </a:endParaRPr>
            </a:p>
          </p:txBody>
        </p:sp>
        <p:grpSp>
          <p:nvGrpSpPr>
            <p:cNvPr id="7" name="组合 11"/>
            <p:cNvGrpSpPr/>
            <p:nvPr/>
          </p:nvGrpSpPr>
          <p:grpSpPr>
            <a:xfrm>
              <a:off x="1498339" y="4927621"/>
              <a:ext cx="1575278" cy="1017040"/>
              <a:chOff x="1531670" y="2415703"/>
              <a:chExt cx="1575278" cy="1017040"/>
            </a:xfrm>
          </p:grpSpPr>
          <p:sp>
            <p:nvSpPr>
              <p:cNvPr id="22" name="任意多边形: 形状 6"/>
              <p:cNvSpPr/>
              <p:nvPr/>
            </p:nvSpPr>
            <p:spPr bwMode="auto">
              <a:xfrm>
                <a:off x="2116389" y="2415703"/>
                <a:ext cx="405841" cy="38704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1"/>
              </a:solidFill>
              <a:ln>
                <a:noFill/>
              </a:ln>
            </p:spPr>
            <p:txBody>
              <a:bodyPr lIns="0" tIns="0" rIns="0" bIns="0" anchor="ctr"/>
              <a:lstStyle/>
              <a:p>
                <a:pPr algn="ctr"/>
                <a:endParaRPr>
                  <a:cs typeface="+mn-ea"/>
                  <a:sym typeface="+mn-lt"/>
                </a:endParaRPr>
              </a:p>
            </p:txBody>
          </p:sp>
          <p:sp>
            <p:nvSpPr>
              <p:cNvPr id="23" name="文本框 7"/>
              <p:cNvSpPr txBox="1"/>
              <p:nvPr/>
            </p:nvSpPr>
            <p:spPr>
              <a:xfrm>
                <a:off x="1531670" y="2684592"/>
                <a:ext cx="1575278" cy="748151"/>
              </a:xfrm>
              <a:prstGeom prst="rect">
                <a:avLst/>
              </a:prstGeom>
              <a:noFill/>
            </p:spPr>
            <p:txBody>
              <a:bodyPr wrap="none" lIns="0" tIns="0" rIns="0" bIns="0" anchor="ctr" anchorCtr="0">
                <a:normAutofit/>
              </a:bodyPr>
              <a:lstStyle/>
              <a:p>
                <a:pPr algn="ctr"/>
                <a:r>
                  <a:rPr lang="zh-CN" altLang="en-US" sz="2400" dirty="0">
                    <a:cs typeface="+mn-ea"/>
                    <a:sym typeface="+mn-lt"/>
                  </a:rPr>
                  <a:t>及时</a:t>
                </a:r>
              </a:p>
            </p:txBody>
          </p:sp>
        </p:grpSp>
        <p:grpSp>
          <p:nvGrpSpPr>
            <p:cNvPr id="12" name="组合 12"/>
            <p:cNvGrpSpPr/>
            <p:nvPr/>
          </p:nvGrpSpPr>
          <p:grpSpPr>
            <a:xfrm>
              <a:off x="4119869" y="4420147"/>
              <a:ext cx="1575278" cy="1026154"/>
              <a:chOff x="4229828" y="2406589"/>
              <a:chExt cx="1575278" cy="1026154"/>
            </a:xfrm>
          </p:grpSpPr>
          <p:sp>
            <p:nvSpPr>
              <p:cNvPr id="20" name="任意多边形: 形状 9"/>
              <p:cNvSpPr/>
              <p:nvPr/>
            </p:nvSpPr>
            <p:spPr bwMode="auto">
              <a:xfrm>
                <a:off x="4814547" y="2406589"/>
                <a:ext cx="405841" cy="405275"/>
              </a:xfrm>
              <a:custGeom>
                <a:avLst/>
                <a:gdLst>
                  <a:gd name="connsiteX0" fmla="*/ 126452 w 606933"/>
                  <a:gd name="connsiteY0" fmla="*/ 239923 h 606087"/>
                  <a:gd name="connsiteX1" fmla="*/ 191364 w 606933"/>
                  <a:gd name="connsiteY1" fmla="*/ 239923 h 606087"/>
                  <a:gd name="connsiteX2" fmla="*/ 289791 w 606933"/>
                  <a:gd name="connsiteY2" fmla="*/ 336874 h 606087"/>
                  <a:gd name="connsiteX3" fmla="*/ 303467 w 606933"/>
                  <a:gd name="connsiteY3" fmla="*/ 345627 h 606087"/>
                  <a:gd name="connsiteX4" fmla="*/ 317142 w 606933"/>
                  <a:gd name="connsiteY4" fmla="*/ 336874 h 606087"/>
                  <a:gd name="connsiteX5" fmla="*/ 415569 w 606933"/>
                  <a:gd name="connsiteY5" fmla="*/ 239923 h 606087"/>
                  <a:gd name="connsiteX6" fmla="*/ 480481 w 606933"/>
                  <a:gd name="connsiteY6" fmla="*/ 239923 h 606087"/>
                  <a:gd name="connsiteX7" fmla="*/ 480481 w 606933"/>
                  <a:gd name="connsiteY7" fmla="*/ 404009 h 606087"/>
                  <a:gd name="connsiteX8" fmla="*/ 316083 w 606933"/>
                  <a:gd name="connsiteY8" fmla="*/ 404009 h 606087"/>
                  <a:gd name="connsiteX9" fmla="*/ 316083 w 606933"/>
                  <a:gd name="connsiteY9" fmla="*/ 441905 h 606087"/>
                  <a:gd name="connsiteX10" fmla="*/ 568988 w 606933"/>
                  <a:gd name="connsiteY10" fmla="*/ 441905 h 606087"/>
                  <a:gd name="connsiteX11" fmla="*/ 568988 w 606933"/>
                  <a:gd name="connsiteY11" fmla="*/ 505096 h 606087"/>
                  <a:gd name="connsiteX12" fmla="*/ 606933 w 606933"/>
                  <a:gd name="connsiteY12" fmla="*/ 505096 h 606087"/>
                  <a:gd name="connsiteX13" fmla="*/ 606933 w 606933"/>
                  <a:gd name="connsiteY13" fmla="*/ 606087 h 606087"/>
                  <a:gd name="connsiteX14" fmla="*/ 505714 w 606933"/>
                  <a:gd name="connsiteY14" fmla="*/ 606087 h 606087"/>
                  <a:gd name="connsiteX15" fmla="*/ 505714 w 606933"/>
                  <a:gd name="connsiteY15" fmla="*/ 505096 h 606087"/>
                  <a:gd name="connsiteX16" fmla="*/ 543659 w 606933"/>
                  <a:gd name="connsiteY16" fmla="*/ 505096 h 606087"/>
                  <a:gd name="connsiteX17" fmla="*/ 543659 w 606933"/>
                  <a:gd name="connsiteY17" fmla="*/ 467105 h 606087"/>
                  <a:gd name="connsiteX18" fmla="*/ 316083 w 606933"/>
                  <a:gd name="connsiteY18" fmla="*/ 467105 h 606087"/>
                  <a:gd name="connsiteX19" fmla="*/ 316083 w 606933"/>
                  <a:gd name="connsiteY19" fmla="*/ 505096 h 606087"/>
                  <a:gd name="connsiteX20" fmla="*/ 354028 w 606933"/>
                  <a:gd name="connsiteY20" fmla="*/ 505096 h 606087"/>
                  <a:gd name="connsiteX21" fmla="*/ 354028 w 606933"/>
                  <a:gd name="connsiteY21" fmla="*/ 606087 h 606087"/>
                  <a:gd name="connsiteX22" fmla="*/ 252905 w 606933"/>
                  <a:gd name="connsiteY22" fmla="*/ 606087 h 606087"/>
                  <a:gd name="connsiteX23" fmla="*/ 252905 w 606933"/>
                  <a:gd name="connsiteY23" fmla="*/ 505096 h 606087"/>
                  <a:gd name="connsiteX24" fmla="*/ 290850 w 606933"/>
                  <a:gd name="connsiteY24" fmla="*/ 505096 h 606087"/>
                  <a:gd name="connsiteX25" fmla="*/ 290850 w 606933"/>
                  <a:gd name="connsiteY25" fmla="*/ 467105 h 606087"/>
                  <a:gd name="connsiteX26" fmla="*/ 63274 w 606933"/>
                  <a:gd name="connsiteY26" fmla="*/ 467105 h 606087"/>
                  <a:gd name="connsiteX27" fmla="*/ 63274 w 606933"/>
                  <a:gd name="connsiteY27" fmla="*/ 505096 h 606087"/>
                  <a:gd name="connsiteX28" fmla="*/ 101123 w 606933"/>
                  <a:gd name="connsiteY28" fmla="*/ 505096 h 606087"/>
                  <a:gd name="connsiteX29" fmla="*/ 101123 w 606933"/>
                  <a:gd name="connsiteY29" fmla="*/ 606087 h 606087"/>
                  <a:gd name="connsiteX30" fmla="*/ 0 w 606933"/>
                  <a:gd name="connsiteY30" fmla="*/ 606087 h 606087"/>
                  <a:gd name="connsiteX31" fmla="*/ 0 w 606933"/>
                  <a:gd name="connsiteY31" fmla="*/ 505096 h 606087"/>
                  <a:gd name="connsiteX32" fmla="*/ 37945 w 606933"/>
                  <a:gd name="connsiteY32" fmla="*/ 505096 h 606087"/>
                  <a:gd name="connsiteX33" fmla="*/ 37945 w 606933"/>
                  <a:gd name="connsiteY33" fmla="*/ 441905 h 606087"/>
                  <a:gd name="connsiteX34" fmla="*/ 290850 w 606933"/>
                  <a:gd name="connsiteY34" fmla="*/ 441905 h 606087"/>
                  <a:gd name="connsiteX35" fmla="*/ 290850 w 606933"/>
                  <a:gd name="connsiteY35" fmla="*/ 404009 h 606087"/>
                  <a:gd name="connsiteX36" fmla="*/ 126452 w 606933"/>
                  <a:gd name="connsiteY36" fmla="*/ 404009 h 606087"/>
                  <a:gd name="connsiteX37" fmla="*/ 303502 w 606933"/>
                  <a:gd name="connsiteY37" fmla="*/ 71264 h 606087"/>
                  <a:gd name="connsiteX38" fmla="*/ 250822 w 606933"/>
                  <a:gd name="connsiteY38" fmla="*/ 122140 h 606087"/>
                  <a:gd name="connsiteX39" fmla="*/ 303502 w 606933"/>
                  <a:gd name="connsiteY39" fmla="*/ 173111 h 606087"/>
                  <a:gd name="connsiteX40" fmla="*/ 356183 w 606933"/>
                  <a:gd name="connsiteY40" fmla="*/ 122140 h 606087"/>
                  <a:gd name="connsiteX41" fmla="*/ 303502 w 606933"/>
                  <a:gd name="connsiteY41" fmla="*/ 71264 h 606087"/>
                  <a:gd name="connsiteX42" fmla="*/ 303502 w 606933"/>
                  <a:gd name="connsiteY42" fmla="*/ 0 h 606087"/>
                  <a:gd name="connsiteX43" fmla="*/ 429955 w 606933"/>
                  <a:gd name="connsiteY43" fmla="*/ 122140 h 606087"/>
                  <a:gd name="connsiteX44" fmla="*/ 303502 w 606933"/>
                  <a:gd name="connsiteY44" fmla="*/ 315639 h 606087"/>
                  <a:gd name="connsiteX45" fmla="*/ 177049 w 606933"/>
                  <a:gd name="connsiteY45" fmla="*/ 122140 h 606087"/>
                  <a:gd name="connsiteX46" fmla="*/ 303502 w 606933"/>
                  <a:gd name="connsiteY4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7">
                    <a:moveTo>
                      <a:pt x="126452" y="239923"/>
                    </a:moveTo>
                    <a:lnTo>
                      <a:pt x="191364" y="239923"/>
                    </a:lnTo>
                    <a:cubicBezTo>
                      <a:pt x="230851" y="298209"/>
                      <a:pt x="286131" y="334566"/>
                      <a:pt x="289791" y="336874"/>
                    </a:cubicBezTo>
                    <a:lnTo>
                      <a:pt x="303467" y="345627"/>
                    </a:lnTo>
                    <a:lnTo>
                      <a:pt x="317142" y="336874"/>
                    </a:lnTo>
                    <a:cubicBezTo>
                      <a:pt x="320802" y="334566"/>
                      <a:pt x="376083" y="298209"/>
                      <a:pt x="415569" y="239923"/>
                    </a:cubicBezTo>
                    <a:lnTo>
                      <a:pt x="480481" y="239923"/>
                    </a:lnTo>
                    <a:lnTo>
                      <a:pt x="480481" y="404009"/>
                    </a:lnTo>
                    <a:lnTo>
                      <a:pt x="316083" y="404009"/>
                    </a:lnTo>
                    <a:lnTo>
                      <a:pt x="316083" y="441905"/>
                    </a:lnTo>
                    <a:lnTo>
                      <a:pt x="568988" y="441905"/>
                    </a:lnTo>
                    <a:lnTo>
                      <a:pt x="568988" y="505096"/>
                    </a:lnTo>
                    <a:lnTo>
                      <a:pt x="606933" y="505096"/>
                    </a:lnTo>
                    <a:lnTo>
                      <a:pt x="606933" y="606087"/>
                    </a:lnTo>
                    <a:lnTo>
                      <a:pt x="505714" y="606087"/>
                    </a:lnTo>
                    <a:lnTo>
                      <a:pt x="505714" y="505096"/>
                    </a:lnTo>
                    <a:lnTo>
                      <a:pt x="543659" y="505096"/>
                    </a:lnTo>
                    <a:lnTo>
                      <a:pt x="543659" y="467105"/>
                    </a:lnTo>
                    <a:lnTo>
                      <a:pt x="316083" y="467105"/>
                    </a:lnTo>
                    <a:lnTo>
                      <a:pt x="316083" y="505096"/>
                    </a:lnTo>
                    <a:lnTo>
                      <a:pt x="354028" y="505096"/>
                    </a:lnTo>
                    <a:lnTo>
                      <a:pt x="354028" y="606087"/>
                    </a:lnTo>
                    <a:lnTo>
                      <a:pt x="252905" y="606087"/>
                    </a:lnTo>
                    <a:lnTo>
                      <a:pt x="252905" y="505096"/>
                    </a:lnTo>
                    <a:lnTo>
                      <a:pt x="290850" y="505096"/>
                    </a:lnTo>
                    <a:lnTo>
                      <a:pt x="290850" y="467105"/>
                    </a:lnTo>
                    <a:lnTo>
                      <a:pt x="63274" y="467105"/>
                    </a:lnTo>
                    <a:lnTo>
                      <a:pt x="63274" y="505096"/>
                    </a:lnTo>
                    <a:lnTo>
                      <a:pt x="101123" y="505096"/>
                    </a:lnTo>
                    <a:lnTo>
                      <a:pt x="101123" y="606087"/>
                    </a:lnTo>
                    <a:lnTo>
                      <a:pt x="0" y="606087"/>
                    </a:lnTo>
                    <a:lnTo>
                      <a:pt x="0" y="505096"/>
                    </a:lnTo>
                    <a:lnTo>
                      <a:pt x="37945" y="505096"/>
                    </a:lnTo>
                    <a:lnTo>
                      <a:pt x="37945" y="441905"/>
                    </a:lnTo>
                    <a:lnTo>
                      <a:pt x="290850" y="441905"/>
                    </a:lnTo>
                    <a:lnTo>
                      <a:pt x="290850" y="404009"/>
                    </a:lnTo>
                    <a:lnTo>
                      <a:pt x="126452" y="404009"/>
                    </a:lnTo>
                    <a:close/>
                    <a:moveTo>
                      <a:pt x="303502" y="71264"/>
                    </a:moveTo>
                    <a:cubicBezTo>
                      <a:pt x="274417" y="71264"/>
                      <a:pt x="250822" y="94057"/>
                      <a:pt x="250822" y="122140"/>
                    </a:cubicBezTo>
                    <a:cubicBezTo>
                      <a:pt x="250822" y="150318"/>
                      <a:pt x="274417" y="173111"/>
                      <a:pt x="303502" y="173111"/>
                    </a:cubicBezTo>
                    <a:cubicBezTo>
                      <a:pt x="332587" y="173111"/>
                      <a:pt x="356183" y="150318"/>
                      <a:pt x="356183" y="122140"/>
                    </a:cubicBezTo>
                    <a:cubicBezTo>
                      <a:pt x="356183" y="94057"/>
                      <a:pt x="332587" y="71264"/>
                      <a:pt x="303502" y="71264"/>
                    </a:cubicBezTo>
                    <a:close/>
                    <a:moveTo>
                      <a:pt x="303502" y="0"/>
                    </a:moveTo>
                    <a:cubicBezTo>
                      <a:pt x="373326" y="0"/>
                      <a:pt x="429955" y="54723"/>
                      <a:pt x="429955" y="122140"/>
                    </a:cubicBezTo>
                    <a:cubicBezTo>
                      <a:pt x="429955" y="234181"/>
                      <a:pt x="303502" y="315639"/>
                      <a:pt x="303502" y="315639"/>
                    </a:cubicBezTo>
                    <a:cubicBezTo>
                      <a:pt x="303502" y="315639"/>
                      <a:pt x="177049" y="234181"/>
                      <a:pt x="177049" y="122140"/>
                    </a:cubicBezTo>
                    <a:cubicBezTo>
                      <a:pt x="177049" y="54723"/>
                      <a:pt x="233679" y="0"/>
                      <a:pt x="303502" y="0"/>
                    </a:cubicBezTo>
                    <a:close/>
                  </a:path>
                </a:pathLst>
              </a:custGeom>
              <a:solidFill>
                <a:schemeClr val="accent2"/>
              </a:solidFill>
              <a:ln>
                <a:noFill/>
              </a:ln>
            </p:spPr>
            <p:txBody>
              <a:bodyPr lIns="0" tIns="0" rIns="0" bIns="0" anchor="ctr"/>
              <a:lstStyle/>
              <a:p>
                <a:pPr algn="ctr"/>
                <a:endParaRPr>
                  <a:cs typeface="+mn-ea"/>
                  <a:sym typeface="+mn-lt"/>
                </a:endParaRPr>
              </a:p>
            </p:txBody>
          </p:sp>
          <p:sp>
            <p:nvSpPr>
              <p:cNvPr id="21" name="文本框 10"/>
              <p:cNvSpPr txBox="1"/>
              <p:nvPr/>
            </p:nvSpPr>
            <p:spPr>
              <a:xfrm>
                <a:off x="4229828" y="2684592"/>
                <a:ext cx="1575278" cy="748151"/>
              </a:xfrm>
              <a:prstGeom prst="rect">
                <a:avLst/>
              </a:prstGeom>
              <a:noFill/>
            </p:spPr>
            <p:txBody>
              <a:bodyPr wrap="none" lIns="0" tIns="0" rIns="0" bIns="0" anchor="ctr" anchorCtr="0">
                <a:normAutofit/>
              </a:bodyPr>
              <a:lstStyle/>
              <a:p>
                <a:pPr algn="ctr"/>
                <a:r>
                  <a:rPr lang="zh-CN" altLang="en-US" sz="2400" dirty="0">
                    <a:cs typeface="+mn-ea"/>
                    <a:sym typeface="+mn-lt"/>
                  </a:rPr>
                  <a:t>准确</a:t>
                </a:r>
              </a:p>
            </p:txBody>
          </p:sp>
        </p:grpSp>
        <p:grpSp>
          <p:nvGrpSpPr>
            <p:cNvPr id="13" name="组合 13"/>
            <p:cNvGrpSpPr/>
            <p:nvPr/>
          </p:nvGrpSpPr>
          <p:grpSpPr>
            <a:xfrm>
              <a:off x="6758211" y="3984962"/>
              <a:ext cx="1575278" cy="1007041"/>
              <a:chOff x="6425339" y="2425702"/>
              <a:chExt cx="1575278" cy="1007041"/>
            </a:xfrm>
          </p:grpSpPr>
          <p:sp>
            <p:nvSpPr>
              <p:cNvPr id="18" name="任意多边形: 形状 12"/>
              <p:cNvSpPr/>
              <p:nvPr/>
            </p:nvSpPr>
            <p:spPr bwMode="auto">
              <a:xfrm>
                <a:off x="7010058" y="2425702"/>
                <a:ext cx="405841" cy="367048"/>
              </a:xfrm>
              <a:custGeom>
                <a:avLst/>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accent3"/>
              </a:solidFill>
              <a:ln>
                <a:noFill/>
              </a:ln>
            </p:spPr>
            <p:txBody>
              <a:bodyPr lIns="0" tIns="0" rIns="0" bIns="0" anchor="ctr"/>
              <a:lstStyle/>
              <a:p>
                <a:pPr algn="ctr"/>
                <a:endParaRPr>
                  <a:cs typeface="+mn-ea"/>
                  <a:sym typeface="+mn-lt"/>
                </a:endParaRPr>
              </a:p>
            </p:txBody>
          </p:sp>
          <p:sp>
            <p:nvSpPr>
              <p:cNvPr id="19" name="文本框 13"/>
              <p:cNvSpPr txBox="1"/>
              <p:nvPr/>
            </p:nvSpPr>
            <p:spPr>
              <a:xfrm>
                <a:off x="6425339" y="2684592"/>
                <a:ext cx="1575278" cy="748151"/>
              </a:xfrm>
              <a:prstGeom prst="rect">
                <a:avLst/>
              </a:prstGeom>
              <a:noFill/>
            </p:spPr>
            <p:txBody>
              <a:bodyPr wrap="none" lIns="0" tIns="0" rIns="0" bIns="0" anchor="ctr" anchorCtr="0">
                <a:normAutofit/>
              </a:bodyPr>
              <a:lstStyle/>
              <a:p>
                <a:pPr algn="ctr"/>
                <a:r>
                  <a:rPr lang="zh-CN" altLang="en-US" sz="2400" dirty="0">
                    <a:cs typeface="+mn-ea"/>
                    <a:sym typeface="+mn-lt"/>
                  </a:rPr>
                  <a:t>说明合理</a:t>
                </a:r>
              </a:p>
            </p:txBody>
          </p:sp>
        </p:grpSp>
        <p:grpSp>
          <p:nvGrpSpPr>
            <p:cNvPr id="14" name="组合 14"/>
            <p:cNvGrpSpPr/>
            <p:nvPr/>
          </p:nvGrpSpPr>
          <p:grpSpPr>
            <a:xfrm>
              <a:off x="9323400" y="3429000"/>
              <a:ext cx="1575278" cy="1026437"/>
              <a:chOff x="8592850" y="2406306"/>
              <a:chExt cx="1575278" cy="1026437"/>
            </a:xfrm>
          </p:grpSpPr>
          <p:sp>
            <p:nvSpPr>
              <p:cNvPr id="16" name="任意多边形: 形状 17"/>
              <p:cNvSpPr/>
              <p:nvPr/>
            </p:nvSpPr>
            <p:spPr bwMode="auto">
              <a:xfrm>
                <a:off x="9201517" y="2406306"/>
                <a:ext cx="357945" cy="405841"/>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chemeClr val="accent4"/>
              </a:solidFill>
              <a:ln>
                <a:noFill/>
              </a:ln>
            </p:spPr>
            <p:txBody>
              <a:bodyPr lIns="0" tIns="0" rIns="0" bIns="0" anchor="ctr"/>
              <a:lstStyle/>
              <a:p>
                <a:pPr algn="ctr"/>
                <a:endParaRPr>
                  <a:cs typeface="+mn-ea"/>
                  <a:sym typeface="+mn-lt"/>
                </a:endParaRPr>
              </a:p>
            </p:txBody>
          </p:sp>
          <p:sp>
            <p:nvSpPr>
              <p:cNvPr id="17" name="文本框 18"/>
              <p:cNvSpPr txBox="1"/>
              <p:nvPr/>
            </p:nvSpPr>
            <p:spPr>
              <a:xfrm>
                <a:off x="8592850" y="2684592"/>
                <a:ext cx="1575278" cy="748151"/>
              </a:xfrm>
              <a:prstGeom prst="rect">
                <a:avLst/>
              </a:prstGeom>
              <a:noFill/>
            </p:spPr>
            <p:txBody>
              <a:bodyPr wrap="none" lIns="0" tIns="0" rIns="0" bIns="0" anchor="ctr" anchorCtr="0">
                <a:normAutofit/>
              </a:bodyPr>
              <a:lstStyle/>
              <a:p>
                <a:pPr algn="ctr"/>
                <a:r>
                  <a:rPr lang="zh-CN" altLang="en-US" sz="2400" dirty="0">
                    <a:cs typeface="+mn-ea"/>
                    <a:sym typeface="+mn-lt"/>
                  </a:rPr>
                  <a:t>数据质量</a:t>
                </a:r>
              </a:p>
            </p:txBody>
          </p:sp>
        </p:grpSp>
      </p:grpSp>
      <p:sp>
        <p:nvSpPr>
          <p:cNvPr id="24" name="矩形 23"/>
          <p:cNvSpPr/>
          <p:nvPr/>
        </p:nvSpPr>
        <p:spPr>
          <a:xfrm>
            <a:off x="952500" y="1290917"/>
            <a:ext cx="8057685" cy="2234330"/>
          </a:xfrm>
          <a:prstGeom prst="rect">
            <a:avLst/>
          </a:prstGeom>
        </p:spPr>
        <p:txBody>
          <a:bodyPr wrap="square">
            <a:spAutoFit/>
          </a:bodyPr>
          <a:lstStyle/>
          <a:p>
            <a:pPr algn="just">
              <a:lnSpc>
                <a:spcPct val="150000"/>
              </a:lnSpc>
              <a:buFont typeface="Wingdings" panose="05000000000000000000" pitchFamily="2" charset="2"/>
              <a:buChar char="Ø"/>
            </a:pPr>
            <a:r>
              <a:rPr lang="zh-CN" altLang="zh-CN" sz="2400" dirty="0">
                <a:latin typeface="+mn-ea"/>
              </a:rPr>
              <a:t>企业上报数据是统计数据链的源头，质量的优劣至关重要。</a:t>
            </a:r>
            <a:endParaRPr lang="en-US" altLang="zh-CN" sz="2400" dirty="0">
              <a:latin typeface="+mn-ea"/>
            </a:endParaRPr>
          </a:p>
          <a:p>
            <a:pPr marL="230505" indent="-230505" algn="just">
              <a:lnSpc>
                <a:spcPct val="150000"/>
              </a:lnSpc>
              <a:buFont typeface="Wingdings" panose="05000000000000000000" pitchFamily="2" charset="2"/>
              <a:buChar char="Ø"/>
            </a:pPr>
            <a:r>
              <a:rPr lang="zh-CN" altLang="zh-CN" sz="2400" dirty="0">
                <a:latin typeface="+mn-ea"/>
              </a:rPr>
              <a:t>调查</a:t>
            </a:r>
            <a:r>
              <a:rPr lang="zh-CN" altLang="en-US" sz="2400" dirty="0">
                <a:latin typeface="+mn-ea"/>
              </a:rPr>
              <a:t>单位</a:t>
            </a:r>
            <a:r>
              <a:rPr lang="zh-CN" altLang="zh-CN" sz="2400" dirty="0">
                <a:latin typeface="+mn-ea"/>
              </a:rPr>
              <a:t>对不满足</a:t>
            </a:r>
            <a:r>
              <a:rPr lang="zh-CN" altLang="en-US" sz="2400" dirty="0">
                <a:latin typeface="+mn-ea"/>
              </a:rPr>
              <a:t>平台</a:t>
            </a:r>
            <a:r>
              <a:rPr lang="zh-CN" altLang="zh-CN" sz="2400" dirty="0">
                <a:latin typeface="+mn-ea"/>
              </a:rPr>
              <a:t>审核条件</a:t>
            </a:r>
            <a:r>
              <a:rPr lang="zh-CN" altLang="en-US" sz="2400" dirty="0">
                <a:latin typeface="+mn-ea"/>
              </a:rPr>
              <a:t>或接到统计机构查询时，应认真核实数据正确与否，如数据确实无误</a:t>
            </a:r>
            <a:r>
              <a:rPr lang="zh-CN" altLang="zh-CN" sz="2400" dirty="0">
                <a:latin typeface="+mn-ea"/>
              </a:rPr>
              <a:t>，</a:t>
            </a:r>
            <a:r>
              <a:rPr lang="zh-CN" altLang="en-US" sz="2400" dirty="0">
                <a:latin typeface="+mn-ea"/>
              </a:rPr>
              <a:t>请</a:t>
            </a:r>
            <a:r>
              <a:rPr lang="zh-CN" altLang="zh-CN" sz="2400" dirty="0">
                <a:latin typeface="+mn-ea"/>
              </a:rPr>
              <a:t>填写情况合理说明</a:t>
            </a:r>
            <a:r>
              <a:rPr lang="zh-CN" altLang="en-US" sz="2400" dirty="0">
                <a:latin typeface="+mn-ea"/>
              </a:rPr>
              <a:t>。</a:t>
            </a:r>
            <a:endParaRPr lang="en-US" altLang="zh-CN" sz="2400" dirty="0">
              <a:latin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custDataLst>
              <p:tags r:id="rId2"/>
            </p:custDataLst>
          </p:nvPr>
        </p:nvCxnSpPr>
        <p:spPr>
          <a:xfrm flipH="1">
            <a:off x="2311812" y="3716973"/>
            <a:ext cx="7918038"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矩形: 圆角 3"/>
          <p:cNvSpPr/>
          <p:nvPr>
            <p:custDataLst>
              <p:tags r:id="rId3"/>
            </p:custDataLst>
          </p:nvPr>
        </p:nvSpPr>
        <p:spPr>
          <a:xfrm>
            <a:off x="4885513" y="1179047"/>
            <a:ext cx="2420974" cy="1961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800" b="0" i="0" u="none" strike="noStrike" kern="1200" cap="none" spc="0" normalizeH="0" baseline="0" noProof="1">
                <a:ln>
                  <a:noFill/>
                </a:ln>
                <a:solidFill>
                  <a:schemeClr val="lt1"/>
                </a:solidFill>
                <a:effectLst/>
                <a:uLnTx/>
                <a:uFillTx/>
                <a:latin typeface="黑体" pitchFamily="49" charset="-122"/>
                <a:ea typeface="黑体" pitchFamily="49" charset="-122"/>
                <a:cs typeface="+mn-cs"/>
                <a:sym typeface="+mn-ea"/>
              </a:rPr>
              <a:t>2</a:t>
            </a:r>
          </a:p>
        </p:txBody>
      </p:sp>
      <p:sp>
        <p:nvSpPr>
          <p:cNvPr id="15365" name="文本框 7"/>
          <p:cNvSpPr txBox="1"/>
          <p:nvPr>
            <p:custDataLst>
              <p:tags r:id="rId4"/>
            </p:custDataLst>
          </p:nvPr>
        </p:nvSpPr>
        <p:spPr>
          <a:xfrm>
            <a:off x="2900362" y="3926207"/>
            <a:ext cx="6391275" cy="733425"/>
          </a:xfrm>
          <a:prstGeom prst="rect">
            <a:avLst/>
          </a:prstGeom>
          <a:noFill/>
          <a:ln w="9525">
            <a:noFill/>
          </a:ln>
        </p:spPr>
        <p:txBody>
          <a:bodyPr anchor="b" anchorCtr="0"/>
          <a:lstStyle/>
          <a:p>
            <a:pPr algn="ctr"/>
            <a:r>
              <a:rPr lang="zh-CN" altLang="en-US" sz="3600" b="1" dirty="0">
                <a:solidFill>
                  <a:srgbClr val="595959"/>
                </a:solidFill>
                <a:latin typeface="微软雅黑" panose="020B0503020204020204" pitchFamily="34" charset="-122"/>
              </a:rPr>
              <a:t>工业统计报表填报注意事项</a:t>
            </a:r>
          </a:p>
        </p:txBody>
      </p:sp>
    </p:spTree>
    <p:custDataLst>
      <p:tags r:id="rId1"/>
    </p:custDataLst>
    <p:extLst>
      <p:ext uri="{BB962C8B-B14F-4D97-AF65-F5344CB8AC3E}">
        <p14:creationId xmlns:p14="http://schemas.microsoft.com/office/powerpoint/2010/main" val="216052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9" name="组合 39"/>
          <p:cNvGrpSpPr/>
          <p:nvPr/>
        </p:nvGrpSpPr>
        <p:grpSpPr>
          <a:xfrm>
            <a:off x="34925" y="53975"/>
            <a:ext cx="833438" cy="703263"/>
            <a:chOff x="55" y="84"/>
            <a:chExt cx="1312" cy="1108"/>
          </a:xfrm>
        </p:grpSpPr>
        <p:sp>
          <p:nvSpPr>
            <p:cNvPr id="28" name="KSO_Shape"/>
            <p:cNvSpPr/>
            <p:nvPr>
              <p:custDataLst>
                <p:tags r:id="rId4"/>
              </p:custDataLst>
            </p:nvPr>
          </p:nvSpPr>
          <p:spPr>
            <a:xfrm rot="6188927">
              <a:off x="1226" y="677"/>
              <a:ext cx="140"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29" name="KSO_Shape"/>
            <p:cNvSpPr/>
            <p:nvPr>
              <p:custDataLst>
                <p:tags r:id="rId5"/>
              </p:custDataLst>
            </p:nvPr>
          </p:nvSpPr>
          <p:spPr>
            <a:xfrm rot="7226800">
              <a:off x="1173" y="843"/>
              <a:ext cx="140" cy="122"/>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30" name="KSO_Shape"/>
            <p:cNvSpPr/>
            <p:nvPr>
              <p:custDataLst>
                <p:tags r:id="rId6"/>
              </p:custDataLst>
            </p:nvPr>
          </p:nvSpPr>
          <p:spPr>
            <a:xfrm rot="8126800">
              <a:off x="1065" y="977"/>
              <a:ext cx="140"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31" name="KSO_Shape"/>
            <p:cNvSpPr/>
            <p:nvPr>
              <p:custDataLst>
                <p:tags r:id="rId7"/>
              </p:custDataLst>
            </p:nvPr>
          </p:nvSpPr>
          <p:spPr>
            <a:xfrm rot="9026800">
              <a:off x="930" y="1067"/>
              <a:ext cx="142"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30744" name="文本框 31"/>
            <p:cNvSpPr txBox="1"/>
            <p:nvPr>
              <p:custDataLst>
                <p:tags r:id="rId8"/>
              </p:custDataLst>
            </p:nvPr>
          </p:nvSpPr>
          <p:spPr>
            <a:xfrm>
              <a:off x="55" y="84"/>
              <a:ext cx="1248" cy="1018"/>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04</a:t>
              </a:r>
            </a:p>
          </p:txBody>
        </p:sp>
      </p:grpSp>
      <p:sp>
        <p:nvSpPr>
          <p:cNvPr id="30755" name="文本框 52"/>
          <p:cNvSpPr txBox="1"/>
          <p:nvPr>
            <p:custDataLst>
              <p:tags r:id="rId2"/>
            </p:custDataLst>
          </p:nvPr>
        </p:nvSpPr>
        <p:spPr>
          <a:xfrm>
            <a:off x="1271905" y="377825"/>
            <a:ext cx="6410960" cy="479425"/>
          </a:xfrm>
          <a:prstGeom prst="rect">
            <a:avLst/>
          </a:prstGeom>
          <a:noFill/>
          <a:ln w="9525">
            <a:noFill/>
          </a:ln>
        </p:spPr>
        <p:txBody>
          <a:bodyPr lIns="90000" tIns="46800" rIns="90000" bIns="46800" anchor="b" anchorCtr="0"/>
          <a:lstStyle/>
          <a:p>
            <a:pPr>
              <a:lnSpc>
                <a:spcPct val="90000"/>
              </a:lnSpc>
            </a:pPr>
            <a:r>
              <a:rPr lang="zh-CN" altLang="en-US" sz="3200" b="1" dirty="0">
                <a:solidFill>
                  <a:srgbClr val="595959"/>
                </a:solidFill>
                <a:latin typeface="黑体" pitchFamily="49" charset="-122"/>
                <a:ea typeface="黑体" pitchFamily="49" charset="-122"/>
              </a:rPr>
              <a:t>工业统计报表体系</a:t>
            </a:r>
          </a:p>
        </p:txBody>
      </p:sp>
      <p:sp>
        <p:nvSpPr>
          <p:cNvPr id="30756" name="文本框 33"/>
          <p:cNvSpPr txBox="1"/>
          <p:nvPr>
            <p:custDataLst>
              <p:tags r:id="rId3"/>
            </p:custDataLst>
          </p:nvPr>
        </p:nvSpPr>
        <p:spPr>
          <a:xfrm>
            <a:off x="1295400" y="882650"/>
            <a:ext cx="9850755" cy="349250"/>
          </a:xfrm>
          <a:prstGeom prst="rect">
            <a:avLst/>
          </a:prstGeom>
          <a:noFill/>
          <a:ln w="9525">
            <a:noFill/>
          </a:ln>
        </p:spPr>
        <p:txBody>
          <a:bodyPr lIns="90000" tIns="46800" rIns="90000" bIns="46800" anchor="t" anchorCtr="0"/>
          <a:lstStyle/>
          <a:p>
            <a:pPr>
              <a:lnSpc>
                <a:spcPct val="90000"/>
              </a:lnSpc>
            </a:pPr>
            <a:r>
              <a:rPr lang="zh-CN" altLang="en-US" sz="2000" dirty="0">
                <a:solidFill>
                  <a:srgbClr val="808080"/>
                </a:solidFill>
                <a:latin typeface="黑体" pitchFamily="49" charset="-122"/>
                <a:ea typeface="黑体" pitchFamily="49" charset="-122"/>
              </a:rPr>
              <a:t>规上工业一套表报表制度涉及基本情况、生产、财务、从业人员及工资总额、研发、创新、能源、电子商务</a:t>
            </a:r>
          </a:p>
        </p:txBody>
      </p:sp>
      <p:graphicFrame>
        <p:nvGraphicFramePr>
          <p:cNvPr id="14" name="表格 13"/>
          <p:cNvGraphicFramePr/>
          <p:nvPr/>
        </p:nvGraphicFramePr>
        <p:xfrm>
          <a:off x="827405" y="1516380"/>
          <a:ext cx="10249535" cy="5222875"/>
        </p:xfrm>
        <a:graphic>
          <a:graphicData uri="http://schemas.openxmlformats.org/drawingml/2006/table">
            <a:tbl>
              <a:tblPr firstRow="1" bandRow="1">
                <a:tableStyleId>{5C22544A-7EE6-4342-B048-85BDC9FD1C3A}</a:tableStyleId>
              </a:tblPr>
              <a:tblGrid>
                <a:gridCol w="966470">
                  <a:extLst>
                    <a:ext uri="{9D8B030D-6E8A-4147-A177-3AD203B41FA5}">
                      <a16:colId xmlns:a16="http://schemas.microsoft.com/office/drawing/2014/main" val="20000"/>
                    </a:ext>
                  </a:extLst>
                </a:gridCol>
                <a:gridCol w="3049905">
                  <a:extLst>
                    <a:ext uri="{9D8B030D-6E8A-4147-A177-3AD203B41FA5}">
                      <a16:colId xmlns:a16="http://schemas.microsoft.com/office/drawing/2014/main" val="20001"/>
                    </a:ext>
                  </a:extLst>
                </a:gridCol>
                <a:gridCol w="1114425">
                  <a:extLst>
                    <a:ext uri="{9D8B030D-6E8A-4147-A177-3AD203B41FA5}">
                      <a16:colId xmlns:a16="http://schemas.microsoft.com/office/drawing/2014/main" val="20002"/>
                    </a:ext>
                  </a:extLst>
                </a:gridCol>
                <a:gridCol w="5118735">
                  <a:extLst>
                    <a:ext uri="{9D8B030D-6E8A-4147-A177-3AD203B41FA5}">
                      <a16:colId xmlns:a16="http://schemas.microsoft.com/office/drawing/2014/main" val="20003"/>
                    </a:ext>
                  </a:extLst>
                </a:gridCol>
              </a:tblGrid>
              <a:tr h="232410">
                <a:tc>
                  <a:txBody>
                    <a:bodyPr/>
                    <a:lstStyle/>
                    <a:p>
                      <a:pPr indent="0" algn="ctr" fontAlgn="auto">
                        <a:spcBef>
                          <a:spcPts val="600"/>
                        </a:spcBef>
                        <a:buNone/>
                      </a:pPr>
                      <a:r>
                        <a:rPr lang="zh-CN" sz="1400" b="1">
                          <a:solidFill>
                            <a:srgbClr val="000000"/>
                          </a:solidFill>
                          <a:latin typeface="Arial" panose="02080604020202020204" pitchFamily="34" charset="0"/>
                          <a:ea typeface="宋体" pitchFamily="2" charset="-122"/>
                        </a:rPr>
                        <a:t>表号</a:t>
                      </a:r>
                      <a:endParaRPr lang="zh-CN" altLang="en-US" sz="1400" b="1">
                        <a:solidFill>
                          <a:srgbClr val="000000"/>
                        </a:solidFill>
                        <a:latin typeface="Arial" panose="02080604020202020204" pitchFamily="34" charset="0"/>
                        <a:ea typeface="宋体" pitchFamily="2" charset="-122"/>
                      </a:endParaRPr>
                    </a:p>
                  </a:txBody>
                  <a:tcPr marL="12700" marR="12700" marT="1270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lgn="ctr" fontAlgn="auto">
                        <a:spcBef>
                          <a:spcPts val="600"/>
                        </a:spcBef>
                        <a:buNone/>
                      </a:pPr>
                      <a:r>
                        <a:rPr lang="zh-CN" sz="1400" b="1">
                          <a:solidFill>
                            <a:srgbClr val="000000"/>
                          </a:solidFill>
                          <a:latin typeface="Arial" panose="02080604020202020204" pitchFamily="34" charset="0"/>
                          <a:ea typeface="宋体" pitchFamily="2" charset="-122"/>
                        </a:rPr>
                        <a:t>报表名称</a:t>
                      </a:r>
                      <a:endParaRPr lang="zh-CN" altLang="en-US" sz="1400" b="1">
                        <a:solidFill>
                          <a:srgbClr val="000000"/>
                        </a:solidFill>
                        <a:latin typeface="Arial" panose="02080604020202020204" pitchFamily="34" charset="0"/>
                        <a:ea typeface="宋体" pitchFamily="2" charset="-122"/>
                      </a:endParaRPr>
                    </a:p>
                  </a:txBody>
                  <a:tcPr marL="12700" marR="12700" marT="1270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lgn="ctr" fontAlgn="auto">
                        <a:spcBef>
                          <a:spcPts val="600"/>
                        </a:spcBef>
                        <a:buNone/>
                      </a:pPr>
                      <a:r>
                        <a:rPr lang="zh-CN" sz="1400" b="1">
                          <a:solidFill>
                            <a:srgbClr val="000000"/>
                          </a:solidFill>
                          <a:latin typeface="Arial" panose="02080604020202020204" pitchFamily="34" charset="0"/>
                          <a:ea typeface="宋体" pitchFamily="2" charset="-122"/>
                        </a:rPr>
                        <a:t>频率</a:t>
                      </a:r>
                      <a:endParaRPr lang="zh-CN" altLang="en-US" sz="1400" b="1">
                        <a:solidFill>
                          <a:srgbClr val="000000"/>
                        </a:solidFill>
                        <a:latin typeface="Arial" panose="02080604020202020204" pitchFamily="34" charset="0"/>
                        <a:ea typeface="宋体" pitchFamily="2" charset="-122"/>
                      </a:endParaRPr>
                    </a:p>
                  </a:txBody>
                  <a:tcPr marL="12700" marR="12700" marT="1270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lgn="ctr" fontAlgn="auto">
                        <a:spcBef>
                          <a:spcPts val="600"/>
                        </a:spcBef>
                        <a:buNone/>
                      </a:pPr>
                      <a:r>
                        <a:rPr lang="zh-CN" sz="1400" b="1">
                          <a:solidFill>
                            <a:srgbClr val="000000"/>
                          </a:solidFill>
                          <a:latin typeface="Arial" panose="02080604020202020204" pitchFamily="34" charset="0"/>
                          <a:ea typeface="宋体" pitchFamily="2" charset="-122"/>
                        </a:rPr>
                        <a:t>上报时间</a:t>
                      </a:r>
                      <a:endParaRPr lang="zh-CN" altLang="en-US" sz="1400" b="1">
                        <a:solidFill>
                          <a:srgbClr val="000000"/>
                        </a:solidFill>
                        <a:latin typeface="Arial" panose="02080604020202020204" pitchFamily="34" charset="0"/>
                        <a:ea typeface="宋体" pitchFamily="2" charset="-122"/>
                      </a:endParaRPr>
                    </a:p>
                  </a:txBody>
                  <a:tcPr marL="12700" marR="12700" marT="1270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extLst>
                  <a:ext uri="{0D108BD9-81ED-4DB2-BD59-A6C34878D82A}">
                    <a16:rowId xmlns:a16="http://schemas.microsoft.com/office/drawing/2014/main" val="10000"/>
                  </a:ext>
                </a:extLst>
              </a:tr>
              <a:tr h="350520">
                <a:tc>
                  <a:txBody>
                    <a:bodyPr/>
                    <a:lstStyle/>
                    <a:p>
                      <a:pPr indent="0">
                        <a:buNone/>
                      </a:pPr>
                      <a:r>
                        <a:rPr lang="zh-CN" sz="1400" b="0">
                          <a:solidFill>
                            <a:srgbClr val="000000"/>
                          </a:solidFill>
                          <a:latin typeface="Arial" panose="02080604020202020204" pitchFamily="34" charset="0"/>
                          <a:ea typeface="宋体" pitchFamily="2" charset="-122"/>
                        </a:rPr>
                        <a:t>101-1表</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a:solidFill>
                            <a:srgbClr val="000000"/>
                          </a:solidFill>
                          <a:latin typeface="Arial" panose="02080604020202020204" pitchFamily="34" charset="0"/>
                          <a:ea typeface="宋体" pitchFamily="2" charset="-122"/>
                        </a:rPr>
                        <a:t>调查单位基本情况</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rowSpan="7">
                  <a:txBody>
                    <a:bodyPr/>
                    <a:lstStyle/>
                    <a:p>
                      <a:pPr indent="0">
                        <a:buNone/>
                      </a:pPr>
                      <a:r>
                        <a:rPr lang="zh-CN" sz="1400" b="0">
                          <a:solidFill>
                            <a:srgbClr val="000000"/>
                          </a:solidFill>
                          <a:latin typeface="Arial" panose="02080604020202020204" pitchFamily="34" charset="0"/>
                          <a:ea typeface="宋体" pitchFamily="2" charset="-122"/>
                        </a:rPr>
                        <a:t>年度</a:t>
                      </a:r>
                      <a:endParaRPr lang="zh-CN" altLang="en-US" sz="1400" b="0">
                        <a:solidFill>
                          <a:srgbClr val="000000"/>
                        </a:solidFill>
                        <a:latin typeface="Arial" panose="02080604020202020204" pitchFamily="34" charset="0"/>
                        <a:ea typeface="宋体" pitchFamily="2" charset="-122"/>
                      </a:endParaRPr>
                    </a:p>
                  </a:txBody>
                  <a:tcPr marL="12700" marR="12700" marT="1270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rowSpan="7">
                  <a:txBody>
                    <a:bodyPr/>
                    <a:lstStyle/>
                    <a:p>
                      <a:pPr indent="0">
                        <a:buNone/>
                      </a:pPr>
                      <a:r>
                        <a:rPr lang="zh-CN" sz="1400" b="0">
                          <a:solidFill>
                            <a:srgbClr val="000000"/>
                          </a:solidFill>
                          <a:latin typeface="Arial" panose="02080604020202020204" pitchFamily="34" charset="0"/>
                          <a:ea typeface="宋体" pitchFamily="2" charset="-122"/>
                        </a:rPr>
                        <a:t>每年3月10日24时前</a:t>
                      </a:r>
                      <a:endParaRPr lang="zh-CN" altLang="en-US" sz="1400" b="0">
                        <a:solidFill>
                          <a:srgbClr val="000000"/>
                        </a:solidFill>
                        <a:latin typeface="Arial" panose="02080604020202020204" pitchFamily="34" charset="0"/>
                        <a:ea typeface="宋体" pitchFamily="2" charset="-122"/>
                      </a:endParaRPr>
                    </a:p>
                  </a:txBody>
                  <a:tcPr marL="12700" marR="12700" marT="1270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extLst>
                  <a:ext uri="{0D108BD9-81ED-4DB2-BD59-A6C34878D82A}">
                    <a16:rowId xmlns:a16="http://schemas.microsoft.com/office/drawing/2014/main" val="10001"/>
                  </a:ext>
                </a:extLst>
              </a:tr>
              <a:tr h="350520">
                <a:tc>
                  <a:txBody>
                    <a:bodyPr/>
                    <a:lstStyle/>
                    <a:p>
                      <a:pPr indent="0">
                        <a:buNone/>
                      </a:pPr>
                      <a:r>
                        <a:rPr lang="zh-CN" sz="1400" b="0">
                          <a:solidFill>
                            <a:srgbClr val="000000"/>
                          </a:solidFill>
                          <a:latin typeface="Arial" panose="02080604020202020204" pitchFamily="34" charset="0"/>
                          <a:ea typeface="宋体" pitchFamily="2" charset="-122"/>
                        </a:rPr>
                        <a:t>101-2表</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a:solidFill>
                            <a:srgbClr val="000000"/>
                          </a:solidFill>
                          <a:latin typeface="Arial" panose="02080604020202020204" pitchFamily="34" charset="0"/>
                          <a:ea typeface="宋体" pitchFamily="2" charset="-122"/>
                        </a:rPr>
                        <a:t>法人单位所属产业活动单位情况</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vMerge="1">
                  <a:txBody>
                    <a:bodyPr/>
                    <a:lstStyle/>
                    <a:p>
                      <a:endParaRPr lang="zh-CN"/>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c vMerge="1">
                  <a:txBody>
                    <a:bodyPr/>
                    <a:lstStyle/>
                    <a:p>
                      <a:endParaRPr lang="zh-CN"/>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extLst>
                  <a:ext uri="{0D108BD9-81ED-4DB2-BD59-A6C34878D82A}">
                    <a16:rowId xmlns:a16="http://schemas.microsoft.com/office/drawing/2014/main" val="10002"/>
                  </a:ext>
                </a:extLst>
              </a:tr>
              <a:tr h="467360">
                <a:tc>
                  <a:txBody>
                    <a:bodyPr/>
                    <a:lstStyle/>
                    <a:p>
                      <a:pPr indent="0">
                        <a:buNone/>
                      </a:pPr>
                      <a:r>
                        <a:rPr lang="zh-CN" sz="1400" b="0">
                          <a:solidFill>
                            <a:srgbClr val="000000"/>
                          </a:solidFill>
                          <a:latin typeface="Arial" panose="02080604020202020204" pitchFamily="34" charset="0"/>
                          <a:ea typeface="宋体" pitchFamily="2" charset="-122"/>
                        </a:rPr>
                        <a:t>B103-1表</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dirty="0">
                          <a:solidFill>
                            <a:srgbClr val="000000"/>
                          </a:solidFill>
                          <a:latin typeface="Arial" panose="02080604020202020204" pitchFamily="34" charset="0"/>
                          <a:ea typeface="宋体" pitchFamily="2" charset="-122"/>
                        </a:rPr>
                        <a:t>规模以上工业财务状况</a:t>
                      </a:r>
                      <a:endParaRPr lang="zh-CN" altLang="en-US" sz="1400" b="0" dirty="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vMerge="1">
                  <a:txBody>
                    <a:bodyPr/>
                    <a:lstStyle/>
                    <a:p>
                      <a:endParaRPr lang="zh-CN"/>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c vMerge="1">
                  <a:txBody>
                    <a:bodyPr/>
                    <a:lstStyle/>
                    <a:p>
                      <a:endParaRPr lang="zh-CN"/>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extLst>
                  <a:ext uri="{0D108BD9-81ED-4DB2-BD59-A6C34878D82A}">
                    <a16:rowId xmlns:a16="http://schemas.microsoft.com/office/drawing/2014/main" val="10003"/>
                  </a:ext>
                </a:extLst>
              </a:tr>
              <a:tr h="466725">
                <a:tc>
                  <a:txBody>
                    <a:bodyPr/>
                    <a:lstStyle/>
                    <a:p>
                      <a:pPr indent="0">
                        <a:buNone/>
                      </a:pPr>
                      <a:r>
                        <a:rPr lang="zh-CN" sz="1400" b="0">
                          <a:solidFill>
                            <a:srgbClr val="000000"/>
                          </a:solidFill>
                          <a:latin typeface="Arial" panose="02080604020202020204" pitchFamily="34" charset="0"/>
                          <a:ea typeface="宋体" pitchFamily="2" charset="-122"/>
                        </a:rPr>
                        <a:t>B103-2表</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a:solidFill>
                            <a:srgbClr val="000000"/>
                          </a:solidFill>
                          <a:latin typeface="Arial" panose="02080604020202020204" pitchFamily="34" charset="0"/>
                          <a:ea typeface="宋体" pitchFamily="2" charset="-122"/>
                        </a:rPr>
                        <a:t>工业企业成本费用</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vMerge="1">
                  <a:txBody>
                    <a:bodyPr/>
                    <a:lstStyle/>
                    <a:p>
                      <a:endParaRPr lang="zh-CN"/>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c vMerge="1">
                  <a:txBody>
                    <a:bodyPr/>
                    <a:lstStyle/>
                    <a:p>
                      <a:endParaRPr lang="zh-CN"/>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extLst>
                  <a:ext uri="{0D108BD9-81ED-4DB2-BD59-A6C34878D82A}">
                    <a16:rowId xmlns:a16="http://schemas.microsoft.com/office/drawing/2014/main" val="10004"/>
                  </a:ext>
                </a:extLst>
              </a:tr>
              <a:tr h="465455">
                <a:tc>
                  <a:txBody>
                    <a:bodyPr/>
                    <a:lstStyle/>
                    <a:p>
                      <a:pPr indent="0">
                        <a:buNone/>
                      </a:pPr>
                      <a:r>
                        <a:rPr lang="zh-CN" sz="1400" b="0">
                          <a:solidFill>
                            <a:srgbClr val="000000"/>
                          </a:solidFill>
                          <a:latin typeface="Arial" panose="02080604020202020204" pitchFamily="34" charset="0"/>
                          <a:ea typeface="宋体" pitchFamily="2" charset="-122"/>
                        </a:rPr>
                        <a:t>B104-3表</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a:solidFill>
                            <a:srgbClr val="000000"/>
                          </a:solidFill>
                          <a:latin typeface="Arial" panose="02080604020202020204" pitchFamily="34" charset="0"/>
                          <a:ea typeface="宋体" pitchFamily="2" charset="-122"/>
                        </a:rPr>
                        <a:t>主要工业产品生产能力</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vMerge="1">
                  <a:txBody>
                    <a:bodyPr/>
                    <a:lstStyle/>
                    <a:p>
                      <a:endParaRPr lang="zh-CN"/>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c vMerge="1">
                  <a:txBody>
                    <a:bodyPr/>
                    <a:lstStyle/>
                    <a:p>
                      <a:endParaRPr lang="zh-CN"/>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extLst>
                  <a:ext uri="{0D108BD9-81ED-4DB2-BD59-A6C34878D82A}">
                    <a16:rowId xmlns:a16="http://schemas.microsoft.com/office/drawing/2014/main" val="10005"/>
                  </a:ext>
                </a:extLst>
              </a:tr>
              <a:tr h="466725">
                <a:tc>
                  <a:txBody>
                    <a:bodyPr/>
                    <a:lstStyle/>
                    <a:p>
                      <a:pPr indent="0">
                        <a:buNone/>
                      </a:pPr>
                      <a:r>
                        <a:rPr lang="zh-CN" sz="1400" b="0">
                          <a:solidFill>
                            <a:srgbClr val="000000"/>
                          </a:solidFill>
                          <a:latin typeface="Arial" panose="02080604020202020204" pitchFamily="34" charset="0"/>
                          <a:ea typeface="宋体" pitchFamily="2" charset="-122"/>
                        </a:rPr>
                        <a:t>B104-4表</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a:solidFill>
                            <a:srgbClr val="000000"/>
                          </a:solidFill>
                          <a:latin typeface="Arial" panose="02080604020202020204" pitchFamily="34" charset="0"/>
                          <a:ea typeface="宋体" pitchFamily="2" charset="-122"/>
                        </a:rPr>
                        <a:t>工业企业战略性新兴产业总产值</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vMerge="1">
                  <a:txBody>
                    <a:bodyPr/>
                    <a:lstStyle/>
                    <a:p>
                      <a:endParaRPr lang="zh-CN"/>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c vMerge="1">
                  <a:txBody>
                    <a:bodyPr/>
                    <a:lstStyle/>
                    <a:p>
                      <a:endParaRPr lang="zh-CN"/>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extLst>
                  <a:ext uri="{0D108BD9-81ED-4DB2-BD59-A6C34878D82A}">
                    <a16:rowId xmlns:a16="http://schemas.microsoft.com/office/drawing/2014/main" val="10006"/>
                  </a:ext>
                </a:extLst>
              </a:tr>
              <a:tr h="436245">
                <a:tc>
                  <a:txBody>
                    <a:bodyPr/>
                    <a:lstStyle/>
                    <a:p>
                      <a:pPr indent="0">
                        <a:buNone/>
                      </a:pPr>
                      <a:r>
                        <a:rPr lang="zh-CN" sz="1400" b="0">
                          <a:solidFill>
                            <a:srgbClr val="000000"/>
                          </a:solidFill>
                          <a:latin typeface="Arial" panose="02080604020202020204" pitchFamily="34" charset="0"/>
                          <a:ea typeface="宋体" pitchFamily="2" charset="-122"/>
                        </a:rPr>
                        <a:t>GY105表</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a:solidFill>
                            <a:srgbClr val="000000"/>
                          </a:solidFill>
                          <a:latin typeface="Arial" panose="02080604020202020204" pitchFamily="34" charset="0"/>
                          <a:ea typeface="宋体" pitchFamily="2" charset="-122"/>
                        </a:rPr>
                        <a:t>工业机器人保有量和购置费用</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vMerge="1">
                  <a:txBody>
                    <a:bodyPr/>
                    <a:lstStyle/>
                    <a:p>
                      <a:endParaRPr lang="zh-CN"/>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vMerge="1">
                  <a:txBody>
                    <a:bodyPr/>
                    <a:lstStyle/>
                    <a:p>
                      <a:endParaRPr lang="zh-CN"/>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extLst>
                  <a:ext uri="{0D108BD9-81ED-4DB2-BD59-A6C34878D82A}">
                    <a16:rowId xmlns:a16="http://schemas.microsoft.com/office/drawing/2014/main" val="10007"/>
                  </a:ext>
                </a:extLst>
              </a:tr>
              <a:tr h="402590">
                <a:tc>
                  <a:txBody>
                    <a:bodyPr/>
                    <a:lstStyle/>
                    <a:p>
                      <a:pPr indent="0">
                        <a:buNone/>
                      </a:pPr>
                      <a:r>
                        <a:rPr lang="zh-CN" sz="1400" b="1">
                          <a:solidFill>
                            <a:srgbClr val="FF0000"/>
                          </a:solidFill>
                          <a:latin typeface="Arial" panose="02080604020202020204" pitchFamily="34" charset="0"/>
                          <a:ea typeface="宋体" pitchFamily="2" charset="-122"/>
                        </a:rPr>
                        <a:t>B203表</a:t>
                      </a:r>
                      <a:endParaRPr lang="zh-CN" altLang="en-US" sz="1400" b="1">
                        <a:solidFill>
                          <a:srgbClr val="FF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1">
                          <a:solidFill>
                            <a:srgbClr val="FF0000"/>
                          </a:solidFill>
                          <a:latin typeface="Arial" panose="02080604020202020204" pitchFamily="34" charset="0"/>
                          <a:ea typeface="宋体" pitchFamily="2" charset="-122"/>
                        </a:rPr>
                        <a:t>财务状况</a:t>
                      </a:r>
                      <a:endParaRPr lang="zh-CN" altLang="en-US" sz="1400" b="1">
                        <a:solidFill>
                          <a:srgbClr val="FF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rowSpan="2">
                  <a:txBody>
                    <a:bodyPr/>
                    <a:lstStyle/>
                    <a:p>
                      <a:pPr indent="0">
                        <a:buNone/>
                      </a:pPr>
                      <a:r>
                        <a:rPr lang="zh-CN" sz="1400" b="0">
                          <a:solidFill>
                            <a:srgbClr val="000000"/>
                          </a:solidFill>
                          <a:latin typeface="Arial" panose="02080604020202020204" pitchFamily="34" charset="0"/>
                          <a:ea typeface="宋体" pitchFamily="2" charset="-122"/>
                        </a:rPr>
                        <a:t>月度</a:t>
                      </a:r>
                      <a:endParaRPr lang="zh-CN" altLang="en-US" sz="1400" b="0">
                        <a:solidFill>
                          <a:srgbClr val="000000"/>
                        </a:solidFill>
                        <a:latin typeface="Arial" panose="02080604020202020204" pitchFamily="34" charset="0"/>
                        <a:ea typeface="宋体" pitchFamily="2" charset="-122"/>
                      </a:endParaRPr>
                    </a:p>
                  </a:txBody>
                  <a:tcPr marL="12700" marR="12700" marT="1270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a:solidFill>
                            <a:srgbClr val="000000"/>
                          </a:solidFill>
                          <a:latin typeface="Arial" panose="02080604020202020204" pitchFamily="34" charset="0"/>
                          <a:ea typeface="宋体" pitchFamily="2" charset="-122"/>
                        </a:rPr>
                        <a:t>月后18日18时前，1月份免报</a:t>
                      </a:r>
                      <a:endParaRPr lang="zh-CN" altLang="en-US" sz="1400" b="0">
                        <a:solidFill>
                          <a:srgbClr val="000000"/>
                        </a:solidFill>
                        <a:latin typeface="Arial" panose="02080604020202020204" pitchFamily="34" charset="0"/>
                        <a:ea typeface="宋体" pitchFamily="2" charset="-122"/>
                      </a:endParaRPr>
                    </a:p>
                  </a:txBody>
                  <a:tcPr marL="12700" marR="12700" marT="1270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extLst>
                  <a:ext uri="{0D108BD9-81ED-4DB2-BD59-A6C34878D82A}">
                    <a16:rowId xmlns:a16="http://schemas.microsoft.com/office/drawing/2014/main" val="10008"/>
                  </a:ext>
                </a:extLst>
              </a:tr>
              <a:tr h="584835">
                <a:tc>
                  <a:txBody>
                    <a:bodyPr/>
                    <a:lstStyle/>
                    <a:p>
                      <a:pPr indent="0">
                        <a:buNone/>
                      </a:pPr>
                      <a:r>
                        <a:rPr lang="zh-CN" sz="1400" b="1">
                          <a:solidFill>
                            <a:srgbClr val="FF0000"/>
                          </a:solidFill>
                          <a:latin typeface="Arial" panose="02080604020202020204" pitchFamily="34" charset="0"/>
                          <a:ea typeface="宋体" pitchFamily="2" charset="-122"/>
                        </a:rPr>
                        <a:t>B204-1表</a:t>
                      </a:r>
                      <a:endParaRPr lang="zh-CN" altLang="en-US" sz="1400" b="1">
                        <a:solidFill>
                          <a:srgbClr val="FF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1">
                          <a:solidFill>
                            <a:srgbClr val="FF0000"/>
                          </a:solidFill>
                          <a:latin typeface="Arial" panose="02080604020202020204" pitchFamily="34" charset="0"/>
                          <a:ea typeface="宋体" pitchFamily="2" charset="-122"/>
                        </a:rPr>
                        <a:t>工业产销总值及主要产品产量</a:t>
                      </a:r>
                      <a:endParaRPr lang="zh-CN" altLang="en-US" sz="1400" b="1">
                        <a:solidFill>
                          <a:srgbClr val="FF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vMerge="1">
                  <a:txBody>
                    <a:bodyPr/>
                    <a:lstStyle/>
                    <a:p>
                      <a:endParaRPr lang="zh-CN"/>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p>
                      <a:pPr indent="0">
                        <a:buNone/>
                      </a:pPr>
                      <a:r>
                        <a:rPr lang="zh-CN" sz="1400" b="0">
                          <a:solidFill>
                            <a:srgbClr val="000000"/>
                          </a:solidFill>
                          <a:latin typeface="Arial" panose="02080604020202020204" pitchFamily="34" charset="0"/>
                          <a:ea typeface="宋体" pitchFamily="2" charset="-122"/>
                        </a:rPr>
                        <a:t>2、10月月后6日，3、4、12月月后8日，5月月后5日，6、7、8、11月月后7日，9月月后11日12时前，1月份免报</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extLst>
                  <a:ext uri="{0D108BD9-81ED-4DB2-BD59-A6C34878D82A}">
                    <a16:rowId xmlns:a16="http://schemas.microsoft.com/office/drawing/2014/main" val="10009"/>
                  </a:ext>
                </a:extLst>
              </a:tr>
              <a:tr h="485140">
                <a:tc>
                  <a:txBody>
                    <a:bodyPr/>
                    <a:lstStyle/>
                    <a:p>
                      <a:pPr indent="0">
                        <a:buNone/>
                      </a:pPr>
                      <a:r>
                        <a:rPr lang="zh-CN" sz="1400" b="0">
                          <a:solidFill>
                            <a:srgbClr val="000000"/>
                          </a:solidFill>
                          <a:latin typeface="Arial" panose="02080604020202020204" pitchFamily="34" charset="0"/>
                          <a:ea typeface="宋体" pitchFamily="2" charset="-122"/>
                        </a:rPr>
                        <a:t>B210表</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a:solidFill>
                            <a:srgbClr val="000000"/>
                          </a:solidFill>
                          <a:latin typeface="Arial" panose="02080604020202020204" pitchFamily="34" charset="0"/>
                          <a:ea typeface="宋体" pitchFamily="2" charset="-122"/>
                        </a:rPr>
                        <a:t>生产经营景气状况</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a:solidFill>
                            <a:srgbClr val="000000"/>
                          </a:solidFill>
                          <a:latin typeface="Arial" panose="02080604020202020204" pitchFamily="34" charset="0"/>
                          <a:ea typeface="宋体" pitchFamily="2" charset="-122"/>
                        </a:rPr>
                        <a:t>季度</a:t>
                      </a:r>
                      <a:endParaRPr lang="zh-CN" altLang="en-US" sz="1400" b="0">
                        <a:solidFill>
                          <a:srgbClr val="000000"/>
                        </a:solidFill>
                        <a:latin typeface="Arial" panose="02080604020202020204" pitchFamily="34" charset="0"/>
                        <a:ea typeface="宋体" pitchFamily="2" charset="-122"/>
                      </a:endParaRPr>
                    </a:p>
                  </a:txBody>
                  <a:tcPr marL="12700" marR="12700" marT="1270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a:solidFill>
                            <a:srgbClr val="000000"/>
                          </a:solidFill>
                          <a:latin typeface="Arial" panose="02080604020202020204" pitchFamily="34" charset="0"/>
                          <a:ea typeface="宋体" pitchFamily="2" charset="-122"/>
                        </a:rPr>
                        <a:t>一季度季后8日，二季度季后7日，三季度季后11日，四季度季后8日12时</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extLst>
                  <a:ext uri="{0D108BD9-81ED-4DB2-BD59-A6C34878D82A}">
                    <a16:rowId xmlns:a16="http://schemas.microsoft.com/office/drawing/2014/main" val="10010"/>
                  </a:ext>
                </a:extLst>
              </a:tr>
              <a:tr h="474980">
                <a:tc>
                  <a:txBody>
                    <a:bodyPr/>
                    <a:lstStyle/>
                    <a:p>
                      <a:pPr indent="0">
                        <a:buNone/>
                      </a:pPr>
                      <a:r>
                        <a:rPr lang="zh-CN" sz="1400" b="0">
                          <a:solidFill>
                            <a:srgbClr val="000000"/>
                          </a:solidFill>
                          <a:latin typeface="Arial" panose="02080604020202020204" pitchFamily="34" charset="0"/>
                          <a:ea typeface="宋体" pitchFamily="2" charset="-122"/>
                        </a:rPr>
                        <a:t>GY204-2表</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a:solidFill>
                            <a:srgbClr val="000000"/>
                          </a:solidFill>
                          <a:latin typeface="Arial" panose="02080604020202020204" pitchFamily="34" charset="0"/>
                          <a:ea typeface="宋体" pitchFamily="2" charset="-122"/>
                        </a:rPr>
                        <a:t>主要工业产品销售与库存</a:t>
                      </a:r>
                      <a:endParaRPr lang="zh-CN" altLang="en-US" sz="1400" b="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a:solidFill>
                            <a:srgbClr val="000000"/>
                          </a:solidFill>
                          <a:latin typeface="Arial" panose="02080604020202020204" pitchFamily="34" charset="0"/>
                          <a:ea typeface="宋体" pitchFamily="2" charset="-122"/>
                        </a:rPr>
                        <a:t>半年度</a:t>
                      </a:r>
                      <a:endParaRPr lang="zh-CN" altLang="en-US" sz="1400" b="0">
                        <a:solidFill>
                          <a:srgbClr val="000000"/>
                        </a:solidFill>
                        <a:latin typeface="Arial" panose="02080604020202020204" pitchFamily="34" charset="0"/>
                        <a:ea typeface="宋体" pitchFamily="2" charset="-122"/>
                      </a:endParaRPr>
                    </a:p>
                  </a:txBody>
                  <a:tcPr marL="12700" marR="12700" marT="1270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tc>
                  <a:txBody>
                    <a:bodyPr/>
                    <a:lstStyle/>
                    <a:p>
                      <a:pPr indent="0">
                        <a:buNone/>
                      </a:pPr>
                      <a:r>
                        <a:rPr lang="zh-CN" sz="1400" b="0" dirty="0">
                          <a:solidFill>
                            <a:srgbClr val="000000"/>
                          </a:solidFill>
                          <a:latin typeface="Arial" panose="02080604020202020204" pitchFamily="34" charset="0"/>
                          <a:ea typeface="宋体" pitchFamily="2" charset="-122"/>
                        </a:rPr>
                        <a:t>上半年7月7日，下半年次年1月7日12时</a:t>
                      </a:r>
                      <a:endParaRPr lang="zh-CN" altLang="en-US" sz="1400" b="0" dirty="0">
                        <a:solidFill>
                          <a:srgbClr val="000000"/>
                        </a:solidFill>
                        <a:latin typeface="Arial" panose="02080604020202020204" pitchFamily="34" charset="0"/>
                        <a:ea typeface="宋体"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D3DD"/>
                    </a:solidFill>
                  </a:tcPr>
                </a:tc>
                <a:extLst>
                  <a:ext uri="{0D108BD9-81ED-4DB2-BD59-A6C34878D82A}">
                    <a16:rowId xmlns:a16="http://schemas.microsoft.com/office/drawing/2014/main" val="10011"/>
                  </a:ext>
                </a:extLst>
              </a:tr>
            </a:tbl>
          </a:graphicData>
        </a:graphic>
      </p:graphicFrame>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595959"/>
                </a:solidFill>
                <a:cs typeface="+mn-cs"/>
                <a:sym typeface="+mn-lt"/>
              </a:rPr>
              <a:t>工业统计报表填报要点</a:t>
            </a:r>
            <a:endParaRPr lang="zh-CN" altLang="en-US" dirty="0">
              <a:solidFill>
                <a:srgbClr val="595959"/>
              </a:solidFill>
              <a:cs typeface="+mn-cs"/>
            </a:endParaRPr>
          </a:p>
        </p:txBody>
      </p:sp>
      <p:sp>
        <p:nvSpPr>
          <p:cNvPr id="8" name="文本框 7"/>
          <p:cNvSpPr txBox="1"/>
          <p:nvPr/>
        </p:nvSpPr>
        <p:spPr>
          <a:xfrm>
            <a:off x="1026844" y="1771468"/>
            <a:ext cx="800219" cy="4524315"/>
          </a:xfrm>
          <a:prstGeom prst="rect">
            <a:avLst/>
          </a:prstGeom>
          <a:noFill/>
        </p:spPr>
        <p:txBody>
          <a:bodyPr vert="eaVert" wrap="square" rtlCol="0">
            <a:spAutoFit/>
          </a:bodyPr>
          <a:lstStyle/>
          <a:p>
            <a:r>
              <a:rPr lang="zh-CN" altLang="en-US" sz="4000" dirty="0"/>
              <a:t>工业生产报表表式</a:t>
            </a:r>
          </a:p>
        </p:txBody>
      </p:sp>
      <p:pic>
        <p:nvPicPr>
          <p:cNvPr id="9" name="图片 8" descr="产值.jpg"/>
          <p:cNvPicPr>
            <a:picLocks noChangeAspect="1"/>
          </p:cNvPicPr>
          <p:nvPr/>
        </p:nvPicPr>
        <p:blipFill>
          <a:blip r:embed="rId3" cstate="print"/>
          <a:stretch>
            <a:fillRect/>
          </a:stretch>
        </p:blipFill>
        <p:spPr>
          <a:xfrm>
            <a:off x="2834640" y="1161415"/>
            <a:ext cx="7660005" cy="5134610"/>
          </a:xfrm>
          <a:prstGeom prst="rect">
            <a:avLst/>
          </a:prstGeom>
        </p:spPr>
      </p:pic>
      <p:sp>
        <p:nvSpPr>
          <p:cNvPr id="3" name="矩形: 圆角 2">
            <a:extLst>
              <a:ext uri="{FF2B5EF4-FFF2-40B4-BE49-F238E27FC236}">
                <a16:creationId xmlns:a16="http://schemas.microsoft.com/office/drawing/2014/main" id="{0849121E-DC53-4A28-B136-D4715D0213F7}"/>
              </a:ext>
            </a:extLst>
          </p:cNvPr>
          <p:cNvSpPr/>
          <p:nvPr/>
        </p:nvSpPr>
        <p:spPr>
          <a:xfrm>
            <a:off x="2990850" y="3857625"/>
            <a:ext cx="333375" cy="2857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28A97083-8F48-4BA1-A88A-32C68709992A}"/>
              </a:ext>
            </a:extLst>
          </p:cNvPr>
          <p:cNvSpPr/>
          <p:nvPr/>
        </p:nvSpPr>
        <p:spPr>
          <a:xfrm>
            <a:off x="2990850" y="4500879"/>
            <a:ext cx="333375" cy="2857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0BEF29DC-AEA0-40A1-867B-2D7A8B810DEF}"/>
              </a:ext>
            </a:extLst>
          </p:cNvPr>
          <p:cNvSpPr/>
          <p:nvPr/>
        </p:nvSpPr>
        <p:spPr>
          <a:xfrm>
            <a:off x="2990849" y="5398452"/>
            <a:ext cx="333375" cy="2857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1">
            <a:extLst>
              <a:ext uri="{FF2B5EF4-FFF2-40B4-BE49-F238E27FC236}">
                <a16:creationId xmlns:a16="http://schemas.microsoft.com/office/drawing/2014/main" id="{F934BE1C-A7D6-47D8-901E-FF0FD7790C62}"/>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595959"/>
                </a:solidFill>
                <a:cs typeface="+mn-cs"/>
                <a:sym typeface="+mn-lt"/>
              </a:rPr>
              <a:t>工业统计报表填报要点</a:t>
            </a:r>
            <a:endParaRPr lang="zh-CN" altLang="en-US" dirty="0">
              <a:solidFill>
                <a:srgbClr val="595959"/>
              </a:solidFill>
              <a:cs typeface="+mn-cs"/>
            </a:endParaRPr>
          </a:p>
        </p:txBody>
      </p:sp>
      <p:grpSp>
        <p:nvGrpSpPr>
          <p:cNvPr id="4" name="组合 3"/>
          <p:cNvGrpSpPr/>
          <p:nvPr/>
        </p:nvGrpSpPr>
        <p:grpSpPr>
          <a:xfrm>
            <a:off x="251460" y="1517650"/>
            <a:ext cx="11033125" cy="4838697"/>
            <a:chOff x="-547388" y="1204992"/>
            <a:chExt cx="12172424" cy="4962118"/>
          </a:xfrm>
        </p:grpSpPr>
        <p:sp>
          <p:nvSpPr>
            <p:cNvPr id="5" name="矩形 4"/>
            <p:cNvSpPr/>
            <p:nvPr/>
          </p:nvSpPr>
          <p:spPr>
            <a:xfrm>
              <a:off x="701511" y="3000052"/>
              <a:ext cx="902811" cy="724782"/>
            </a:xfrm>
            <a:prstGeom prst="rect">
              <a:avLst/>
            </a:prstGeom>
          </p:spPr>
          <p:txBody>
            <a:bodyPr wrap="square">
              <a:spAutoFit/>
            </a:bodyPr>
            <a:lstStyle/>
            <a:p>
              <a:r>
                <a:rPr lang="zh-CN" altLang="en-US" sz="2000" u="sng" dirty="0"/>
                <a:t>本年</a:t>
              </a:r>
              <a:endParaRPr lang="en-US" altLang="zh-CN" sz="2000" u="sng" dirty="0"/>
            </a:p>
            <a:p>
              <a:r>
                <a:rPr lang="zh-CN" altLang="en-US" sz="2000" u="sng" dirty="0"/>
                <a:t>产量</a:t>
              </a:r>
            </a:p>
          </p:txBody>
        </p:sp>
        <p:cxnSp>
          <p:nvCxnSpPr>
            <p:cNvPr id="6" name="直接箭头连接符 5"/>
            <p:cNvCxnSpPr>
              <a:stCxn id="5" idx="3"/>
              <a:endCxn id="8" idx="1"/>
            </p:cNvCxnSpPr>
            <p:nvPr/>
          </p:nvCxnSpPr>
          <p:spPr>
            <a:xfrm flipV="1">
              <a:off x="1605022" y="2507704"/>
              <a:ext cx="2214505" cy="855673"/>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7" name="直接箭头连接符 6"/>
            <p:cNvCxnSpPr>
              <a:endCxn id="10" idx="1"/>
            </p:cNvCxnSpPr>
            <p:nvPr/>
          </p:nvCxnSpPr>
          <p:spPr>
            <a:xfrm>
              <a:off x="1604321" y="3386853"/>
              <a:ext cx="2215095" cy="51272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8" name="矩形 7"/>
            <p:cNvSpPr/>
            <p:nvPr/>
          </p:nvSpPr>
          <p:spPr>
            <a:xfrm>
              <a:off x="3819416" y="2302844"/>
              <a:ext cx="2243097" cy="408952"/>
            </a:xfrm>
            <a:prstGeom prst="rect">
              <a:avLst/>
            </a:prstGeom>
          </p:spPr>
          <p:txBody>
            <a:bodyPr wrap="square">
              <a:spAutoFit/>
            </a:bodyPr>
            <a:lstStyle/>
            <a:p>
              <a:pPr lvl="0"/>
              <a:r>
                <a:rPr lang="zh-CN" altLang="en-US" sz="2000" u="sng" dirty="0"/>
                <a:t>中间产品产量</a:t>
              </a:r>
            </a:p>
          </p:txBody>
        </p:sp>
        <p:cxnSp>
          <p:nvCxnSpPr>
            <p:cNvPr id="9" name="直接箭头连接符 8"/>
            <p:cNvCxnSpPr/>
            <p:nvPr/>
          </p:nvCxnSpPr>
          <p:spPr>
            <a:xfrm flipV="1">
              <a:off x="6096000" y="2002055"/>
              <a:ext cx="1575335" cy="55889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0" name="矩形 9"/>
            <p:cNvSpPr/>
            <p:nvPr/>
          </p:nvSpPr>
          <p:spPr>
            <a:xfrm>
              <a:off x="3819416" y="3695161"/>
              <a:ext cx="2243097" cy="408952"/>
            </a:xfrm>
            <a:prstGeom prst="rect">
              <a:avLst/>
            </a:prstGeom>
          </p:spPr>
          <p:txBody>
            <a:bodyPr wrap="square">
              <a:spAutoFit/>
            </a:bodyPr>
            <a:lstStyle/>
            <a:p>
              <a:pPr lvl="0"/>
              <a:r>
                <a:rPr lang="zh-CN" altLang="en-US" sz="2000" dirty="0"/>
                <a:t>最终产品产量</a:t>
              </a:r>
            </a:p>
          </p:txBody>
        </p:sp>
        <p:sp>
          <p:nvSpPr>
            <p:cNvPr id="11" name="矩形 10"/>
            <p:cNvSpPr/>
            <p:nvPr/>
          </p:nvSpPr>
          <p:spPr>
            <a:xfrm rot="620988">
              <a:off x="559634" y="3988490"/>
              <a:ext cx="5198295" cy="408952"/>
            </a:xfrm>
            <a:prstGeom prst="rect">
              <a:avLst/>
            </a:prstGeom>
          </p:spPr>
          <p:txBody>
            <a:bodyPr wrap="square">
              <a:spAutoFit/>
            </a:bodyPr>
            <a:lstStyle/>
            <a:p>
              <a:pPr lvl="0" algn="ctr"/>
              <a:r>
                <a:rPr lang="zh-CN" altLang="en-US" sz="2000" dirty="0"/>
                <a:t>向外企业或市场销售</a:t>
              </a:r>
            </a:p>
          </p:txBody>
        </p:sp>
        <p:cxnSp>
          <p:nvCxnSpPr>
            <p:cNvPr id="12" name="直接箭头连接符 11"/>
            <p:cNvCxnSpPr>
              <a:endCxn id="13" idx="1"/>
            </p:cNvCxnSpPr>
            <p:nvPr/>
          </p:nvCxnSpPr>
          <p:spPr>
            <a:xfrm>
              <a:off x="6158517" y="3857293"/>
              <a:ext cx="1711562" cy="61062"/>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3" name="矩形 12"/>
            <p:cNvSpPr/>
            <p:nvPr/>
          </p:nvSpPr>
          <p:spPr>
            <a:xfrm>
              <a:off x="7870080" y="3713943"/>
              <a:ext cx="2243097" cy="408952"/>
            </a:xfrm>
            <a:prstGeom prst="rect">
              <a:avLst/>
            </a:prstGeom>
          </p:spPr>
          <p:txBody>
            <a:bodyPr wrap="square">
              <a:spAutoFit/>
            </a:bodyPr>
            <a:lstStyle/>
            <a:p>
              <a:pPr lvl="0"/>
              <a:r>
                <a:rPr lang="zh-CN" altLang="en-US" sz="2000" u="sng" dirty="0"/>
                <a:t>最终产品产值</a:t>
              </a:r>
            </a:p>
          </p:txBody>
        </p:sp>
        <p:sp>
          <p:nvSpPr>
            <p:cNvPr id="14" name="矩形 13"/>
            <p:cNvSpPr/>
            <p:nvPr/>
          </p:nvSpPr>
          <p:spPr>
            <a:xfrm rot="20348633">
              <a:off x="-547388" y="2333343"/>
              <a:ext cx="6096000" cy="408952"/>
            </a:xfrm>
            <a:prstGeom prst="rect">
              <a:avLst/>
            </a:prstGeom>
          </p:spPr>
          <p:txBody>
            <a:bodyPr>
              <a:spAutoFit/>
            </a:bodyPr>
            <a:lstStyle/>
            <a:p>
              <a:pPr lvl="0" algn="ctr"/>
              <a:r>
                <a:rPr lang="zh-CN" altLang="en-US" sz="2000" dirty="0"/>
                <a:t>本企业使用</a:t>
              </a:r>
            </a:p>
          </p:txBody>
        </p:sp>
        <p:sp>
          <p:nvSpPr>
            <p:cNvPr id="15" name="矩形 14"/>
            <p:cNvSpPr/>
            <p:nvPr/>
          </p:nvSpPr>
          <p:spPr>
            <a:xfrm>
              <a:off x="7224723" y="1204992"/>
              <a:ext cx="4369868" cy="724782"/>
            </a:xfrm>
            <a:prstGeom prst="rect">
              <a:avLst/>
            </a:prstGeom>
          </p:spPr>
          <p:txBody>
            <a:bodyPr wrap="square">
              <a:spAutoFit/>
            </a:bodyPr>
            <a:lstStyle/>
            <a:p>
              <a:pPr lvl="0" algn="ctr"/>
              <a:r>
                <a:rPr lang="zh-CN" altLang="en-US" sz="2000" dirty="0"/>
                <a:t>用于本企业下一生产工序</a:t>
              </a:r>
              <a:endParaRPr lang="en-US" altLang="zh-CN" sz="2000" dirty="0"/>
            </a:p>
            <a:p>
              <a:pPr lvl="0" algn="ctr"/>
              <a:r>
                <a:rPr lang="zh-CN" altLang="en-US" sz="2000" dirty="0"/>
                <a:t>未来可能形成其他的产品</a:t>
              </a:r>
              <a:endParaRPr lang="en-US" altLang="zh-CN" sz="2000" dirty="0"/>
            </a:p>
          </p:txBody>
        </p:sp>
        <p:sp>
          <p:nvSpPr>
            <p:cNvPr id="16" name="矩形 15"/>
            <p:cNvSpPr/>
            <p:nvPr/>
          </p:nvSpPr>
          <p:spPr>
            <a:xfrm>
              <a:off x="5806246" y="3348538"/>
              <a:ext cx="3031685" cy="345786"/>
            </a:xfrm>
            <a:prstGeom prst="rect">
              <a:avLst/>
            </a:prstGeom>
          </p:spPr>
          <p:txBody>
            <a:bodyPr wrap="square">
              <a:spAutoFit/>
            </a:bodyPr>
            <a:lstStyle/>
            <a:p>
              <a:pPr lvl="0"/>
              <a:r>
                <a:rPr lang="zh-CN" altLang="en-US" sz="1600" dirty="0"/>
                <a:t>*产品实际销售平均单价</a:t>
              </a:r>
            </a:p>
          </p:txBody>
        </p:sp>
        <p:sp>
          <p:nvSpPr>
            <p:cNvPr id="17" name="右大括号 16"/>
            <p:cNvSpPr/>
            <p:nvPr/>
          </p:nvSpPr>
          <p:spPr>
            <a:xfrm>
              <a:off x="9952522" y="3548593"/>
              <a:ext cx="442999" cy="2170157"/>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sz="1100"/>
            </a:p>
          </p:txBody>
        </p:sp>
        <p:sp>
          <p:nvSpPr>
            <p:cNvPr id="18" name="矩形 17"/>
            <p:cNvSpPr/>
            <p:nvPr/>
          </p:nvSpPr>
          <p:spPr>
            <a:xfrm>
              <a:off x="10560878" y="3475580"/>
              <a:ext cx="902811" cy="1671623"/>
            </a:xfrm>
            <a:prstGeom prst="rect">
              <a:avLst/>
            </a:prstGeom>
          </p:spPr>
          <p:txBody>
            <a:bodyPr wrap="square">
              <a:spAutoFit/>
            </a:bodyPr>
            <a:lstStyle/>
            <a:p>
              <a:r>
                <a:rPr lang="zh-CN" altLang="en-US" sz="2000" u="sng" dirty="0"/>
                <a:t>工</a:t>
              </a:r>
              <a:endParaRPr lang="en-US" altLang="zh-CN" sz="2000" u="sng" dirty="0"/>
            </a:p>
            <a:p>
              <a:r>
                <a:rPr lang="zh-CN" altLang="en-US" sz="2000" u="sng" dirty="0"/>
                <a:t>业</a:t>
              </a:r>
              <a:endParaRPr lang="en-US" altLang="zh-CN" sz="2000" u="sng" dirty="0"/>
            </a:p>
            <a:p>
              <a:r>
                <a:rPr lang="zh-CN" altLang="en-US" sz="2000" u="sng" dirty="0"/>
                <a:t>总</a:t>
              </a:r>
              <a:endParaRPr lang="en-US" altLang="zh-CN" sz="2000" u="sng" dirty="0"/>
            </a:p>
            <a:p>
              <a:r>
                <a:rPr lang="zh-CN" altLang="en-US" sz="2000" u="sng" dirty="0"/>
                <a:t>产</a:t>
              </a:r>
              <a:endParaRPr lang="en-US" altLang="zh-CN" sz="2000" u="sng" dirty="0"/>
            </a:p>
            <a:p>
              <a:r>
                <a:rPr lang="zh-CN" altLang="en-US" sz="2000" u="sng" dirty="0"/>
                <a:t>值</a:t>
              </a:r>
            </a:p>
          </p:txBody>
        </p:sp>
        <p:sp>
          <p:nvSpPr>
            <p:cNvPr id="19" name="矩形 18"/>
            <p:cNvSpPr/>
            <p:nvPr/>
          </p:nvSpPr>
          <p:spPr>
            <a:xfrm>
              <a:off x="7199761" y="5821324"/>
              <a:ext cx="4425275" cy="345786"/>
            </a:xfrm>
            <a:prstGeom prst="rect">
              <a:avLst/>
            </a:prstGeom>
          </p:spPr>
          <p:txBody>
            <a:bodyPr wrap="square">
              <a:spAutoFit/>
            </a:bodyPr>
            <a:lstStyle/>
            <a:p>
              <a:pPr lvl="0"/>
              <a:r>
                <a:rPr lang="zh-CN" altLang="en-US" sz="1600" dirty="0"/>
                <a:t>∑企业生产的所有最终产品产值之和</a:t>
              </a:r>
            </a:p>
          </p:txBody>
        </p:sp>
      </p:grpSp>
      <p:sp>
        <p:nvSpPr>
          <p:cNvPr id="20" name="文本框 31">
            <a:extLst>
              <a:ext uri="{FF2B5EF4-FFF2-40B4-BE49-F238E27FC236}">
                <a16:creationId xmlns:a16="http://schemas.microsoft.com/office/drawing/2014/main" id="{B7BDC8F7-400E-4B8A-9942-0768D35AE601}"/>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68730" y="266701"/>
            <a:ext cx="9774555" cy="518160"/>
          </a:xfrm>
        </p:spPr>
        <p:txBody>
          <a:bodyPr/>
          <a:lstStyle/>
          <a:p>
            <a:r>
              <a:rPr lang="zh-CN" altLang="en-US" dirty="0">
                <a:solidFill>
                  <a:srgbClr val="595959"/>
                </a:solidFill>
                <a:cs typeface="+mn-cs"/>
                <a:sym typeface="+mn-lt"/>
              </a:rPr>
              <a:t>重点指标讲解</a:t>
            </a:r>
            <a:r>
              <a:rPr lang="en-US" altLang="zh-CN" dirty="0">
                <a:solidFill>
                  <a:srgbClr val="595959"/>
                </a:solidFill>
                <a:cs typeface="+mn-cs"/>
                <a:sym typeface="+mn-lt"/>
              </a:rPr>
              <a:t>——</a:t>
            </a:r>
            <a:r>
              <a:rPr lang="zh-CN" altLang="en-US" dirty="0">
                <a:solidFill>
                  <a:srgbClr val="595959"/>
                </a:solidFill>
                <a:cs typeface="+mn-cs"/>
                <a:sym typeface="+mn-lt"/>
              </a:rPr>
              <a:t>工业总产值</a:t>
            </a:r>
          </a:p>
        </p:txBody>
      </p:sp>
      <p:sp>
        <p:nvSpPr>
          <p:cNvPr id="3" name="文本框 2"/>
          <p:cNvSpPr txBox="1"/>
          <p:nvPr/>
        </p:nvSpPr>
        <p:spPr>
          <a:xfrm>
            <a:off x="1014095" y="1212850"/>
            <a:ext cx="9533255" cy="1014730"/>
          </a:xfrm>
          <a:prstGeom prst="rect">
            <a:avLst/>
          </a:prstGeom>
          <a:noFill/>
        </p:spPr>
        <p:txBody>
          <a:bodyPr wrap="square" rtlCol="0">
            <a:spAutoFit/>
          </a:bodyPr>
          <a:lstStyle/>
          <a:p>
            <a:pPr>
              <a:lnSpc>
                <a:spcPct val="150000"/>
              </a:lnSpc>
              <a:defRPr/>
            </a:pPr>
            <a:r>
              <a:rPr lang="zh-CN" altLang="zh-CN" sz="2000" dirty="0">
                <a:latin typeface="+mn-ea"/>
              </a:rPr>
              <a:t>工业总产值（当年价格）指工业企业在报告期内生产的以货币形式表现的工业最终产品和提供工业劳务活动的总价值量。</a:t>
            </a:r>
            <a:endParaRPr lang="en-US" altLang="zh-CN" sz="2000" dirty="0">
              <a:latin typeface="+mn-ea"/>
            </a:endParaRPr>
          </a:p>
        </p:txBody>
      </p:sp>
      <p:pic>
        <p:nvPicPr>
          <p:cNvPr id="9" name="图片 3" descr="C:\Users\user\Desktop\新建文件夹\{F088582E-7EAD-4212-99B3-B2323D7D0B8D}.bmp"/>
          <p:cNvPicPr>
            <a:picLocks noChangeAspect="1" noChangeArrowheads="1"/>
          </p:cNvPicPr>
          <p:nvPr/>
        </p:nvPicPr>
        <p:blipFill>
          <a:blip r:embed="rId4" cstate="print">
            <a:extLst>
              <a:ext uri="{28A0092B-C50C-407E-A947-70E740481C1C}">
                <a14:useLocalDpi xmlns:a14="http://schemas.microsoft.com/office/drawing/2010/main" val="0"/>
              </a:ext>
            </a:extLst>
          </a:blip>
          <a:srcRect l="6146" t="4726" r="6708" b="3149"/>
          <a:stretch>
            <a:fillRect/>
          </a:stretch>
        </p:blipFill>
        <p:spPr bwMode="auto">
          <a:xfrm>
            <a:off x="1863725" y="2685415"/>
            <a:ext cx="756158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31">
            <a:extLst>
              <a:ext uri="{FF2B5EF4-FFF2-40B4-BE49-F238E27FC236}">
                <a16:creationId xmlns:a16="http://schemas.microsoft.com/office/drawing/2014/main" id="{C070A4DA-F51A-461D-B3FC-5771277ABD23}"/>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68976" y="1409087"/>
            <a:ext cx="8243149" cy="1132618"/>
          </a:xfrm>
          <a:prstGeom prst="rect">
            <a:avLst/>
          </a:prstGeom>
        </p:spPr>
        <p:txBody>
          <a:bodyPr wrap="square">
            <a:spAutoFit/>
          </a:bodyPr>
          <a:lstStyle/>
          <a:p>
            <a:pPr>
              <a:lnSpc>
                <a:spcPct val="120000"/>
              </a:lnSpc>
            </a:pPr>
            <a:r>
              <a:rPr lang="en-US" altLang="zh-CN" sz="2400" b="1" dirty="0"/>
              <a:t>1</a:t>
            </a:r>
            <a:r>
              <a:rPr lang="zh-CN" altLang="en-US" sz="2400" b="1" dirty="0"/>
              <a:t>、报告期生产的</a:t>
            </a:r>
            <a:r>
              <a:rPr lang="zh-CN" altLang="zh-CN" sz="2400" b="1" dirty="0"/>
              <a:t>成品价值</a:t>
            </a:r>
            <a:endParaRPr lang="en-US" altLang="zh-CN" sz="2400" dirty="0"/>
          </a:p>
          <a:p>
            <a:pPr>
              <a:lnSpc>
                <a:spcPct val="120000"/>
              </a:lnSpc>
              <a:spcBef>
                <a:spcPts val="1200"/>
              </a:spcBef>
            </a:pPr>
            <a:r>
              <a:rPr lang="en-US" altLang="zh-CN" sz="2000" dirty="0">
                <a:latin typeface="楷体" panose="02010609060101010101" pitchFamily="49" charset="-122"/>
                <a:ea typeface="楷体" panose="02010609060101010101" pitchFamily="49" charset="-122"/>
              </a:rPr>
              <a:t>    </a:t>
            </a:r>
            <a:r>
              <a:rPr lang="zh-CN" altLang="zh-CN" sz="2400" b="1" dirty="0">
                <a:latin typeface="华文中宋" panose="02010600040101010101" pitchFamily="2" charset="-122"/>
                <a:ea typeface="华文中宋" panose="02010600040101010101" pitchFamily="2" charset="-122"/>
              </a:rPr>
              <a:t>成品价值＝∑报告期生产量×实际销售价格</a:t>
            </a:r>
            <a:r>
              <a:rPr lang="zh-CN" altLang="en-US" sz="2400" b="1" dirty="0">
                <a:latin typeface="华文中宋" panose="02010600040101010101" pitchFamily="2" charset="-122"/>
                <a:ea typeface="华文中宋" panose="02010600040101010101" pitchFamily="2" charset="-122"/>
              </a:rPr>
              <a:t>（不含税）</a:t>
            </a:r>
            <a:endParaRPr lang="en-US" altLang="zh-CN" sz="2400" b="1" dirty="0">
              <a:latin typeface="华文中宋" panose="02010600040101010101" pitchFamily="2" charset="-122"/>
              <a:ea typeface="华文中宋" panose="02010600040101010101" pitchFamily="2" charset="-122"/>
            </a:endParaRPr>
          </a:p>
        </p:txBody>
      </p:sp>
      <p:pic>
        <p:nvPicPr>
          <p:cNvPr id="10" name="图片 3" descr="C:\Users\user\Desktop\新建文件夹\{F088582E-7EAD-4212-99B3-B2323D7D0B8D}.bm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46" t="4726" r="6708" b="64458"/>
          <a:stretch>
            <a:fillRect/>
          </a:stretch>
        </p:blipFill>
        <p:spPr bwMode="auto">
          <a:xfrm>
            <a:off x="7217410" y="266700"/>
            <a:ext cx="467550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2" descr="C:\Users\user\Desktop\新建文件夹\{5EC5ADD7-1267-4158-B995-EC9C4E1EB181}.bmp"/>
          <p:cNvPicPr>
            <a:picLocks noChangeAspect="1" noChangeArrowheads="1"/>
          </p:cNvPicPr>
          <p:nvPr/>
        </p:nvPicPr>
        <p:blipFill>
          <a:blip r:embed="rId4" cstate="print">
            <a:extLst>
              <a:ext uri="{28A0092B-C50C-407E-A947-70E740481C1C}">
                <a14:useLocalDpi xmlns:a14="http://schemas.microsoft.com/office/drawing/2010/main" val="0"/>
              </a:ext>
            </a:extLst>
          </a:blip>
          <a:srcRect l="9415" t="4926" r="5678" b="5911"/>
          <a:stretch>
            <a:fillRect/>
          </a:stretch>
        </p:blipFill>
        <p:spPr bwMode="auto">
          <a:xfrm>
            <a:off x="1832610" y="3134995"/>
            <a:ext cx="81724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7"/>
          <p:cNvSpPr>
            <a:spLocks noGrp="1"/>
          </p:cNvSpPr>
          <p:nvPr>
            <p:ph type="title"/>
          </p:nvPr>
        </p:nvSpPr>
        <p:spPr>
          <a:xfrm>
            <a:off x="1268730" y="266701"/>
            <a:ext cx="9774555" cy="518160"/>
          </a:xfrm>
        </p:spPr>
        <p:txBody>
          <a:bodyPr/>
          <a:lstStyle/>
          <a:p>
            <a:r>
              <a:rPr lang="zh-CN" altLang="en-US" dirty="0">
                <a:solidFill>
                  <a:srgbClr val="595959"/>
                </a:solidFill>
                <a:cs typeface="+mn-cs"/>
                <a:sym typeface="+mn-lt"/>
              </a:rPr>
              <a:t>重点指标讲解</a:t>
            </a:r>
            <a:r>
              <a:rPr lang="en-US" altLang="zh-CN" dirty="0">
                <a:solidFill>
                  <a:srgbClr val="595959"/>
                </a:solidFill>
                <a:cs typeface="+mn-cs"/>
                <a:sym typeface="+mn-lt"/>
              </a:rPr>
              <a:t>——</a:t>
            </a:r>
            <a:r>
              <a:rPr lang="zh-CN" altLang="en-US" dirty="0">
                <a:solidFill>
                  <a:srgbClr val="595959"/>
                </a:solidFill>
                <a:cs typeface="+mn-cs"/>
                <a:sym typeface="+mn-lt"/>
              </a:rPr>
              <a:t>工业总产值</a:t>
            </a:r>
          </a:p>
        </p:txBody>
      </p:sp>
      <p:sp>
        <p:nvSpPr>
          <p:cNvPr id="6" name="文本框 31">
            <a:extLst>
              <a:ext uri="{FF2B5EF4-FFF2-40B4-BE49-F238E27FC236}">
                <a16:creationId xmlns:a16="http://schemas.microsoft.com/office/drawing/2014/main" id="{0F8B8F56-564C-4557-B3D0-39EDB00D15B3}"/>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68976" y="1409087"/>
            <a:ext cx="8243149" cy="534035"/>
          </a:xfrm>
          <a:prstGeom prst="rect">
            <a:avLst/>
          </a:prstGeom>
        </p:spPr>
        <p:txBody>
          <a:bodyPr wrap="square">
            <a:spAutoFit/>
          </a:bodyPr>
          <a:lstStyle/>
          <a:p>
            <a:pPr>
              <a:lnSpc>
                <a:spcPct val="120000"/>
              </a:lnSpc>
            </a:pPr>
            <a:r>
              <a:rPr lang="en-US" altLang="zh-CN" sz="2400" b="1" dirty="0"/>
              <a:t>2</a:t>
            </a:r>
            <a:r>
              <a:rPr lang="zh-CN" altLang="en-US" sz="2400" b="1" dirty="0"/>
              <a:t>、</a:t>
            </a:r>
            <a:r>
              <a:rPr lang="zh-CN" sz="2400" b="1" dirty="0"/>
              <a:t>对外加工费收入</a:t>
            </a:r>
            <a:endParaRPr lang="en-US" altLang="zh-CN" sz="2400" b="1" dirty="0">
              <a:latin typeface="华文中宋" panose="02010600040101010101" pitchFamily="2" charset="-122"/>
              <a:ea typeface="华文中宋" panose="02010600040101010101" pitchFamily="2" charset="-122"/>
            </a:endParaRPr>
          </a:p>
        </p:txBody>
      </p:sp>
      <p:pic>
        <p:nvPicPr>
          <p:cNvPr id="10" name="图片 3" descr="C:\Users\user\Desktop\新建文件夹\{F088582E-7EAD-4212-99B3-B2323D7D0B8D}.bm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46" t="4726" r="6708" b="64458"/>
          <a:stretch>
            <a:fillRect/>
          </a:stretch>
        </p:blipFill>
        <p:spPr bwMode="auto">
          <a:xfrm>
            <a:off x="7217410" y="266700"/>
            <a:ext cx="467550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7"/>
          <p:cNvSpPr>
            <a:spLocks noGrp="1"/>
          </p:cNvSpPr>
          <p:nvPr>
            <p:ph type="title"/>
          </p:nvPr>
        </p:nvSpPr>
        <p:spPr>
          <a:xfrm>
            <a:off x="1268730" y="266701"/>
            <a:ext cx="9774555" cy="518160"/>
          </a:xfrm>
        </p:spPr>
        <p:txBody>
          <a:bodyPr/>
          <a:lstStyle/>
          <a:p>
            <a:r>
              <a:rPr lang="zh-CN" altLang="en-US" dirty="0">
                <a:solidFill>
                  <a:srgbClr val="595959"/>
                </a:solidFill>
                <a:cs typeface="+mn-cs"/>
                <a:sym typeface="+mn-lt"/>
              </a:rPr>
              <a:t>重点指标讲解</a:t>
            </a:r>
            <a:r>
              <a:rPr lang="en-US" altLang="zh-CN" dirty="0">
                <a:solidFill>
                  <a:srgbClr val="595959"/>
                </a:solidFill>
                <a:cs typeface="+mn-cs"/>
                <a:sym typeface="+mn-lt"/>
              </a:rPr>
              <a:t>——</a:t>
            </a:r>
            <a:r>
              <a:rPr lang="zh-CN" altLang="en-US" dirty="0">
                <a:solidFill>
                  <a:srgbClr val="595959"/>
                </a:solidFill>
                <a:cs typeface="+mn-cs"/>
                <a:sym typeface="+mn-lt"/>
              </a:rPr>
              <a:t>工业总产值</a:t>
            </a:r>
          </a:p>
        </p:txBody>
      </p:sp>
      <p:pic>
        <p:nvPicPr>
          <p:cNvPr id="4" name="图片 3" descr="C:\Users\user\Desktop\新建文件夹\{65E07677-22E6-4952-BEB0-97F041839CA5}.bmp"/>
          <p:cNvPicPr>
            <a:picLocks noChangeAspect="1" noChangeArrowheads="1"/>
          </p:cNvPicPr>
          <p:nvPr/>
        </p:nvPicPr>
        <p:blipFill>
          <a:blip r:embed="rId4" cstate="print">
            <a:extLst>
              <a:ext uri="{28A0092B-C50C-407E-A947-70E740481C1C}">
                <a14:useLocalDpi xmlns:a14="http://schemas.microsoft.com/office/drawing/2010/main" val="0"/>
              </a:ext>
            </a:extLst>
          </a:blip>
          <a:srcRect l="3616" t="3041" r="3641" b="3378"/>
          <a:stretch>
            <a:fillRect/>
          </a:stretch>
        </p:blipFill>
        <p:spPr bwMode="auto">
          <a:xfrm>
            <a:off x="2176145" y="2557780"/>
            <a:ext cx="7191375" cy="3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31">
            <a:extLst>
              <a:ext uri="{FF2B5EF4-FFF2-40B4-BE49-F238E27FC236}">
                <a16:creationId xmlns:a16="http://schemas.microsoft.com/office/drawing/2014/main" id="{680F3EF2-B713-46FE-9B55-00E3948FC590}"/>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custDataLst>
              <p:tags r:id="rId2"/>
            </p:custDataLst>
          </p:nvPr>
        </p:nvCxnSpPr>
        <p:spPr>
          <a:xfrm>
            <a:off x="3582035" y="958533"/>
            <a:ext cx="0" cy="4939665"/>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362" name="文本框 2"/>
          <p:cNvSpPr txBox="1"/>
          <p:nvPr>
            <p:custDataLst>
              <p:tags r:id="rId3"/>
            </p:custDataLst>
          </p:nvPr>
        </p:nvSpPr>
        <p:spPr>
          <a:xfrm>
            <a:off x="534670" y="3014345"/>
            <a:ext cx="3047365" cy="829945"/>
          </a:xfrm>
          <a:prstGeom prst="rect">
            <a:avLst/>
          </a:prstGeom>
          <a:noFill/>
          <a:ln w="9525">
            <a:noFill/>
          </a:ln>
        </p:spPr>
        <p:txBody>
          <a:bodyPr anchor="t" anchorCtr="0"/>
          <a:lstStyle/>
          <a:p>
            <a:pPr algn="ctr"/>
            <a:r>
              <a:rPr lang="zh-CN" altLang="en-US" sz="4800" b="1" dirty="0">
                <a:solidFill>
                  <a:srgbClr val="595959"/>
                </a:solidFill>
                <a:latin typeface="黑体" pitchFamily="49" charset="-122"/>
                <a:ea typeface="黑体" pitchFamily="49" charset="-122"/>
                <a:sym typeface="微软雅黑" pitchFamily="34" charset="-122"/>
              </a:rPr>
              <a:t>目录</a:t>
            </a:r>
          </a:p>
        </p:txBody>
      </p:sp>
      <p:grpSp>
        <p:nvGrpSpPr>
          <p:cNvPr id="15363" name="组合 6"/>
          <p:cNvGrpSpPr/>
          <p:nvPr/>
        </p:nvGrpSpPr>
        <p:grpSpPr>
          <a:xfrm>
            <a:off x="4366578" y="1557664"/>
            <a:ext cx="5336870" cy="879341"/>
            <a:chOff x="8421" y="1725"/>
            <a:chExt cx="8405" cy="1384"/>
          </a:xfrm>
        </p:grpSpPr>
        <p:sp>
          <p:nvSpPr>
            <p:cNvPr id="4" name="矩形: 圆角 3"/>
            <p:cNvSpPr/>
            <p:nvPr>
              <p:custDataLst>
                <p:tags r:id="rId8"/>
              </p:custDataLst>
            </p:nvPr>
          </p:nvSpPr>
          <p:spPr>
            <a:xfrm>
              <a:off x="8421" y="1725"/>
              <a:ext cx="1385" cy="13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1">
                  <a:ln>
                    <a:noFill/>
                  </a:ln>
                  <a:solidFill>
                    <a:schemeClr val="lt1"/>
                  </a:solidFill>
                  <a:effectLst/>
                  <a:uLnTx/>
                  <a:uFillTx/>
                  <a:latin typeface="黑体" pitchFamily="49" charset="-122"/>
                  <a:ea typeface="黑体" pitchFamily="49" charset="-122"/>
                  <a:cs typeface="+mn-cs"/>
                  <a:sym typeface="+mn-ea"/>
                </a:rPr>
                <a:t>1</a:t>
              </a:r>
            </a:p>
          </p:txBody>
        </p:sp>
        <p:sp>
          <p:nvSpPr>
            <p:cNvPr id="15365" name="文本框 7"/>
            <p:cNvSpPr txBox="1"/>
            <p:nvPr>
              <p:custDataLst>
                <p:tags r:id="rId9"/>
              </p:custDataLst>
            </p:nvPr>
          </p:nvSpPr>
          <p:spPr>
            <a:xfrm>
              <a:off x="10214" y="2266"/>
              <a:ext cx="6612" cy="582"/>
            </a:xfrm>
            <a:prstGeom prst="rect">
              <a:avLst/>
            </a:prstGeom>
            <a:noFill/>
            <a:ln w="9525">
              <a:noFill/>
            </a:ln>
          </p:spPr>
          <p:txBody>
            <a:bodyPr anchor="b" anchorCtr="0"/>
            <a:lstStyle/>
            <a:p>
              <a:r>
                <a:rPr lang="zh-CN" altLang="en-US" sz="2800" b="1" dirty="0"/>
                <a:t>工业统计原则及要求</a:t>
              </a:r>
            </a:p>
          </p:txBody>
        </p:sp>
      </p:grpSp>
      <p:grpSp>
        <p:nvGrpSpPr>
          <p:cNvPr id="15371" name="组合 14"/>
          <p:cNvGrpSpPr/>
          <p:nvPr/>
        </p:nvGrpSpPr>
        <p:grpSpPr>
          <a:xfrm>
            <a:off x="4366895" y="2967990"/>
            <a:ext cx="6542250" cy="879475"/>
            <a:chOff x="8421" y="7772"/>
            <a:chExt cx="10512" cy="1385"/>
          </a:xfrm>
        </p:grpSpPr>
        <p:sp>
          <p:nvSpPr>
            <p:cNvPr id="6" name="矩形: 圆角 5"/>
            <p:cNvSpPr/>
            <p:nvPr>
              <p:custDataLst>
                <p:tags r:id="rId6"/>
              </p:custDataLst>
            </p:nvPr>
          </p:nvSpPr>
          <p:spPr>
            <a:xfrm>
              <a:off x="8421" y="7772"/>
              <a:ext cx="1385" cy="13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1">
                  <a:ln>
                    <a:noFill/>
                  </a:ln>
                  <a:solidFill>
                    <a:schemeClr val="lt1"/>
                  </a:solidFill>
                  <a:effectLst/>
                  <a:uLnTx/>
                  <a:uFillTx/>
                  <a:latin typeface="黑体" pitchFamily="49" charset="-122"/>
                  <a:ea typeface="黑体" pitchFamily="49" charset="-122"/>
                  <a:cs typeface="+mn-cs"/>
                  <a:sym typeface="+mn-ea"/>
                </a:rPr>
                <a:t>2</a:t>
              </a:r>
            </a:p>
          </p:txBody>
        </p:sp>
        <p:sp>
          <p:nvSpPr>
            <p:cNvPr id="15373" name="文本框 11"/>
            <p:cNvSpPr txBox="1"/>
            <p:nvPr>
              <p:custDataLst>
                <p:tags r:id="rId7"/>
              </p:custDataLst>
            </p:nvPr>
          </p:nvSpPr>
          <p:spPr>
            <a:xfrm>
              <a:off x="10249" y="8173"/>
              <a:ext cx="8684" cy="582"/>
            </a:xfrm>
            <a:prstGeom prst="rect">
              <a:avLst/>
            </a:prstGeom>
            <a:noFill/>
            <a:ln w="9525">
              <a:noFill/>
            </a:ln>
          </p:spPr>
          <p:txBody>
            <a:bodyPr anchor="b" anchorCtr="0"/>
            <a:lstStyle/>
            <a:p>
              <a:r>
                <a:rPr lang="zh-CN" altLang="en-US" sz="2800" b="1" dirty="0">
                  <a:sym typeface="+mn-ea"/>
                </a:rPr>
                <a:t>工业统计报表填报注意事项</a:t>
              </a:r>
              <a:endParaRPr lang="zh-CN" altLang="en-US" sz="2800" b="1" dirty="0">
                <a:solidFill>
                  <a:srgbClr val="595959"/>
                </a:solidFill>
                <a:latin typeface="黑体" pitchFamily="49" charset="-122"/>
                <a:ea typeface="黑体" pitchFamily="49" charset="-122"/>
                <a:sym typeface="+mn-ea"/>
              </a:endParaRPr>
            </a:p>
          </p:txBody>
        </p:sp>
      </p:grpSp>
      <p:grpSp>
        <p:nvGrpSpPr>
          <p:cNvPr id="3" name="组合 14"/>
          <p:cNvGrpSpPr/>
          <p:nvPr/>
        </p:nvGrpSpPr>
        <p:grpSpPr>
          <a:xfrm>
            <a:off x="4366895" y="4354830"/>
            <a:ext cx="6542250" cy="879475"/>
            <a:chOff x="8421" y="7772"/>
            <a:chExt cx="10512" cy="1385"/>
          </a:xfrm>
        </p:grpSpPr>
        <p:sp>
          <p:nvSpPr>
            <p:cNvPr id="5" name="矩形: 圆角 5"/>
            <p:cNvSpPr/>
            <p:nvPr>
              <p:custDataLst>
                <p:tags r:id="rId4"/>
              </p:custDataLst>
            </p:nvPr>
          </p:nvSpPr>
          <p:spPr>
            <a:xfrm>
              <a:off x="8421" y="7772"/>
              <a:ext cx="1385" cy="138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1">
                  <a:ln>
                    <a:noFill/>
                  </a:ln>
                  <a:solidFill>
                    <a:schemeClr val="lt1"/>
                  </a:solidFill>
                  <a:effectLst/>
                  <a:uLnTx/>
                  <a:uFillTx/>
                  <a:latin typeface="黑体" pitchFamily="49" charset="-122"/>
                  <a:ea typeface="黑体" pitchFamily="49" charset="-122"/>
                  <a:cs typeface="+mn-cs"/>
                  <a:sym typeface="+mn-ea"/>
                </a:rPr>
                <a:t>3</a:t>
              </a:r>
            </a:p>
          </p:txBody>
        </p:sp>
        <p:sp>
          <p:nvSpPr>
            <p:cNvPr id="7" name="文本框 11"/>
            <p:cNvSpPr txBox="1"/>
            <p:nvPr>
              <p:custDataLst>
                <p:tags r:id="rId5"/>
              </p:custDataLst>
            </p:nvPr>
          </p:nvSpPr>
          <p:spPr>
            <a:xfrm>
              <a:off x="10249" y="8173"/>
              <a:ext cx="8684" cy="582"/>
            </a:xfrm>
            <a:prstGeom prst="rect">
              <a:avLst/>
            </a:prstGeom>
            <a:noFill/>
            <a:ln w="9525">
              <a:noFill/>
            </a:ln>
          </p:spPr>
          <p:txBody>
            <a:bodyPr anchor="b" anchorCtr="0"/>
            <a:lstStyle/>
            <a:p>
              <a:r>
                <a:rPr lang="zh-CN" altLang="en-US" sz="2800" b="1" dirty="0">
                  <a:sym typeface="+mn-ea"/>
                </a:rPr>
                <a:t>产值核查有关工作要求</a:t>
              </a:r>
              <a:endParaRPr lang="zh-CN" altLang="en-US" sz="2800" b="1" dirty="0">
                <a:solidFill>
                  <a:srgbClr val="595959"/>
                </a:solidFill>
                <a:latin typeface="黑体" pitchFamily="49" charset="-122"/>
                <a:ea typeface="黑体" pitchFamily="49" charset="-122"/>
                <a:sym typeface="+mn-ea"/>
              </a:endParaRPr>
            </a:p>
          </p:txBody>
        </p:sp>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68976" y="1409087"/>
            <a:ext cx="8243149" cy="2196465"/>
          </a:xfrm>
          <a:prstGeom prst="rect">
            <a:avLst/>
          </a:prstGeom>
        </p:spPr>
        <p:txBody>
          <a:bodyPr wrap="square">
            <a:spAutoFit/>
          </a:bodyPr>
          <a:lstStyle/>
          <a:p>
            <a:pPr>
              <a:lnSpc>
                <a:spcPct val="120000"/>
              </a:lnSpc>
            </a:pPr>
            <a:r>
              <a:rPr lang="en-US" altLang="zh-CN" sz="2400" b="1" dirty="0"/>
              <a:t>3</a:t>
            </a:r>
            <a:r>
              <a:rPr lang="zh-CN" altLang="en-US" sz="2400" b="1" dirty="0"/>
              <a:t>、</a:t>
            </a:r>
            <a:r>
              <a:rPr lang="zh-CN" altLang="zh-CN" sz="2400" b="1" dirty="0">
                <a:sym typeface="+mn-ea"/>
              </a:rPr>
              <a:t>自制半成品在制品期末期初差额价值</a:t>
            </a:r>
            <a:endParaRPr lang="en-US" altLang="zh-CN" sz="2400" dirty="0"/>
          </a:p>
          <a:p>
            <a:pPr>
              <a:lnSpc>
                <a:spcPct val="150000"/>
              </a:lnSpc>
            </a:pPr>
            <a:r>
              <a:rPr lang="en-US" altLang="zh-CN" sz="2000" dirty="0">
                <a:latin typeface="楷体" panose="02010609060101010101" pitchFamily="49" charset="-122"/>
                <a:ea typeface="楷体" panose="02010609060101010101" pitchFamily="49" charset="-122"/>
              </a:rPr>
              <a:t>       </a:t>
            </a:r>
            <a:r>
              <a:rPr lang="zh-CN" altLang="zh-CN" sz="2400" dirty="0">
                <a:sym typeface="+mn-ea"/>
              </a:rPr>
              <a:t>凡是企业会计产品成本核算中计算半成品、在制品成本，则工业总产值中必须包括自制半成品在制品期末期初差额价值</a:t>
            </a:r>
            <a:r>
              <a:rPr lang="zh-CN" altLang="en-US" sz="2400" dirty="0">
                <a:sym typeface="+mn-ea"/>
              </a:rPr>
              <a:t>，</a:t>
            </a:r>
            <a:r>
              <a:rPr lang="zh-CN" altLang="zh-CN" sz="2400" dirty="0">
                <a:sym typeface="+mn-ea"/>
              </a:rPr>
              <a:t>反之则不包括。</a:t>
            </a:r>
            <a:endParaRPr lang="en-US" altLang="zh-CN" sz="2400" b="1" dirty="0">
              <a:latin typeface="华文中宋" panose="02010600040101010101" pitchFamily="2" charset="-122"/>
              <a:ea typeface="华文中宋" panose="02010600040101010101" pitchFamily="2" charset="-122"/>
            </a:endParaRPr>
          </a:p>
        </p:txBody>
      </p:sp>
      <p:pic>
        <p:nvPicPr>
          <p:cNvPr id="10" name="图片 3" descr="C:\Users\user\Desktop\新建文件夹\{F088582E-7EAD-4212-99B3-B2323D7D0B8D}.bm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46" t="4726" r="6708" b="64458"/>
          <a:stretch>
            <a:fillRect/>
          </a:stretch>
        </p:blipFill>
        <p:spPr bwMode="auto">
          <a:xfrm>
            <a:off x="7217410" y="266700"/>
            <a:ext cx="467550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7"/>
          <p:cNvSpPr>
            <a:spLocks noGrp="1"/>
          </p:cNvSpPr>
          <p:nvPr>
            <p:ph type="title"/>
          </p:nvPr>
        </p:nvSpPr>
        <p:spPr>
          <a:xfrm>
            <a:off x="1268730" y="266701"/>
            <a:ext cx="9774555" cy="518160"/>
          </a:xfrm>
        </p:spPr>
        <p:txBody>
          <a:bodyPr/>
          <a:lstStyle/>
          <a:p>
            <a:r>
              <a:rPr lang="zh-CN" altLang="en-US" dirty="0">
                <a:solidFill>
                  <a:srgbClr val="595959"/>
                </a:solidFill>
                <a:cs typeface="+mn-cs"/>
                <a:sym typeface="+mn-lt"/>
              </a:rPr>
              <a:t>重点指标讲解</a:t>
            </a:r>
            <a:r>
              <a:rPr lang="en-US" altLang="zh-CN" dirty="0">
                <a:solidFill>
                  <a:srgbClr val="595959"/>
                </a:solidFill>
                <a:cs typeface="+mn-cs"/>
                <a:sym typeface="+mn-lt"/>
              </a:rPr>
              <a:t>——</a:t>
            </a:r>
            <a:r>
              <a:rPr lang="zh-CN" altLang="en-US" dirty="0">
                <a:solidFill>
                  <a:srgbClr val="595959"/>
                </a:solidFill>
                <a:cs typeface="+mn-cs"/>
                <a:sym typeface="+mn-lt"/>
              </a:rPr>
              <a:t>工业总产值</a:t>
            </a:r>
          </a:p>
        </p:txBody>
      </p:sp>
      <p:sp>
        <p:nvSpPr>
          <p:cNvPr id="5" name="文本框 31">
            <a:extLst>
              <a:ext uri="{FF2B5EF4-FFF2-40B4-BE49-F238E27FC236}">
                <a16:creationId xmlns:a16="http://schemas.microsoft.com/office/drawing/2014/main" id="{7482AFFC-D945-4010-AC7E-625035B393CF}"/>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C:\Users\user\Desktop\新建文件夹\{F088582E-7EAD-4212-99B3-B2323D7D0B8D}.bm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46" t="4726" r="6708" b="64458"/>
          <a:stretch>
            <a:fillRect/>
          </a:stretch>
        </p:blipFill>
        <p:spPr bwMode="auto">
          <a:xfrm>
            <a:off x="7217410" y="266700"/>
            <a:ext cx="467550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7"/>
          <p:cNvSpPr>
            <a:spLocks noGrp="1"/>
          </p:cNvSpPr>
          <p:nvPr>
            <p:ph type="title"/>
          </p:nvPr>
        </p:nvSpPr>
        <p:spPr>
          <a:xfrm>
            <a:off x="1268730" y="266701"/>
            <a:ext cx="9774555" cy="518160"/>
          </a:xfrm>
        </p:spPr>
        <p:txBody>
          <a:bodyPr/>
          <a:lstStyle/>
          <a:p>
            <a:r>
              <a:rPr lang="zh-CN" altLang="en-US" dirty="0">
                <a:solidFill>
                  <a:srgbClr val="595959"/>
                </a:solidFill>
                <a:cs typeface="+mn-cs"/>
                <a:sym typeface="+mn-lt"/>
              </a:rPr>
              <a:t>重点指标讲解</a:t>
            </a:r>
            <a:r>
              <a:rPr lang="en-US" altLang="zh-CN" dirty="0">
                <a:solidFill>
                  <a:srgbClr val="595959"/>
                </a:solidFill>
                <a:cs typeface="+mn-cs"/>
                <a:sym typeface="+mn-lt"/>
              </a:rPr>
              <a:t>——</a:t>
            </a:r>
            <a:r>
              <a:rPr lang="zh-CN" altLang="en-US" dirty="0">
                <a:solidFill>
                  <a:srgbClr val="595959"/>
                </a:solidFill>
                <a:cs typeface="+mn-cs"/>
                <a:sym typeface="+mn-lt"/>
              </a:rPr>
              <a:t>工业总产值</a:t>
            </a:r>
          </a:p>
        </p:txBody>
      </p:sp>
      <p:sp>
        <p:nvSpPr>
          <p:cNvPr id="6" name="文本框 5"/>
          <p:cNvSpPr txBox="1"/>
          <p:nvPr/>
        </p:nvSpPr>
        <p:spPr>
          <a:xfrm>
            <a:off x="963931" y="2154635"/>
            <a:ext cx="7084694" cy="1826650"/>
          </a:xfrm>
          <a:prstGeom prst="rect">
            <a:avLst/>
          </a:prstGeom>
          <a:noFill/>
        </p:spPr>
        <p:txBody>
          <a:bodyPr wrap="square" lIns="65020" tIns="32510" rIns="65020" bIns="32510" rtlCol="0">
            <a:spAutoFit/>
          </a:bodyPr>
          <a:lstStyle/>
          <a:p>
            <a:r>
              <a:rPr lang="zh-CN" altLang="zh-CN" sz="2800" dirty="0">
                <a:latin typeface="+mn-ea"/>
                <a:ea typeface="+mn-ea"/>
                <a:cs typeface="+mn-ea"/>
                <a:sym typeface="+mn-ea"/>
              </a:rPr>
              <a:t>分行业产值</a:t>
            </a:r>
            <a:endParaRPr lang="en-US" altLang="zh-CN" sz="2800" dirty="0">
              <a:latin typeface="+mn-ea"/>
              <a:ea typeface="+mn-ea"/>
              <a:cs typeface="+mn-ea"/>
            </a:endParaRPr>
          </a:p>
          <a:p>
            <a:pPr marL="457200" indent="-457200">
              <a:lnSpc>
                <a:spcPct val="150000"/>
              </a:lnSpc>
              <a:buFont typeface="Wingdings" panose="05000000000000000000" charset="0"/>
              <a:buChar char=""/>
            </a:pPr>
            <a:r>
              <a:rPr lang="zh-CN" altLang="en-US" sz="2000" dirty="0">
                <a:ea typeface="方正楷体_GBK" panose="02000000000000000000" charset="-122"/>
                <a:sym typeface="+mn-ea"/>
              </a:rPr>
              <a:t>分行业产值合计应＝企业工业总产值</a:t>
            </a:r>
            <a:endParaRPr lang="en-US" altLang="zh-CN" sz="2000" dirty="0">
              <a:ea typeface="方正楷体_GBK" panose="02000000000000000000" charset="-122"/>
            </a:endParaRPr>
          </a:p>
          <a:p>
            <a:pPr marL="457200" indent="-457200">
              <a:lnSpc>
                <a:spcPct val="150000"/>
              </a:lnSpc>
              <a:buFont typeface="Wingdings" panose="05000000000000000000" charset="0"/>
              <a:buChar char=""/>
            </a:pPr>
            <a:r>
              <a:rPr lang="zh-CN" altLang="en-US" sz="2000" dirty="0">
                <a:ea typeface="方正楷体_GBK" panose="02000000000000000000" charset="-122"/>
              </a:rPr>
              <a:t>应根据企业产品和业务变化新增分行业</a:t>
            </a:r>
            <a:endParaRPr lang="en-US" altLang="zh-CN" sz="2000" dirty="0">
              <a:ea typeface="方正楷体_GBK" panose="02000000000000000000" charset="-122"/>
            </a:endParaRPr>
          </a:p>
          <a:p>
            <a:pPr marL="457200" indent="-457200">
              <a:lnSpc>
                <a:spcPct val="150000"/>
              </a:lnSpc>
              <a:buFont typeface="Wingdings" panose="05000000000000000000" charset="0"/>
              <a:buChar char=""/>
            </a:pPr>
            <a:r>
              <a:rPr lang="zh-CN" altLang="en-US" sz="2000" dirty="0">
                <a:ea typeface="方正楷体_GBK" panose="02000000000000000000" charset="-122"/>
              </a:rPr>
              <a:t>企业不再生产的分行业本年应填</a:t>
            </a:r>
            <a:r>
              <a:rPr lang="en-US" altLang="zh-CN" sz="2000" dirty="0">
                <a:ea typeface="方正楷体_GBK" panose="02000000000000000000" charset="-122"/>
              </a:rPr>
              <a:t>0</a:t>
            </a:r>
          </a:p>
        </p:txBody>
      </p:sp>
      <p:pic>
        <p:nvPicPr>
          <p:cNvPr id="2" name="图片 1"/>
          <p:cNvPicPr>
            <a:picLocks noChangeAspect="1"/>
          </p:cNvPicPr>
          <p:nvPr/>
        </p:nvPicPr>
        <p:blipFill>
          <a:blip r:embed="rId4" cstate="print"/>
          <a:stretch>
            <a:fillRect/>
          </a:stretch>
        </p:blipFill>
        <p:spPr>
          <a:xfrm>
            <a:off x="6000750" y="2154635"/>
            <a:ext cx="5759044" cy="3430970"/>
          </a:xfrm>
          <a:prstGeom prst="rect">
            <a:avLst/>
          </a:prstGeom>
        </p:spPr>
      </p:pic>
      <p:sp>
        <p:nvSpPr>
          <p:cNvPr id="7" name="文本框 31">
            <a:extLst>
              <a:ext uri="{FF2B5EF4-FFF2-40B4-BE49-F238E27FC236}">
                <a16:creationId xmlns:a16="http://schemas.microsoft.com/office/drawing/2014/main" id="{A5101028-C447-49D6-A01F-2BB9E36E5960}"/>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268730" y="266701"/>
            <a:ext cx="9774555" cy="518160"/>
          </a:xfrm>
        </p:spPr>
        <p:txBody>
          <a:bodyPr/>
          <a:lstStyle/>
          <a:p>
            <a:r>
              <a:rPr lang="zh-CN" altLang="en-US" dirty="0">
                <a:solidFill>
                  <a:srgbClr val="595959"/>
                </a:solidFill>
                <a:cs typeface="+mn-cs"/>
                <a:sym typeface="+mn-lt"/>
              </a:rPr>
              <a:t>重点指标讲解</a:t>
            </a:r>
            <a:r>
              <a:rPr lang="en-US" altLang="zh-CN" dirty="0">
                <a:solidFill>
                  <a:srgbClr val="595959"/>
                </a:solidFill>
                <a:cs typeface="+mn-cs"/>
                <a:sym typeface="+mn-lt"/>
              </a:rPr>
              <a:t>——</a:t>
            </a:r>
            <a:r>
              <a:rPr lang="zh-CN" altLang="en-US" dirty="0">
                <a:solidFill>
                  <a:srgbClr val="595959"/>
                </a:solidFill>
                <a:cs typeface="+mn-cs"/>
                <a:sym typeface="+mn-lt"/>
              </a:rPr>
              <a:t>工业产品产量</a:t>
            </a:r>
          </a:p>
        </p:txBody>
      </p:sp>
      <p:sp>
        <p:nvSpPr>
          <p:cNvPr id="5" name="文本框 4"/>
          <p:cNvSpPr txBox="1"/>
          <p:nvPr/>
        </p:nvSpPr>
        <p:spPr>
          <a:xfrm>
            <a:off x="1037589" y="1388745"/>
            <a:ext cx="10363835" cy="1754326"/>
          </a:xfrm>
          <a:prstGeom prst="rect">
            <a:avLst/>
          </a:prstGeom>
          <a:noFill/>
        </p:spPr>
        <p:txBody>
          <a:bodyPr wrap="square" rtlCol="0" anchor="t">
            <a:spAutoFit/>
          </a:bodyPr>
          <a:lstStyle/>
          <a:p>
            <a:pPr>
              <a:lnSpc>
                <a:spcPct val="150000"/>
              </a:lnSpc>
            </a:pPr>
            <a:r>
              <a:rPr lang="zh-CN" altLang="en-US" sz="2800" dirty="0">
                <a:sym typeface="+mn-ea"/>
              </a:rPr>
              <a:t>产品产量是</a:t>
            </a:r>
            <a:r>
              <a:rPr lang="zh-CN" altLang="zh-CN" sz="2800" dirty="0">
                <a:sym typeface="+mn-ea"/>
              </a:rPr>
              <a:t>指工业企业在报告期内生产的并符合产品质量要求的实物数量，包括商品量和自用量两部分。</a:t>
            </a:r>
            <a:endParaRPr lang="zh-CN" altLang="zh-CN" sz="2400" dirty="0">
              <a:sym typeface="+mn-ea"/>
            </a:endParaRPr>
          </a:p>
          <a:p>
            <a:endParaRPr lang="zh-CN" altLang="en-US" sz="2400" dirty="0"/>
          </a:p>
        </p:txBody>
      </p:sp>
      <p:sp>
        <p:nvSpPr>
          <p:cNvPr id="6" name="文本框 31">
            <a:extLst>
              <a:ext uri="{FF2B5EF4-FFF2-40B4-BE49-F238E27FC236}">
                <a16:creationId xmlns:a16="http://schemas.microsoft.com/office/drawing/2014/main" id="{3DF0A1B6-659D-4315-B3A8-B353378625A4}"/>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06</a:t>
            </a:r>
          </a:p>
        </p:txBody>
      </p:sp>
      <p:pic>
        <p:nvPicPr>
          <p:cNvPr id="7" name="图片 6" descr="产值.jpg">
            <a:extLst>
              <a:ext uri="{FF2B5EF4-FFF2-40B4-BE49-F238E27FC236}">
                <a16:creationId xmlns:a16="http://schemas.microsoft.com/office/drawing/2014/main" id="{E554570C-A94A-428D-8E33-331804A5A8CB}"/>
              </a:ext>
            </a:extLst>
          </p:cNvPr>
          <p:cNvPicPr>
            <a:picLocks noChangeAspect="1"/>
          </p:cNvPicPr>
          <p:nvPr/>
        </p:nvPicPr>
        <p:blipFill>
          <a:blip r:embed="rId3" cstate="print"/>
          <a:stretch>
            <a:fillRect/>
          </a:stretch>
        </p:blipFill>
        <p:spPr>
          <a:xfrm>
            <a:off x="6096000" y="2686050"/>
            <a:ext cx="5732145" cy="4076700"/>
          </a:xfrm>
          <a:prstGeom prst="rect">
            <a:avLst/>
          </a:prstGeom>
        </p:spPr>
      </p:pic>
      <p:sp>
        <p:nvSpPr>
          <p:cNvPr id="8" name="文本框 7">
            <a:extLst>
              <a:ext uri="{FF2B5EF4-FFF2-40B4-BE49-F238E27FC236}">
                <a16:creationId xmlns:a16="http://schemas.microsoft.com/office/drawing/2014/main" id="{EF2BCDFE-26F6-480D-BA8F-389C4F3DD455}"/>
              </a:ext>
            </a:extLst>
          </p:cNvPr>
          <p:cNvSpPr txBox="1"/>
          <p:nvPr/>
        </p:nvSpPr>
        <p:spPr>
          <a:xfrm>
            <a:off x="1037589" y="3143071"/>
            <a:ext cx="4631690" cy="3441327"/>
          </a:xfrm>
          <a:prstGeom prst="rect">
            <a:avLst/>
          </a:prstGeom>
          <a:noFill/>
        </p:spPr>
        <p:txBody>
          <a:bodyPr wrap="square">
            <a:spAutoFit/>
          </a:bodyPr>
          <a:lstStyle/>
          <a:p>
            <a:pPr marL="342900" indent="-342900">
              <a:lnSpc>
                <a:spcPct val="150000"/>
              </a:lnSpc>
              <a:spcBef>
                <a:spcPts val="600"/>
              </a:spcBef>
              <a:buFont typeface="Wingdings" panose="05000000000000000000" charset="0"/>
              <a:buChar char=""/>
            </a:pPr>
            <a:r>
              <a:rPr lang="zh-CN" altLang="en-US" sz="1800" dirty="0">
                <a:latin typeface="方正楷体_GBK" panose="02000000000000000000" charset="-122"/>
                <a:ea typeface="方正楷体_GBK" panose="02000000000000000000" charset="-122"/>
                <a:sym typeface="+mn-ea"/>
              </a:rPr>
              <a:t>企业生产的各类工业产品，只有符合工业统计制度关于</a:t>
            </a:r>
            <a:r>
              <a:rPr lang="en-US" altLang="zh-CN" sz="1800" dirty="0">
                <a:latin typeface="方正楷体_GBK" panose="02000000000000000000" charset="-122"/>
                <a:ea typeface="方正楷体_GBK" panose="02000000000000000000" charset="-122"/>
                <a:sym typeface="+mn-ea"/>
              </a:rPr>
              <a:t>《</a:t>
            </a:r>
            <a:r>
              <a:rPr lang="zh-CN" altLang="en-US" sz="1800" dirty="0">
                <a:latin typeface="方正楷体_GBK" panose="02000000000000000000" charset="-122"/>
                <a:ea typeface="方正楷体_GBK" panose="02000000000000000000" charset="-122"/>
                <a:sym typeface="+mn-ea"/>
              </a:rPr>
              <a:t>规模以上工业产品产量目录</a:t>
            </a:r>
            <a:r>
              <a:rPr lang="en-US" altLang="zh-CN" sz="1800" dirty="0">
                <a:latin typeface="方正楷体_GBK" panose="02000000000000000000" charset="-122"/>
                <a:ea typeface="方正楷体_GBK" panose="02000000000000000000" charset="-122"/>
                <a:sym typeface="+mn-ea"/>
              </a:rPr>
              <a:t>》</a:t>
            </a:r>
            <a:r>
              <a:rPr lang="zh-CN" altLang="en-US" sz="1800" dirty="0">
                <a:latin typeface="方正楷体_GBK" panose="02000000000000000000" charset="-122"/>
                <a:ea typeface="方正楷体_GBK" panose="02000000000000000000" charset="-122"/>
                <a:sym typeface="+mn-ea"/>
              </a:rPr>
              <a:t>里的</a:t>
            </a:r>
            <a:r>
              <a:rPr lang="zh-CN" altLang="zh-CN" sz="1800" dirty="0">
                <a:latin typeface="方正楷体_GBK" panose="02000000000000000000" charset="-122"/>
                <a:ea typeface="方正楷体_GBK" panose="02000000000000000000" charset="-122"/>
                <a:sym typeface="+mn-ea"/>
              </a:rPr>
              <a:t>产品生产时才需要填报产品产量，未列入目录的产品不报产品产量。</a:t>
            </a:r>
            <a:endParaRPr lang="en-US" altLang="zh-CN" sz="1800" dirty="0">
              <a:latin typeface="方正楷体_GBK" panose="02000000000000000000" charset="-122"/>
              <a:ea typeface="方正楷体_GBK" panose="02000000000000000000" charset="-122"/>
            </a:endParaRPr>
          </a:p>
          <a:p>
            <a:pPr marL="342900" indent="-342900">
              <a:lnSpc>
                <a:spcPct val="150000"/>
              </a:lnSpc>
              <a:spcBef>
                <a:spcPts val="600"/>
              </a:spcBef>
              <a:buFont typeface="Wingdings" panose="05000000000000000000" charset="0"/>
              <a:buChar char=""/>
            </a:pPr>
            <a:r>
              <a:rPr lang="zh-CN" altLang="en-US" sz="1800" b="1" dirty="0">
                <a:solidFill>
                  <a:srgbClr val="FF0000"/>
                </a:solidFill>
                <a:latin typeface="方正楷体_GBK" panose="02000000000000000000" charset="-122"/>
                <a:ea typeface="方正楷体_GBK" panose="02000000000000000000" charset="-122"/>
                <a:sym typeface="+mn-ea"/>
              </a:rPr>
              <a:t>产品产量的填报包括中间产品产量和最终产品产量中间产品算入产量，但不算产值</a:t>
            </a:r>
            <a:r>
              <a:rPr lang="zh-CN" altLang="en-US" sz="1800" b="1" dirty="0">
                <a:solidFill>
                  <a:srgbClr val="FF0000"/>
                </a:solidFill>
                <a:latin typeface="楷体" panose="02010609060101010101" pitchFamily="49" charset="-122"/>
                <a:ea typeface="楷体" panose="02010609060101010101" pitchFamily="49" charset="-122"/>
                <a:sym typeface="+mn-ea"/>
              </a:rPr>
              <a:t>。</a:t>
            </a:r>
            <a:endParaRPr lang="en-US" altLang="zh-CN" sz="2000" b="1" dirty="0">
              <a:solidFill>
                <a:srgbClr val="FF0000"/>
              </a:solidFill>
              <a:latin typeface="楷体" panose="02010609060101010101" pitchFamily="49" charset="-122"/>
              <a:ea typeface="楷体" panose="02010609060101010101" pitchFamily="49" charset="-122"/>
            </a:endParaRPr>
          </a:p>
        </p:txBody>
      </p:sp>
      <p:sp>
        <p:nvSpPr>
          <p:cNvPr id="9" name="矩形: 圆角 8">
            <a:extLst>
              <a:ext uri="{FF2B5EF4-FFF2-40B4-BE49-F238E27FC236}">
                <a16:creationId xmlns:a16="http://schemas.microsoft.com/office/drawing/2014/main" id="{703A27DB-A3AA-4E03-8CFD-C7D999C22A1D}"/>
              </a:ext>
            </a:extLst>
          </p:cNvPr>
          <p:cNvSpPr/>
          <p:nvPr/>
        </p:nvSpPr>
        <p:spPr>
          <a:xfrm>
            <a:off x="6219506" y="6055676"/>
            <a:ext cx="5524819" cy="38322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268730" y="266701"/>
            <a:ext cx="9774555" cy="518160"/>
          </a:xfrm>
        </p:spPr>
        <p:txBody>
          <a:bodyPr/>
          <a:lstStyle/>
          <a:p>
            <a:r>
              <a:rPr lang="zh-CN" altLang="en-US" dirty="0">
                <a:solidFill>
                  <a:srgbClr val="595959"/>
                </a:solidFill>
                <a:cs typeface="+mn-cs"/>
                <a:sym typeface="+mn-lt"/>
              </a:rPr>
              <a:t>重点指标讲解</a:t>
            </a:r>
            <a:r>
              <a:rPr lang="en-US" altLang="zh-CN" dirty="0">
                <a:solidFill>
                  <a:srgbClr val="595959"/>
                </a:solidFill>
                <a:cs typeface="+mn-cs"/>
                <a:sym typeface="+mn-lt"/>
              </a:rPr>
              <a:t>——</a:t>
            </a:r>
            <a:r>
              <a:rPr lang="zh-CN" altLang="en-US" dirty="0">
                <a:solidFill>
                  <a:srgbClr val="595959"/>
                </a:solidFill>
                <a:cs typeface="+mn-cs"/>
                <a:sym typeface="+mn-lt"/>
              </a:rPr>
              <a:t>工业产品产量</a:t>
            </a:r>
          </a:p>
        </p:txBody>
      </p:sp>
      <p:sp>
        <p:nvSpPr>
          <p:cNvPr id="2" name="文本框 1"/>
          <p:cNvSpPr txBox="1"/>
          <p:nvPr/>
        </p:nvSpPr>
        <p:spPr>
          <a:xfrm>
            <a:off x="1037590" y="1388745"/>
            <a:ext cx="9003030" cy="2722880"/>
          </a:xfrm>
          <a:prstGeom prst="rect">
            <a:avLst/>
          </a:prstGeom>
          <a:noFill/>
        </p:spPr>
        <p:txBody>
          <a:bodyPr wrap="square" rtlCol="0" anchor="t">
            <a:spAutoFit/>
          </a:bodyPr>
          <a:lstStyle/>
          <a:p>
            <a:pPr>
              <a:lnSpc>
                <a:spcPct val="150000"/>
              </a:lnSpc>
            </a:pPr>
            <a:r>
              <a:rPr lang="zh-CN" altLang="en-US" sz="2800" dirty="0">
                <a:sym typeface="+mn-ea"/>
              </a:rPr>
              <a:t>产品产量数据填报时，常见以下三类错误：</a:t>
            </a:r>
            <a:endParaRPr lang="zh-CN" altLang="zh-CN" sz="2400" dirty="0">
              <a:sym typeface="+mn-ea"/>
            </a:endParaRPr>
          </a:p>
          <a:p>
            <a:pPr marL="457200" indent="-457200">
              <a:lnSpc>
                <a:spcPct val="150000"/>
              </a:lnSpc>
              <a:spcBef>
                <a:spcPts val="600"/>
              </a:spcBef>
              <a:buFont typeface="+mj-lt"/>
              <a:buAutoNum type="arabicPeriod"/>
            </a:pPr>
            <a:r>
              <a:rPr lang="zh-CN" sz="2000" dirty="0">
                <a:latin typeface="方正楷体_GBK" panose="02000000000000000000" charset="-122"/>
                <a:ea typeface="方正楷体_GBK" panose="02000000000000000000" charset="-122"/>
                <a:sym typeface="+mn-ea"/>
              </a:rPr>
              <a:t>产量漏报</a:t>
            </a:r>
          </a:p>
          <a:p>
            <a:pPr marL="457200" indent="-457200">
              <a:lnSpc>
                <a:spcPct val="150000"/>
              </a:lnSpc>
              <a:spcBef>
                <a:spcPts val="600"/>
              </a:spcBef>
              <a:buFont typeface="+mj-lt"/>
              <a:buAutoNum type="arabicPeriod"/>
            </a:pPr>
            <a:r>
              <a:rPr lang="zh-CN" sz="2000" dirty="0">
                <a:latin typeface="方正楷体_GBK" panose="02000000000000000000" charset="-122"/>
                <a:ea typeface="方正楷体_GBK" panose="02000000000000000000" charset="-122"/>
                <a:sym typeface="+mn-ea"/>
              </a:rPr>
              <a:t>归类有误</a:t>
            </a:r>
          </a:p>
          <a:p>
            <a:pPr marL="457200" indent="-457200">
              <a:lnSpc>
                <a:spcPct val="150000"/>
              </a:lnSpc>
              <a:spcBef>
                <a:spcPts val="600"/>
              </a:spcBef>
              <a:buFont typeface="+mj-lt"/>
              <a:buAutoNum type="arabicPeriod"/>
            </a:pPr>
            <a:r>
              <a:rPr lang="zh-CN" sz="2000" dirty="0">
                <a:latin typeface="方正楷体_GBK" panose="02000000000000000000" charset="-122"/>
                <a:ea typeface="方正楷体_GBK" panose="02000000000000000000" charset="-122"/>
                <a:sym typeface="+mn-ea"/>
              </a:rPr>
              <a:t>数量级错误</a:t>
            </a:r>
            <a:endParaRPr lang="en-US" altLang="zh-CN" sz="2400" b="1" dirty="0">
              <a:solidFill>
                <a:srgbClr val="FF0000"/>
              </a:solidFill>
              <a:latin typeface="楷体" panose="02010609060101010101" pitchFamily="49" charset="-122"/>
              <a:ea typeface="楷体" panose="02010609060101010101" pitchFamily="49" charset="-122"/>
            </a:endParaRPr>
          </a:p>
          <a:p>
            <a:endParaRPr lang="zh-CN" altLang="en-US" sz="2400" dirty="0"/>
          </a:p>
        </p:txBody>
      </p:sp>
      <p:sp>
        <p:nvSpPr>
          <p:cNvPr id="5" name="文本框 31">
            <a:extLst>
              <a:ext uri="{FF2B5EF4-FFF2-40B4-BE49-F238E27FC236}">
                <a16:creationId xmlns:a16="http://schemas.microsoft.com/office/drawing/2014/main" id="{102CAB39-D5B5-466D-B8D8-6F81F9A2F948}"/>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6"/>
          <p:cNvSpPr txBox="1"/>
          <p:nvPr/>
        </p:nvSpPr>
        <p:spPr>
          <a:xfrm>
            <a:off x="993140" y="1366520"/>
            <a:ext cx="9370695" cy="2122805"/>
          </a:xfrm>
          <a:prstGeom prst="rect">
            <a:avLst/>
          </a:prstGeom>
          <a:noFill/>
        </p:spPr>
        <p:txBody>
          <a:bodyPr wrap="square" rtlCol="0">
            <a:spAutoFit/>
          </a:bodyPr>
          <a:lstStyle/>
          <a:p>
            <a:pPr>
              <a:lnSpc>
                <a:spcPct val="150000"/>
              </a:lnSpc>
              <a:defRPr/>
            </a:pPr>
            <a:r>
              <a:rPr lang="zh-CN" altLang="en-US" sz="2800" dirty="0">
                <a:latin typeface="+mn-ea"/>
              </a:rPr>
              <a:t>常见问题</a:t>
            </a:r>
            <a:r>
              <a:rPr lang="en-US" altLang="zh-CN" sz="2800" dirty="0">
                <a:latin typeface="+mn-ea"/>
              </a:rPr>
              <a:t>1</a:t>
            </a:r>
            <a:r>
              <a:rPr lang="zh-CN" altLang="en-US" sz="2800" dirty="0">
                <a:latin typeface="+mn-ea"/>
              </a:rPr>
              <a:t>：产量漏报</a:t>
            </a:r>
            <a:endParaRPr lang="zh-CN" altLang="en-US" sz="2400" dirty="0">
              <a:latin typeface="+mn-ea"/>
            </a:endParaRPr>
          </a:p>
          <a:p>
            <a:pPr marL="285750" indent="-285750">
              <a:lnSpc>
                <a:spcPct val="150000"/>
              </a:lnSpc>
              <a:buFont typeface="Wingdings" panose="05000000000000000000" charset="0"/>
              <a:buChar char=""/>
              <a:defRPr/>
            </a:pPr>
            <a:r>
              <a:rPr lang="zh-CN" altLang="en-US" sz="2000" dirty="0">
                <a:latin typeface="方正楷体_GBK" panose="02000000000000000000" charset="-122"/>
                <a:ea typeface="方正楷体_GBK" panose="02000000000000000000" charset="-122"/>
                <a:sym typeface="Arial" panose="02080604020202020204" pitchFamily="34" charset="0"/>
              </a:rPr>
              <a:t>本企业生产的工业产品符合产品目录上的定义，应当按照要求填报产品。</a:t>
            </a:r>
            <a:endParaRPr lang="en-US" altLang="zh-CN" sz="2000" dirty="0">
              <a:latin typeface="方正楷体_GBK" panose="02000000000000000000" charset="-122"/>
              <a:ea typeface="方正楷体_GBK" panose="02000000000000000000" charset="-122"/>
            </a:endParaRPr>
          </a:p>
          <a:p>
            <a:pPr marL="285750" indent="-285750">
              <a:lnSpc>
                <a:spcPct val="150000"/>
              </a:lnSpc>
              <a:buFont typeface="Wingdings" panose="05000000000000000000" charset="0"/>
              <a:buChar char=""/>
              <a:defRPr/>
            </a:pPr>
            <a:r>
              <a:rPr lang="zh-CN" altLang="en-US" sz="2000" dirty="0">
                <a:latin typeface="方正楷体_GBK" panose="02000000000000000000" charset="-122"/>
                <a:ea typeface="方正楷体_GBK" panose="02000000000000000000" charset="-122"/>
                <a:cs typeface="+mn-ea"/>
                <a:sym typeface="Arial" panose="02080604020202020204" pitchFamily="34" charset="0"/>
              </a:rPr>
              <a:t>在填报产品产量时，应当</a:t>
            </a:r>
            <a:r>
              <a:rPr lang="zh-CN" altLang="zh-CN" sz="2000" dirty="0">
                <a:latin typeface="方正楷体_GBK" panose="02000000000000000000" charset="-122"/>
                <a:ea typeface="方正楷体_GBK" panose="02000000000000000000" charset="-122"/>
                <a:cs typeface="+mn-ea"/>
                <a:sym typeface="Arial" panose="02080604020202020204" pitchFamily="34" charset="0"/>
              </a:rPr>
              <a:t>根据行业和产品的对应关系</a:t>
            </a:r>
            <a:r>
              <a:rPr lang="zh-CN" altLang="en-US" sz="2000" dirty="0">
                <a:latin typeface="方正楷体_GBK" panose="02000000000000000000" charset="-122"/>
                <a:ea typeface="方正楷体_GBK" panose="02000000000000000000" charset="-122"/>
                <a:cs typeface="+mn-ea"/>
                <a:sym typeface="Arial" panose="02080604020202020204" pitchFamily="34" charset="0"/>
              </a:rPr>
              <a:t>，并结合基本情况表中的主要业务活动（主要产品）进行判断和筛查。</a:t>
            </a:r>
          </a:p>
        </p:txBody>
      </p:sp>
      <p:grpSp>
        <p:nvGrpSpPr>
          <p:cNvPr id="6" name="组合 11"/>
          <p:cNvGrpSpPr/>
          <p:nvPr/>
        </p:nvGrpSpPr>
        <p:grpSpPr>
          <a:xfrm>
            <a:off x="1268730" y="4043680"/>
            <a:ext cx="6069330" cy="1447254"/>
            <a:chOff x="3028022" y="4079269"/>
            <a:chExt cx="5190691" cy="1929867"/>
          </a:xfrm>
        </p:grpSpPr>
        <p:sp>
          <p:nvSpPr>
            <p:cNvPr id="13" name="TextBox 14"/>
            <p:cNvSpPr txBox="1"/>
            <p:nvPr/>
          </p:nvSpPr>
          <p:spPr>
            <a:xfrm>
              <a:off x="3028023" y="4079269"/>
              <a:ext cx="5190689" cy="860300"/>
            </a:xfrm>
            <a:prstGeom prst="rect">
              <a:avLst/>
            </a:prstGeom>
            <a:ln>
              <a:solidFill>
                <a:schemeClr val="bg1"/>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r" defTabSz="913765">
                <a:lnSpc>
                  <a:spcPct val="120000"/>
                </a:lnSpc>
                <a:defRPr sz="1800" b="1" kern="0">
                  <a:solidFill>
                    <a:schemeClr val="tx1">
                      <a:lumMod val="65000"/>
                      <a:lumOff val="35000"/>
                    </a:schemeClr>
                  </a:solidFill>
                  <a:latin typeface="Arial" panose="02080604020202020204" pitchFamily="34" charset="0"/>
                  <a:ea typeface="微软雅黑" pitchFamily="34" charset="-122"/>
                  <a:cs typeface="+mn-ea"/>
                </a:defRPr>
              </a:lvl1pPr>
            </a:lstStyle>
            <a:p>
              <a:pPr algn="l">
                <a:lnSpc>
                  <a:spcPct val="150000"/>
                </a:lnSpc>
              </a:pPr>
              <a:r>
                <a:rPr lang="zh-CN" altLang="en-US" sz="1350" kern="1200" dirty="0">
                  <a:solidFill>
                    <a:schemeClr val="tx2"/>
                  </a:solidFill>
                  <a:latin typeface="微软雅黑" pitchFamily="34" charset="-122"/>
                  <a:sym typeface="Arial" panose="02080604020202020204" pitchFamily="34" charset="0"/>
                </a:rPr>
                <a:t>可向技术</a:t>
              </a:r>
              <a:r>
                <a:rPr lang="zh-CN" altLang="zh-CN" sz="1350" kern="1200" dirty="0">
                  <a:solidFill>
                    <a:schemeClr val="tx2"/>
                  </a:solidFill>
                  <a:latin typeface="微软雅黑" pitchFamily="34" charset="-122"/>
                  <a:sym typeface="Arial" panose="02080604020202020204" pitchFamily="34" charset="0"/>
                </a:rPr>
                <a:t>人员询问</a:t>
              </a:r>
              <a:r>
                <a:rPr lang="zh-CN" altLang="en-US" sz="1350" kern="1200" dirty="0">
                  <a:solidFill>
                    <a:schemeClr val="tx2"/>
                  </a:solidFill>
                  <a:latin typeface="微软雅黑" pitchFamily="34" charset="-122"/>
                  <a:sym typeface="Arial" panose="02080604020202020204" pitchFamily="34" charset="0"/>
                </a:rPr>
                <a:t>所</a:t>
              </a:r>
              <a:r>
                <a:rPr lang="zh-CN" altLang="zh-CN" sz="1350" kern="1200" dirty="0">
                  <a:solidFill>
                    <a:schemeClr val="tx2"/>
                  </a:solidFill>
                  <a:latin typeface="微软雅黑" pitchFamily="34" charset="-122"/>
                  <a:sym typeface="Arial" panose="02080604020202020204" pitchFamily="34" charset="0"/>
                </a:rPr>
                <a:t>生产产品的具体信息</a:t>
              </a:r>
              <a:endParaRPr lang="en-US" altLang="zh-CN" sz="1350" kern="1200" dirty="0">
                <a:solidFill>
                  <a:schemeClr val="tx2"/>
                </a:solidFill>
                <a:latin typeface="微软雅黑" pitchFamily="34" charset="-122"/>
                <a:sym typeface="Arial" panose="02080604020202020204" pitchFamily="34" charset="0"/>
              </a:endParaRPr>
            </a:p>
            <a:p>
              <a:pPr algn="l">
                <a:lnSpc>
                  <a:spcPct val="150000"/>
                </a:lnSpc>
              </a:pPr>
              <a:r>
                <a:rPr lang="zh-CN" altLang="zh-CN" sz="1050" b="0" kern="1200" dirty="0">
                  <a:solidFill>
                    <a:schemeClr val="tx2"/>
                  </a:solidFill>
                  <a:latin typeface="微软雅黑" pitchFamily="34" charset="-122"/>
                  <a:sym typeface="Arial" panose="02080604020202020204" pitchFamily="34" charset="0"/>
                </a:rPr>
                <a:t>产品的具体用途，包括使用的原材料，加工的工艺和过程</a:t>
              </a:r>
            </a:p>
          </p:txBody>
        </p:sp>
        <p:sp>
          <p:nvSpPr>
            <p:cNvPr id="15" name="TextBox 16"/>
            <p:cNvSpPr txBox="1"/>
            <p:nvPr/>
          </p:nvSpPr>
          <p:spPr>
            <a:xfrm>
              <a:off x="3028022" y="4825377"/>
              <a:ext cx="5190691" cy="1183759"/>
            </a:xfrm>
            <a:prstGeom prst="rect">
              <a:avLst/>
            </a:prstGeom>
            <a:ln>
              <a:solidFill>
                <a:schemeClr val="bg1"/>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r" defTabSz="913765">
                <a:lnSpc>
                  <a:spcPct val="120000"/>
                </a:lnSpc>
                <a:defRPr sz="1800" b="1" kern="0">
                  <a:solidFill>
                    <a:schemeClr val="tx1">
                      <a:lumMod val="65000"/>
                      <a:lumOff val="35000"/>
                    </a:schemeClr>
                  </a:solidFill>
                  <a:latin typeface="Arial" panose="02080604020202020204" pitchFamily="34" charset="0"/>
                  <a:ea typeface="微软雅黑" pitchFamily="34" charset="-122"/>
                  <a:cs typeface="+mn-ea"/>
                </a:defRPr>
              </a:lvl1pPr>
            </a:lstStyle>
            <a:p>
              <a:pPr algn="l">
                <a:lnSpc>
                  <a:spcPct val="150000"/>
                </a:lnSpc>
              </a:pPr>
              <a:r>
                <a:rPr lang="zh-CN" altLang="en-US" sz="1350" kern="1200" dirty="0">
                  <a:solidFill>
                    <a:schemeClr val="tx2"/>
                  </a:solidFill>
                  <a:latin typeface="微软雅黑" pitchFamily="34" charset="-122"/>
                  <a:sym typeface="Arial" panose="02080604020202020204" pitchFamily="34" charset="0"/>
                </a:rPr>
                <a:t>高度重视产品产量</a:t>
              </a:r>
              <a:r>
                <a:rPr lang="zh-CN" altLang="en-US" sz="1350" kern="1200" dirty="0">
                  <a:solidFill>
                    <a:srgbClr val="FF0000"/>
                  </a:solidFill>
                  <a:latin typeface="微软雅黑" pitchFamily="34" charset="-122"/>
                  <a:sym typeface="Arial" panose="02080604020202020204" pitchFamily="34" charset="0"/>
                </a:rPr>
                <a:t>同期数</a:t>
              </a:r>
              <a:r>
                <a:rPr lang="zh-CN" altLang="en-US" sz="1350" kern="1200" dirty="0">
                  <a:solidFill>
                    <a:schemeClr val="tx2"/>
                  </a:solidFill>
                  <a:latin typeface="微软雅黑" pitchFamily="34" charset="-122"/>
                  <a:sym typeface="Arial" panose="02080604020202020204" pitchFamily="34" charset="0"/>
                </a:rPr>
                <a:t>的填报和修正</a:t>
              </a:r>
              <a:endParaRPr lang="en-US" altLang="zh-CN" sz="1350" kern="1200" dirty="0">
                <a:solidFill>
                  <a:schemeClr val="tx2"/>
                </a:solidFill>
                <a:latin typeface="微软雅黑" pitchFamily="34" charset="-122"/>
                <a:sym typeface="Arial" panose="02080604020202020204" pitchFamily="34" charset="0"/>
              </a:endParaRPr>
            </a:p>
            <a:p>
              <a:pPr algn="l">
                <a:lnSpc>
                  <a:spcPct val="150000"/>
                </a:lnSpc>
              </a:pPr>
              <a:r>
                <a:rPr lang="zh-CN" altLang="en-US" sz="1050" b="0" kern="1200" dirty="0">
                  <a:solidFill>
                    <a:schemeClr val="tx2"/>
                  </a:solidFill>
                  <a:latin typeface="微软雅黑" pitchFamily="34" charset="-122"/>
                  <a:sym typeface="Arial" panose="02080604020202020204" pitchFamily="34" charset="0"/>
                </a:rPr>
                <a:t>新增或修改产品时，需要同步填报或修改产品产量的同期数。</a:t>
              </a:r>
              <a:endParaRPr lang="en-US" altLang="zh-CN" sz="1050" b="0" kern="1200" dirty="0">
                <a:solidFill>
                  <a:schemeClr val="tx2"/>
                </a:solidFill>
                <a:latin typeface="微软雅黑" pitchFamily="34" charset="-122"/>
                <a:sym typeface="Arial" panose="02080604020202020204" pitchFamily="34" charset="0"/>
              </a:endParaRPr>
            </a:p>
            <a:p>
              <a:pPr algn="l">
                <a:lnSpc>
                  <a:spcPct val="150000"/>
                </a:lnSpc>
              </a:pPr>
              <a:endParaRPr lang="en-US" altLang="zh-CN" sz="1050" b="0" kern="1200" dirty="0">
                <a:solidFill>
                  <a:schemeClr val="tx2"/>
                </a:solidFill>
                <a:latin typeface="微软雅黑" pitchFamily="34" charset="-122"/>
                <a:sym typeface="Arial" panose="02080604020202020204" pitchFamily="34" charset="0"/>
              </a:endParaRPr>
            </a:p>
          </p:txBody>
        </p:sp>
      </p:gr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8495" y="3602990"/>
            <a:ext cx="2597785" cy="1948815"/>
          </a:xfrm>
          <a:prstGeom prst="rect">
            <a:avLst/>
          </a:prstGeom>
        </p:spPr>
      </p:pic>
      <p:sp>
        <p:nvSpPr>
          <p:cNvPr id="8" name="标题 7"/>
          <p:cNvSpPr>
            <a:spLocks noGrp="1"/>
          </p:cNvSpPr>
          <p:nvPr>
            <p:ph type="title"/>
          </p:nvPr>
        </p:nvSpPr>
        <p:spPr>
          <a:xfrm>
            <a:off x="1268730" y="266701"/>
            <a:ext cx="9774555" cy="518160"/>
          </a:xfrm>
        </p:spPr>
        <p:txBody>
          <a:bodyPr/>
          <a:lstStyle/>
          <a:p>
            <a:r>
              <a:rPr lang="zh-CN" altLang="en-US" dirty="0">
                <a:solidFill>
                  <a:srgbClr val="595959"/>
                </a:solidFill>
                <a:cs typeface="+mn-cs"/>
                <a:sym typeface="+mn-lt"/>
              </a:rPr>
              <a:t>重点指标讲解</a:t>
            </a:r>
            <a:r>
              <a:rPr lang="en-US" altLang="zh-CN" dirty="0">
                <a:solidFill>
                  <a:srgbClr val="595959"/>
                </a:solidFill>
                <a:cs typeface="+mn-cs"/>
                <a:sym typeface="+mn-lt"/>
              </a:rPr>
              <a:t>——</a:t>
            </a:r>
            <a:r>
              <a:rPr lang="zh-CN" altLang="en-US" dirty="0">
                <a:solidFill>
                  <a:srgbClr val="595959"/>
                </a:solidFill>
                <a:cs typeface="+mn-cs"/>
                <a:sym typeface="+mn-lt"/>
              </a:rPr>
              <a:t>工业产品产量</a:t>
            </a:r>
          </a:p>
        </p:txBody>
      </p:sp>
      <p:sp>
        <p:nvSpPr>
          <p:cNvPr id="9" name="文本框 31">
            <a:extLst>
              <a:ext uri="{FF2B5EF4-FFF2-40B4-BE49-F238E27FC236}">
                <a16:creationId xmlns:a16="http://schemas.microsoft.com/office/drawing/2014/main" id="{30B30DC7-B106-4D7B-A967-9BF6DFF3BFAD}"/>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8" y="5546618"/>
            <a:ext cx="1864298" cy="929593"/>
          </a:xfrm>
          <a:prstGeom prst="rect">
            <a:avLst/>
          </a:prstGeom>
        </p:spPr>
      </p:pic>
      <p:pic>
        <p:nvPicPr>
          <p:cNvPr id="3" name="图片 2" descr="缺同期数.jpg"/>
          <p:cNvPicPr>
            <a:picLocks noChangeAspect="1"/>
          </p:cNvPicPr>
          <p:nvPr/>
        </p:nvPicPr>
        <p:blipFill>
          <a:blip r:embed="rId4" cstate="print"/>
          <a:stretch>
            <a:fillRect/>
          </a:stretch>
        </p:blipFill>
        <p:spPr>
          <a:xfrm>
            <a:off x="1325245" y="784860"/>
            <a:ext cx="9875520" cy="4761865"/>
          </a:xfrm>
          <a:prstGeom prst="rect">
            <a:avLst/>
          </a:prstGeom>
        </p:spPr>
      </p:pic>
      <p:sp>
        <p:nvSpPr>
          <p:cNvPr id="4" name="矩形 3"/>
          <p:cNvSpPr/>
          <p:nvPr/>
        </p:nvSpPr>
        <p:spPr>
          <a:xfrm>
            <a:off x="2798857" y="5793029"/>
            <a:ext cx="5688632" cy="437515"/>
          </a:xfrm>
          <a:prstGeom prst="rect">
            <a:avLst/>
          </a:prstGeom>
        </p:spPr>
        <p:txBody>
          <a:bodyPr wrap="square">
            <a:spAutoFit/>
          </a:bodyPr>
          <a:lstStyle/>
          <a:p>
            <a:pPr>
              <a:lnSpc>
                <a:spcPct val="150000"/>
              </a:lnSpc>
            </a:pPr>
            <a:r>
              <a:rPr lang="zh-CN" altLang="en-US" sz="1500" b="1" dirty="0">
                <a:latin typeface="微软雅黑" pitchFamily="34" charset="-122"/>
                <a:ea typeface="微软雅黑" pitchFamily="34" charset="-122"/>
                <a:cs typeface="+mn-ea"/>
                <a:sym typeface="Arial" panose="02080604020202020204" pitchFamily="34" charset="0"/>
              </a:rPr>
              <a:t>新增或修改产品时，需要同步填报或修改产品产量的</a:t>
            </a:r>
            <a:r>
              <a:rPr lang="zh-CN" altLang="en-US" sz="1500" b="1" dirty="0">
                <a:solidFill>
                  <a:srgbClr val="FF0000"/>
                </a:solidFill>
                <a:latin typeface="微软雅黑" pitchFamily="34" charset="-122"/>
                <a:ea typeface="微软雅黑" pitchFamily="34" charset="-122"/>
                <a:cs typeface="+mn-ea"/>
                <a:sym typeface="Arial" panose="02080604020202020204" pitchFamily="34" charset="0"/>
              </a:rPr>
              <a:t>同期数。</a:t>
            </a:r>
            <a:endParaRPr lang="en-US" altLang="zh-CN" sz="1500" b="1" dirty="0">
              <a:solidFill>
                <a:srgbClr val="FF0000"/>
              </a:solidFill>
              <a:latin typeface="微软雅黑" pitchFamily="34" charset="-122"/>
              <a:ea typeface="微软雅黑" pitchFamily="34" charset="-122"/>
              <a:cs typeface="+mn-ea"/>
              <a:sym typeface="Arial" panose="02080604020202020204" pitchFamily="34" charset="0"/>
            </a:endParaRPr>
          </a:p>
        </p:txBody>
      </p:sp>
      <p:sp>
        <p:nvSpPr>
          <p:cNvPr id="5" name="文本框 31">
            <a:extLst>
              <a:ext uri="{FF2B5EF4-FFF2-40B4-BE49-F238E27FC236}">
                <a16:creationId xmlns:a16="http://schemas.microsoft.com/office/drawing/2014/main" id="{164CE17B-BEE2-495F-9C23-545B012DAF5A}"/>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调整口径同期数未改1.jpg"/>
          <p:cNvPicPr>
            <a:picLocks noChangeAspect="1"/>
          </p:cNvPicPr>
          <p:nvPr/>
        </p:nvPicPr>
        <p:blipFill>
          <a:blip r:embed="rId3" cstate="print"/>
          <a:stretch>
            <a:fillRect/>
          </a:stretch>
        </p:blipFill>
        <p:spPr>
          <a:xfrm>
            <a:off x="1308735" y="1337945"/>
            <a:ext cx="9779635" cy="418211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68" y="5546618"/>
            <a:ext cx="1864298" cy="929593"/>
          </a:xfrm>
          <a:prstGeom prst="rect">
            <a:avLst/>
          </a:prstGeom>
        </p:spPr>
      </p:pic>
      <p:sp>
        <p:nvSpPr>
          <p:cNvPr id="7" name="矩形 6"/>
          <p:cNvSpPr/>
          <p:nvPr/>
        </p:nvSpPr>
        <p:spPr>
          <a:xfrm>
            <a:off x="2798857" y="5793029"/>
            <a:ext cx="5688632" cy="437515"/>
          </a:xfrm>
          <a:prstGeom prst="rect">
            <a:avLst/>
          </a:prstGeom>
        </p:spPr>
        <p:txBody>
          <a:bodyPr wrap="square">
            <a:spAutoFit/>
          </a:bodyPr>
          <a:lstStyle/>
          <a:p>
            <a:pPr>
              <a:lnSpc>
                <a:spcPct val="150000"/>
              </a:lnSpc>
            </a:pPr>
            <a:r>
              <a:rPr lang="zh-CN" altLang="en-US" sz="1500" b="1" dirty="0">
                <a:latin typeface="微软雅黑" pitchFamily="34" charset="-122"/>
                <a:ea typeface="微软雅黑" pitchFamily="34" charset="-122"/>
                <a:cs typeface="+mn-ea"/>
                <a:sym typeface="Arial" panose="02080604020202020204" pitchFamily="34" charset="0"/>
              </a:rPr>
              <a:t>新增或修改产品时，需要同步填报或修改产品产量的</a:t>
            </a:r>
            <a:r>
              <a:rPr lang="zh-CN" altLang="en-US" sz="1500" b="1" dirty="0">
                <a:solidFill>
                  <a:srgbClr val="FF0000"/>
                </a:solidFill>
                <a:latin typeface="微软雅黑" pitchFamily="34" charset="-122"/>
                <a:ea typeface="微软雅黑" pitchFamily="34" charset="-122"/>
                <a:cs typeface="+mn-ea"/>
                <a:sym typeface="Arial" panose="02080604020202020204" pitchFamily="34" charset="0"/>
              </a:rPr>
              <a:t>同期数。</a:t>
            </a:r>
            <a:endParaRPr lang="en-US" altLang="zh-CN" sz="1500" b="1" dirty="0">
              <a:solidFill>
                <a:srgbClr val="FF0000"/>
              </a:solidFill>
              <a:latin typeface="微软雅黑" pitchFamily="34" charset="-122"/>
              <a:ea typeface="微软雅黑" pitchFamily="34" charset="-122"/>
              <a:cs typeface="+mn-ea"/>
              <a:sym typeface="Arial" panose="02080604020202020204" pitchFamily="34" charset="0"/>
            </a:endParaRPr>
          </a:p>
        </p:txBody>
      </p:sp>
      <p:sp>
        <p:nvSpPr>
          <p:cNvPr id="8" name="文本框 31">
            <a:extLst>
              <a:ext uri="{FF2B5EF4-FFF2-40B4-BE49-F238E27FC236}">
                <a16:creationId xmlns:a16="http://schemas.microsoft.com/office/drawing/2014/main" id="{7BE2CCAB-B229-4F92-B10C-520B567CACF6}"/>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修改代码未改同期数-服装.jpg"/>
          <p:cNvPicPr>
            <a:picLocks noChangeAspect="1"/>
          </p:cNvPicPr>
          <p:nvPr/>
        </p:nvPicPr>
        <p:blipFill>
          <a:blip r:embed="rId3" cstate="print"/>
          <a:stretch>
            <a:fillRect/>
          </a:stretch>
        </p:blipFill>
        <p:spPr>
          <a:xfrm>
            <a:off x="1233170" y="907415"/>
            <a:ext cx="9947910" cy="488569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68" y="5546618"/>
            <a:ext cx="1864298" cy="929593"/>
          </a:xfrm>
          <a:prstGeom prst="rect">
            <a:avLst/>
          </a:prstGeom>
        </p:spPr>
      </p:pic>
      <p:sp>
        <p:nvSpPr>
          <p:cNvPr id="4" name="矩形 3"/>
          <p:cNvSpPr/>
          <p:nvPr/>
        </p:nvSpPr>
        <p:spPr>
          <a:xfrm>
            <a:off x="2798857" y="5793029"/>
            <a:ext cx="5688632" cy="437515"/>
          </a:xfrm>
          <a:prstGeom prst="rect">
            <a:avLst/>
          </a:prstGeom>
        </p:spPr>
        <p:txBody>
          <a:bodyPr wrap="square">
            <a:spAutoFit/>
          </a:bodyPr>
          <a:lstStyle/>
          <a:p>
            <a:pPr>
              <a:lnSpc>
                <a:spcPct val="150000"/>
              </a:lnSpc>
            </a:pPr>
            <a:r>
              <a:rPr lang="zh-CN" altLang="en-US" sz="1500" b="1" dirty="0">
                <a:latin typeface="微软雅黑" pitchFamily="34" charset="-122"/>
                <a:ea typeface="微软雅黑" pitchFamily="34" charset="-122"/>
                <a:cs typeface="+mn-ea"/>
                <a:sym typeface="Arial" panose="02080604020202020204" pitchFamily="34" charset="0"/>
              </a:rPr>
              <a:t>新增或修改产品时，需要同步填报或修改产品产量的</a:t>
            </a:r>
            <a:r>
              <a:rPr lang="zh-CN" altLang="en-US" sz="1500" b="1" dirty="0">
                <a:solidFill>
                  <a:srgbClr val="FF0000"/>
                </a:solidFill>
                <a:latin typeface="微软雅黑" pitchFamily="34" charset="-122"/>
                <a:ea typeface="微软雅黑" pitchFamily="34" charset="-122"/>
                <a:cs typeface="+mn-ea"/>
                <a:sym typeface="Arial" panose="02080604020202020204" pitchFamily="34" charset="0"/>
              </a:rPr>
              <a:t>同期数。</a:t>
            </a:r>
            <a:endParaRPr lang="en-US" altLang="zh-CN" sz="1500" b="1" dirty="0">
              <a:solidFill>
                <a:srgbClr val="FF0000"/>
              </a:solidFill>
              <a:latin typeface="微软雅黑" pitchFamily="34" charset="-122"/>
              <a:ea typeface="微软雅黑" pitchFamily="34" charset="-122"/>
              <a:cs typeface="+mn-ea"/>
              <a:sym typeface="Arial" panose="02080604020202020204" pitchFamily="34" charset="0"/>
            </a:endParaRPr>
          </a:p>
        </p:txBody>
      </p:sp>
      <p:sp>
        <p:nvSpPr>
          <p:cNvPr id="5" name="文本框 31">
            <a:extLst>
              <a:ext uri="{FF2B5EF4-FFF2-40B4-BE49-F238E27FC236}">
                <a16:creationId xmlns:a16="http://schemas.microsoft.com/office/drawing/2014/main" id="{DD7DB5CD-F0DE-4754-92CD-AD9EA0E69398}"/>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餐厅烤箱.jpg"/>
          <p:cNvPicPr>
            <a:picLocks noChangeAspect="1"/>
          </p:cNvPicPr>
          <p:nvPr/>
        </p:nvPicPr>
        <p:blipFill>
          <a:blip r:embed="rId3" cstate="print"/>
          <a:stretch>
            <a:fillRect/>
          </a:stretch>
        </p:blipFill>
        <p:spPr>
          <a:xfrm>
            <a:off x="6211570" y="3860800"/>
            <a:ext cx="4270375" cy="2396490"/>
          </a:xfrm>
          <a:prstGeom prst="rect">
            <a:avLst/>
          </a:prstGeom>
        </p:spPr>
      </p:pic>
      <p:pic>
        <p:nvPicPr>
          <p:cNvPr id="15" name="图片 14" descr="烤箱.jpg"/>
          <p:cNvPicPr>
            <a:picLocks noChangeAspect="1"/>
          </p:cNvPicPr>
          <p:nvPr/>
        </p:nvPicPr>
        <p:blipFill>
          <a:blip r:embed="rId4" cstate="print"/>
          <a:stretch>
            <a:fillRect/>
          </a:stretch>
        </p:blipFill>
        <p:spPr>
          <a:xfrm>
            <a:off x="971550" y="3860800"/>
            <a:ext cx="4458970" cy="2429510"/>
          </a:xfrm>
          <a:prstGeom prst="rect">
            <a:avLst/>
          </a:prstGeom>
        </p:spPr>
      </p:pic>
      <p:sp>
        <p:nvSpPr>
          <p:cNvPr id="8" name="文本框 6"/>
          <p:cNvSpPr txBox="1"/>
          <p:nvPr/>
        </p:nvSpPr>
        <p:spPr>
          <a:xfrm>
            <a:off x="993140" y="1366520"/>
            <a:ext cx="9370695" cy="1660525"/>
          </a:xfrm>
          <a:prstGeom prst="rect">
            <a:avLst/>
          </a:prstGeom>
          <a:noFill/>
        </p:spPr>
        <p:txBody>
          <a:bodyPr wrap="square" rtlCol="0">
            <a:spAutoFit/>
          </a:bodyPr>
          <a:lstStyle/>
          <a:p>
            <a:pPr>
              <a:lnSpc>
                <a:spcPct val="150000"/>
              </a:lnSpc>
              <a:defRPr/>
            </a:pPr>
            <a:r>
              <a:rPr lang="zh-CN" altLang="en-US" sz="2800" dirty="0">
                <a:latin typeface="+mn-ea"/>
              </a:rPr>
              <a:t>常见问题</a:t>
            </a:r>
            <a:r>
              <a:rPr lang="en-US" altLang="zh-CN" sz="2800" dirty="0">
                <a:latin typeface="+mn-ea"/>
              </a:rPr>
              <a:t>2</a:t>
            </a:r>
            <a:r>
              <a:rPr lang="zh-CN" altLang="en-US" sz="2800" dirty="0">
                <a:latin typeface="+mn-ea"/>
              </a:rPr>
              <a:t>：归类有误</a:t>
            </a:r>
            <a:endParaRPr lang="zh-CN" altLang="en-US" sz="2400" dirty="0">
              <a:latin typeface="+mn-ea"/>
            </a:endParaRPr>
          </a:p>
          <a:p>
            <a:pPr marL="285750" indent="-285750">
              <a:lnSpc>
                <a:spcPct val="150000"/>
              </a:lnSpc>
              <a:buFont typeface="Wingdings" panose="05000000000000000000" charset="0"/>
              <a:buChar char=""/>
              <a:defRPr/>
            </a:pPr>
            <a:r>
              <a:rPr lang="zh-CN" altLang="en-US" sz="2000" dirty="0">
                <a:latin typeface="方正楷体_GBK" panose="02000000000000000000" charset="-122"/>
                <a:ea typeface="方正楷体_GBK" panose="02000000000000000000" charset="-122"/>
                <a:sym typeface="+mn-ea"/>
              </a:rPr>
              <a:t>填报时，应对照《规模以上工业产品产量目录》中的产品说明，确认企业生产的产品符合相关的定义。</a:t>
            </a:r>
            <a:endParaRPr lang="zh-CN" altLang="en-US" sz="2000" dirty="0">
              <a:latin typeface="方正楷体_GBK" panose="02000000000000000000" charset="-122"/>
              <a:ea typeface="方正楷体_GBK" panose="02000000000000000000" charset="-122"/>
              <a:cs typeface="+mn-ea"/>
              <a:sym typeface="Arial" panose="02080604020202020204" pitchFamily="34" charset="0"/>
            </a:endParaRPr>
          </a:p>
        </p:txBody>
      </p:sp>
      <p:sp>
        <p:nvSpPr>
          <p:cNvPr id="9" name="标题 8"/>
          <p:cNvSpPr>
            <a:spLocks noGrp="1"/>
          </p:cNvSpPr>
          <p:nvPr>
            <p:ph type="title"/>
          </p:nvPr>
        </p:nvSpPr>
        <p:spPr>
          <a:xfrm>
            <a:off x="1268730" y="266701"/>
            <a:ext cx="9774555" cy="518160"/>
          </a:xfrm>
        </p:spPr>
        <p:txBody>
          <a:bodyPr/>
          <a:lstStyle/>
          <a:p>
            <a:r>
              <a:rPr lang="zh-CN" altLang="en-US" dirty="0">
                <a:solidFill>
                  <a:srgbClr val="595959"/>
                </a:solidFill>
                <a:cs typeface="+mn-cs"/>
                <a:sym typeface="+mn-lt"/>
              </a:rPr>
              <a:t>重点指标讲解</a:t>
            </a:r>
            <a:r>
              <a:rPr lang="en-US" altLang="zh-CN" dirty="0">
                <a:solidFill>
                  <a:srgbClr val="595959"/>
                </a:solidFill>
                <a:cs typeface="+mn-cs"/>
                <a:sym typeface="+mn-lt"/>
              </a:rPr>
              <a:t>——</a:t>
            </a:r>
            <a:r>
              <a:rPr lang="zh-CN" altLang="en-US" dirty="0">
                <a:solidFill>
                  <a:srgbClr val="595959"/>
                </a:solidFill>
                <a:cs typeface="+mn-cs"/>
                <a:sym typeface="+mn-lt"/>
              </a:rPr>
              <a:t>工业产品产量</a:t>
            </a:r>
          </a:p>
        </p:txBody>
      </p:sp>
      <p:sp>
        <p:nvSpPr>
          <p:cNvPr id="7" name="文本框 31">
            <a:extLst>
              <a:ext uri="{FF2B5EF4-FFF2-40B4-BE49-F238E27FC236}">
                <a16:creationId xmlns:a16="http://schemas.microsoft.com/office/drawing/2014/main" id="{F5874544-69B1-4983-9E9D-87F5CB3ABF3F}"/>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多报.jpg"/>
          <p:cNvPicPr>
            <a:picLocks noChangeAspect="1"/>
          </p:cNvPicPr>
          <p:nvPr/>
        </p:nvPicPr>
        <p:blipFill>
          <a:blip r:embed="rId3" cstate="print"/>
          <a:stretch>
            <a:fillRect/>
          </a:stretch>
        </p:blipFill>
        <p:spPr>
          <a:xfrm>
            <a:off x="1268730" y="1139825"/>
            <a:ext cx="9298305" cy="2463800"/>
          </a:xfrm>
          <a:prstGeom prst="rect">
            <a:avLst/>
          </a:prstGeom>
        </p:spPr>
      </p:pic>
      <p:sp>
        <p:nvSpPr>
          <p:cNvPr id="13" name="矩形 12"/>
          <p:cNvSpPr/>
          <p:nvPr/>
        </p:nvSpPr>
        <p:spPr>
          <a:xfrm>
            <a:off x="7298690" y="3684270"/>
            <a:ext cx="3371850" cy="783590"/>
          </a:xfrm>
          <a:prstGeom prst="rect">
            <a:avLst/>
          </a:prstGeom>
        </p:spPr>
        <p:txBody>
          <a:bodyPr wrap="square">
            <a:spAutoFit/>
          </a:bodyPr>
          <a:lstStyle/>
          <a:p>
            <a:pPr>
              <a:lnSpc>
                <a:spcPct val="150000"/>
              </a:lnSpc>
            </a:pPr>
            <a:r>
              <a:rPr lang="zh-CN" altLang="en-US" sz="1500" b="1" dirty="0">
                <a:solidFill>
                  <a:srgbClr val="FF0000"/>
                </a:solidFill>
                <a:latin typeface="微软雅黑" pitchFamily="34" charset="-122"/>
                <a:ea typeface="微软雅黑" pitchFamily="34" charset="-122"/>
                <a:cs typeface="+mn-ea"/>
                <a:sym typeface="Arial" panose="02080604020202020204" pitchFamily="34" charset="0"/>
              </a:rPr>
              <a:t>只有当企业生产的产品符合产品目录中的相关定义，才需要填报产品产量</a:t>
            </a:r>
            <a:endParaRPr lang="en-US" altLang="zh-CN" sz="1500" b="1" dirty="0">
              <a:solidFill>
                <a:srgbClr val="FF0000"/>
              </a:solidFill>
              <a:latin typeface="微软雅黑" pitchFamily="34" charset="-122"/>
              <a:ea typeface="微软雅黑" pitchFamily="34" charset="-122"/>
              <a:cs typeface="+mn-ea"/>
              <a:sym typeface="Arial" panose="02080604020202020204" pitchFamily="34" charset="0"/>
            </a:endParaRPr>
          </a:p>
        </p:txBody>
      </p:sp>
      <p:pic>
        <p:nvPicPr>
          <p:cNvPr id="9" name="图片 8" descr="水泥1.jpg"/>
          <p:cNvPicPr>
            <a:picLocks noChangeAspect="1"/>
          </p:cNvPicPr>
          <p:nvPr/>
        </p:nvPicPr>
        <p:blipFill>
          <a:blip r:embed="rId4" cstate="print"/>
          <a:srcRect t="35210"/>
          <a:stretch>
            <a:fillRect/>
          </a:stretch>
        </p:blipFill>
        <p:spPr>
          <a:xfrm>
            <a:off x="1268730" y="3684270"/>
            <a:ext cx="5579745" cy="2644775"/>
          </a:xfrm>
          <a:prstGeom prst="rect">
            <a:avLst/>
          </a:prstGeom>
        </p:spPr>
      </p:pic>
      <p:sp>
        <p:nvSpPr>
          <p:cNvPr id="4" name="标题 3"/>
          <p:cNvSpPr>
            <a:spLocks noGrp="1"/>
          </p:cNvSpPr>
          <p:nvPr>
            <p:ph type="title"/>
          </p:nvPr>
        </p:nvSpPr>
        <p:spPr>
          <a:xfrm>
            <a:off x="1268730" y="266701"/>
            <a:ext cx="9774555" cy="518160"/>
          </a:xfrm>
        </p:spPr>
        <p:txBody>
          <a:bodyPr/>
          <a:lstStyle/>
          <a:p>
            <a:r>
              <a:rPr lang="zh-CN" altLang="en-US" dirty="0">
                <a:solidFill>
                  <a:srgbClr val="595959"/>
                </a:solidFill>
                <a:cs typeface="+mn-cs"/>
                <a:sym typeface="+mn-lt"/>
              </a:rPr>
              <a:t>重点指标讲解</a:t>
            </a:r>
            <a:r>
              <a:rPr lang="en-US" altLang="zh-CN" dirty="0">
                <a:solidFill>
                  <a:srgbClr val="595959"/>
                </a:solidFill>
                <a:cs typeface="+mn-cs"/>
                <a:sym typeface="+mn-lt"/>
              </a:rPr>
              <a:t>——</a:t>
            </a:r>
            <a:r>
              <a:rPr lang="zh-CN" altLang="en-US" dirty="0">
                <a:solidFill>
                  <a:srgbClr val="595959"/>
                </a:solidFill>
                <a:cs typeface="+mn-cs"/>
                <a:sym typeface="+mn-lt"/>
              </a:rPr>
              <a:t>工业产品产量</a:t>
            </a:r>
          </a:p>
        </p:txBody>
      </p:sp>
      <p:sp>
        <p:nvSpPr>
          <p:cNvPr id="6" name="文本框 31">
            <a:extLst>
              <a:ext uri="{FF2B5EF4-FFF2-40B4-BE49-F238E27FC236}">
                <a16:creationId xmlns:a16="http://schemas.microsoft.com/office/drawing/2014/main" id="{32E284CD-7D53-4D83-BD4C-66850DEFC12F}"/>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custDataLst>
              <p:tags r:id="rId2"/>
            </p:custDataLst>
          </p:nvPr>
        </p:nvCxnSpPr>
        <p:spPr>
          <a:xfrm flipH="1">
            <a:off x="2311812" y="3716973"/>
            <a:ext cx="7918038"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矩形: 圆角 3"/>
          <p:cNvSpPr/>
          <p:nvPr>
            <p:custDataLst>
              <p:tags r:id="rId3"/>
            </p:custDataLst>
          </p:nvPr>
        </p:nvSpPr>
        <p:spPr>
          <a:xfrm>
            <a:off x="4885513" y="1179047"/>
            <a:ext cx="2420974" cy="1961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800" b="0" i="0" u="none" strike="noStrike" kern="1200" cap="none" spc="0" normalizeH="0" baseline="0" noProof="1">
                <a:ln>
                  <a:noFill/>
                </a:ln>
                <a:solidFill>
                  <a:schemeClr val="lt1"/>
                </a:solidFill>
                <a:effectLst/>
                <a:uLnTx/>
                <a:uFillTx/>
                <a:latin typeface="黑体" pitchFamily="49" charset="-122"/>
                <a:ea typeface="黑体" pitchFamily="49" charset="-122"/>
                <a:cs typeface="+mn-cs"/>
                <a:sym typeface="+mn-ea"/>
              </a:rPr>
              <a:t>1</a:t>
            </a:r>
          </a:p>
        </p:txBody>
      </p:sp>
      <p:sp>
        <p:nvSpPr>
          <p:cNvPr id="15365" name="文本框 7"/>
          <p:cNvSpPr txBox="1"/>
          <p:nvPr>
            <p:custDataLst>
              <p:tags r:id="rId4"/>
            </p:custDataLst>
          </p:nvPr>
        </p:nvSpPr>
        <p:spPr>
          <a:xfrm>
            <a:off x="2967037" y="3926207"/>
            <a:ext cx="6257925" cy="733425"/>
          </a:xfrm>
          <a:prstGeom prst="rect">
            <a:avLst/>
          </a:prstGeom>
          <a:noFill/>
          <a:ln w="9525">
            <a:noFill/>
          </a:ln>
        </p:spPr>
        <p:txBody>
          <a:bodyPr anchor="b" anchorCtr="0"/>
          <a:lstStyle/>
          <a:p>
            <a:pPr algn="ctr"/>
            <a:r>
              <a:rPr lang="zh-CN" altLang="en-US" sz="3600" b="1" dirty="0">
                <a:solidFill>
                  <a:srgbClr val="595959"/>
                </a:solidFill>
                <a:latin typeface="微软雅黑" panose="020B0503020204020204" pitchFamily="34" charset="-122"/>
              </a:rPr>
              <a:t>工业统计原则及要求</a:t>
            </a:r>
          </a:p>
        </p:txBody>
      </p:sp>
    </p:spTree>
    <p:custDataLst>
      <p:tags r:id="rId1"/>
    </p:custDataLst>
    <p:extLst>
      <p:ext uri="{BB962C8B-B14F-4D97-AF65-F5344CB8AC3E}">
        <p14:creationId xmlns:p14="http://schemas.microsoft.com/office/powerpoint/2010/main" val="902654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7403028" y="2005013"/>
            <a:ext cx="3810000" cy="38833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aphicFrame>
        <p:nvGraphicFramePr>
          <p:cNvPr id="20" name="表格 19"/>
          <p:cNvGraphicFramePr>
            <a:graphicFrameLocks noGrp="1"/>
          </p:cNvGraphicFramePr>
          <p:nvPr/>
        </p:nvGraphicFramePr>
        <p:xfrm>
          <a:off x="7691060" y="2113182"/>
          <a:ext cx="3265170" cy="3736975"/>
        </p:xfrm>
        <a:graphic>
          <a:graphicData uri="http://schemas.openxmlformats.org/drawingml/2006/table">
            <a:tbl>
              <a:tblPr/>
              <a:tblGrid>
                <a:gridCol w="854075">
                  <a:extLst>
                    <a:ext uri="{9D8B030D-6E8A-4147-A177-3AD203B41FA5}">
                      <a16:colId xmlns:a16="http://schemas.microsoft.com/office/drawing/2014/main" val="20000"/>
                    </a:ext>
                  </a:extLst>
                </a:gridCol>
                <a:gridCol w="1770380">
                  <a:extLst>
                    <a:ext uri="{9D8B030D-6E8A-4147-A177-3AD203B41FA5}">
                      <a16:colId xmlns:a16="http://schemas.microsoft.com/office/drawing/2014/main" val="20001"/>
                    </a:ext>
                  </a:extLst>
                </a:gridCol>
                <a:gridCol w="640715">
                  <a:extLst>
                    <a:ext uri="{9D8B030D-6E8A-4147-A177-3AD203B41FA5}">
                      <a16:colId xmlns:a16="http://schemas.microsoft.com/office/drawing/2014/main" val="20002"/>
                    </a:ext>
                  </a:extLst>
                </a:gridCol>
              </a:tblGrid>
              <a:tr h="149860">
                <a:tc>
                  <a:txBody>
                    <a:bodyPr/>
                    <a:lstStyle/>
                    <a:p>
                      <a:pPr algn="just" fontAlgn="ctr"/>
                      <a:r>
                        <a:rPr lang="en-US" sz="900" b="0" i="0" u="none" strike="noStrike" dirty="0">
                          <a:solidFill>
                            <a:srgbClr val="000000"/>
                          </a:solidFill>
                          <a:latin typeface="宋体"/>
                        </a:rPr>
                        <a:t>3422010</a:t>
                      </a:r>
                      <a:endParaRPr lang="zh-CN" sz="900" b="0" i="0" u="none" strike="noStrike" dirty="0">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dirty="0">
                          <a:solidFill>
                            <a:srgbClr val="000000"/>
                          </a:solidFill>
                          <a:latin typeface="宋体"/>
                        </a:rPr>
                        <a:t>金属成形机床</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00"/>
                  </a:ext>
                </a:extLst>
              </a:tr>
              <a:tr h="291465">
                <a:tc>
                  <a:txBody>
                    <a:bodyPr/>
                    <a:lstStyle/>
                    <a:p>
                      <a:pPr algn="just" fontAlgn="ctr"/>
                      <a:r>
                        <a:rPr lang="en-US" sz="900" b="0" i="0" u="none" strike="noStrike">
                          <a:solidFill>
                            <a:srgbClr val="000000"/>
                          </a:solidFill>
                          <a:latin typeface="宋体"/>
                        </a:rPr>
                        <a:t>3422060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en-US" sz="900" b="0" i="0" u="none" strike="noStrike">
                          <a:solidFill>
                            <a:srgbClr val="000000"/>
                          </a:solidFill>
                          <a:latin typeface="宋体"/>
                        </a:rPr>
                        <a:t>  其中：数控金属成形机床（数控锻压设备）</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dirty="0">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01"/>
                  </a:ext>
                </a:extLst>
              </a:tr>
              <a:tr h="149860">
                <a:tc>
                  <a:txBody>
                    <a:bodyPr/>
                    <a:lstStyle/>
                    <a:p>
                      <a:pPr algn="just" fontAlgn="ctr"/>
                      <a:r>
                        <a:rPr lang="en-US" sz="900" b="0" i="0" u="none" strike="noStrike" dirty="0">
                          <a:solidFill>
                            <a:srgbClr val="000000"/>
                          </a:solidFill>
                          <a:latin typeface="宋体"/>
                        </a:rPr>
                        <a:t>3435010</a:t>
                      </a:r>
                      <a:endParaRPr lang="zh-CN" sz="900" b="0" i="0" u="none" strike="noStrike" dirty="0">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电梯、自动扶梯及升降机</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02"/>
                  </a:ext>
                </a:extLst>
              </a:tr>
              <a:tr h="149860">
                <a:tc>
                  <a:txBody>
                    <a:bodyPr/>
                    <a:lstStyle/>
                    <a:p>
                      <a:pPr algn="just" fontAlgn="ctr"/>
                      <a:r>
                        <a:rPr lang="en-US" sz="900" b="0" i="0" u="none" strike="noStrike">
                          <a:solidFill>
                            <a:srgbClr val="000000"/>
                          </a:solidFill>
                          <a:latin typeface="宋体"/>
                        </a:rPr>
                        <a:t>3435020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en-US" sz="900" b="0" i="0" u="none" strike="noStrike">
                          <a:solidFill>
                            <a:srgbClr val="000000"/>
                          </a:solidFill>
                          <a:latin typeface="宋体"/>
                        </a:rPr>
                        <a:t>  电梯</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03"/>
                  </a:ext>
                </a:extLst>
              </a:tr>
              <a:tr h="149225">
                <a:tc>
                  <a:txBody>
                    <a:bodyPr/>
                    <a:lstStyle/>
                    <a:p>
                      <a:pPr algn="just" fontAlgn="ctr"/>
                      <a:r>
                        <a:rPr lang="en-US" sz="900" b="0" i="0" u="none" strike="noStrike">
                          <a:solidFill>
                            <a:srgbClr val="000000"/>
                          </a:solidFill>
                          <a:latin typeface="宋体"/>
                        </a:rPr>
                        <a:t>3435050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en-US" sz="900" b="0" i="0" u="none" strike="noStrike" dirty="0">
                          <a:solidFill>
                            <a:srgbClr val="000000"/>
                          </a:solidFill>
                          <a:latin typeface="宋体"/>
                        </a:rPr>
                        <a:t>  </a:t>
                      </a:r>
                      <a:r>
                        <a:rPr lang="en-US" sz="900" b="0" i="0" u="none" strike="noStrike" dirty="0" err="1">
                          <a:solidFill>
                            <a:srgbClr val="000000"/>
                          </a:solidFill>
                          <a:latin typeface="宋体"/>
                        </a:rPr>
                        <a:t>连续运载乘客输送机</a:t>
                      </a:r>
                      <a:endParaRPr lang="zh-CN" sz="900" b="0" i="0" u="none" strike="noStrike" dirty="0">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04"/>
                  </a:ext>
                </a:extLst>
              </a:tr>
              <a:tr h="150495">
                <a:tc>
                  <a:txBody>
                    <a:bodyPr/>
                    <a:lstStyle/>
                    <a:p>
                      <a:pPr algn="just" fontAlgn="ctr"/>
                      <a:r>
                        <a:rPr lang="en-US" sz="900" b="0" i="0" u="none" strike="noStrike">
                          <a:solidFill>
                            <a:srgbClr val="000000"/>
                          </a:solidFill>
                          <a:latin typeface="宋体"/>
                        </a:rPr>
                        <a:t>3435080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en-US" sz="900" b="0" i="0" u="none" strike="noStrike">
                          <a:solidFill>
                            <a:srgbClr val="000000"/>
                          </a:solidFill>
                          <a:latin typeface="宋体"/>
                        </a:rPr>
                        <a:t>  升降机</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05"/>
                  </a:ext>
                </a:extLst>
              </a:tr>
              <a:tr h="149225">
                <a:tc>
                  <a:txBody>
                    <a:bodyPr/>
                    <a:lstStyle/>
                    <a:p>
                      <a:pPr algn="just" fontAlgn="ctr"/>
                      <a:r>
                        <a:rPr lang="en-US" sz="900" b="0" i="0" u="none" strike="noStrike">
                          <a:solidFill>
                            <a:srgbClr val="000000"/>
                          </a:solidFill>
                          <a:latin typeface="宋体"/>
                        </a:rPr>
                        <a:t>3464010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工商用制冷、空调设备</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台（套）</a:t>
                      </a:r>
                    </a:p>
                  </a:txBody>
                  <a:tcPr marL="9525" marR="9525" marT="7143" marB="0" anchor="ctr">
                    <a:lnL>
                      <a:noFill/>
                    </a:lnL>
                    <a:lnR>
                      <a:noFill/>
                    </a:lnR>
                    <a:lnT>
                      <a:noFill/>
                    </a:lnT>
                    <a:lnB>
                      <a:noFill/>
                    </a:lnB>
                  </a:tcPr>
                </a:tc>
                <a:extLst>
                  <a:ext uri="{0D108BD9-81ED-4DB2-BD59-A6C34878D82A}">
                    <a16:rowId xmlns:a16="http://schemas.microsoft.com/office/drawing/2014/main" val="10006"/>
                  </a:ext>
                </a:extLst>
              </a:tr>
              <a:tr h="149860">
                <a:tc>
                  <a:txBody>
                    <a:bodyPr/>
                    <a:lstStyle/>
                    <a:p>
                      <a:pPr algn="just" fontAlgn="ctr"/>
                      <a:r>
                        <a:rPr lang="en-US" sz="900" b="0" i="0" u="none" strike="noStrike">
                          <a:solidFill>
                            <a:srgbClr val="000000"/>
                          </a:solidFill>
                          <a:latin typeface="宋体"/>
                        </a:rPr>
                        <a:t>3464050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en-US" sz="900" b="0" i="0" u="none" strike="noStrike" dirty="0">
                          <a:solidFill>
                            <a:srgbClr val="000000"/>
                          </a:solidFill>
                          <a:latin typeface="宋体"/>
                        </a:rPr>
                        <a:t>  </a:t>
                      </a:r>
                      <a:r>
                        <a:rPr lang="en-US" sz="900" b="0" i="0" u="none" strike="noStrike" dirty="0" err="1">
                          <a:solidFill>
                            <a:srgbClr val="000000"/>
                          </a:solidFill>
                          <a:latin typeface="宋体"/>
                        </a:rPr>
                        <a:t>其中：工商用空调设备</a:t>
                      </a:r>
                      <a:endParaRPr lang="zh-CN" sz="900" b="0" i="0" u="none" strike="noStrike" dirty="0">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台（套）</a:t>
                      </a:r>
                    </a:p>
                  </a:txBody>
                  <a:tcPr marL="9525" marR="9525" marT="7143" marB="0" anchor="ctr">
                    <a:lnL>
                      <a:noFill/>
                    </a:lnL>
                    <a:lnR>
                      <a:noFill/>
                    </a:lnR>
                    <a:lnT>
                      <a:noFill/>
                    </a:lnT>
                    <a:lnB>
                      <a:noFill/>
                    </a:lnB>
                  </a:tcPr>
                </a:tc>
                <a:extLst>
                  <a:ext uri="{0D108BD9-81ED-4DB2-BD59-A6C34878D82A}">
                    <a16:rowId xmlns:a16="http://schemas.microsoft.com/office/drawing/2014/main" val="10007"/>
                  </a:ext>
                </a:extLst>
              </a:tr>
              <a:tr h="150495">
                <a:tc>
                  <a:txBody>
                    <a:bodyPr/>
                    <a:lstStyle/>
                    <a:p>
                      <a:pPr algn="just" fontAlgn="ctr"/>
                      <a:r>
                        <a:rPr lang="en-US" sz="900" b="0" i="0" u="none" strike="noStrike" dirty="0">
                          <a:solidFill>
                            <a:srgbClr val="000000"/>
                          </a:solidFill>
                          <a:latin typeface="宋体"/>
                        </a:rPr>
                        <a:t>3511020</a:t>
                      </a:r>
                      <a:endParaRPr lang="zh-CN" sz="900" b="0" i="0" u="none" strike="noStrike" dirty="0">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矿山专用设备</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吨</a:t>
                      </a:r>
                    </a:p>
                  </a:txBody>
                  <a:tcPr marL="9525" marR="9525" marT="7143" marB="0" anchor="ctr">
                    <a:lnL>
                      <a:noFill/>
                    </a:lnL>
                    <a:lnR>
                      <a:noFill/>
                    </a:lnR>
                    <a:lnT>
                      <a:noFill/>
                    </a:lnT>
                    <a:lnB>
                      <a:noFill/>
                    </a:lnB>
                  </a:tcPr>
                </a:tc>
                <a:extLst>
                  <a:ext uri="{0D108BD9-81ED-4DB2-BD59-A6C34878D82A}">
                    <a16:rowId xmlns:a16="http://schemas.microsoft.com/office/drawing/2014/main" val="10008"/>
                  </a:ext>
                </a:extLst>
              </a:tr>
              <a:tr h="149225">
                <a:tc>
                  <a:txBody>
                    <a:bodyPr/>
                    <a:lstStyle/>
                    <a:p>
                      <a:pPr algn="just" fontAlgn="ctr"/>
                      <a:r>
                        <a:rPr lang="en-US" sz="900" b="0" i="0" u="none" strike="noStrike">
                          <a:solidFill>
                            <a:srgbClr val="000000"/>
                          </a:solidFill>
                          <a:latin typeface="宋体"/>
                        </a:rPr>
                        <a:t>3512010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石油钻井设备</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台（套）</a:t>
                      </a:r>
                    </a:p>
                  </a:txBody>
                  <a:tcPr marL="9525" marR="9525" marT="7143" marB="0" anchor="ctr">
                    <a:lnL>
                      <a:noFill/>
                    </a:lnL>
                    <a:lnR>
                      <a:noFill/>
                    </a:lnR>
                    <a:lnT>
                      <a:noFill/>
                    </a:lnT>
                    <a:lnB>
                      <a:noFill/>
                    </a:lnB>
                  </a:tcPr>
                </a:tc>
                <a:extLst>
                  <a:ext uri="{0D108BD9-81ED-4DB2-BD59-A6C34878D82A}">
                    <a16:rowId xmlns:a16="http://schemas.microsoft.com/office/drawing/2014/main" val="10009"/>
                  </a:ext>
                </a:extLst>
              </a:tr>
              <a:tr h="149860">
                <a:tc>
                  <a:txBody>
                    <a:bodyPr/>
                    <a:lstStyle/>
                    <a:p>
                      <a:pPr algn="just" fontAlgn="ctr"/>
                      <a:r>
                        <a:rPr lang="en-US" sz="900" b="0" i="0" u="none" strike="noStrike">
                          <a:solidFill>
                            <a:srgbClr val="000000"/>
                          </a:solidFill>
                          <a:latin typeface="宋体"/>
                        </a:rPr>
                        <a:t>3514700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建筑工程用机械</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10"/>
                  </a:ext>
                </a:extLst>
              </a:tr>
              <a:tr h="149860">
                <a:tc>
                  <a:txBody>
                    <a:bodyPr/>
                    <a:lstStyle/>
                    <a:p>
                      <a:pPr algn="just" fontAlgn="ctr"/>
                      <a:r>
                        <a:rPr lang="en-US" sz="900" b="0" i="0" u="none" strike="noStrike" dirty="0">
                          <a:solidFill>
                            <a:srgbClr val="000000"/>
                          </a:solidFill>
                          <a:latin typeface="宋体"/>
                        </a:rPr>
                        <a:t>3737710</a:t>
                      </a:r>
                      <a:endParaRPr lang="zh-CN" sz="900" b="0" i="0" u="none" strike="noStrike" dirty="0">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dirty="0">
                          <a:solidFill>
                            <a:srgbClr val="000000"/>
                          </a:solidFill>
                          <a:latin typeface="宋体"/>
                        </a:rPr>
                        <a:t>海洋石油浮动工程结构物</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座/艘</a:t>
                      </a:r>
                    </a:p>
                  </a:txBody>
                  <a:tcPr marL="9525" marR="9525" marT="7143" marB="0" anchor="ctr">
                    <a:lnL>
                      <a:noFill/>
                    </a:lnL>
                    <a:lnR>
                      <a:noFill/>
                    </a:lnR>
                    <a:lnT>
                      <a:noFill/>
                    </a:lnT>
                    <a:lnB>
                      <a:noFill/>
                    </a:lnB>
                  </a:tcPr>
                </a:tc>
                <a:extLst>
                  <a:ext uri="{0D108BD9-81ED-4DB2-BD59-A6C34878D82A}">
                    <a16:rowId xmlns:a16="http://schemas.microsoft.com/office/drawing/2014/main" val="10011"/>
                  </a:ext>
                </a:extLst>
              </a:tr>
              <a:tr h="149860">
                <a:tc>
                  <a:txBody>
                    <a:bodyPr/>
                    <a:lstStyle/>
                    <a:p>
                      <a:pPr algn="just" fontAlgn="ctr"/>
                      <a:r>
                        <a:rPr lang="en-US" sz="900" b="0" i="0" u="none" strike="noStrike" dirty="0">
                          <a:solidFill>
                            <a:srgbClr val="000000"/>
                          </a:solidFill>
                          <a:latin typeface="宋体"/>
                        </a:rPr>
                        <a:t>3515040</a:t>
                      </a:r>
                      <a:endParaRPr lang="zh-CN" sz="900" b="0" i="0" u="none" strike="noStrike" dirty="0">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dirty="0">
                          <a:solidFill>
                            <a:srgbClr val="000000"/>
                          </a:solidFill>
                          <a:latin typeface="宋体"/>
                        </a:rPr>
                        <a:t>混凝土机械</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12"/>
                  </a:ext>
                </a:extLst>
              </a:tr>
              <a:tr h="149860">
                <a:tc>
                  <a:txBody>
                    <a:bodyPr/>
                    <a:lstStyle/>
                    <a:p>
                      <a:pPr algn="just" fontAlgn="ctr"/>
                      <a:r>
                        <a:rPr lang="en-US" sz="900" b="0" i="0" u="none" strike="noStrike">
                          <a:solidFill>
                            <a:srgbClr val="000000"/>
                          </a:solidFill>
                          <a:latin typeface="宋体"/>
                        </a:rPr>
                        <a:t>3516020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dirty="0">
                          <a:solidFill>
                            <a:srgbClr val="000000"/>
                          </a:solidFill>
                          <a:latin typeface="宋体"/>
                        </a:rPr>
                        <a:t>金属冶炼设备</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吨</a:t>
                      </a:r>
                    </a:p>
                  </a:txBody>
                  <a:tcPr marL="9525" marR="9525" marT="7143" marB="0" anchor="ctr">
                    <a:lnL>
                      <a:noFill/>
                    </a:lnL>
                    <a:lnR>
                      <a:noFill/>
                    </a:lnR>
                    <a:lnT>
                      <a:noFill/>
                    </a:lnT>
                    <a:lnB>
                      <a:noFill/>
                    </a:lnB>
                  </a:tcPr>
                </a:tc>
                <a:extLst>
                  <a:ext uri="{0D108BD9-81ED-4DB2-BD59-A6C34878D82A}">
                    <a16:rowId xmlns:a16="http://schemas.microsoft.com/office/drawing/2014/main" val="10013"/>
                  </a:ext>
                </a:extLst>
              </a:tr>
              <a:tr h="149860">
                <a:tc>
                  <a:txBody>
                    <a:bodyPr/>
                    <a:lstStyle/>
                    <a:p>
                      <a:pPr algn="just" fontAlgn="ctr"/>
                      <a:r>
                        <a:rPr lang="en-US" sz="900" b="0" i="0" u="none" strike="noStrike">
                          <a:solidFill>
                            <a:srgbClr val="000000"/>
                          </a:solidFill>
                          <a:latin typeface="宋体"/>
                        </a:rPr>
                        <a:t>3516110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金属轧制设备</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吨</a:t>
                      </a:r>
                    </a:p>
                  </a:txBody>
                  <a:tcPr marL="9525" marR="9525" marT="7143" marB="0" anchor="ctr">
                    <a:lnL>
                      <a:noFill/>
                    </a:lnL>
                    <a:lnR>
                      <a:noFill/>
                    </a:lnR>
                    <a:lnT>
                      <a:noFill/>
                    </a:lnT>
                    <a:lnB>
                      <a:noFill/>
                    </a:lnB>
                  </a:tcPr>
                </a:tc>
                <a:extLst>
                  <a:ext uri="{0D108BD9-81ED-4DB2-BD59-A6C34878D82A}">
                    <a16:rowId xmlns:a16="http://schemas.microsoft.com/office/drawing/2014/main" val="10014"/>
                  </a:ext>
                </a:extLst>
              </a:tr>
              <a:tr h="149225">
                <a:tc>
                  <a:txBody>
                    <a:bodyPr/>
                    <a:lstStyle/>
                    <a:p>
                      <a:pPr algn="just" fontAlgn="ctr"/>
                      <a:r>
                        <a:rPr lang="en-US" sz="900" b="0" i="0" u="none" strike="noStrike">
                          <a:solidFill>
                            <a:srgbClr val="000000"/>
                          </a:solidFill>
                          <a:latin typeface="宋体"/>
                        </a:rPr>
                        <a:t>3521010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炼油、化工生产专用设备</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吨</a:t>
                      </a:r>
                    </a:p>
                  </a:txBody>
                  <a:tcPr marL="9525" marR="9525" marT="7143" marB="0" anchor="ctr">
                    <a:lnL>
                      <a:noFill/>
                    </a:lnL>
                    <a:lnR>
                      <a:noFill/>
                    </a:lnR>
                    <a:lnT>
                      <a:noFill/>
                    </a:lnT>
                    <a:lnB>
                      <a:noFill/>
                    </a:lnB>
                  </a:tcPr>
                </a:tc>
                <a:extLst>
                  <a:ext uri="{0D108BD9-81ED-4DB2-BD59-A6C34878D82A}">
                    <a16:rowId xmlns:a16="http://schemas.microsoft.com/office/drawing/2014/main" val="10015"/>
                  </a:ext>
                </a:extLst>
              </a:tr>
              <a:tr h="150495">
                <a:tc>
                  <a:txBody>
                    <a:bodyPr/>
                    <a:lstStyle/>
                    <a:p>
                      <a:pPr algn="just" fontAlgn="ctr"/>
                      <a:r>
                        <a:rPr lang="en-US" sz="900" b="0" i="0" u="none" strike="noStrike" dirty="0">
                          <a:solidFill>
                            <a:srgbClr val="000000"/>
                          </a:solidFill>
                          <a:latin typeface="宋体"/>
                        </a:rPr>
                        <a:t>3523010</a:t>
                      </a:r>
                      <a:endParaRPr lang="zh-CN" sz="900" b="0" i="0" u="none" strike="noStrike" dirty="0">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塑料加工专用设备</a:t>
                      </a:r>
                    </a:p>
                  </a:txBody>
                  <a:tcPr marL="9525" marR="9525" marT="7143" marB="0" anchor="ctr">
                    <a:lnL>
                      <a:noFill/>
                    </a:lnL>
                    <a:lnR>
                      <a:noFill/>
                    </a:lnR>
                    <a:lnT>
                      <a:noFill/>
                    </a:lnT>
                    <a:lnB>
                      <a:noFill/>
                    </a:lnB>
                  </a:tcPr>
                </a:tc>
                <a:tc>
                  <a:txBody>
                    <a:bodyPr/>
                    <a:lstStyle/>
                    <a:p>
                      <a:pPr algn="just" fontAlgn="ctr"/>
                      <a:r>
                        <a:rPr lang="zh-CN" sz="900" b="0" i="0" u="none" strike="noStrike" dirty="0">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16"/>
                  </a:ext>
                </a:extLst>
              </a:tr>
              <a:tr h="149225">
                <a:tc>
                  <a:txBody>
                    <a:bodyPr/>
                    <a:lstStyle/>
                    <a:p>
                      <a:pPr algn="just" fontAlgn="ctr"/>
                      <a:r>
                        <a:rPr lang="en-US" sz="900" b="0" i="0" u="none" strike="noStrike">
                          <a:solidFill>
                            <a:srgbClr val="000000"/>
                          </a:solidFill>
                          <a:latin typeface="宋体"/>
                        </a:rPr>
                        <a:t>3531010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食品制造机械</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17"/>
                  </a:ext>
                </a:extLst>
              </a:tr>
              <a:tr h="149860">
                <a:tc>
                  <a:txBody>
                    <a:bodyPr/>
                    <a:lstStyle/>
                    <a:p>
                      <a:pPr algn="just" fontAlgn="ctr"/>
                      <a:r>
                        <a:rPr lang="en-US" sz="900" b="0" i="0" u="none" strike="noStrike">
                          <a:solidFill>
                            <a:srgbClr val="000000"/>
                          </a:solidFill>
                          <a:latin typeface="宋体"/>
                        </a:rPr>
                        <a:t>3532010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农产品加工专用设备</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18"/>
                  </a:ext>
                </a:extLst>
              </a:tr>
              <a:tr h="150495">
                <a:tc>
                  <a:txBody>
                    <a:bodyPr/>
                    <a:lstStyle/>
                    <a:p>
                      <a:pPr algn="just" fontAlgn="ctr"/>
                      <a:r>
                        <a:rPr lang="en-US" sz="900" b="0" i="0" u="none" strike="noStrike">
                          <a:solidFill>
                            <a:srgbClr val="000000"/>
                          </a:solidFill>
                          <a:latin typeface="宋体"/>
                        </a:rPr>
                        <a:t>3532050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农产品初加工机械</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19"/>
                  </a:ext>
                </a:extLst>
              </a:tr>
              <a:tr h="149225">
                <a:tc>
                  <a:txBody>
                    <a:bodyPr/>
                    <a:lstStyle/>
                    <a:p>
                      <a:pPr algn="just" fontAlgn="ctr"/>
                      <a:r>
                        <a:rPr lang="en-US" sz="900" b="0" i="0" u="none" strike="noStrike">
                          <a:solidFill>
                            <a:srgbClr val="000000"/>
                          </a:solidFill>
                          <a:latin typeface="宋体"/>
                        </a:rPr>
                        <a:t>3577010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en-US" sz="900" b="0" i="0" u="none" strike="noStrike">
                          <a:solidFill>
                            <a:srgbClr val="000000"/>
                          </a:solidFill>
                          <a:latin typeface="宋体"/>
                        </a:rPr>
                        <a:t>  其中：棉花加工机械</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20"/>
                  </a:ext>
                </a:extLst>
              </a:tr>
              <a:tr h="149860">
                <a:tc>
                  <a:txBody>
                    <a:bodyPr/>
                    <a:lstStyle/>
                    <a:p>
                      <a:pPr algn="just" fontAlgn="ctr"/>
                      <a:r>
                        <a:rPr lang="en-US" sz="900" b="0" i="0" u="none" strike="noStrike">
                          <a:solidFill>
                            <a:srgbClr val="000000"/>
                          </a:solidFill>
                          <a:latin typeface="宋体"/>
                        </a:rPr>
                        <a:t>3534010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饲料生产专用设备</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21"/>
                  </a:ext>
                </a:extLst>
              </a:tr>
              <a:tr h="149860">
                <a:tc>
                  <a:txBody>
                    <a:bodyPr/>
                    <a:lstStyle/>
                    <a:p>
                      <a:pPr algn="just" fontAlgn="ctr"/>
                      <a:r>
                        <a:rPr lang="en-US" sz="900" b="0" i="0" u="none" strike="noStrike">
                          <a:solidFill>
                            <a:srgbClr val="000000"/>
                          </a:solidFill>
                          <a:latin typeface="宋体"/>
                        </a:rPr>
                        <a:t>3542020</a:t>
                      </a:r>
                      <a:endParaRPr lang="zh-CN" sz="900" b="0" i="0" u="none" strike="noStrike">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印刷专用设备</a:t>
                      </a:r>
                    </a:p>
                  </a:txBody>
                  <a:tcPr marL="9525" marR="9525" marT="7143" marB="0" anchor="ctr">
                    <a:lnL>
                      <a:noFill/>
                    </a:lnL>
                    <a:lnR>
                      <a:noFill/>
                    </a:lnR>
                    <a:lnT>
                      <a:noFill/>
                    </a:lnT>
                    <a:lnB>
                      <a:noFill/>
                    </a:lnB>
                  </a:tcPr>
                </a:tc>
                <a:tc>
                  <a:txBody>
                    <a:bodyPr/>
                    <a:lstStyle/>
                    <a:p>
                      <a:pPr algn="just" fontAlgn="ctr"/>
                      <a:r>
                        <a:rPr lang="zh-CN" sz="900" b="0" i="0" u="none" strike="noStrike">
                          <a:solidFill>
                            <a:srgbClr val="000000"/>
                          </a:solidFill>
                          <a:latin typeface="宋体"/>
                        </a:rPr>
                        <a:t>吨</a:t>
                      </a:r>
                    </a:p>
                  </a:txBody>
                  <a:tcPr marL="9525" marR="9525" marT="7143" marB="0" anchor="ctr">
                    <a:lnL>
                      <a:noFill/>
                    </a:lnL>
                    <a:lnR>
                      <a:noFill/>
                    </a:lnR>
                    <a:lnT>
                      <a:noFill/>
                    </a:lnT>
                    <a:lnB>
                      <a:noFill/>
                    </a:lnB>
                  </a:tcPr>
                </a:tc>
                <a:extLst>
                  <a:ext uri="{0D108BD9-81ED-4DB2-BD59-A6C34878D82A}">
                    <a16:rowId xmlns:a16="http://schemas.microsoft.com/office/drawing/2014/main" val="10022"/>
                  </a:ext>
                </a:extLst>
              </a:tr>
              <a:tr h="149860">
                <a:tc>
                  <a:txBody>
                    <a:bodyPr/>
                    <a:lstStyle/>
                    <a:p>
                      <a:pPr algn="just" fontAlgn="ctr"/>
                      <a:r>
                        <a:rPr lang="en-US" sz="900" b="0" i="0" u="none" strike="noStrike" dirty="0">
                          <a:solidFill>
                            <a:srgbClr val="000000"/>
                          </a:solidFill>
                          <a:latin typeface="宋体"/>
                        </a:rPr>
                        <a:t>3551010</a:t>
                      </a:r>
                      <a:endParaRPr lang="zh-CN" sz="900" b="0" i="0" u="none" strike="noStrike" dirty="0">
                        <a:solidFill>
                          <a:srgbClr val="000000"/>
                        </a:solidFill>
                        <a:latin typeface="宋体"/>
                      </a:endParaRPr>
                    </a:p>
                  </a:txBody>
                  <a:tcPr marL="9525" marR="9525" marT="7143" marB="0" anchor="ctr">
                    <a:lnL>
                      <a:noFill/>
                    </a:lnL>
                    <a:lnR>
                      <a:noFill/>
                    </a:lnR>
                    <a:lnT>
                      <a:noFill/>
                    </a:lnT>
                    <a:lnB>
                      <a:noFill/>
                    </a:lnB>
                  </a:tcPr>
                </a:tc>
                <a:tc>
                  <a:txBody>
                    <a:bodyPr/>
                    <a:lstStyle/>
                    <a:p>
                      <a:pPr algn="just" fontAlgn="ctr"/>
                      <a:r>
                        <a:rPr lang="zh-CN" sz="900" b="0" i="0" u="none" strike="noStrike" dirty="0">
                          <a:solidFill>
                            <a:srgbClr val="000000"/>
                          </a:solidFill>
                          <a:latin typeface="宋体"/>
                        </a:rPr>
                        <a:t>纺织专用设备</a:t>
                      </a:r>
                    </a:p>
                  </a:txBody>
                  <a:tcPr marL="9525" marR="9525" marT="7143" marB="0" anchor="ctr">
                    <a:lnL>
                      <a:noFill/>
                    </a:lnL>
                    <a:lnR>
                      <a:noFill/>
                    </a:lnR>
                    <a:lnT>
                      <a:noFill/>
                    </a:lnT>
                    <a:lnB>
                      <a:noFill/>
                    </a:lnB>
                  </a:tcPr>
                </a:tc>
                <a:tc>
                  <a:txBody>
                    <a:bodyPr/>
                    <a:lstStyle/>
                    <a:p>
                      <a:pPr algn="just" fontAlgn="ctr"/>
                      <a:r>
                        <a:rPr lang="zh-CN" sz="900" b="0" i="0" u="none" strike="noStrike" dirty="0">
                          <a:solidFill>
                            <a:srgbClr val="000000"/>
                          </a:solidFill>
                          <a:latin typeface="宋体"/>
                        </a:rPr>
                        <a:t>台</a:t>
                      </a:r>
                    </a:p>
                  </a:txBody>
                  <a:tcPr marL="9525" marR="9525" marT="7143" marB="0" anchor="ctr">
                    <a:lnL>
                      <a:noFill/>
                    </a:lnL>
                    <a:lnR>
                      <a:noFill/>
                    </a:lnR>
                    <a:lnT>
                      <a:noFill/>
                    </a:lnT>
                    <a:lnB>
                      <a:noFill/>
                    </a:lnB>
                  </a:tcPr>
                </a:tc>
                <a:extLst>
                  <a:ext uri="{0D108BD9-81ED-4DB2-BD59-A6C34878D82A}">
                    <a16:rowId xmlns:a16="http://schemas.microsoft.com/office/drawing/2014/main" val="10023"/>
                  </a:ext>
                </a:extLst>
              </a:tr>
            </a:tbl>
          </a:graphicData>
        </a:graphic>
      </p:graphicFrame>
      <p:sp>
        <p:nvSpPr>
          <p:cNvPr id="8" name="文本框 6"/>
          <p:cNvSpPr txBox="1"/>
          <p:nvPr/>
        </p:nvSpPr>
        <p:spPr>
          <a:xfrm>
            <a:off x="993140" y="1366520"/>
            <a:ext cx="5899150" cy="3507740"/>
          </a:xfrm>
          <a:prstGeom prst="rect">
            <a:avLst/>
          </a:prstGeom>
          <a:noFill/>
        </p:spPr>
        <p:txBody>
          <a:bodyPr wrap="square" rtlCol="0">
            <a:spAutoFit/>
          </a:bodyPr>
          <a:lstStyle/>
          <a:p>
            <a:pPr>
              <a:lnSpc>
                <a:spcPct val="150000"/>
              </a:lnSpc>
              <a:defRPr/>
            </a:pPr>
            <a:r>
              <a:rPr lang="zh-CN" altLang="en-US" sz="2800" dirty="0">
                <a:latin typeface="+mn-ea"/>
              </a:rPr>
              <a:t>常见问题</a:t>
            </a:r>
            <a:r>
              <a:rPr lang="en-US" altLang="zh-CN" sz="2800" dirty="0">
                <a:latin typeface="+mn-ea"/>
              </a:rPr>
              <a:t>3</a:t>
            </a:r>
            <a:r>
              <a:rPr lang="zh-CN" altLang="en-US" sz="2800" dirty="0">
                <a:latin typeface="+mn-ea"/>
              </a:rPr>
              <a:t>：数量级错误</a:t>
            </a:r>
            <a:endParaRPr lang="zh-CN" altLang="en-US" sz="2000" dirty="0">
              <a:latin typeface="方正楷体_GBK" panose="02000000000000000000" charset="-122"/>
              <a:ea typeface="方正楷体_GBK" panose="02000000000000000000" charset="-122"/>
              <a:sym typeface="+mn-ea"/>
            </a:endParaRPr>
          </a:p>
          <a:p>
            <a:pPr marL="342900" indent="-342900">
              <a:lnSpc>
                <a:spcPct val="150000"/>
              </a:lnSpc>
              <a:buFont typeface="+mj-ea"/>
              <a:buAutoNum type="circleNumDbPlain"/>
            </a:pPr>
            <a:r>
              <a:rPr lang="zh-CN" altLang="en-US" sz="2000" dirty="0">
                <a:latin typeface="方正楷体_GBK" panose="02000000000000000000" charset="-122"/>
                <a:ea typeface="方正楷体_GBK" panose="02000000000000000000" charset="-122"/>
                <a:sym typeface="Arial" panose="02080604020202020204" pitchFamily="34" charset="0"/>
              </a:rPr>
              <a:t>企业将内部自用的产品单位误报产量，造成数据异常;</a:t>
            </a:r>
            <a:endParaRPr lang="zh-CN" altLang="en-US" sz="2000" dirty="0">
              <a:latin typeface="方正楷体_GBK" panose="02000000000000000000" charset="-122"/>
              <a:ea typeface="方正楷体_GBK" panose="02000000000000000000" charset="-122"/>
            </a:endParaRPr>
          </a:p>
          <a:p>
            <a:pPr marL="342900" indent="-342900">
              <a:lnSpc>
                <a:spcPct val="150000"/>
              </a:lnSpc>
              <a:buFont typeface="+mj-ea"/>
              <a:buAutoNum type="circleNumDbPlain"/>
            </a:pPr>
            <a:r>
              <a:rPr lang="zh-CN" altLang="en-US" sz="2000" dirty="0">
                <a:latin typeface="方正楷体_GBK" panose="02000000000000000000" charset="-122"/>
                <a:ea typeface="方正楷体_GBK" panose="02000000000000000000" charset="-122"/>
                <a:sym typeface="Arial" panose="02080604020202020204" pitchFamily="34" charset="0"/>
              </a:rPr>
              <a:t>企业将全部生产的产品归入某一类产品中;</a:t>
            </a:r>
          </a:p>
          <a:p>
            <a:pPr marL="342900" indent="-342900">
              <a:lnSpc>
                <a:spcPct val="150000"/>
              </a:lnSpc>
              <a:buFont typeface="+mj-ea"/>
              <a:buAutoNum type="circleNumDbPlain"/>
            </a:pPr>
            <a:r>
              <a:rPr lang="zh-CN" altLang="en-US" sz="2000" dirty="0">
                <a:latin typeface="方正楷体_GBK" panose="02000000000000000000" charset="-122"/>
                <a:ea typeface="方正楷体_GBK" panose="02000000000000000000" charset="-122"/>
                <a:sym typeface="Arial" panose="02080604020202020204" pitchFamily="34" charset="0"/>
              </a:rPr>
              <a:t>企业将生产的零部件作为完整的产品进行“打捆填报”</a:t>
            </a:r>
            <a:endParaRPr lang="zh-CN" altLang="en-US" sz="2000" dirty="0">
              <a:latin typeface="方正楷体_GBK" panose="02000000000000000000" charset="-122"/>
              <a:ea typeface="方正楷体_GBK" panose="02000000000000000000" charset="-122"/>
            </a:endParaRPr>
          </a:p>
          <a:p>
            <a:pPr marL="285750" indent="-285750">
              <a:lnSpc>
                <a:spcPct val="150000"/>
              </a:lnSpc>
              <a:buFont typeface="Wingdings" panose="05000000000000000000" charset="0"/>
              <a:buChar char=""/>
              <a:defRPr/>
            </a:pPr>
            <a:endParaRPr lang="zh-CN" altLang="en-US" sz="2000" dirty="0">
              <a:latin typeface="方正楷体_GBK" panose="02000000000000000000" charset="-122"/>
              <a:ea typeface="方正楷体_GBK" panose="02000000000000000000" charset="-122"/>
              <a:sym typeface="Arial" panose="02080604020202020204" pitchFamily="34" charset="0"/>
            </a:endParaRPr>
          </a:p>
        </p:txBody>
      </p:sp>
      <p:sp>
        <p:nvSpPr>
          <p:cNvPr id="9" name="标题 8"/>
          <p:cNvSpPr>
            <a:spLocks noGrp="1"/>
          </p:cNvSpPr>
          <p:nvPr>
            <p:ph type="title"/>
          </p:nvPr>
        </p:nvSpPr>
        <p:spPr>
          <a:xfrm>
            <a:off x="1268730" y="266701"/>
            <a:ext cx="9774555" cy="518160"/>
          </a:xfrm>
        </p:spPr>
        <p:txBody>
          <a:bodyPr/>
          <a:lstStyle/>
          <a:p>
            <a:r>
              <a:rPr lang="zh-CN" altLang="en-US" dirty="0">
                <a:solidFill>
                  <a:srgbClr val="595959"/>
                </a:solidFill>
                <a:cs typeface="+mn-cs"/>
                <a:sym typeface="+mn-lt"/>
              </a:rPr>
              <a:t>重点指标讲解</a:t>
            </a:r>
            <a:r>
              <a:rPr lang="en-US" altLang="zh-CN" dirty="0">
                <a:solidFill>
                  <a:srgbClr val="595959"/>
                </a:solidFill>
                <a:cs typeface="+mn-cs"/>
                <a:sym typeface="+mn-lt"/>
              </a:rPr>
              <a:t>——</a:t>
            </a:r>
            <a:r>
              <a:rPr lang="zh-CN" altLang="en-US" dirty="0">
                <a:solidFill>
                  <a:srgbClr val="595959"/>
                </a:solidFill>
                <a:cs typeface="+mn-cs"/>
                <a:sym typeface="+mn-lt"/>
              </a:rPr>
              <a:t>工业产品产量</a:t>
            </a:r>
          </a:p>
        </p:txBody>
      </p:sp>
      <p:sp>
        <p:nvSpPr>
          <p:cNvPr id="6" name="文本框 31">
            <a:extLst>
              <a:ext uri="{FF2B5EF4-FFF2-40B4-BE49-F238E27FC236}">
                <a16:creationId xmlns:a16="http://schemas.microsoft.com/office/drawing/2014/main" id="{BE728F30-6F4C-45BD-A2B3-066C49537362}"/>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71374" y="195453"/>
            <a:ext cx="1306004" cy="398780"/>
          </a:xfrm>
          <a:prstGeom prst="rect">
            <a:avLst/>
          </a:prstGeom>
          <a:noFill/>
        </p:spPr>
        <p:txBody>
          <a:bodyPr wrap="square" rtlCol="0">
            <a:spAutoFit/>
          </a:bodyPr>
          <a:lstStyle/>
          <a:p>
            <a:r>
              <a:rPr lang="zh-CN" altLang="en-US" sz="2000" b="1" dirty="0">
                <a:solidFill>
                  <a:schemeClr val="bg1"/>
                </a:solidFill>
                <a:cs typeface="+mn-ea"/>
                <a:sym typeface="+mn-lt"/>
              </a:rPr>
              <a:t>第二部分</a:t>
            </a:r>
          </a:p>
        </p:txBody>
      </p:sp>
      <p:sp>
        <p:nvSpPr>
          <p:cNvPr id="8" name="文本框 7"/>
          <p:cNvSpPr txBox="1"/>
          <p:nvPr/>
        </p:nvSpPr>
        <p:spPr>
          <a:xfrm>
            <a:off x="2279183" y="1273628"/>
            <a:ext cx="798195" cy="4524315"/>
          </a:xfrm>
          <a:prstGeom prst="rect">
            <a:avLst/>
          </a:prstGeom>
          <a:noFill/>
        </p:spPr>
        <p:txBody>
          <a:bodyPr vert="eaVert" wrap="square" rtlCol="0">
            <a:spAutoFit/>
          </a:bodyPr>
          <a:lstStyle/>
          <a:p>
            <a:r>
              <a:rPr lang="zh-CN" altLang="en-US" sz="4000" dirty="0"/>
              <a:t>工业效益报表表式</a:t>
            </a:r>
          </a:p>
        </p:txBody>
      </p:sp>
      <p:pic>
        <p:nvPicPr>
          <p:cNvPr id="9" name="图片 8" descr="效益.jpg"/>
          <p:cNvPicPr>
            <a:picLocks noChangeAspect="1"/>
          </p:cNvPicPr>
          <p:nvPr/>
        </p:nvPicPr>
        <p:blipFill>
          <a:blip r:embed="rId3" cstate="print"/>
          <a:stretch>
            <a:fillRect/>
          </a:stretch>
        </p:blipFill>
        <p:spPr>
          <a:xfrm>
            <a:off x="4167514" y="594106"/>
            <a:ext cx="5065640" cy="6042256"/>
          </a:xfrm>
          <a:prstGeom prst="rect">
            <a:avLst/>
          </a:prstGeom>
        </p:spPr>
      </p:pic>
      <p:sp>
        <p:nvSpPr>
          <p:cNvPr id="3" name="标题 2"/>
          <p:cNvSpPr>
            <a:spLocks noGrp="1"/>
          </p:cNvSpPr>
          <p:nvPr>
            <p:ph type="title"/>
          </p:nvPr>
        </p:nvSpPr>
        <p:spPr/>
        <p:txBody>
          <a:bodyPr/>
          <a:lstStyle/>
          <a:p>
            <a:r>
              <a:rPr lang="zh-CN" altLang="en-US" dirty="0">
                <a:solidFill>
                  <a:srgbClr val="595959"/>
                </a:solidFill>
                <a:cs typeface="+mn-cs"/>
                <a:sym typeface="+mn-lt"/>
              </a:rPr>
              <a:t>工业统计报表填报要点</a:t>
            </a:r>
            <a:endParaRPr lang="zh-CN" altLang="en-US" dirty="0">
              <a:solidFill>
                <a:srgbClr val="595959"/>
              </a:solidFill>
              <a:cs typeface="+mn-cs"/>
            </a:endParaRPr>
          </a:p>
        </p:txBody>
      </p:sp>
      <p:sp>
        <p:nvSpPr>
          <p:cNvPr id="7" name="文本框 31">
            <a:extLst>
              <a:ext uri="{FF2B5EF4-FFF2-40B4-BE49-F238E27FC236}">
                <a16:creationId xmlns:a16="http://schemas.microsoft.com/office/drawing/2014/main" id="{7B31B2C5-5820-4306-9D1E-70DE9E7E5BD1}"/>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07</a:t>
            </a:r>
          </a:p>
        </p:txBody>
      </p:sp>
    </p:spTree>
  </p:cSld>
  <p:clrMapOvr>
    <a:masterClrMapping/>
  </p:clrMapOvr>
  <p:transition spd="slow" advClick="0">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68730" y="1077595"/>
            <a:ext cx="9504045" cy="829945"/>
          </a:xfrm>
          <a:prstGeom prst="rect">
            <a:avLst/>
          </a:prstGeom>
        </p:spPr>
        <p:txBody>
          <a:bodyPr wrap="square">
            <a:spAutoFit/>
          </a:bodyPr>
          <a:lstStyle/>
          <a:p>
            <a:pPr>
              <a:defRPr/>
            </a:pPr>
            <a:r>
              <a:rPr lang="zh-CN" altLang="en-US" sz="2400" dirty="0">
                <a:latin typeface="+mn-ea"/>
              </a:rPr>
              <a:t>营业收入，指企业确认的销售商品、提供劳务等，根据会计“营业收入”科目的期末贷方余额（结转前）填报。</a:t>
            </a:r>
          </a:p>
        </p:txBody>
      </p:sp>
      <p:sp>
        <p:nvSpPr>
          <p:cNvPr id="22" name="矩形 21"/>
          <p:cNvSpPr/>
          <p:nvPr/>
        </p:nvSpPr>
        <p:spPr>
          <a:xfrm>
            <a:off x="1268824" y="1987506"/>
            <a:ext cx="6583680" cy="460375"/>
          </a:xfrm>
          <a:prstGeom prst="rect">
            <a:avLst/>
          </a:prstGeom>
        </p:spPr>
        <p:txBody>
          <a:bodyPr wrap="none">
            <a:spAutoFit/>
          </a:bodyPr>
          <a:lstStyle/>
          <a:p>
            <a:pPr>
              <a:defRPr/>
            </a:pPr>
            <a:r>
              <a:rPr lang="zh-CN" altLang="en-US" sz="2400" dirty="0">
                <a:solidFill>
                  <a:srgbClr val="FF0000"/>
                </a:solidFill>
                <a:latin typeface="楷体" panose="02010609060101010101" pitchFamily="49" charset="-122"/>
                <a:ea typeface="楷体" panose="02010609060101010101" pitchFamily="49" charset="-122"/>
              </a:rPr>
              <a:t>注意：工业总产值、销售产值与营业收入的区别</a:t>
            </a:r>
            <a:endParaRPr lang="en-US" altLang="zh-CN" sz="2400" dirty="0">
              <a:solidFill>
                <a:srgbClr val="FF0000"/>
              </a:solidFill>
              <a:latin typeface="楷体" panose="02010609060101010101" pitchFamily="49" charset="-122"/>
              <a:ea typeface="楷体" panose="02010609060101010101" pitchFamily="49" charset="-122"/>
            </a:endParaRPr>
          </a:p>
        </p:txBody>
      </p:sp>
      <p:grpSp>
        <p:nvGrpSpPr>
          <p:cNvPr id="23" name="Group 4"/>
          <p:cNvGrpSpPr/>
          <p:nvPr/>
        </p:nvGrpSpPr>
        <p:grpSpPr bwMode="auto">
          <a:xfrm>
            <a:off x="2515553" y="3710891"/>
            <a:ext cx="6985000" cy="1296719"/>
            <a:chOff x="884" y="2088"/>
            <a:chExt cx="4083" cy="780"/>
          </a:xfrm>
        </p:grpSpPr>
        <p:sp>
          <p:nvSpPr>
            <p:cNvPr id="24" name="Oval 5"/>
            <p:cNvSpPr>
              <a:spLocks noChangeArrowheads="1"/>
            </p:cNvSpPr>
            <p:nvPr/>
          </p:nvSpPr>
          <p:spPr bwMode="gray">
            <a:xfrm>
              <a:off x="884" y="2088"/>
              <a:ext cx="2903" cy="780"/>
            </a:xfrm>
            <a:prstGeom prst="ellipse">
              <a:avLst/>
            </a:prstGeom>
            <a:solidFill>
              <a:srgbClr val="FF0000">
                <a:alpha val="49019"/>
              </a:srgbClr>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80604020202020204" pitchFamily="34" charset="0"/>
                  <a:ea typeface="黑体" pitchFamily="49" charset="-122"/>
                </a:defRPr>
              </a:lvl1pPr>
              <a:lvl2pPr marL="742950" indent="-285750" eaLnBrk="0" hangingPunct="0">
                <a:defRPr>
                  <a:solidFill>
                    <a:schemeClr val="tx1"/>
                  </a:solidFill>
                  <a:latin typeface="Arial" panose="02080604020202020204" pitchFamily="34" charset="0"/>
                  <a:ea typeface="黑体" pitchFamily="49" charset="-122"/>
                </a:defRPr>
              </a:lvl2pPr>
              <a:lvl3pPr marL="1143000" indent="-228600" eaLnBrk="0" hangingPunct="0">
                <a:defRPr>
                  <a:solidFill>
                    <a:schemeClr val="tx1"/>
                  </a:solidFill>
                  <a:latin typeface="Arial" panose="02080604020202020204" pitchFamily="34" charset="0"/>
                  <a:ea typeface="黑体" pitchFamily="49" charset="-122"/>
                </a:defRPr>
              </a:lvl3pPr>
              <a:lvl4pPr marL="1600200" indent="-228600" eaLnBrk="0" hangingPunct="0">
                <a:defRPr>
                  <a:solidFill>
                    <a:schemeClr val="tx1"/>
                  </a:solidFill>
                  <a:latin typeface="Arial" panose="02080604020202020204" pitchFamily="34" charset="0"/>
                  <a:ea typeface="黑体" pitchFamily="49" charset="-122"/>
                </a:defRPr>
              </a:lvl4pPr>
              <a:lvl5pPr marL="2057400" indent="-228600" eaLnBrk="0" hangingPunct="0">
                <a:defRPr>
                  <a:solidFill>
                    <a:schemeClr val="tx1"/>
                  </a:solidFill>
                  <a:latin typeface="Arial" panose="02080604020202020204" pitchFamily="34" charset="0"/>
                  <a:ea typeface="黑体" pitchFamily="49" charset="-122"/>
                </a:defRPr>
              </a:lvl5pPr>
              <a:lvl6pPr marL="25146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6pPr>
              <a:lvl7pPr marL="29718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7pPr>
              <a:lvl8pPr marL="34290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8pPr>
              <a:lvl9pPr marL="38862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9pPr>
            </a:lstStyle>
            <a:p>
              <a:pPr eaLnBrk="1" hangingPunct="1"/>
              <a:endParaRPr lang="zh-CN" altLang="en-US"/>
            </a:p>
          </p:txBody>
        </p:sp>
        <p:sp>
          <p:nvSpPr>
            <p:cNvPr id="25" name="Oval 6"/>
            <p:cNvSpPr>
              <a:spLocks noChangeArrowheads="1"/>
            </p:cNvSpPr>
            <p:nvPr/>
          </p:nvSpPr>
          <p:spPr bwMode="gray">
            <a:xfrm>
              <a:off x="2064" y="2088"/>
              <a:ext cx="2903" cy="780"/>
            </a:xfrm>
            <a:prstGeom prst="ellipse">
              <a:avLst/>
            </a:prstGeom>
            <a:solidFill>
              <a:srgbClr val="008000">
                <a:alpha val="49019"/>
              </a:srgbClr>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80604020202020204" pitchFamily="34" charset="0"/>
                  <a:ea typeface="黑体" pitchFamily="49" charset="-122"/>
                </a:defRPr>
              </a:lvl1pPr>
              <a:lvl2pPr marL="742950" indent="-285750" eaLnBrk="0" hangingPunct="0">
                <a:defRPr>
                  <a:solidFill>
                    <a:schemeClr val="tx1"/>
                  </a:solidFill>
                  <a:latin typeface="Arial" panose="02080604020202020204" pitchFamily="34" charset="0"/>
                  <a:ea typeface="黑体" pitchFamily="49" charset="-122"/>
                </a:defRPr>
              </a:lvl2pPr>
              <a:lvl3pPr marL="1143000" indent="-228600" eaLnBrk="0" hangingPunct="0">
                <a:defRPr>
                  <a:solidFill>
                    <a:schemeClr val="tx1"/>
                  </a:solidFill>
                  <a:latin typeface="Arial" panose="02080604020202020204" pitchFamily="34" charset="0"/>
                  <a:ea typeface="黑体" pitchFamily="49" charset="-122"/>
                </a:defRPr>
              </a:lvl3pPr>
              <a:lvl4pPr marL="1600200" indent="-228600" eaLnBrk="0" hangingPunct="0">
                <a:defRPr>
                  <a:solidFill>
                    <a:schemeClr val="tx1"/>
                  </a:solidFill>
                  <a:latin typeface="Arial" panose="02080604020202020204" pitchFamily="34" charset="0"/>
                  <a:ea typeface="黑体" pitchFamily="49" charset="-122"/>
                </a:defRPr>
              </a:lvl4pPr>
              <a:lvl5pPr marL="2057400" indent="-228600" eaLnBrk="0" hangingPunct="0">
                <a:defRPr>
                  <a:solidFill>
                    <a:schemeClr val="tx1"/>
                  </a:solidFill>
                  <a:latin typeface="Arial" panose="02080604020202020204" pitchFamily="34" charset="0"/>
                  <a:ea typeface="黑体" pitchFamily="49" charset="-122"/>
                </a:defRPr>
              </a:lvl5pPr>
              <a:lvl6pPr marL="25146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6pPr>
              <a:lvl7pPr marL="29718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7pPr>
              <a:lvl8pPr marL="34290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8pPr>
              <a:lvl9pPr marL="38862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9pPr>
            </a:lstStyle>
            <a:p>
              <a:pPr eaLnBrk="1" hangingPunct="1"/>
              <a:endParaRPr lang="zh-CN" altLang="en-US"/>
            </a:p>
          </p:txBody>
        </p:sp>
      </p:grpSp>
      <p:sp>
        <p:nvSpPr>
          <p:cNvPr id="26" name="AutoShape 7"/>
          <p:cNvSpPr>
            <a:spLocks noChangeArrowheads="1"/>
          </p:cNvSpPr>
          <p:nvPr/>
        </p:nvSpPr>
        <p:spPr bwMode="gray">
          <a:xfrm>
            <a:off x="2586990" y="2751420"/>
            <a:ext cx="1728788" cy="718298"/>
          </a:xfrm>
          <a:prstGeom prst="leftArrow">
            <a:avLst>
              <a:gd name="adj1" fmla="val 18944"/>
              <a:gd name="adj2" fmla="val 110880"/>
            </a:avLst>
          </a:prstGeom>
          <a:solidFill>
            <a:srgbClr val="0000FF">
              <a:alpha val="56862"/>
            </a:srgbClr>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eaLnBrk="0" hangingPunct="0">
              <a:defRPr>
                <a:solidFill>
                  <a:schemeClr val="tx1"/>
                </a:solidFill>
                <a:latin typeface="Arial" panose="02080604020202020204" pitchFamily="34" charset="0"/>
                <a:ea typeface="黑体" pitchFamily="49" charset="-122"/>
              </a:defRPr>
            </a:lvl1pPr>
            <a:lvl2pPr marL="742950" indent="-285750" eaLnBrk="0" hangingPunct="0">
              <a:defRPr>
                <a:solidFill>
                  <a:schemeClr val="tx1"/>
                </a:solidFill>
                <a:latin typeface="Arial" panose="02080604020202020204" pitchFamily="34" charset="0"/>
                <a:ea typeface="黑体" pitchFamily="49" charset="-122"/>
              </a:defRPr>
            </a:lvl2pPr>
            <a:lvl3pPr marL="1143000" indent="-228600" eaLnBrk="0" hangingPunct="0">
              <a:defRPr>
                <a:solidFill>
                  <a:schemeClr val="tx1"/>
                </a:solidFill>
                <a:latin typeface="Arial" panose="02080604020202020204" pitchFamily="34" charset="0"/>
                <a:ea typeface="黑体" pitchFamily="49" charset="-122"/>
              </a:defRPr>
            </a:lvl3pPr>
            <a:lvl4pPr marL="1600200" indent="-228600" eaLnBrk="0" hangingPunct="0">
              <a:defRPr>
                <a:solidFill>
                  <a:schemeClr val="tx1"/>
                </a:solidFill>
                <a:latin typeface="Arial" panose="02080604020202020204" pitchFamily="34" charset="0"/>
                <a:ea typeface="黑体" pitchFamily="49" charset="-122"/>
              </a:defRPr>
            </a:lvl4pPr>
            <a:lvl5pPr marL="2057400" indent="-228600" eaLnBrk="0" hangingPunct="0">
              <a:defRPr>
                <a:solidFill>
                  <a:schemeClr val="tx1"/>
                </a:solidFill>
                <a:latin typeface="Arial" panose="02080604020202020204" pitchFamily="34" charset="0"/>
                <a:ea typeface="黑体" pitchFamily="49" charset="-122"/>
              </a:defRPr>
            </a:lvl5pPr>
            <a:lvl6pPr marL="25146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6pPr>
            <a:lvl7pPr marL="29718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7pPr>
            <a:lvl8pPr marL="34290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8pPr>
            <a:lvl9pPr marL="38862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9pPr>
          </a:lstStyle>
          <a:p>
            <a:pPr eaLnBrk="1" hangingPunct="1"/>
            <a:endParaRPr lang="zh-CN" altLang="en-US"/>
          </a:p>
        </p:txBody>
      </p:sp>
      <p:sp>
        <p:nvSpPr>
          <p:cNvPr id="27" name="AutoShape 8"/>
          <p:cNvSpPr>
            <a:spLocks noChangeArrowheads="1"/>
          </p:cNvSpPr>
          <p:nvPr/>
        </p:nvSpPr>
        <p:spPr bwMode="gray">
          <a:xfrm>
            <a:off x="8226743" y="5007747"/>
            <a:ext cx="1512887" cy="736596"/>
          </a:xfrm>
          <a:prstGeom prst="rightArrow">
            <a:avLst>
              <a:gd name="adj1" fmla="val 15019"/>
              <a:gd name="adj2" fmla="val 78382"/>
            </a:avLst>
          </a:prstGeom>
          <a:solidFill>
            <a:srgbClr val="0000FF">
              <a:alpha val="54117"/>
            </a:srgbClr>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eaLnBrk="0" hangingPunct="0">
              <a:defRPr>
                <a:solidFill>
                  <a:schemeClr val="tx1"/>
                </a:solidFill>
                <a:latin typeface="Arial" panose="02080604020202020204" pitchFamily="34" charset="0"/>
                <a:ea typeface="黑体" pitchFamily="49" charset="-122"/>
              </a:defRPr>
            </a:lvl1pPr>
            <a:lvl2pPr marL="742950" indent="-285750" eaLnBrk="0" hangingPunct="0">
              <a:defRPr>
                <a:solidFill>
                  <a:schemeClr val="tx1"/>
                </a:solidFill>
                <a:latin typeface="Arial" panose="02080604020202020204" pitchFamily="34" charset="0"/>
                <a:ea typeface="黑体" pitchFamily="49" charset="-122"/>
              </a:defRPr>
            </a:lvl2pPr>
            <a:lvl3pPr marL="1143000" indent="-228600" eaLnBrk="0" hangingPunct="0">
              <a:defRPr>
                <a:solidFill>
                  <a:schemeClr val="tx1"/>
                </a:solidFill>
                <a:latin typeface="Arial" panose="02080604020202020204" pitchFamily="34" charset="0"/>
                <a:ea typeface="黑体" pitchFamily="49" charset="-122"/>
              </a:defRPr>
            </a:lvl3pPr>
            <a:lvl4pPr marL="1600200" indent="-228600" eaLnBrk="0" hangingPunct="0">
              <a:defRPr>
                <a:solidFill>
                  <a:schemeClr val="tx1"/>
                </a:solidFill>
                <a:latin typeface="Arial" panose="02080604020202020204" pitchFamily="34" charset="0"/>
                <a:ea typeface="黑体" pitchFamily="49" charset="-122"/>
              </a:defRPr>
            </a:lvl4pPr>
            <a:lvl5pPr marL="2057400" indent="-228600" eaLnBrk="0" hangingPunct="0">
              <a:defRPr>
                <a:solidFill>
                  <a:schemeClr val="tx1"/>
                </a:solidFill>
                <a:latin typeface="Arial" panose="02080604020202020204" pitchFamily="34" charset="0"/>
                <a:ea typeface="黑体" pitchFamily="49" charset="-122"/>
              </a:defRPr>
            </a:lvl5pPr>
            <a:lvl6pPr marL="25146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6pPr>
            <a:lvl7pPr marL="29718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7pPr>
            <a:lvl8pPr marL="34290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8pPr>
            <a:lvl9pPr marL="38862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9pPr>
          </a:lstStyle>
          <a:p>
            <a:pPr eaLnBrk="1" hangingPunct="1"/>
            <a:endParaRPr lang="zh-CN" altLang="en-US"/>
          </a:p>
        </p:txBody>
      </p:sp>
      <p:sp>
        <p:nvSpPr>
          <p:cNvPr id="28" name="Text Box 9"/>
          <p:cNvSpPr txBox="1">
            <a:spLocks noChangeArrowheads="1"/>
          </p:cNvSpPr>
          <p:nvPr/>
        </p:nvSpPr>
        <p:spPr bwMode="gray">
          <a:xfrm>
            <a:off x="1914832" y="2840806"/>
            <a:ext cx="55181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vert="eaVert">
            <a:spAutoFit/>
          </a:bodyPr>
          <a:lstStyle>
            <a:lvl1pPr eaLnBrk="0" hangingPunct="0">
              <a:defRPr>
                <a:solidFill>
                  <a:schemeClr val="tx1"/>
                </a:solidFill>
                <a:latin typeface="Arial" panose="02080604020202020204" pitchFamily="34" charset="0"/>
                <a:ea typeface="黑体" pitchFamily="49" charset="-122"/>
              </a:defRPr>
            </a:lvl1pPr>
            <a:lvl2pPr marL="742950" indent="-285750" eaLnBrk="0" hangingPunct="0">
              <a:defRPr>
                <a:solidFill>
                  <a:schemeClr val="tx1"/>
                </a:solidFill>
                <a:latin typeface="Arial" panose="02080604020202020204" pitchFamily="34" charset="0"/>
                <a:ea typeface="黑体" pitchFamily="49" charset="-122"/>
              </a:defRPr>
            </a:lvl2pPr>
            <a:lvl3pPr marL="1143000" indent="-228600" eaLnBrk="0" hangingPunct="0">
              <a:defRPr>
                <a:solidFill>
                  <a:schemeClr val="tx1"/>
                </a:solidFill>
                <a:latin typeface="Arial" panose="02080604020202020204" pitchFamily="34" charset="0"/>
                <a:ea typeface="黑体" pitchFamily="49" charset="-122"/>
              </a:defRPr>
            </a:lvl3pPr>
            <a:lvl4pPr marL="1600200" indent="-228600" eaLnBrk="0" hangingPunct="0">
              <a:defRPr>
                <a:solidFill>
                  <a:schemeClr val="tx1"/>
                </a:solidFill>
                <a:latin typeface="Arial" panose="02080604020202020204" pitchFamily="34" charset="0"/>
                <a:ea typeface="黑体" pitchFamily="49" charset="-122"/>
              </a:defRPr>
            </a:lvl4pPr>
            <a:lvl5pPr marL="2057400" indent="-228600" eaLnBrk="0" hangingPunct="0">
              <a:defRPr>
                <a:solidFill>
                  <a:schemeClr val="tx1"/>
                </a:solidFill>
                <a:latin typeface="Arial" panose="02080604020202020204" pitchFamily="34" charset="0"/>
                <a:ea typeface="黑体" pitchFamily="49" charset="-122"/>
              </a:defRPr>
            </a:lvl5pPr>
            <a:lvl6pPr marL="25146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6pPr>
            <a:lvl7pPr marL="29718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7pPr>
            <a:lvl8pPr marL="34290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8pPr>
            <a:lvl9pPr marL="38862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9pPr>
          </a:lstStyle>
          <a:p>
            <a:pPr eaLnBrk="1" hangingPunct="1">
              <a:spcBef>
                <a:spcPct val="50000"/>
              </a:spcBef>
            </a:pPr>
            <a:r>
              <a:rPr lang="zh-CN" altLang="en-US" sz="2400" dirty="0">
                <a:latin typeface="华文细黑" panose="02010600040101010101" pitchFamily="2" charset="-122"/>
                <a:ea typeface="华文细黑" panose="02010600040101010101" pitchFamily="2" charset="-122"/>
              </a:rPr>
              <a:t>营业收入</a:t>
            </a:r>
            <a:endParaRPr lang="en-US" altLang="zh-CN" sz="2400" dirty="0">
              <a:latin typeface="华文细黑" panose="02010600040101010101" pitchFamily="2" charset="-122"/>
              <a:ea typeface="华文细黑" panose="02010600040101010101" pitchFamily="2" charset="-122"/>
            </a:endParaRPr>
          </a:p>
        </p:txBody>
      </p:sp>
      <p:sp>
        <p:nvSpPr>
          <p:cNvPr id="29" name="Text Box 10"/>
          <p:cNvSpPr txBox="1">
            <a:spLocks noChangeArrowheads="1"/>
          </p:cNvSpPr>
          <p:nvPr/>
        </p:nvSpPr>
        <p:spPr bwMode="gray">
          <a:xfrm>
            <a:off x="9841241" y="3873818"/>
            <a:ext cx="55181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vert="eaVert">
            <a:spAutoFit/>
          </a:bodyPr>
          <a:lstStyle>
            <a:lvl1pPr eaLnBrk="0" hangingPunct="0">
              <a:defRPr>
                <a:solidFill>
                  <a:schemeClr val="tx1"/>
                </a:solidFill>
                <a:latin typeface="Arial" panose="02080604020202020204" pitchFamily="34" charset="0"/>
                <a:ea typeface="黑体" pitchFamily="49" charset="-122"/>
              </a:defRPr>
            </a:lvl1pPr>
            <a:lvl2pPr marL="742950" indent="-285750" eaLnBrk="0" hangingPunct="0">
              <a:defRPr>
                <a:solidFill>
                  <a:schemeClr val="tx1"/>
                </a:solidFill>
                <a:latin typeface="Arial" panose="02080604020202020204" pitchFamily="34" charset="0"/>
                <a:ea typeface="黑体" pitchFamily="49" charset="-122"/>
              </a:defRPr>
            </a:lvl2pPr>
            <a:lvl3pPr marL="1143000" indent="-228600" eaLnBrk="0" hangingPunct="0">
              <a:defRPr>
                <a:solidFill>
                  <a:schemeClr val="tx1"/>
                </a:solidFill>
                <a:latin typeface="Arial" panose="02080604020202020204" pitchFamily="34" charset="0"/>
                <a:ea typeface="黑体" pitchFamily="49" charset="-122"/>
              </a:defRPr>
            </a:lvl3pPr>
            <a:lvl4pPr marL="1600200" indent="-228600" eaLnBrk="0" hangingPunct="0">
              <a:defRPr>
                <a:solidFill>
                  <a:schemeClr val="tx1"/>
                </a:solidFill>
                <a:latin typeface="Arial" panose="02080604020202020204" pitchFamily="34" charset="0"/>
                <a:ea typeface="黑体" pitchFamily="49" charset="-122"/>
              </a:defRPr>
            </a:lvl4pPr>
            <a:lvl5pPr marL="2057400" indent="-228600" eaLnBrk="0" hangingPunct="0">
              <a:defRPr>
                <a:solidFill>
                  <a:schemeClr val="tx1"/>
                </a:solidFill>
                <a:latin typeface="Arial" panose="02080604020202020204" pitchFamily="34" charset="0"/>
                <a:ea typeface="黑体" pitchFamily="49" charset="-122"/>
              </a:defRPr>
            </a:lvl5pPr>
            <a:lvl6pPr marL="25146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6pPr>
            <a:lvl7pPr marL="29718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7pPr>
            <a:lvl8pPr marL="34290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8pPr>
            <a:lvl9pPr marL="38862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9pPr>
          </a:lstStyle>
          <a:p>
            <a:pPr eaLnBrk="1" hangingPunct="1">
              <a:spcBef>
                <a:spcPct val="50000"/>
              </a:spcBef>
            </a:pPr>
            <a:r>
              <a:rPr lang="zh-CN" altLang="en-US" sz="2400" dirty="0">
                <a:latin typeface="华文细黑" panose="02010600040101010101" pitchFamily="2" charset="-122"/>
                <a:ea typeface="华文细黑" panose="02010600040101010101" pitchFamily="2" charset="-122"/>
              </a:rPr>
              <a:t>工业销售产值</a:t>
            </a:r>
            <a:endParaRPr lang="en-US" altLang="zh-CN" sz="2400" dirty="0">
              <a:latin typeface="华文细黑" panose="02010600040101010101" pitchFamily="2" charset="-122"/>
              <a:ea typeface="华文细黑" panose="02010600040101010101" pitchFamily="2" charset="-122"/>
            </a:endParaRPr>
          </a:p>
        </p:txBody>
      </p:sp>
      <p:sp>
        <p:nvSpPr>
          <p:cNvPr id="30" name="Text Box 11"/>
          <p:cNvSpPr txBox="1">
            <a:spLocks noChangeArrowheads="1"/>
          </p:cNvSpPr>
          <p:nvPr/>
        </p:nvSpPr>
        <p:spPr bwMode="gray">
          <a:xfrm>
            <a:off x="2683828" y="3854426"/>
            <a:ext cx="18573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黑体" pitchFamily="49" charset="-122"/>
              </a:defRPr>
            </a:lvl1pPr>
            <a:lvl2pPr marL="742950" indent="-285750" eaLnBrk="0" hangingPunct="0">
              <a:defRPr>
                <a:solidFill>
                  <a:schemeClr val="tx1"/>
                </a:solidFill>
                <a:latin typeface="Arial" panose="02080604020202020204" pitchFamily="34" charset="0"/>
                <a:ea typeface="黑体" pitchFamily="49" charset="-122"/>
              </a:defRPr>
            </a:lvl2pPr>
            <a:lvl3pPr marL="1143000" indent="-228600" eaLnBrk="0" hangingPunct="0">
              <a:defRPr>
                <a:solidFill>
                  <a:schemeClr val="tx1"/>
                </a:solidFill>
                <a:latin typeface="Arial" panose="02080604020202020204" pitchFamily="34" charset="0"/>
                <a:ea typeface="黑体" pitchFamily="49" charset="-122"/>
              </a:defRPr>
            </a:lvl3pPr>
            <a:lvl4pPr marL="1600200" indent="-228600" eaLnBrk="0" hangingPunct="0">
              <a:defRPr>
                <a:solidFill>
                  <a:schemeClr val="tx1"/>
                </a:solidFill>
                <a:latin typeface="Arial" panose="02080604020202020204" pitchFamily="34" charset="0"/>
                <a:ea typeface="黑体" pitchFamily="49" charset="-122"/>
              </a:defRPr>
            </a:lvl4pPr>
            <a:lvl5pPr marL="2057400" indent="-228600" eaLnBrk="0" hangingPunct="0">
              <a:defRPr>
                <a:solidFill>
                  <a:schemeClr val="tx1"/>
                </a:solidFill>
                <a:latin typeface="Arial" panose="02080604020202020204" pitchFamily="34" charset="0"/>
                <a:ea typeface="黑体" pitchFamily="49" charset="-122"/>
              </a:defRPr>
            </a:lvl5pPr>
            <a:lvl6pPr marL="25146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6pPr>
            <a:lvl7pPr marL="29718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7pPr>
            <a:lvl8pPr marL="34290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8pPr>
            <a:lvl9pPr marL="38862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9pPr>
          </a:lstStyle>
          <a:p>
            <a:pPr eaLnBrk="1" hangingPunct="1">
              <a:spcBef>
                <a:spcPct val="50000"/>
              </a:spcBef>
            </a:pPr>
            <a:r>
              <a:rPr lang="zh-CN" altLang="en-US" sz="2400" dirty="0">
                <a:latin typeface="华文细黑" panose="02010600040101010101" pitchFamily="2" charset="-122"/>
                <a:ea typeface="华文细黑" panose="02010600040101010101" pitchFamily="2" charset="-122"/>
              </a:rPr>
              <a:t>买进卖出等贸易性质的销售</a:t>
            </a:r>
            <a:endParaRPr lang="en-US" altLang="zh-CN" sz="2400" dirty="0">
              <a:latin typeface="华文细黑" panose="02010600040101010101" pitchFamily="2" charset="-122"/>
              <a:ea typeface="华文细黑" panose="02010600040101010101" pitchFamily="2" charset="-122"/>
            </a:endParaRPr>
          </a:p>
        </p:txBody>
      </p:sp>
      <p:sp>
        <p:nvSpPr>
          <p:cNvPr id="31" name="Text Box 12"/>
          <p:cNvSpPr txBox="1">
            <a:spLocks noChangeArrowheads="1"/>
          </p:cNvSpPr>
          <p:nvPr/>
        </p:nvSpPr>
        <p:spPr bwMode="gray">
          <a:xfrm>
            <a:off x="5147140" y="3854426"/>
            <a:ext cx="1728788"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黑体" pitchFamily="49" charset="-122"/>
              </a:defRPr>
            </a:lvl1pPr>
            <a:lvl2pPr marL="742950" indent="-285750" eaLnBrk="0" hangingPunct="0">
              <a:defRPr>
                <a:solidFill>
                  <a:schemeClr val="tx1"/>
                </a:solidFill>
                <a:latin typeface="Arial" panose="02080604020202020204" pitchFamily="34" charset="0"/>
                <a:ea typeface="黑体" pitchFamily="49" charset="-122"/>
              </a:defRPr>
            </a:lvl2pPr>
            <a:lvl3pPr marL="1143000" indent="-228600" eaLnBrk="0" hangingPunct="0">
              <a:defRPr>
                <a:solidFill>
                  <a:schemeClr val="tx1"/>
                </a:solidFill>
                <a:latin typeface="Arial" panose="02080604020202020204" pitchFamily="34" charset="0"/>
                <a:ea typeface="黑体" pitchFamily="49" charset="-122"/>
              </a:defRPr>
            </a:lvl3pPr>
            <a:lvl4pPr marL="1600200" indent="-228600" eaLnBrk="0" hangingPunct="0">
              <a:defRPr>
                <a:solidFill>
                  <a:schemeClr val="tx1"/>
                </a:solidFill>
                <a:latin typeface="Arial" panose="02080604020202020204" pitchFamily="34" charset="0"/>
                <a:ea typeface="黑体" pitchFamily="49" charset="-122"/>
              </a:defRPr>
            </a:lvl4pPr>
            <a:lvl5pPr marL="2057400" indent="-228600" eaLnBrk="0" hangingPunct="0">
              <a:defRPr>
                <a:solidFill>
                  <a:schemeClr val="tx1"/>
                </a:solidFill>
                <a:latin typeface="Arial" panose="02080604020202020204" pitchFamily="34" charset="0"/>
                <a:ea typeface="黑体" pitchFamily="49" charset="-122"/>
              </a:defRPr>
            </a:lvl5pPr>
            <a:lvl6pPr marL="25146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6pPr>
            <a:lvl7pPr marL="29718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7pPr>
            <a:lvl8pPr marL="34290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8pPr>
            <a:lvl9pPr marL="38862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9pPr>
          </a:lstStyle>
          <a:p>
            <a:pPr eaLnBrk="1" hangingPunct="1">
              <a:spcBef>
                <a:spcPct val="50000"/>
              </a:spcBef>
            </a:pPr>
            <a:r>
              <a:rPr lang="zh-CN" altLang="en-US" sz="2400" dirty="0">
                <a:latin typeface="华文细黑" panose="02010600040101010101" pitchFamily="2" charset="-122"/>
                <a:ea typeface="华文细黑" panose="02010600040101010101" pitchFamily="2" charset="-122"/>
              </a:rPr>
              <a:t>自行生产销售的产品价值</a:t>
            </a:r>
            <a:endParaRPr lang="en-US" altLang="zh-CN" sz="2400" dirty="0">
              <a:latin typeface="华文细黑" panose="02010600040101010101" pitchFamily="2" charset="-122"/>
              <a:ea typeface="华文细黑" panose="02010600040101010101" pitchFamily="2" charset="-122"/>
            </a:endParaRPr>
          </a:p>
        </p:txBody>
      </p:sp>
      <p:sp>
        <p:nvSpPr>
          <p:cNvPr id="32" name="Text Box 13"/>
          <p:cNvSpPr txBox="1">
            <a:spLocks noChangeArrowheads="1"/>
          </p:cNvSpPr>
          <p:nvPr/>
        </p:nvSpPr>
        <p:spPr bwMode="gray">
          <a:xfrm>
            <a:off x="7438390" y="3311143"/>
            <a:ext cx="1694434"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ea typeface="黑体" pitchFamily="49" charset="-122"/>
              </a:defRPr>
            </a:lvl1pPr>
            <a:lvl2pPr marL="742950" indent="-285750" eaLnBrk="0" hangingPunct="0">
              <a:defRPr>
                <a:solidFill>
                  <a:schemeClr val="tx1"/>
                </a:solidFill>
                <a:latin typeface="Arial" panose="02080604020202020204" pitchFamily="34" charset="0"/>
                <a:ea typeface="黑体" pitchFamily="49" charset="-122"/>
              </a:defRPr>
            </a:lvl2pPr>
            <a:lvl3pPr marL="1143000" indent="-228600" eaLnBrk="0" hangingPunct="0">
              <a:defRPr>
                <a:solidFill>
                  <a:schemeClr val="tx1"/>
                </a:solidFill>
                <a:latin typeface="Arial" panose="02080604020202020204" pitchFamily="34" charset="0"/>
                <a:ea typeface="黑体" pitchFamily="49" charset="-122"/>
              </a:defRPr>
            </a:lvl3pPr>
            <a:lvl4pPr marL="1600200" indent="-228600" eaLnBrk="0" hangingPunct="0">
              <a:defRPr>
                <a:solidFill>
                  <a:schemeClr val="tx1"/>
                </a:solidFill>
                <a:latin typeface="Arial" panose="02080604020202020204" pitchFamily="34" charset="0"/>
                <a:ea typeface="黑体" pitchFamily="49" charset="-122"/>
              </a:defRPr>
            </a:lvl4pPr>
            <a:lvl5pPr marL="2057400" indent="-228600" eaLnBrk="0" hangingPunct="0">
              <a:defRPr>
                <a:solidFill>
                  <a:schemeClr val="tx1"/>
                </a:solidFill>
                <a:latin typeface="Arial" panose="02080604020202020204" pitchFamily="34" charset="0"/>
                <a:ea typeface="黑体" pitchFamily="49" charset="-122"/>
              </a:defRPr>
            </a:lvl5pPr>
            <a:lvl6pPr marL="25146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6pPr>
            <a:lvl7pPr marL="29718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7pPr>
            <a:lvl8pPr marL="34290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8pPr>
            <a:lvl9pPr marL="38862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9pPr>
          </a:lstStyle>
          <a:p>
            <a:pPr eaLnBrk="1" hangingPunct="1">
              <a:spcBef>
                <a:spcPct val="50000"/>
              </a:spcBef>
            </a:pPr>
            <a:r>
              <a:rPr lang="zh-CN" altLang="en-US" sz="2000" dirty="0">
                <a:latin typeface="华文细黑" panose="02010600040101010101" pitchFamily="2" charset="-122"/>
                <a:ea typeface="华文细黑" panose="02010600040101010101" pitchFamily="2" charset="-122"/>
              </a:rPr>
              <a:t>为本单位基本建设、生活福利部门提供的产品、自制设备的价值</a:t>
            </a:r>
          </a:p>
        </p:txBody>
      </p:sp>
      <p:sp>
        <p:nvSpPr>
          <p:cNvPr id="33" name="Text Box 14"/>
          <p:cNvSpPr txBox="1">
            <a:spLocks noChangeArrowheads="1"/>
          </p:cNvSpPr>
          <p:nvPr/>
        </p:nvSpPr>
        <p:spPr bwMode="gray">
          <a:xfrm>
            <a:off x="1651953" y="5894363"/>
            <a:ext cx="78486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黑体" pitchFamily="49" charset="-122"/>
              </a:defRPr>
            </a:lvl1pPr>
            <a:lvl2pPr marL="742950" indent="-285750" eaLnBrk="0" hangingPunct="0">
              <a:defRPr>
                <a:solidFill>
                  <a:schemeClr val="tx1"/>
                </a:solidFill>
                <a:latin typeface="Arial" panose="02080604020202020204" pitchFamily="34" charset="0"/>
                <a:ea typeface="黑体" pitchFamily="49" charset="-122"/>
              </a:defRPr>
            </a:lvl2pPr>
            <a:lvl3pPr marL="1143000" indent="-228600" eaLnBrk="0" hangingPunct="0">
              <a:defRPr>
                <a:solidFill>
                  <a:schemeClr val="tx1"/>
                </a:solidFill>
                <a:latin typeface="Arial" panose="02080604020202020204" pitchFamily="34" charset="0"/>
                <a:ea typeface="黑体" pitchFamily="49" charset="-122"/>
              </a:defRPr>
            </a:lvl3pPr>
            <a:lvl4pPr marL="1600200" indent="-228600" eaLnBrk="0" hangingPunct="0">
              <a:defRPr>
                <a:solidFill>
                  <a:schemeClr val="tx1"/>
                </a:solidFill>
                <a:latin typeface="Arial" panose="02080604020202020204" pitchFamily="34" charset="0"/>
                <a:ea typeface="黑体" pitchFamily="49" charset="-122"/>
              </a:defRPr>
            </a:lvl4pPr>
            <a:lvl5pPr marL="2057400" indent="-228600" eaLnBrk="0" hangingPunct="0">
              <a:defRPr>
                <a:solidFill>
                  <a:schemeClr val="tx1"/>
                </a:solidFill>
                <a:latin typeface="Arial" panose="02080604020202020204" pitchFamily="34" charset="0"/>
                <a:ea typeface="黑体" pitchFamily="49" charset="-122"/>
              </a:defRPr>
            </a:lvl5pPr>
            <a:lvl6pPr marL="25146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6pPr>
            <a:lvl7pPr marL="29718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7pPr>
            <a:lvl8pPr marL="34290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8pPr>
            <a:lvl9pPr marL="3886200" indent="-228600" algn="ctr" eaLnBrk="0" fontAlgn="base" hangingPunct="0">
              <a:spcBef>
                <a:spcPct val="0"/>
              </a:spcBef>
              <a:spcAft>
                <a:spcPct val="0"/>
              </a:spcAft>
              <a:defRPr>
                <a:solidFill>
                  <a:schemeClr val="tx1"/>
                </a:solidFill>
                <a:latin typeface="Arial" panose="02080604020202020204" pitchFamily="34" charset="0"/>
                <a:ea typeface="黑体" pitchFamily="49" charset="-122"/>
              </a:defRPr>
            </a:lvl9pPr>
          </a:lstStyle>
          <a:p>
            <a:pPr algn="l" eaLnBrk="1" hangingPunct="1">
              <a:spcBef>
                <a:spcPct val="50000"/>
              </a:spcBef>
            </a:pPr>
            <a:r>
              <a:rPr lang="zh-CN" altLang="en-US" dirty="0">
                <a:solidFill>
                  <a:srgbClr val="FF0000"/>
                </a:solidFill>
              </a:rPr>
              <a:t>注：</a:t>
            </a:r>
            <a:r>
              <a:rPr lang="zh-CN" altLang="en-US" dirty="0"/>
              <a:t>按工时进度法计算工业总产值的，工业销售产值也按照工时进度法计算，而主营业务收入采用商品法计算。</a:t>
            </a:r>
          </a:p>
        </p:txBody>
      </p:sp>
      <p:sp>
        <p:nvSpPr>
          <p:cNvPr id="9" name="标题 8"/>
          <p:cNvSpPr>
            <a:spLocks noGrp="1"/>
          </p:cNvSpPr>
          <p:nvPr>
            <p:ph type="title"/>
          </p:nvPr>
        </p:nvSpPr>
        <p:spPr>
          <a:xfrm>
            <a:off x="1268730" y="266701"/>
            <a:ext cx="9774555" cy="518160"/>
          </a:xfrm>
        </p:spPr>
        <p:txBody>
          <a:bodyPr/>
          <a:lstStyle/>
          <a:p>
            <a:r>
              <a:rPr lang="zh-CN" altLang="en-US" dirty="0">
                <a:solidFill>
                  <a:srgbClr val="595959"/>
                </a:solidFill>
                <a:cs typeface="+mn-cs"/>
                <a:sym typeface="+mn-lt"/>
              </a:rPr>
              <a:t>重点指标讲解</a:t>
            </a:r>
            <a:r>
              <a:rPr lang="en-US" altLang="zh-CN" dirty="0">
                <a:solidFill>
                  <a:srgbClr val="595959"/>
                </a:solidFill>
                <a:cs typeface="+mn-cs"/>
                <a:sym typeface="+mn-lt"/>
              </a:rPr>
              <a:t>——</a:t>
            </a:r>
            <a:r>
              <a:rPr lang="zh-CN" altLang="en-US" dirty="0">
                <a:solidFill>
                  <a:srgbClr val="595959"/>
                </a:solidFill>
                <a:cs typeface="+mn-cs"/>
                <a:sym typeface="+mn-lt"/>
              </a:rPr>
              <a:t>营业收入</a:t>
            </a:r>
          </a:p>
        </p:txBody>
      </p:sp>
      <p:sp>
        <p:nvSpPr>
          <p:cNvPr id="18" name="文本框 31">
            <a:extLst>
              <a:ext uri="{FF2B5EF4-FFF2-40B4-BE49-F238E27FC236}">
                <a16:creationId xmlns:a16="http://schemas.microsoft.com/office/drawing/2014/main" id="{0EAC0BF3-F4A7-4C12-A79A-3DB2546AE54D}"/>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07</a:t>
            </a:r>
          </a:p>
        </p:txBody>
      </p:sp>
    </p:spTree>
  </p:cSld>
  <p:clrMapOvr>
    <a:masterClrMapping/>
  </p:clrMapOvr>
  <p:transition spd="slow" advClick="0">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1268454" y="968000"/>
            <a:ext cx="8963025" cy="5205470"/>
          </a:xfrm>
          <a:prstGeom prst="rect">
            <a:avLst/>
          </a:prstGeom>
        </p:spPr>
        <p:txBody>
          <a:bodyPr lIns="76805" tIns="38402" rIns="76805" bIns="38402"/>
          <a:lstStyle/>
          <a:p>
            <a:pPr>
              <a:defRPr/>
            </a:pPr>
            <a:r>
              <a:rPr lang="zh-CN" altLang="en-US" sz="2400" b="1" dirty="0">
                <a:solidFill>
                  <a:srgbClr val="FF0000"/>
                </a:solidFill>
                <a:latin typeface="+mn-ea"/>
                <a:ea typeface="+mn-ea"/>
              </a:rPr>
              <a:t>（</a:t>
            </a:r>
            <a:r>
              <a:rPr lang="en-US" altLang="zh-CN" sz="2400" b="1" dirty="0">
                <a:solidFill>
                  <a:srgbClr val="FF0000"/>
                </a:solidFill>
                <a:latin typeface="+mn-ea"/>
                <a:ea typeface="+mn-ea"/>
              </a:rPr>
              <a:t>1</a:t>
            </a:r>
            <a:r>
              <a:rPr lang="zh-CN" altLang="en-US" sz="2400" b="1" dirty="0">
                <a:solidFill>
                  <a:srgbClr val="FF0000"/>
                </a:solidFill>
                <a:latin typeface="+mn-ea"/>
                <a:ea typeface="+mn-ea"/>
              </a:rPr>
              <a:t>）产值、收入差额大于</a:t>
            </a:r>
            <a:r>
              <a:rPr lang="en-US" altLang="zh-CN" sz="2400" b="1" dirty="0">
                <a:solidFill>
                  <a:srgbClr val="FF0000"/>
                </a:solidFill>
                <a:latin typeface="+mn-ea"/>
                <a:ea typeface="+mn-ea"/>
              </a:rPr>
              <a:t>2000</a:t>
            </a:r>
            <a:r>
              <a:rPr lang="zh-CN" altLang="en-US" sz="2400" b="1" dirty="0">
                <a:solidFill>
                  <a:srgbClr val="FF0000"/>
                </a:solidFill>
                <a:latin typeface="+mn-ea"/>
                <a:ea typeface="+mn-ea"/>
              </a:rPr>
              <a:t>万元</a:t>
            </a:r>
            <a:endParaRPr lang="en-US" altLang="zh-CN" sz="2400" b="1" dirty="0">
              <a:solidFill>
                <a:srgbClr val="FF0000"/>
              </a:solidFill>
              <a:latin typeface="+mn-ea"/>
              <a:ea typeface="+mn-ea"/>
            </a:endParaRPr>
          </a:p>
          <a:p>
            <a:pPr>
              <a:defRPr/>
            </a:pPr>
            <a:r>
              <a:rPr lang="zh-CN" altLang="en-US" sz="2400" dirty="0">
                <a:latin typeface="+mn-ea"/>
                <a:ea typeface="+mn-ea"/>
              </a:rPr>
              <a:t>（</a:t>
            </a:r>
            <a:r>
              <a:rPr lang="en-US" altLang="zh-CN" sz="2400" dirty="0">
                <a:latin typeface="+mn-ea"/>
                <a:ea typeface="+mn-ea"/>
              </a:rPr>
              <a:t>2</a:t>
            </a:r>
            <a:r>
              <a:rPr lang="zh-CN" altLang="en-US" sz="2400" dirty="0">
                <a:latin typeface="+mn-ea"/>
                <a:ea typeface="+mn-ea"/>
              </a:rPr>
              <a:t>）当月营业收入变动超过</a:t>
            </a:r>
            <a:r>
              <a:rPr lang="en-US" altLang="zh-CN" sz="2400" dirty="0">
                <a:latin typeface="+mn-ea"/>
                <a:ea typeface="+mn-ea"/>
              </a:rPr>
              <a:t>5000</a:t>
            </a:r>
            <a:r>
              <a:rPr lang="zh-CN" altLang="en-US" sz="2400" dirty="0">
                <a:latin typeface="+mn-ea"/>
                <a:ea typeface="+mn-ea"/>
              </a:rPr>
              <a:t>万元</a:t>
            </a:r>
          </a:p>
          <a:p>
            <a:pPr>
              <a:defRPr/>
            </a:pPr>
            <a:r>
              <a:rPr lang="zh-CN" altLang="en-US" sz="2400" dirty="0">
                <a:latin typeface="+mn-ea"/>
                <a:ea typeface="+mn-ea"/>
              </a:rPr>
              <a:t>（</a:t>
            </a:r>
            <a:r>
              <a:rPr lang="en-US" altLang="zh-CN" sz="2400" dirty="0">
                <a:latin typeface="+mn-ea"/>
                <a:ea typeface="+mn-ea"/>
              </a:rPr>
              <a:t>3</a:t>
            </a:r>
            <a:r>
              <a:rPr lang="zh-CN" altLang="en-US" sz="2400" dirty="0">
                <a:latin typeface="+mn-ea"/>
                <a:ea typeface="+mn-ea"/>
              </a:rPr>
              <a:t>）当月利润总额绝对值变动超过</a:t>
            </a:r>
            <a:r>
              <a:rPr lang="en-US" altLang="zh-CN" sz="2400" dirty="0">
                <a:latin typeface="+mn-ea"/>
                <a:ea typeface="+mn-ea"/>
              </a:rPr>
              <a:t>2000</a:t>
            </a:r>
            <a:r>
              <a:rPr lang="zh-CN" altLang="en-US" sz="2400" dirty="0">
                <a:latin typeface="+mn-ea"/>
                <a:ea typeface="+mn-ea"/>
              </a:rPr>
              <a:t>万元</a:t>
            </a:r>
          </a:p>
          <a:p>
            <a:pPr>
              <a:defRPr/>
            </a:pPr>
            <a:r>
              <a:rPr lang="zh-CN" altLang="en-US" sz="2400" dirty="0">
                <a:latin typeface="+mn-ea"/>
                <a:ea typeface="+mn-ea"/>
              </a:rPr>
              <a:t>（</a:t>
            </a:r>
            <a:r>
              <a:rPr lang="en-US" altLang="zh-CN" sz="2400" dirty="0">
                <a:latin typeface="+mn-ea"/>
                <a:ea typeface="+mn-ea"/>
              </a:rPr>
              <a:t>4</a:t>
            </a:r>
            <a:r>
              <a:rPr lang="zh-CN" altLang="en-US" sz="2400" dirty="0">
                <a:latin typeface="+mn-ea"/>
                <a:ea typeface="+mn-ea"/>
              </a:rPr>
              <a:t>）当月投资收益净增超过</a:t>
            </a:r>
            <a:r>
              <a:rPr lang="en-US" altLang="zh-CN" sz="2400" dirty="0">
                <a:latin typeface="+mn-ea"/>
                <a:ea typeface="+mn-ea"/>
              </a:rPr>
              <a:t>5000</a:t>
            </a:r>
            <a:r>
              <a:rPr lang="zh-CN" altLang="en-US" sz="2400" dirty="0">
                <a:latin typeface="+mn-ea"/>
                <a:ea typeface="+mn-ea"/>
              </a:rPr>
              <a:t>万元</a:t>
            </a:r>
          </a:p>
          <a:p>
            <a:pPr>
              <a:defRPr/>
            </a:pPr>
            <a:r>
              <a:rPr lang="zh-CN" altLang="en-US" sz="2400" dirty="0">
                <a:latin typeface="+mn-ea"/>
                <a:ea typeface="+mn-ea"/>
              </a:rPr>
              <a:t>（</a:t>
            </a:r>
            <a:r>
              <a:rPr lang="en-US" altLang="zh-CN" sz="2400" dirty="0">
                <a:latin typeface="+mn-ea"/>
                <a:ea typeface="+mn-ea"/>
              </a:rPr>
              <a:t>5</a:t>
            </a:r>
            <a:r>
              <a:rPr lang="zh-CN" altLang="en-US" sz="2400" dirty="0">
                <a:latin typeface="+mn-ea"/>
                <a:ea typeface="+mn-ea"/>
              </a:rPr>
              <a:t>）利润总额大于</a:t>
            </a:r>
            <a:r>
              <a:rPr lang="en-US" altLang="zh-CN" sz="2400" dirty="0">
                <a:latin typeface="+mn-ea"/>
                <a:ea typeface="+mn-ea"/>
              </a:rPr>
              <a:t>2000</a:t>
            </a:r>
            <a:r>
              <a:rPr lang="zh-CN" altLang="en-US" sz="2400" dirty="0">
                <a:latin typeface="+mn-ea"/>
                <a:ea typeface="+mn-ea"/>
              </a:rPr>
              <a:t>万元，所得税费用为</a:t>
            </a:r>
            <a:r>
              <a:rPr lang="en-US" altLang="zh-CN" sz="2400" dirty="0">
                <a:latin typeface="+mn-ea"/>
                <a:ea typeface="+mn-ea"/>
              </a:rPr>
              <a:t>0</a:t>
            </a:r>
          </a:p>
          <a:p>
            <a:pPr>
              <a:defRPr/>
            </a:pPr>
            <a:r>
              <a:rPr lang="zh-CN" altLang="en-US" sz="2400" dirty="0">
                <a:latin typeface="+mn-ea"/>
                <a:ea typeface="+mn-ea"/>
              </a:rPr>
              <a:t>（</a:t>
            </a:r>
            <a:r>
              <a:rPr lang="en-US" altLang="zh-CN" sz="2400" dirty="0">
                <a:latin typeface="+mn-ea"/>
                <a:ea typeface="+mn-ea"/>
              </a:rPr>
              <a:t>6</a:t>
            </a:r>
            <a:r>
              <a:rPr lang="zh-CN" altLang="en-US" sz="2400" dirty="0">
                <a:latin typeface="+mn-ea"/>
                <a:ea typeface="+mn-ea"/>
              </a:rPr>
              <a:t>）利息支出或利息收入为负</a:t>
            </a:r>
          </a:p>
          <a:p>
            <a:pPr>
              <a:defRPr/>
            </a:pPr>
            <a:r>
              <a:rPr lang="zh-CN" altLang="en-US" sz="2400" dirty="0">
                <a:latin typeface="+mn-ea"/>
                <a:ea typeface="+mn-ea"/>
              </a:rPr>
              <a:t>（</a:t>
            </a:r>
            <a:r>
              <a:rPr lang="en-US" altLang="zh-CN" sz="2400" dirty="0">
                <a:latin typeface="+mn-ea"/>
                <a:ea typeface="+mn-ea"/>
              </a:rPr>
              <a:t>7</a:t>
            </a:r>
            <a:r>
              <a:rPr lang="zh-CN" altLang="en-US" sz="2400" dirty="0">
                <a:latin typeface="+mn-ea"/>
                <a:ea typeface="+mn-ea"/>
              </a:rPr>
              <a:t>）平均用工人数环比上月增长超过</a:t>
            </a:r>
            <a:r>
              <a:rPr lang="en-US" altLang="zh-CN" sz="2400" dirty="0">
                <a:latin typeface="+mn-ea"/>
                <a:ea typeface="+mn-ea"/>
              </a:rPr>
              <a:t>20%</a:t>
            </a:r>
          </a:p>
          <a:p>
            <a:pPr>
              <a:defRPr/>
            </a:pPr>
            <a:r>
              <a:rPr lang="zh-CN" altLang="en-US" sz="2400" dirty="0">
                <a:latin typeface="+mn-ea"/>
                <a:ea typeface="+mn-ea"/>
              </a:rPr>
              <a:t>（</a:t>
            </a:r>
            <a:r>
              <a:rPr lang="en-US" altLang="zh-CN" sz="2400" dirty="0">
                <a:latin typeface="+mn-ea"/>
                <a:ea typeface="+mn-ea"/>
              </a:rPr>
              <a:t>8</a:t>
            </a:r>
            <a:r>
              <a:rPr lang="zh-CN" altLang="en-US" sz="2400" dirty="0">
                <a:latin typeface="+mn-ea"/>
                <a:ea typeface="+mn-ea"/>
              </a:rPr>
              <a:t>）研发费用去年数是否漏填</a:t>
            </a:r>
          </a:p>
          <a:p>
            <a:pPr>
              <a:defRPr/>
            </a:pPr>
            <a:r>
              <a:rPr lang="zh-CN" altLang="en-US" sz="2400" dirty="0">
                <a:latin typeface="+mn-ea"/>
                <a:ea typeface="+mn-ea"/>
              </a:rPr>
              <a:t>（</a:t>
            </a:r>
            <a:r>
              <a:rPr lang="en-US" altLang="zh-CN" sz="2400" dirty="0">
                <a:latin typeface="+mn-ea"/>
                <a:ea typeface="+mn-ea"/>
              </a:rPr>
              <a:t>9</a:t>
            </a:r>
            <a:r>
              <a:rPr lang="zh-CN" altLang="en-US" sz="2400" dirty="0">
                <a:latin typeface="+mn-ea"/>
                <a:ea typeface="+mn-ea"/>
              </a:rPr>
              <a:t>）研发费用同期数单列，管理费用去年数未同步调减</a:t>
            </a:r>
          </a:p>
          <a:p>
            <a:pPr>
              <a:defRPr/>
            </a:pPr>
            <a:r>
              <a:rPr lang="zh-CN" altLang="en-US" sz="2400" dirty="0">
                <a:latin typeface="+mn-ea"/>
                <a:ea typeface="+mn-ea"/>
              </a:rPr>
              <a:t>（</a:t>
            </a:r>
            <a:r>
              <a:rPr lang="en-US" altLang="zh-CN" sz="2400" dirty="0">
                <a:latin typeface="+mn-ea"/>
                <a:ea typeface="+mn-ea"/>
              </a:rPr>
              <a:t>10</a:t>
            </a:r>
            <a:r>
              <a:rPr lang="zh-CN" altLang="en-US" sz="2400" dirty="0">
                <a:latin typeface="+mn-ea"/>
                <a:ea typeface="+mn-ea"/>
              </a:rPr>
              <a:t>）应交增值税当月变动情况</a:t>
            </a:r>
          </a:p>
          <a:p>
            <a:pPr>
              <a:defRPr/>
            </a:pPr>
            <a:r>
              <a:rPr lang="zh-CN" altLang="en-US" sz="2400" dirty="0">
                <a:latin typeface="+mn-ea"/>
                <a:ea typeface="+mn-ea"/>
              </a:rPr>
              <a:t>（</a:t>
            </a:r>
            <a:r>
              <a:rPr lang="en-US" altLang="zh-CN" sz="2400" dirty="0">
                <a:latin typeface="+mn-ea"/>
                <a:ea typeface="+mn-ea"/>
              </a:rPr>
              <a:t>11</a:t>
            </a:r>
            <a:r>
              <a:rPr lang="zh-CN" altLang="en-US" sz="2400" dirty="0">
                <a:latin typeface="+mn-ea"/>
                <a:ea typeface="+mn-ea"/>
              </a:rPr>
              <a:t>）应收票据及应收账款同期数漏报</a:t>
            </a:r>
          </a:p>
          <a:p>
            <a:pPr>
              <a:defRPr/>
            </a:pPr>
            <a:r>
              <a:rPr lang="zh-CN" altLang="en-US" sz="2400" dirty="0">
                <a:latin typeface="+mn-ea"/>
                <a:ea typeface="+mn-ea"/>
              </a:rPr>
              <a:t>（</a:t>
            </a:r>
            <a:r>
              <a:rPr lang="en-US" altLang="zh-CN" sz="2400" dirty="0">
                <a:latin typeface="+mn-ea"/>
                <a:ea typeface="+mn-ea"/>
              </a:rPr>
              <a:t>12</a:t>
            </a:r>
            <a:r>
              <a:rPr lang="zh-CN" altLang="en-US" sz="2400" dirty="0">
                <a:latin typeface="+mn-ea"/>
                <a:ea typeface="+mn-ea"/>
              </a:rPr>
              <a:t>）营业收入或营业成本小于上期累计</a:t>
            </a:r>
          </a:p>
          <a:p>
            <a:pPr>
              <a:defRPr/>
            </a:pPr>
            <a:r>
              <a:rPr lang="zh-CN" altLang="en-US" sz="2400" dirty="0">
                <a:latin typeface="+mn-ea"/>
                <a:ea typeface="+mn-ea"/>
              </a:rPr>
              <a:t>（</a:t>
            </a:r>
            <a:r>
              <a:rPr lang="en-US" altLang="zh-CN" sz="2400" dirty="0">
                <a:latin typeface="+mn-ea"/>
                <a:ea typeface="+mn-ea"/>
              </a:rPr>
              <a:t>13</a:t>
            </a:r>
            <a:r>
              <a:rPr lang="zh-CN" altLang="en-US" sz="2400" dirty="0">
                <a:latin typeface="+mn-ea"/>
                <a:ea typeface="+mn-ea"/>
              </a:rPr>
              <a:t>）营业收入与销售产值误差超过</a:t>
            </a:r>
            <a:r>
              <a:rPr lang="en-US" altLang="zh-CN" sz="2400" dirty="0">
                <a:latin typeface="+mn-ea"/>
                <a:ea typeface="+mn-ea"/>
              </a:rPr>
              <a:t>50%	</a:t>
            </a:r>
          </a:p>
          <a:p>
            <a:pPr>
              <a:defRPr/>
            </a:pPr>
            <a:r>
              <a:rPr lang="zh-CN" altLang="en-US" sz="2400" dirty="0">
                <a:latin typeface="+mn-ea"/>
                <a:ea typeface="+mn-ea"/>
              </a:rPr>
              <a:t>（</a:t>
            </a:r>
            <a:r>
              <a:rPr lang="en-US" altLang="zh-CN" sz="2400" dirty="0">
                <a:latin typeface="+mn-ea"/>
                <a:ea typeface="+mn-ea"/>
              </a:rPr>
              <a:t>14</a:t>
            </a:r>
            <a:r>
              <a:rPr lang="zh-CN" altLang="en-US" sz="2400" dirty="0">
                <a:latin typeface="+mn-ea"/>
                <a:ea typeface="+mn-ea"/>
              </a:rPr>
              <a:t>）资产总计环比上月增长超过</a:t>
            </a:r>
            <a:r>
              <a:rPr lang="en-US" altLang="zh-CN" sz="2400" dirty="0">
                <a:latin typeface="+mn-ea"/>
                <a:ea typeface="+mn-ea"/>
              </a:rPr>
              <a:t>50%</a:t>
            </a:r>
          </a:p>
        </p:txBody>
      </p:sp>
      <p:sp>
        <p:nvSpPr>
          <p:cNvPr id="2" name="标题 1"/>
          <p:cNvSpPr>
            <a:spLocks noGrp="1"/>
          </p:cNvSpPr>
          <p:nvPr>
            <p:ph type="title"/>
          </p:nvPr>
        </p:nvSpPr>
        <p:spPr>
          <a:xfrm>
            <a:off x="1268730" y="266701"/>
            <a:ext cx="9774555" cy="518160"/>
          </a:xfrm>
        </p:spPr>
        <p:txBody>
          <a:bodyPr/>
          <a:lstStyle/>
          <a:p>
            <a:r>
              <a:rPr lang="zh-CN" altLang="en-US" dirty="0">
                <a:latin typeface="+mj-ea"/>
                <a:sym typeface="+mn-ea"/>
              </a:rPr>
              <a:t>工业效益报表审核方向及模板审核内容</a:t>
            </a:r>
            <a:endParaRPr lang="zh-CN" altLang="en-US" dirty="0">
              <a:solidFill>
                <a:srgbClr val="595959"/>
              </a:solidFill>
              <a:cs typeface="+mn-cs"/>
              <a:sym typeface="+mn-lt"/>
            </a:endParaRPr>
          </a:p>
        </p:txBody>
      </p:sp>
      <p:sp>
        <p:nvSpPr>
          <p:cNvPr id="6" name="文本框 31">
            <a:extLst>
              <a:ext uri="{FF2B5EF4-FFF2-40B4-BE49-F238E27FC236}">
                <a16:creationId xmlns:a16="http://schemas.microsoft.com/office/drawing/2014/main" id="{D33B8289-696D-47CD-8DFE-AFC300303457}"/>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08</a:t>
            </a:r>
          </a:p>
        </p:txBody>
      </p:sp>
    </p:spTree>
  </p:cSld>
  <p:clrMapOvr>
    <a:masterClrMapping/>
  </p:clrMapOvr>
  <p:transition spd="slow" advClick="0">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68730" y="971256"/>
            <a:ext cx="8206820" cy="1045435"/>
          </a:xfrm>
          <a:prstGeom prst="rect">
            <a:avLst/>
          </a:prstGeom>
        </p:spPr>
        <p:txBody>
          <a:bodyPr lIns="76805" tIns="38402" rIns="76805" bIns="38402"/>
          <a:lstStyle/>
          <a:p>
            <a:pPr>
              <a:defRPr/>
            </a:pPr>
            <a:r>
              <a:rPr lang="zh-CN" altLang="en-US" sz="2400" dirty="0">
                <a:latin typeface="+mn-ea"/>
                <a:ea typeface="+mn-ea"/>
              </a:rPr>
              <a:t>（</a:t>
            </a:r>
            <a:r>
              <a:rPr lang="en-US" altLang="zh-CN" sz="2400" dirty="0">
                <a:latin typeface="+mn-ea"/>
                <a:ea typeface="+mn-ea"/>
              </a:rPr>
              <a:t>1</a:t>
            </a:r>
            <a:r>
              <a:rPr lang="zh-CN" altLang="en-US" sz="2400" dirty="0">
                <a:latin typeface="+mn-ea"/>
                <a:ea typeface="+mn-ea"/>
              </a:rPr>
              <a:t>）产值收入差额大于</a:t>
            </a:r>
            <a:r>
              <a:rPr lang="en-US" altLang="zh-CN" sz="2400" dirty="0">
                <a:latin typeface="+mn-ea"/>
                <a:ea typeface="+mn-ea"/>
              </a:rPr>
              <a:t>2000</a:t>
            </a:r>
            <a:r>
              <a:rPr lang="zh-CN" altLang="en-US" sz="2400" dirty="0">
                <a:latin typeface="+mn-ea"/>
                <a:ea typeface="+mn-ea"/>
              </a:rPr>
              <a:t>万元</a:t>
            </a:r>
            <a:endParaRPr lang="en-US" altLang="zh-CN" sz="2400" dirty="0">
              <a:latin typeface="+mn-ea"/>
              <a:ea typeface="+mn-ea"/>
            </a:endParaRPr>
          </a:p>
          <a:p>
            <a:pPr>
              <a:defRPr/>
            </a:pPr>
            <a:r>
              <a:rPr lang="zh-CN" altLang="en-US" sz="2400" dirty="0">
                <a:latin typeface="+mn-ea"/>
                <a:ea typeface="+mn-ea"/>
              </a:rPr>
              <a:t>工业总产值</a:t>
            </a:r>
            <a:r>
              <a:rPr lang="en-US" altLang="zh-CN" sz="2400" dirty="0">
                <a:latin typeface="+mn-ea"/>
                <a:ea typeface="+mn-ea"/>
              </a:rPr>
              <a:t>&gt;</a:t>
            </a:r>
            <a:r>
              <a:rPr lang="zh-CN" altLang="en-US" sz="2400" dirty="0">
                <a:latin typeface="+mn-ea"/>
                <a:ea typeface="+mn-ea"/>
              </a:rPr>
              <a:t>营业收入</a:t>
            </a:r>
            <a:r>
              <a:rPr lang="en-US" altLang="zh-CN" sz="2400" dirty="0">
                <a:latin typeface="+mn-ea"/>
                <a:ea typeface="+mn-ea"/>
              </a:rPr>
              <a:t>+</a:t>
            </a:r>
            <a:r>
              <a:rPr lang="zh-CN" altLang="en-US" sz="2400" dirty="0">
                <a:latin typeface="+mn-ea"/>
                <a:ea typeface="+mn-ea"/>
              </a:rPr>
              <a:t>（期末产成品</a:t>
            </a:r>
            <a:r>
              <a:rPr lang="en-US" altLang="zh-CN" sz="2400" dirty="0">
                <a:latin typeface="+mn-ea"/>
                <a:ea typeface="+mn-ea"/>
              </a:rPr>
              <a:t>-</a:t>
            </a:r>
            <a:r>
              <a:rPr lang="zh-CN" altLang="en-US" sz="2400" dirty="0">
                <a:latin typeface="+mn-ea"/>
                <a:ea typeface="+mn-ea"/>
              </a:rPr>
              <a:t>期初产成品）</a:t>
            </a:r>
            <a:endParaRPr lang="en-US" altLang="zh-CN" sz="2400" dirty="0">
              <a:latin typeface="+mn-ea"/>
              <a:ea typeface="+mn-ea"/>
            </a:endParaRPr>
          </a:p>
          <a:p>
            <a:pPr>
              <a:defRPr/>
            </a:pPr>
            <a:endParaRPr lang="en-US" altLang="zh-CN" sz="2400" dirty="0">
              <a:latin typeface="+mn-ea"/>
              <a:ea typeface="+mn-ea"/>
            </a:endParaRPr>
          </a:p>
          <a:p>
            <a:pPr>
              <a:defRPr/>
            </a:pPr>
            <a:endParaRPr lang="en-US" altLang="zh-CN" sz="2400" dirty="0">
              <a:latin typeface="+mn-ea"/>
              <a:ea typeface="+mn-ea"/>
            </a:endParaRPr>
          </a:p>
        </p:txBody>
      </p:sp>
      <p:pic>
        <p:nvPicPr>
          <p:cNvPr id="6"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8730" y="2203086"/>
            <a:ext cx="9144000" cy="40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圆角矩形 6"/>
          <p:cNvSpPr/>
          <p:nvPr/>
        </p:nvSpPr>
        <p:spPr>
          <a:xfrm>
            <a:off x="1268730" y="2714852"/>
            <a:ext cx="3434302" cy="3536046"/>
          </a:xfrm>
          <a:prstGeom prst="roundRect">
            <a:avLst/>
          </a:prstGeom>
          <a:solidFill>
            <a:srgbClr val="FF0000"/>
          </a:solidFill>
          <a:ln w="25400">
            <a:solidFill>
              <a:srgbClr val="FF000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2" name="标题 1">
            <a:extLst>
              <a:ext uri="{FF2B5EF4-FFF2-40B4-BE49-F238E27FC236}">
                <a16:creationId xmlns:a16="http://schemas.microsoft.com/office/drawing/2014/main" id="{9E3F8527-704D-43C8-8417-D74257640F3F}"/>
              </a:ext>
            </a:extLst>
          </p:cNvPr>
          <p:cNvSpPr>
            <a:spLocks noGrp="1"/>
          </p:cNvSpPr>
          <p:nvPr>
            <p:ph type="title"/>
          </p:nvPr>
        </p:nvSpPr>
        <p:spPr>
          <a:xfrm>
            <a:off x="1268730" y="266701"/>
            <a:ext cx="9774555" cy="518160"/>
          </a:xfrm>
        </p:spPr>
        <p:txBody>
          <a:bodyPr/>
          <a:lstStyle/>
          <a:p>
            <a:r>
              <a:rPr lang="zh-CN" altLang="en-US" dirty="0">
                <a:latin typeface="+mj-ea"/>
                <a:sym typeface="+mn-ea"/>
              </a:rPr>
              <a:t>工业效益报表审核方向及模板审核内容</a:t>
            </a:r>
            <a:endParaRPr lang="zh-CN" altLang="en-US" dirty="0">
              <a:solidFill>
                <a:srgbClr val="595959"/>
              </a:solidFill>
              <a:cs typeface="+mn-cs"/>
              <a:sym typeface="+mn-lt"/>
            </a:endParaRPr>
          </a:p>
        </p:txBody>
      </p:sp>
      <p:sp>
        <p:nvSpPr>
          <p:cNvPr id="13" name="文本框 31">
            <a:extLst>
              <a:ext uri="{FF2B5EF4-FFF2-40B4-BE49-F238E27FC236}">
                <a16:creationId xmlns:a16="http://schemas.microsoft.com/office/drawing/2014/main" id="{DF9C7230-BD37-47E7-A78C-596D183288D1}"/>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08</a:t>
            </a:r>
          </a:p>
        </p:txBody>
      </p:sp>
    </p:spTree>
  </p:cSld>
  <p:clrMapOvr>
    <a:masterClrMapping/>
  </p:clrMapOvr>
  <p:transition spd="slow" advClick="0">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1268730" y="966730"/>
            <a:ext cx="4951372" cy="518160"/>
          </a:xfrm>
          <a:prstGeom prst="rect">
            <a:avLst/>
          </a:prstGeom>
        </p:spPr>
        <p:txBody>
          <a:bodyPr lIns="76805" tIns="38402" rIns="76805" bIns="38402"/>
          <a:lstStyle/>
          <a:p>
            <a:pPr>
              <a:defRPr/>
            </a:pPr>
            <a:r>
              <a:rPr lang="zh-CN" altLang="en-US" sz="2400" b="1" dirty="0">
                <a:solidFill>
                  <a:srgbClr val="FF0000"/>
                </a:solidFill>
                <a:latin typeface="+mn-ea"/>
                <a:ea typeface="+mn-ea"/>
              </a:rPr>
              <a:t>（</a:t>
            </a:r>
            <a:r>
              <a:rPr lang="en-US" altLang="zh-CN" sz="2400" b="1" dirty="0">
                <a:solidFill>
                  <a:srgbClr val="FF0000"/>
                </a:solidFill>
                <a:latin typeface="+mn-ea"/>
                <a:ea typeface="+mn-ea"/>
              </a:rPr>
              <a:t>1</a:t>
            </a:r>
            <a:r>
              <a:rPr lang="zh-CN" altLang="en-US" sz="2400" b="1" dirty="0">
                <a:solidFill>
                  <a:srgbClr val="FF0000"/>
                </a:solidFill>
                <a:latin typeface="+mn-ea"/>
                <a:ea typeface="+mn-ea"/>
              </a:rPr>
              <a:t>）产值收入差额大于</a:t>
            </a:r>
            <a:r>
              <a:rPr lang="en-US" altLang="zh-CN" sz="2400" b="1" dirty="0">
                <a:solidFill>
                  <a:srgbClr val="FF0000"/>
                </a:solidFill>
                <a:latin typeface="+mn-ea"/>
                <a:ea typeface="+mn-ea"/>
              </a:rPr>
              <a:t>2000</a:t>
            </a:r>
            <a:r>
              <a:rPr lang="zh-CN" altLang="en-US" sz="2400" b="1" dirty="0">
                <a:solidFill>
                  <a:srgbClr val="FF0000"/>
                </a:solidFill>
                <a:latin typeface="+mn-ea"/>
                <a:ea typeface="+mn-ea"/>
              </a:rPr>
              <a:t>万元</a:t>
            </a:r>
            <a:endParaRPr lang="en-US" altLang="zh-CN" sz="2400" b="1" dirty="0">
              <a:solidFill>
                <a:srgbClr val="FF0000"/>
              </a:solidFill>
              <a:latin typeface="+mn-ea"/>
              <a:ea typeface="+mn-ea"/>
            </a:endParaRPr>
          </a:p>
          <a:p>
            <a:pPr>
              <a:defRPr/>
            </a:pPr>
            <a:endParaRPr lang="zh-CN" altLang="en-US" sz="2400" dirty="0">
              <a:latin typeface="+mn-ea"/>
              <a:ea typeface="+mn-ea"/>
            </a:endParaRPr>
          </a:p>
        </p:txBody>
      </p:sp>
      <p:sp>
        <p:nvSpPr>
          <p:cNvPr id="2" name="标题 1"/>
          <p:cNvSpPr>
            <a:spLocks noGrp="1"/>
          </p:cNvSpPr>
          <p:nvPr>
            <p:ph type="title"/>
          </p:nvPr>
        </p:nvSpPr>
        <p:spPr>
          <a:xfrm>
            <a:off x="1268730" y="266701"/>
            <a:ext cx="9774555" cy="518160"/>
          </a:xfrm>
        </p:spPr>
        <p:txBody>
          <a:bodyPr/>
          <a:lstStyle/>
          <a:p>
            <a:r>
              <a:rPr lang="zh-CN" altLang="en-US" dirty="0">
                <a:latin typeface="+mj-ea"/>
                <a:sym typeface="+mn-ea"/>
              </a:rPr>
              <a:t>工业效益报表审核方向及模板审核内容</a:t>
            </a:r>
            <a:endParaRPr lang="zh-CN" altLang="en-US" dirty="0">
              <a:solidFill>
                <a:srgbClr val="595959"/>
              </a:solidFill>
              <a:cs typeface="+mn-cs"/>
              <a:sym typeface="+mn-lt"/>
            </a:endParaRPr>
          </a:p>
        </p:txBody>
      </p:sp>
      <p:sp>
        <p:nvSpPr>
          <p:cNvPr id="6" name="Rectangle 3">
            <a:extLst>
              <a:ext uri="{FF2B5EF4-FFF2-40B4-BE49-F238E27FC236}">
                <a16:creationId xmlns:a16="http://schemas.microsoft.com/office/drawing/2014/main" id="{3777B19E-9DA9-43C5-ADD9-FC47AC48AEC5}"/>
              </a:ext>
            </a:extLst>
          </p:cNvPr>
          <p:cNvSpPr txBox="1">
            <a:spLocks noChangeArrowheads="1"/>
          </p:cNvSpPr>
          <p:nvPr/>
        </p:nvSpPr>
        <p:spPr>
          <a:xfrm>
            <a:off x="4953000" y="1652530"/>
            <a:ext cx="6953250" cy="5205470"/>
          </a:xfrm>
          <a:prstGeom prst="rect">
            <a:avLst/>
          </a:prstGeom>
        </p:spPr>
        <p:txBody>
          <a:bodyPr lIns="76805" tIns="38402" rIns="76805" bIns="38402"/>
          <a:lstStyle/>
          <a:p>
            <a:pPr>
              <a:lnSpc>
                <a:spcPct val="150000"/>
              </a:lnSpc>
              <a:defRPr/>
            </a:pPr>
            <a:r>
              <a:rPr lang="zh-CN" altLang="en-US" dirty="0">
                <a:solidFill>
                  <a:schemeClr val="tx1"/>
                </a:solidFill>
                <a:latin typeface="+mn-ea"/>
                <a:ea typeface="+mn-ea"/>
              </a:rPr>
              <a:t>合理解释：</a:t>
            </a:r>
          </a:p>
          <a:p>
            <a:pPr marL="342900" indent="-342900">
              <a:lnSpc>
                <a:spcPct val="150000"/>
              </a:lnSpc>
              <a:buFont typeface="+mj-lt"/>
              <a:buAutoNum type="arabicPeriod"/>
              <a:defRPr/>
            </a:pPr>
            <a:r>
              <a:rPr lang="zh-CN" altLang="en-US" dirty="0">
                <a:latin typeface="+mn-ea"/>
                <a:ea typeface="+mn-ea"/>
                <a:sym typeface="+mn-ea"/>
              </a:rPr>
              <a:t>如医药制造业这种利润率较高的行业，计算工业总产值时产成品按销售价格计价，效益表的产成品库存按成本价计价，由于销售价格远远高于成本价造成的工业总产值大于营业收入。</a:t>
            </a:r>
            <a:endParaRPr lang="zh-CN" altLang="en-US" dirty="0">
              <a:latin typeface="+mn-ea"/>
              <a:ea typeface="+mn-ea"/>
            </a:endParaRPr>
          </a:p>
          <a:p>
            <a:pPr marL="342900" indent="-342900">
              <a:lnSpc>
                <a:spcPct val="150000"/>
              </a:lnSpc>
              <a:buFont typeface="+mj-lt"/>
              <a:buAutoNum type="arabicPeriod"/>
              <a:defRPr/>
            </a:pPr>
            <a:endParaRPr lang="zh-CN" altLang="en-US" dirty="0">
              <a:latin typeface="+mn-ea"/>
              <a:ea typeface="+mn-ea"/>
            </a:endParaRPr>
          </a:p>
          <a:p>
            <a:pPr marL="342900" indent="-342900">
              <a:lnSpc>
                <a:spcPct val="150000"/>
              </a:lnSpc>
              <a:buFont typeface="+mj-lt"/>
              <a:buAutoNum type="arabicPeriod"/>
              <a:defRPr/>
            </a:pPr>
            <a:r>
              <a:rPr lang="zh-CN" altLang="en-US" dirty="0">
                <a:latin typeface="+mn-ea"/>
                <a:ea typeface="+mn-ea"/>
                <a:sym typeface="+mn-ea"/>
              </a:rPr>
              <a:t>发出商品：是指在采用分期收款销售方式下，企业已经发出，但尚未实现收入的产品、商品和物资。如企业有大量已发出但尚未满足收入确认条件的情况下，会造成工业总产值大于营业收入。</a:t>
            </a:r>
            <a:endParaRPr lang="zh-CN" altLang="en-US" dirty="0">
              <a:latin typeface="+mn-ea"/>
              <a:ea typeface="+mn-ea"/>
            </a:endParaRPr>
          </a:p>
          <a:p>
            <a:pPr marL="342900" indent="-342900">
              <a:lnSpc>
                <a:spcPct val="150000"/>
              </a:lnSpc>
              <a:buFont typeface="+mj-lt"/>
              <a:buAutoNum type="arabicPeriod"/>
              <a:defRPr/>
            </a:pPr>
            <a:endParaRPr lang="zh-CN" altLang="en-US" dirty="0">
              <a:latin typeface="+mn-ea"/>
              <a:ea typeface="+mn-ea"/>
            </a:endParaRPr>
          </a:p>
          <a:p>
            <a:pPr marL="342900" indent="-342900">
              <a:lnSpc>
                <a:spcPct val="150000"/>
              </a:lnSpc>
              <a:buFont typeface="+mj-lt"/>
              <a:buAutoNum type="arabicPeriod"/>
              <a:defRPr/>
            </a:pPr>
            <a:r>
              <a:rPr lang="zh-CN" altLang="en-US" dirty="0">
                <a:latin typeface="+mn-ea"/>
                <a:ea typeface="+mn-ea"/>
                <a:sym typeface="+mn-ea"/>
              </a:rPr>
              <a:t>按工时进度法确认产值的企业，收入未执行分段确认的会计操作方法，会造成工业总产值大于营业收入。</a:t>
            </a:r>
            <a:endParaRPr lang="zh-CN" altLang="en-US" sz="2000" b="1" dirty="0">
              <a:solidFill>
                <a:schemeClr val="tx1"/>
              </a:solidFill>
              <a:latin typeface="+mn-ea"/>
              <a:ea typeface="+mn-ea"/>
            </a:endParaRPr>
          </a:p>
          <a:p>
            <a:pPr>
              <a:defRPr/>
            </a:pPr>
            <a:endParaRPr lang="en-US" altLang="zh-CN" sz="2000" b="1" dirty="0">
              <a:solidFill>
                <a:srgbClr val="FF0000"/>
              </a:solidFill>
              <a:latin typeface="+mn-ea"/>
              <a:ea typeface="+mn-ea"/>
            </a:endParaRPr>
          </a:p>
          <a:p>
            <a:pPr>
              <a:defRPr/>
            </a:pPr>
            <a:endParaRPr lang="zh-CN" altLang="en-US" sz="2000" dirty="0">
              <a:latin typeface="+mn-ea"/>
              <a:ea typeface="+mn-ea"/>
            </a:endParaRPr>
          </a:p>
        </p:txBody>
      </p:sp>
      <p:sp>
        <p:nvSpPr>
          <p:cNvPr id="9" name="文本框 8">
            <a:extLst>
              <a:ext uri="{FF2B5EF4-FFF2-40B4-BE49-F238E27FC236}">
                <a16:creationId xmlns:a16="http://schemas.microsoft.com/office/drawing/2014/main" id="{5AA15240-0C30-40DE-93BC-526D38CBBD23}"/>
              </a:ext>
            </a:extLst>
          </p:cNvPr>
          <p:cNvSpPr txBox="1"/>
          <p:nvPr/>
        </p:nvSpPr>
        <p:spPr>
          <a:xfrm>
            <a:off x="1354180" y="1652530"/>
            <a:ext cx="3598820" cy="2120902"/>
          </a:xfrm>
          <a:prstGeom prst="rect">
            <a:avLst/>
          </a:prstGeom>
          <a:noFill/>
        </p:spPr>
        <p:txBody>
          <a:bodyPr wrap="square">
            <a:spAutoFit/>
          </a:bodyPr>
          <a:lstStyle/>
          <a:p>
            <a:pPr>
              <a:lnSpc>
                <a:spcPct val="150000"/>
              </a:lnSpc>
              <a:defRPr/>
            </a:pPr>
            <a:r>
              <a:rPr lang="zh-CN" altLang="en-US" sz="1800" dirty="0">
                <a:solidFill>
                  <a:schemeClr val="tx1"/>
                </a:solidFill>
                <a:latin typeface="+mn-ea"/>
                <a:ea typeface="+mn-ea"/>
              </a:rPr>
              <a:t>常见错误：</a:t>
            </a:r>
          </a:p>
          <a:p>
            <a:pPr marL="342900" indent="-342900">
              <a:lnSpc>
                <a:spcPct val="150000"/>
              </a:lnSpc>
              <a:buFont typeface="+mj-lt"/>
              <a:buAutoNum type="arabicPeriod"/>
              <a:defRPr/>
            </a:pPr>
            <a:r>
              <a:rPr lang="zh-CN" altLang="en-US" sz="1800" dirty="0">
                <a:solidFill>
                  <a:schemeClr val="tx1"/>
                </a:solidFill>
                <a:latin typeface="+mn-ea"/>
                <a:ea typeface="+mn-ea"/>
              </a:rPr>
              <a:t>产值包含增值税</a:t>
            </a:r>
          </a:p>
          <a:p>
            <a:pPr marL="342900" indent="-342900">
              <a:lnSpc>
                <a:spcPct val="150000"/>
              </a:lnSpc>
              <a:buFont typeface="+mj-lt"/>
              <a:buAutoNum type="arabicPeriod"/>
              <a:defRPr/>
            </a:pPr>
            <a:r>
              <a:rPr lang="zh-CN" altLang="en-US" sz="1800" dirty="0">
                <a:solidFill>
                  <a:schemeClr val="tx1"/>
                </a:solidFill>
                <a:latin typeface="+mn-ea"/>
                <a:ea typeface="+mn-ea"/>
              </a:rPr>
              <a:t>内部原材料结算计入产值</a:t>
            </a:r>
          </a:p>
          <a:p>
            <a:pPr marL="342900" indent="-342900">
              <a:lnSpc>
                <a:spcPct val="150000"/>
              </a:lnSpc>
              <a:buFont typeface="+mj-lt"/>
              <a:buAutoNum type="arabicPeriod"/>
              <a:defRPr/>
            </a:pPr>
            <a:r>
              <a:rPr lang="zh-CN" altLang="en-US" sz="1800" dirty="0">
                <a:solidFill>
                  <a:schemeClr val="tx1"/>
                </a:solidFill>
                <a:latin typeface="+mn-ea"/>
                <a:ea typeface="+mn-ea"/>
              </a:rPr>
              <a:t>工业总产值整数位修改</a:t>
            </a:r>
          </a:p>
          <a:p>
            <a:pPr marL="342900" indent="-342900">
              <a:lnSpc>
                <a:spcPct val="150000"/>
              </a:lnSpc>
              <a:buFont typeface="+mj-lt"/>
              <a:buAutoNum type="arabicPeriod"/>
              <a:defRPr/>
            </a:pPr>
            <a:r>
              <a:rPr lang="zh-CN" altLang="en-US" sz="1800" dirty="0">
                <a:solidFill>
                  <a:schemeClr val="tx1"/>
                </a:solidFill>
                <a:latin typeface="+mn-ea"/>
                <a:ea typeface="+mn-ea"/>
              </a:rPr>
              <a:t>销售折扣</a:t>
            </a:r>
          </a:p>
        </p:txBody>
      </p:sp>
      <p:sp>
        <p:nvSpPr>
          <p:cNvPr id="11" name="文本框 31">
            <a:extLst>
              <a:ext uri="{FF2B5EF4-FFF2-40B4-BE49-F238E27FC236}">
                <a16:creationId xmlns:a16="http://schemas.microsoft.com/office/drawing/2014/main" id="{2047845A-552C-4EA1-86A8-EA7393505338}"/>
              </a:ext>
            </a:extLst>
          </p:cNvPr>
          <p:cNvSpPr txBox="1"/>
          <p:nvPr>
            <p:custDataLst>
              <p:tags r:id="rId1"/>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08</a:t>
            </a: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custDataLst>
              <p:tags r:id="rId2"/>
            </p:custDataLst>
          </p:nvPr>
        </p:nvCxnSpPr>
        <p:spPr>
          <a:xfrm flipH="1">
            <a:off x="2311812" y="3716973"/>
            <a:ext cx="7918038"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矩形: 圆角 3"/>
          <p:cNvSpPr/>
          <p:nvPr>
            <p:custDataLst>
              <p:tags r:id="rId3"/>
            </p:custDataLst>
          </p:nvPr>
        </p:nvSpPr>
        <p:spPr>
          <a:xfrm>
            <a:off x="4885513" y="1179047"/>
            <a:ext cx="2420974" cy="1961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800" b="0" i="0" u="none" strike="noStrike" kern="1200" cap="none" spc="0" normalizeH="0" baseline="0" noProof="1">
                <a:ln>
                  <a:noFill/>
                </a:ln>
                <a:solidFill>
                  <a:schemeClr val="lt1"/>
                </a:solidFill>
                <a:effectLst/>
                <a:uLnTx/>
                <a:uFillTx/>
                <a:latin typeface="黑体" pitchFamily="49" charset="-122"/>
                <a:ea typeface="黑体" pitchFamily="49" charset="-122"/>
                <a:cs typeface="+mn-cs"/>
                <a:sym typeface="+mn-ea"/>
              </a:rPr>
              <a:t>3</a:t>
            </a:r>
          </a:p>
        </p:txBody>
      </p:sp>
      <p:sp>
        <p:nvSpPr>
          <p:cNvPr id="15365" name="文本框 7"/>
          <p:cNvSpPr txBox="1"/>
          <p:nvPr>
            <p:custDataLst>
              <p:tags r:id="rId4"/>
            </p:custDataLst>
          </p:nvPr>
        </p:nvSpPr>
        <p:spPr>
          <a:xfrm>
            <a:off x="2900362" y="3926207"/>
            <a:ext cx="6391275" cy="733425"/>
          </a:xfrm>
          <a:prstGeom prst="rect">
            <a:avLst/>
          </a:prstGeom>
          <a:noFill/>
          <a:ln w="9525">
            <a:noFill/>
          </a:ln>
        </p:spPr>
        <p:txBody>
          <a:bodyPr anchor="b" anchorCtr="0"/>
          <a:lstStyle/>
          <a:p>
            <a:pPr algn="ctr"/>
            <a:r>
              <a:rPr lang="zh-CN" altLang="en-US" sz="3600" b="1" dirty="0">
                <a:solidFill>
                  <a:srgbClr val="595959"/>
                </a:solidFill>
                <a:latin typeface="微软雅黑" panose="020B0503020204020204" pitchFamily="34" charset="-122"/>
              </a:rPr>
              <a:t>产值核查有关注意事项</a:t>
            </a:r>
          </a:p>
        </p:txBody>
      </p:sp>
    </p:spTree>
    <p:custDataLst>
      <p:tags r:id="rId1"/>
    </p:custDataLst>
    <p:extLst>
      <p:ext uri="{BB962C8B-B14F-4D97-AF65-F5344CB8AC3E}">
        <p14:creationId xmlns:p14="http://schemas.microsoft.com/office/powerpoint/2010/main" val="830578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生产月报产值审核工作时间节点和工作内容</a:t>
            </a:r>
            <a:endParaRPr lang="zh-CN" altLang="en-US" dirty="0">
              <a:solidFill>
                <a:srgbClr val="595959"/>
              </a:solidFill>
              <a:cs typeface="+mn-cs"/>
            </a:endParaRPr>
          </a:p>
        </p:txBody>
      </p:sp>
      <p:graphicFrame>
        <p:nvGraphicFramePr>
          <p:cNvPr id="4" name="表格 3"/>
          <p:cNvGraphicFramePr/>
          <p:nvPr>
            <p:custDataLst>
              <p:tags r:id="rId1"/>
            </p:custDataLst>
          </p:nvPr>
        </p:nvGraphicFramePr>
        <p:xfrm>
          <a:off x="1929765" y="1646555"/>
          <a:ext cx="4660900" cy="4151630"/>
        </p:xfrm>
        <a:graphic>
          <a:graphicData uri="http://schemas.openxmlformats.org/drawingml/2006/table">
            <a:tbl>
              <a:tblPr firstRow="1" bandRow="1">
                <a:tableStyleId>{5C22544A-7EE6-4342-B048-85BDC9FD1C3A}</a:tableStyleId>
              </a:tblPr>
              <a:tblGrid>
                <a:gridCol w="1086485">
                  <a:extLst>
                    <a:ext uri="{9D8B030D-6E8A-4147-A177-3AD203B41FA5}">
                      <a16:colId xmlns:a16="http://schemas.microsoft.com/office/drawing/2014/main" val="20000"/>
                    </a:ext>
                  </a:extLst>
                </a:gridCol>
                <a:gridCol w="3574415">
                  <a:extLst>
                    <a:ext uri="{9D8B030D-6E8A-4147-A177-3AD203B41FA5}">
                      <a16:colId xmlns:a16="http://schemas.microsoft.com/office/drawing/2014/main" val="20001"/>
                    </a:ext>
                  </a:extLst>
                </a:gridCol>
              </a:tblGrid>
              <a:tr h="1416050">
                <a:tc>
                  <a:txBody>
                    <a:bodyPr/>
                    <a:lstStyle/>
                    <a:p>
                      <a:pPr indent="0" algn="ctr">
                        <a:buNone/>
                      </a:pPr>
                      <a:r>
                        <a:rPr lang="zh-CN" sz="1800" b="0" dirty="0">
                          <a:solidFill>
                            <a:srgbClr val="000000"/>
                          </a:solidFill>
                          <a:latin typeface="Arial" panose="02080604020202020204" pitchFamily="34" charset="0"/>
                          <a:ea typeface="宋体" pitchFamily="2" charset="-122"/>
                        </a:rPr>
                        <a:t>事前</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80604020202020204" pitchFamily="34" charset="0"/>
                          <a:ea typeface="宋体" pitchFamily="2" charset="-122"/>
                        </a:rPr>
                        <a:t>企业开网前</a:t>
                      </a:r>
                      <a:r>
                        <a:rPr lang="en-US" altLang="zh-CN" sz="1800" b="0">
                          <a:solidFill>
                            <a:srgbClr val="000000"/>
                          </a:solidFill>
                          <a:latin typeface="Arial" panose="02080604020202020204" pitchFamily="34" charset="0"/>
                          <a:ea typeface="宋体" pitchFamily="2" charset="-122"/>
                        </a:rPr>
                        <a:t>1</a:t>
                      </a:r>
                      <a:r>
                        <a:rPr lang="zh-CN" altLang="en-US" sz="1800" b="0">
                          <a:solidFill>
                            <a:srgbClr val="000000"/>
                          </a:solidFill>
                          <a:latin typeface="Arial" panose="02080604020202020204" pitchFamily="34" charset="0"/>
                          <a:ea typeface="宋体" pitchFamily="2" charset="-122"/>
                        </a:rPr>
                        <a:t>天，下发</a:t>
                      </a:r>
                      <a:r>
                        <a:rPr lang="zh-CN" sz="1800" b="0">
                          <a:solidFill>
                            <a:srgbClr val="000000"/>
                          </a:solidFill>
                          <a:latin typeface="Arial" panose="02080604020202020204" pitchFamily="34" charset="0"/>
                          <a:ea typeface="宋体" pitchFamily="2" charset="-122"/>
                          <a:sym typeface="+mn-ea"/>
                        </a:rPr>
                        <a:t>平台触发“B00003 产值填报异常”准强制</a:t>
                      </a:r>
                      <a:r>
                        <a:rPr lang="zh-CN" sz="1800" b="1">
                          <a:solidFill>
                            <a:srgbClr val="000000"/>
                          </a:solidFill>
                          <a:latin typeface="Arial" panose="02080604020202020204" pitchFamily="34" charset="0"/>
                          <a:ea typeface="宋体" pitchFamily="2" charset="-122"/>
                          <a:sym typeface="+mn-ea"/>
                        </a:rPr>
                        <a:t>《审核》</a:t>
                      </a:r>
                      <a:r>
                        <a:rPr lang="zh-CN" sz="1800" b="0">
                          <a:solidFill>
                            <a:srgbClr val="000000"/>
                          </a:solidFill>
                          <a:latin typeface="Arial" panose="02080604020202020204" pitchFamily="34" charset="0"/>
                          <a:ea typeface="宋体" pitchFamily="2" charset="-122"/>
                          <a:sym typeface="+mn-ea"/>
                        </a:rPr>
                        <a:t>的企业名单</a:t>
                      </a:r>
                      <a:endParaRPr lang="zh-CN" altLang="en-US" sz="1800" b="0">
                        <a:solidFill>
                          <a:srgbClr val="000000"/>
                        </a:solidFill>
                        <a:latin typeface="Arial" panose="02080604020202020204" pitchFamily="34" charset="0"/>
                        <a:ea typeface="宋体" pitchFamily="2"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84300">
                <a:tc>
                  <a:txBody>
                    <a:bodyPr/>
                    <a:lstStyle/>
                    <a:p>
                      <a:pPr indent="0" algn="ctr">
                        <a:buNone/>
                      </a:pPr>
                      <a:r>
                        <a:rPr lang="zh-CN" sz="1800" b="0" dirty="0">
                          <a:solidFill>
                            <a:srgbClr val="000000"/>
                          </a:solidFill>
                          <a:latin typeface="Arial" panose="02080604020202020204" pitchFamily="34" charset="0"/>
                          <a:ea typeface="宋体" pitchFamily="2" charset="-122"/>
                        </a:rPr>
                        <a:t>事中</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dirty="0">
                          <a:solidFill>
                            <a:srgbClr val="000000"/>
                          </a:solidFill>
                          <a:latin typeface="Arial" panose="02080604020202020204" pitchFamily="34" charset="0"/>
                          <a:ea typeface="宋体" pitchFamily="2" charset="-122"/>
                          <a:sym typeface="+mn-ea"/>
                        </a:rPr>
                        <a:t>企业填报过程中，国家每日在平台下发“请核实产值”</a:t>
                      </a:r>
                      <a:r>
                        <a:rPr lang="zh-CN" sz="1800" b="1" dirty="0">
                          <a:solidFill>
                            <a:srgbClr val="000000"/>
                          </a:solidFill>
                          <a:latin typeface="Arial" panose="02080604020202020204" pitchFamily="34" charset="0"/>
                          <a:ea typeface="宋体" pitchFamily="2" charset="-122"/>
                          <a:sym typeface="+mn-ea"/>
                        </a:rPr>
                        <a:t>《标记》</a:t>
                      </a:r>
                      <a:r>
                        <a:rPr lang="zh-CN" sz="1800" dirty="0">
                          <a:solidFill>
                            <a:srgbClr val="000000"/>
                          </a:solidFill>
                          <a:latin typeface="Arial" panose="02080604020202020204" pitchFamily="34" charset="0"/>
                          <a:ea typeface="宋体" pitchFamily="2" charset="-122"/>
                          <a:sym typeface="+mn-ea"/>
                        </a:rPr>
                        <a:t>的企业</a:t>
                      </a:r>
                      <a:endParaRPr lang="zh-CN" altLang="en-US" sz="1800" b="0" dirty="0">
                        <a:solidFill>
                          <a:srgbClr val="000000"/>
                        </a:solidFill>
                        <a:latin typeface="Arial" panose="02080604020202020204" pitchFamily="34" charset="0"/>
                        <a:ea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1280">
                <a:tc>
                  <a:txBody>
                    <a:bodyPr/>
                    <a:lstStyle/>
                    <a:p>
                      <a:pPr indent="0" algn="ctr">
                        <a:buNone/>
                      </a:pPr>
                      <a:r>
                        <a:rPr lang="zh-CN" altLang="zh-CN" sz="1800" b="0" dirty="0">
                          <a:solidFill>
                            <a:srgbClr val="000000"/>
                          </a:solidFill>
                          <a:latin typeface="Arial" panose="02080604020202020204" pitchFamily="34" charset="0"/>
                          <a:ea typeface="宋体" pitchFamily="2" charset="-122"/>
                        </a:rPr>
                        <a:t>事后</a:t>
                      </a:r>
                      <a:endParaRPr lang="zh-CN" sz="1800" b="0" dirty="0">
                        <a:solidFill>
                          <a:srgbClr val="000000"/>
                        </a:solidFill>
                        <a:latin typeface="Arial" panose="02080604020202020204" pitchFamily="34" charset="0"/>
                        <a:ea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altLang="zh-CN" sz="1800" b="0" dirty="0">
                          <a:solidFill>
                            <a:srgbClr val="000000"/>
                          </a:solidFill>
                          <a:latin typeface="Arial" panose="02080604020202020204" pitchFamily="34" charset="0"/>
                          <a:ea typeface="宋体" pitchFamily="2" charset="-122"/>
                        </a:rPr>
                        <a:t>企业填报截止，产值数据锁定，国家单独下发需要填报《工业总产值</a:t>
                      </a:r>
                      <a:r>
                        <a:rPr lang="zh-CN" altLang="zh-CN" sz="2400" b="1" dirty="0">
                          <a:solidFill>
                            <a:srgbClr val="000000"/>
                          </a:solidFill>
                          <a:latin typeface="Arial" panose="02080604020202020204" pitchFamily="34" charset="0"/>
                          <a:ea typeface="宋体" pitchFamily="2" charset="-122"/>
                        </a:rPr>
                        <a:t>明细数据》表</a:t>
                      </a:r>
                      <a:r>
                        <a:rPr lang="zh-CN" altLang="zh-CN" sz="1800" b="0" dirty="0">
                          <a:solidFill>
                            <a:srgbClr val="000000"/>
                          </a:solidFill>
                          <a:latin typeface="Arial" panose="02080604020202020204" pitchFamily="34" charset="0"/>
                          <a:ea typeface="宋体" pitchFamily="2" charset="-122"/>
                        </a:rPr>
                        <a:t>企业名单</a:t>
                      </a:r>
                      <a:endParaRPr lang="zh-CN" sz="1800" b="0" dirty="0">
                        <a:solidFill>
                          <a:srgbClr val="000000"/>
                        </a:solidFill>
                        <a:latin typeface="Arial" panose="02080604020202020204" pitchFamily="34" charset="0"/>
                        <a:ea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文本框 31">
            <a:extLst>
              <a:ext uri="{FF2B5EF4-FFF2-40B4-BE49-F238E27FC236}">
                <a16:creationId xmlns:a16="http://schemas.microsoft.com/office/drawing/2014/main" id="{E7F16D73-68A6-42CB-9954-849DF4D4ACCD}"/>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需提交的相关资料</a:t>
            </a:r>
          </a:p>
        </p:txBody>
      </p:sp>
      <p:sp>
        <p:nvSpPr>
          <p:cNvPr id="5" name="内容占位符 4"/>
          <p:cNvSpPr>
            <a:spLocks noGrp="1"/>
          </p:cNvSpPr>
          <p:nvPr>
            <p:ph idx="1"/>
          </p:nvPr>
        </p:nvSpPr>
        <p:spPr>
          <a:xfrm>
            <a:off x="2026285" y="1132205"/>
            <a:ext cx="8139430" cy="1661795"/>
          </a:xfrm>
        </p:spPr>
        <p:txBody>
          <a:bodyPr>
            <a:normAutofit fontScale="92500" lnSpcReduction="20000"/>
          </a:bodyPr>
          <a:lstStyle/>
          <a:p>
            <a:pPr marL="457200" lvl="1" indent="0">
              <a:buNone/>
            </a:pPr>
            <a:r>
              <a:rPr sz="2600" b="1" dirty="0">
                <a:solidFill>
                  <a:schemeClr val="tx1"/>
                </a:solidFill>
              </a:rPr>
              <a:t>一、</a:t>
            </a:r>
            <a:r>
              <a:rPr lang="zh-CN" altLang="en-US" sz="2600" b="1" dirty="0">
                <a:solidFill>
                  <a:schemeClr val="tx1"/>
                </a:solidFill>
              </a:rPr>
              <a:t>《工业生产数据核验情况确认单》</a:t>
            </a:r>
            <a:r>
              <a:rPr lang="zh-CN" altLang="en-US" sz="2200" b="1" dirty="0">
                <a:solidFill>
                  <a:srgbClr val="FF0000"/>
                </a:solidFill>
              </a:rPr>
              <a:t>（附表</a:t>
            </a:r>
            <a:r>
              <a:rPr lang="en-US" altLang="zh-CN" sz="2200" b="1" dirty="0">
                <a:solidFill>
                  <a:srgbClr val="FF0000"/>
                </a:solidFill>
              </a:rPr>
              <a:t>1</a:t>
            </a:r>
            <a:r>
              <a:rPr lang="zh-CN" altLang="en-US" sz="2200" b="1" dirty="0">
                <a:solidFill>
                  <a:srgbClr val="FF0000"/>
                </a:solidFill>
              </a:rPr>
              <a:t>）</a:t>
            </a:r>
          </a:p>
          <a:p>
            <a:pPr marL="742950" lvl="1" indent="-285750">
              <a:buFont typeface="Wingdings" panose="05000000000000000000" charset="0"/>
              <a:buChar char=""/>
            </a:pPr>
            <a:r>
              <a:rPr sz="2200" dirty="0">
                <a:solidFill>
                  <a:schemeClr val="tx1"/>
                </a:solidFill>
              </a:rPr>
              <a:t>核验后工业总产值数据须与平台上报数保持一致</a:t>
            </a:r>
          </a:p>
          <a:p>
            <a:pPr marL="742950" lvl="1" indent="-285750">
              <a:buFont typeface="Wingdings" panose="05000000000000000000" charset="0"/>
              <a:buChar char=""/>
            </a:pPr>
            <a:r>
              <a:rPr sz="2200" dirty="0">
                <a:solidFill>
                  <a:schemeClr val="tx1"/>
                </a:solidFill>
              </a:rPr>
              <a:t>企业、街镇、区局逐级签字盖章</a:t>
            </a:r>
          </a:p>
          <a:p>
            <a:pPr marL="742950" lvl="1" indent="-285750">
              <a:buFont typeface="Wingdings" panose="05000000000000000000" charset="0"/>
              <a:buChar char=""/>
            </a:pPr>
            <a:r>
              <a:rPr sz="2200" dirty="0">
                <a:solidFill>
                  <a:schemeClr val="tx1"/>
                </a:solidFill>
              </a:rPr>
              <a:t>标记企业无需提交</a:t>
            </a:r>
            <a:endParaRPr lang="zh-CN" altLang="en-US" sz="2200" dirty="0"/>
          </a:p>
          <a:p>
            <a:pPr marL="0" indent="0">
              <a:buNone/>
            </a:pPr>
            <a:endParaRPr lang="zh-CN" altLang="en-US" sz="1400" dirty="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8395" y="2647950"/>
            <a:ext cx="7494905" cy="3893820"/>
          </a:xfrm>
          <a:prstGeom prst="rect">
            <a:avLst/>
          </a:prstGeom>
        </p:spPr>
      </p:pic>
      <p:sp>
        <p:nvSpPr>
          <p:cNvPr id="6" name="文本框 31">
            <a:extLst>
              <a:ext uri="{FF2B5EF4-FFF2-40B4-BE49-F238E27FC236}">
                <a16:creationId xmlns:a16="http://schemas.microsoft.com/office/drawing/2014/main" id="{A2C5581D-4087-44D8-BF25-2127DFB35FD2}"/>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10</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需提交的相关资料</a:t>
            </a:r>
          </a:p>
        </p:txBody>
      </p:sp>
      <p:sp>
        <p:nvSpPr>
          <p:cNvPr id="5" name="内容占位符 4"/>
          <p:cNvSpPr>
            <a:spLocks noGrp="1"/>
          </p:cNvSpPr>
          <p:nvPr>
            <p:ph idx="1"/>
          </p:nvPr>
        </p:nvSpPr>
        <p:spPr>
          <a:xfrm>
            <a:off x="2026285" y="1116965"/>
            <a:ext cx="8139430" cy="1001395"/>
          </a:xfrm>
        </p:spPr>
        <p:txBody>
          <a:bodyPr>
            <a:normAutofit/>
          </a:bodyPr>
          <a:lstStyle/>
          <a:p>
            <a:pPr marL="457200" lvl="1" indent="0">
              <a:buNone/>
            </a:pPr>
            <a:r>
              <a:rPr sz="2400" b="1" dirty="0">
                <a:solidFill>
                  <a:schemeClr val="tx1"/>
                </a:solidFill>
              </a:rPr>
              <a:t>二、</a:t>
            </a:r>
            <a:r>
              <a:rPr lang="en-US" altLang="zh-CN" sz="2400" b="1" dirty="0">
                <a:solidFill>
                  <a:schemeClr val="tx1"/>
                </a:solidFill>
              </a:rPr>
              <a:t>《</a:t>
            </a:r>
            <a:r>
              <a:rPr lang="zh-CN" altLang="zh-CN" sz="2400" b="1" dirty="0">
                <a:solidFill>
                  <a:schemeClr val="tx1"/>
                </a:solidFill>
              </a:rPr>
              <a:t>生产月报查询核对情况表》</a:t>
            </a:r>
            <a:r>
              <a:rPr lang="zh-CN" altLang="en-US" sz="2400" b="1" dirty="0">
                <a:solidFill>
                  <a:schemeClr val="tx1"/>
                </a:solidFill>
              </a:rPr>
              <a:t>（附表</a:t>
            </a:r>
            <a:r>
              <a:rPr lang="en-US" altLang="zh-CN" sz="2400" b="1" dirty="0">
                <a:solidFill>
                  <a:schemeClr val="tx1"/>
                </a:solidFill>
              </a:rPr>
              <a:t>2</a:t>
            </a:r>
            <a:r>
              <a:rPr lang="zh-CN" altLang="en-US" sz="2400" b="1" dirty="0">
                <a:solidFill>
                  <a:schemeClr val="tx1"/>
                </a:solidFill>
              </a:rPr>
              <a:t>）</a:t>
            </a:r>
          </a:p>
          <a:p>
            <a:pPr marL="742950" lvl="1" indent="-285750">
              <a:buFont typeface="Wingdings" panose="05000000000000000000" charset="0"/>
              <a:buChar char=""/>
            </a:pPr>
            <a:r>
              <a:rPr dirty="0" err="1">
                <a:solidFill>
                  <a:schemeClr val="tx1"/>
                </a:solidFill>
                <a:sym typeface="+mn-ea"/>
              </a:rPr>
              <a:t>差错率如实填写，并在备注栏注明相应的情况说明</a:t>
            </a:r>
            <a:endParaRPr lang="zh-CN" altLang="en-US" dirty="0">
              <a:solidFill>
                <a:schemeClr val="tx1"/>
              </a:solidFill>
            </a:endParaRPr>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r="569"/>
          <a:stretch>
            <a:fillRect/>
          </a:stretch>
        </p:blipFill>
        <p:spPr>
          <a:xfrm>
            <a:off x="2369185" y="2564765"/>
            <a:ext cx="7277735" cy="3270250"/>
          </a:xfrm>
          <a:prstGeom prst="rect">
            <a:avLst/>
          </a:prstGeom>
        </p:spPr>
      </p:pic>
      <p:sp>
        <p:nvSpPr>
          <p:cNvPr id="2" name="矩形: 圆角 3"/>
          <p:cNvSpPr/>
          <p:nvPr/>
        </p:nvSpPr>
        <p:spPr>
          <a:xfrm>
            <a:off x="6964045" y="3190240"/>
            <a:ext cx="2938145" cy="2550160"/>
          </a:xfrm>
          <a:custGeom>
            <a:avLst/>
            <a:gdLst>
              <a:gd name="connsiteX0" fmla="*/ 0 w 2937933"/>
              <a:gd name="connsiteY0" fmla="*/ 489665 h 3124200"/>
              <a:gd name="connsiteX1" fmla="*/ 489665 w 2937933"/>
              <a:gd name="connsiteY1" fmla="*/ 0 h 3124200"/>
              <a:gd name="connsiteX2" fmla="*/ 920558 w 2937933"/>
              <a:gd name="connsiteY2" fmla="*/ 0 h 3124200"/>
              <a:gd name="connsiteX3" fmla="*/ 1449380 w 2937933"/>
              <a:gd name="connsiteY3" fmla="*/ 0 h 3124200"/>
              <a:gd name="connsiteX4" fmla="*/ 1939031 w 2937933"/>
              <a:gd name="connsiteY4" fmla="*/ 0 h 3124200"/>
              <a:gd name="connsiteX5" fmla="*/ 2448268 w 2937933"/>
              <a:gd name="connsiteY5" fmla="*/ 0 h 3124200"/>
              <a:gd name="connsiteX6" fmla="*/ 2937933 w 2937933"/>
              <a:gd name="connsiteY6" fmla="*/ 489665 h 3124200"/>
              <a:gd name="connsiteX7" fmla="*/ 2937933 w 2937933"/>
              <a:gd name="connsiteY7" fmla="*/ 1004434 h 3124200"/>
              <a:gd name="connsiteX8" fmla="*/ 2937933 w 2937933"/>
              <a:gd name="connsiteY8" fmla="*/ 1583549 h 3124200"/>
              <a:gd name="connsiteX9" fmla="*/ 2937933 w 2937933"/>
              <a:gd name="connsiteY9" fmla="*/ 2055420 h 3124200"/>
              <a:gd name="connsiteX10" fmla="*/ 2937933 w 2937933"/>
              <a:gd name="connsiteY10" fmla="*/ 2634535 h 3124200"/>
              <a:gd name="connsiteX11" fmla="*/ 2448268 w 2937933"/>
              <a:gd name="connsiteY11" fmla="*/ 3124200 h 3124200"/>
              <a:gd name="connsiteX12" fmla="*/ 1939031 w 2937933"/>
              <a:gd name="connsiteY12" fmla="*/ 3124200 h 3124200"/>
              <a:gd name="connsiteX13" fmla="*/ 1429794 w 2937933"/>
              <a:gd name="connsiteY13" fmla="*/ 3124200 h 3124200"/>
              <a:gd name="connsiteX14" fmla="*/ 959730 w 2937933"/>
              <a:gd name="connsiteY14" fmla="*/ 3124200 h 3124200"/>
              <a:gd name="connsiteX15" fmla="*/ 489665 w 2937933"/>
              <a:gd name="connsiteY15" fmla="*/ 3124200 h 3124200"/>
              <a:gd name="connsiteX16" fmla="*/ 0 w 2937933"/>
              <a:gd name="connsiteY16" fmla="*/ 2634535 h 3124200"/>
              <a:gd name="connsiteX17" fmla="*/ 0 w 2937933"/>
              <a:gd name="connsiteY17" fmla="*/ 2119766 h 3124200"/>
              <a:gd name="connsiteX18" fmla="*/ 0 w 2937933"/>
              <a:gd name="connsiteY18" fmla="*/ 1562100 h 3124200"/>
              <a:gd name="connsiteX19" fmla="*/ 0 w 2937933"/>
              <a:gd name="connsiteY19" fmla="*/ 1090229 h 3124200"/>
              <a:gd name="connsiteX20" fmla="*/ 0 w 2937933"/>
              <a:gd name="connsiteY20" fmla="*/ 489665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37933" h="3124200" extrusionOk="0">
                <a:moveTo>
                  <a:pt x="0" y="489665"/>
                </a:moveTo>
                <a:cubicBezTo>
                  <a:pt x="-24283" y="196538"/>
                  <a:pt x="149104" y="-30157"/>
                  <a:pt x="489665" y="0"/>
                </a:cubicBezTo>
                <a:cubicBezTo>
                  <a:pt x="602713" y="-47923"/>
                  <a:pt x="751300" y="3978"/>
                  <a:pt x="920558" y="0"/>
                </a:cubicBezTo>
                <a:cubicBezTo>
                  <a:pt x="1089816" y="-3978"/>
                  <a:pt x="1284545" y="35468"/>
                  <a:pt x="1449380" y="0"/>
                </a:cubicBezTo>
                <a:cubicBezTo>
                  <a:pt x="1614215" y="-35468"/>
                  <a:pt x="1814455" y="50122"/>
                  <a:pt x="1939031" y="0"/>
                </a:cubicBezTo>
                <a:cubicBezTo>
                  <a:pt x="2063607" y="-50122"/>
                  <a:pt x="2337306" y="968"/>
                  <a:pt x="2448268" y="0"/>
                </a:cubicBezTo>
                <a:cubicBezTo>
                  <a:pt x="2746127" y="-36970"/>
                  <a:pt x="2966656" y="235753"/>
                  <a:pt x="2937933" y="489665"/>
                </a:cubicBezTo>
                <a:cubicBezTo>
                  <a:pt x="2971044" y="658233"/>
                  <a:pt x="2883597" y="858109"/>
                  <a:pt x="2937933" y="1004434"/>
                </a:cubicBezTo>
                <a:cubicBezTo>
                  <a:pt x="2992269" y="1150759"/>
                  <a:pt x="2873017" y="1439974"/>
                  <a:pt x="2937933" y="1583549"/>
                </a:cubicBezTo>
                <a:cubicBezTo>
                  <a:pt x="3002849" y="1727125"/>
                  <a:pt x="2909165" y="1936841"/>
                  <a:pt x="2937933" y="2055420"/>
                </a:cubicBezTo>
                <a:cubicBezTo>
                  <a:pt x="2966701" y="2173999"/>
                  <a:pt x="2889514" y="2401790"/>
                  <a:pt x="2937933" y="2634535"/>
                </a:cubicBezTo>
                <a:cubicBezTo>
                  <a:pt x="2958621" y="2889945"/>
                  <a:pt x="2723142" y="3082555"/>
                  <a:pt x="2448268" y="3124200"/>
                </a:cubicBezTo>
                <a:cubicBezTo>
                  <a:pt x="2258691" y="3125926"/>
                  <a:pt x="2060386" y="3101635"/>
                  <a:pt x="1939031" y="3124200"/>
                </a:cubicBezTo>
                <a:cubicBezTo>
                  <a:pt x="1817676" y="3146765"/>
                  <a:pt x="1623655" y="3098466"/>
                  <a:pt x="1429794" y="3124200"/>
                </a:cubicBezTo>
                <a:cubicBezTo>
                  <a:pt x="1235933" y="3149934"/>
                  <a:pt x="1154820" y="3122980"/>
                  <a:pt x="959730" y="3124200"/>
                </a:cubicBezTo>
                <a:cubicBezTo>
                  <a:pt x="764640" y="3125420"/>
                  <a:pt x="715485" y="3114406"/>
                  <a:pt x="489665" y="3124200"/>
                </a:cubicBezTo>
                <a:cubicBezTo>
                  <a:pt x="201619" y="3138547"/>
                  <a:pt x="10855" y="2958474"/>
                  <a:pt x="0" y="2634535"/>
                </a:cubicBezTo>
                <a:cubicBezTo>
                  <a:pt x="-40865" y="2498811"/>
                  <a:pt x="28517" y="2277207"/>
                  <a:pt x="0" y="2119766"/>
                </a:cubicBezTo>
                <a:cubicBezTo>
                  <a:pt x="-28517" y="1962325"/>
                  <a:pt x="53852" y="1684847"/>
                  <a:pt x="0" y="1562100"/>
                </a:cubicBezTo>
                <a:cubicBezTo>
                  <a:pt x="-53852" y="1439353"/>
                  <a:pt x="49893" y="1241293"/>
                  <a:pt x="0" y="1090229"/>
                </a:cubicBezTo>
                <a:cubicBezTo>
                  <a:pt x="-49893" y="939165"/>
                  <a:pt x="55365" y="681894"/>
                  <a:pt x="0" y="489665"/>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8" name="文本框 31">
            <a:extLst>
              <a:ext uri="{FF2B5EF4-FFF2-40B4-BE49-F238E27FC236}">
                <a16:creationId xmlns:a16="http://schemas.microsoft.com/office/drawing/2014/main" id="{ED428AC2-632B-4F36-81C2-D09CA25F61E4}"/>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10</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6" name="组合 6"/>
          <p:cNvGrpSpPr/>
          <p:nvPr/>
        </p:nvGrpSpPr>
        <p:grpSpPr>
          <a:xfrm>
            <a:off x="34925" y="53975"/>
            <a:ext cx="793750" cy="646113"/>
            <a:chOff x="55" y="84"/>
            <a:chExt cx="1251" cy="1018"/>
          </a:xfrm>
        </p:grpSpPr>
        <p:sp>
          <p:nvSpPr>
            <p:cNvPr id="54" name="KSO_Shape"/>
            <p:cNvSpPr/>
            <p:nvPr>
              <p:custDataLst>
                <p:tags r:id="rId7"/>
              </p:custDataLst>
            </p:nvPr>
          </p:nvSpPr>
          <p:spPr>
            <a:xfrm rot="7226800">
              <a:off x="1166" y="836"/>
              <a:ext cx="140"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55" name="KSO_Shape"/>
            <p:cNvSpPr/>
            <p:nvPr>
              <p:custDataLst>
                <p:tags r:id="rId8"/>
              </p:custDataLst>
            </p:nvPr>
          </p:nvSpPr>
          <p:spPr>
            <a:xfrm rot="8126800">
              <a:off x="1063" y="977"/>
              <a:ext cx="143"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7419" name="文本框 66"/>
            <p:cNvSpPr txBox="1"/>
            <p:nvPr>
              <p:custDataLst>
                <p:tags r:id="rId9"/>
              </p:custDataLst>
            </p:nvPr>
          </p:nvSpPr>
          <p:spPr>
            <a:xfrm>
              <a:off x="55" y="84"/>
              <a:ext cx="1248" cy="1018"/>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01</a:t>
              </a:r>
            </a:p>
          </p:txBody>
        </p:sp>
      </p:grpSp>
      <p:sp>
        <p:nvSpPr>
          <p:cNvPr id="17420" name="文本框 1"/>
          <p:cNvSpPr txBox="1"/>
          <p:nvPr>
            <p:custDataLst>
              <p:tags r:id="rId2"/>
            </p:custDataLst>
          </p:nvPr>
        </p:nvSpPr>
        <p:spPr>
          <a:xfrm>
            <a:off x="1271588" y="377825"/>
            <a:ext cx="7143750" cy="479425"/>
          </a:xfrm>
          <a:prstGeom prst="rect">
            <a:avLst/>
          </a:prstGeom>
          <a:noFill/>
          <a:ln w="9525">
            <a:noFill/>
          </a:ln>
        </p:spPr>
        <p:txBody>
          <a:bodyPr lIns="90000" tIns="46800" rIns="90000" bIns="46800" anchor="b" anchorCtr="0"/>
          <a:lstStyle/>
          <a:p>
            <a:pPr>
              <a:lnSpc>
                <a:spcPct val="90000"/>
              </a:lnSpc>
            </a:pPr>
            <a:r>
              <a:rPr lang="zh-CN" altLang="en-US" sz="3200" b="1" dirty="0">
                <a:solidFill>
                  <a:srgbClr val="595959"/>
                </a:solidFill>
                <a:latin typeface="黑体" pitchFamily="49" charset="-122"/>
                <a:ea typeface="黑体" pitchFamily="49" charset="-122"/>
              </a:rPr>
              <a:t>工业统计原则</a:t>
            </a:r>
          </a:p>
        </p:txBody>
      </p:sp>
      <p:graphicFrame>
        <p:nvGraphicFramePr>
          <p:cNvPr id="3" name="图示 2"/>
          <p:cNvGraphicFramePr/>
          <p:nvPr/>
        </p:nvGraphicFramePr>
        <p:xfrm>
          <a:off x="306705" y="1833880"/>
          <a:ext cx="5186045"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TextBox 6"/>
          <p:cNvSpPr txBox="1"/>
          <p:nvPr/>
        </p:nvSpPr>
        <p:spPr>
          <a:xfrm>
            <a:off x="6048375" y="1496060"/>
            <a:ext cx="5597525" cy="4061460"/>
          </a:xfrm>
          <a:prstGeom prst="rect">
            <a:avLst/>
          </a:prstGeom>
          <a:noFill/>
        </p:spPr>
        <p:txBody>
          <a:bodyPr wrap="square" rtlCol="0">
            <a:spAutoFit/>
          </a:bodyPr>
          <a:lstStyle/>
          <a:p>
            <a:pPr>
              <a:lnSpc>
                <a:spcPct val="150000"/>
              </a:lnSpc>
            </a:pPr>
            <a:r>
              <a:rPr lang="en-US" altLang="zh-CN" sz="2400" dirty="0">
                <a:latin typeface="+mn-ea"/>
              </a:rPr>
              <a:t>1</a:t>
            </a:r>
            <a:r>
              <a:rPr lang="zh-CN" altLang="en-US" sz="2400" dirty="0">
                <a:latin typeface="+mn-ea"/>
              </a:rPr>
              <a:t>、 </a:t>
            </a:r>
            <a:r>
              <a:rPr lang="zh-CN" altLang="en-US" sz="2800" b="1" dirty="0">
                <a:latin typeface="+mn-ea"/>
              </a:rPr>
              <a:t>法人统计原则</a:t>
            </a:r>
            <a:endParaRPr lang="zh-CN" altLang="en-US" sz="2400" dirty="0">
              <a:latin typeface="+mn-ea"/>
            </a:endParaRPr>
          </a:p>
          <a:p>
            <a:pPr>
              <a:lnSpc>
                <a:spcPct val="150000"/>
              </a:lnSpc>
            </a:pPr>
            <a:r>
              <a:rPr lang="en-US" altLang="zh-CN" sz="2400" dirty="0">
                <a:latin typeface="+mn-ea"/>
              </a:rPr>
              <a:t>       </a:t>
            </a:r>
            <a:r>
              <a:rPr lang="zh-CN" altLang="en-US" sz="2400" dirty="0">
                <a:latin typeface="+mn-ea"/>
              </a:rPr>
              <a:t>工业统计是以</a:t>
            </a:r>
            <a:r>
              <a:rPr lang="zh-CN" altLang="en-US" sz="2400" dirty="0">
                <a:solidFill>
                  <a:srgbClr val="FF0000"/>
                </a:solidFill>
                <a:latin typeface="+mn-ea"/>
              </a:rPr>
              <a:t>法人工业企业</a:t>
            </a:r>
            <a:r>
              <a:rPr lang="zh-CN" altLang="en-US" sz="2400" dirty="0">
                <a:latin typeface="+mn-ea"/>
              </a:rPr>
              <a:t>作为一个整体计算工业总产值，是其本年内生产的最终产品和提供劳务的总价值量。</a:t>
            </a:r>
            <a:endParaRPr lang="en-US" altLang="zh-CN" sz="2400" dirty="0">
              <a:latin typeface="+mn-ea"/>
            </a:endParaRPr>
          </a:p>
          <a:p>
            <a:pPr>
              <a:lnSpc>
                <a:spcPct val="150000"/>
              </a:lnSpc>
            </a:pPr>
            <a:r>
              <a:rPr lang="zh-CN" altLang="en-US" sz="2400" dirty="0">
                <a:latin typeface="+mn-ea"/>
              </a:rPr>
              <a:t>      统计时包含其下属的</a:t>
            </a:r>
            <a:r>
              <a:rPr lang="zh-CN" altLang="en-US" sz="2400" dirty="0">
                <a:solidFill>
                  <a:srgbClr val="FF0000"/>
                </a:solidFill>
                <a:latin typeface="+mn-ea"/>
              </a:rPr>
              <a:t>产业活动单位</a:t>
            </a:r>
            <a:r>
              <a:rPr lang="zh-CN" altLang="en-US" sz="2400" dirty="0">
                <a:latin typeface="+mn-ea"/>
              </a:rPr>
              <a:t>，但不包括集团下属的其他法人企业，区别于上市公司合并报表统计口径。</a:t>
            </a:r>
            <a:endParaRPr lang="en-US" altLang="zh-CN" sz="2400" dirty="0">
              <a:latin typeface="+mn-ea"/>
            </a:endParaRPr>
          </a:p>
        </p:txBody>
      </p:sp>
      <p:grpSp>
        <p:nvGrpSpPr>
          <p:cNvPr id="4" name="组合 6"/>
          <p:cNvGrpSpPr/>
          <p:nvPr/>
        </p:nvGrpSpPr>
        <p:grpSpPr>
          <a:xfrm>
            <a:off x="44450" y="53975"/>
            <a:ext cx="793750" cy="646113"/>
            <a:chOff x="55" y="84"/>
            <a:chExt cx="1251" cy="1018"/>
          </a:xfrm>
        </p:grpSpPr>
        <p:sp>
          <p:nvSpPr>
            <p:cNvPr id="5" name="KSO_Shape"/>
            <p:cNvSpPr/>
            <p:nvPr>
              <p:custDataLst>
                <p:tags r:id="rId4"/>
              </p:custDataLst>
            </p:nvPr>
          </p:nvSpPr>
          <p:spPr>
            <a:xfrm rot="7226800">
              <a:off x="1166" y="836"/>
              <a:ext cx="140"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6" name="KSO_Shape"/>
            <p:cNvSpPr/>
            <p:nvPr>
              <p:custDataLst>
                <p:tags r:id="rId5"/>
              </p:custDataLst>
            </p:nvPr>
          </p:nvSpPr>
          <p:spPr>
            <a:xfrm rot="8126800">
              <a:off x="1063" y="977"/>
              <a:ext cx="143"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8" name="文本框 66"/>
            <p:cNvSpPr txBox="1"/>
            <p:nvPr>
              <p:custDataLst>
                <p:tags r:id="rId6"/>
              </p:custDataLst>
            </p:nvPr>
          </p:nvSpPr>
          <p:spPr>
            <a:xfrm>
              <a:off x="55" y="84"/>
              <a:ext cx="1248" cy="1018"/>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01</a:t>
              </a:r>
            </a:p>
          </p:txBody>
        </p:sp>
      </p:grpSp>
      <p:sp>
        <p:nvSpPr>
          <p:cNvPr id="9" name="文本框 1"/>
          <p:cNvSpPr txBox="1"/>
          <p:nvPr>
            <p:custDataLst>
              <p:tags r:id="rId3"/>
            </p:custDataLst>
          </p:nvPr>
        </p:nvSpPr>
        <p:spPr>
          <a:xfrm>
            <a:off x="1281113" y="377825"/>
            <a:ext cx="7143750" cy="479425"/>
          </a:xfrm>
          <a:prstGeom prst="rect">
            <a:avLst/>
          </a:prstGeom>
          <a:noFill/>
          <a:ln w="9525">
            <a:noFill/>
          </a:ln>
        </p:spPr>
        <p:txBody>
          <a:bodyPr lIns="90000" tIns="46800" rIns="90000" bIns="46800" anchor="b" anchorCtr="0"/>
          <a:lstStyle/>
          <a:p>
            <a:pPr>
              <a:lnSpc>
                <a:spcPct val="90000"/>
              </a:lnSpc>
            </a:pPr>
            <a:r>
              <a:rPr lang="zh-CN" altLang="en-US" sz="3200" b="1" dirty="0">
                <a:solidFill>
                  <a:srgbClr val="595959"/>
                </a:solidFill>
                <a:latin typeface="黑体" pitchFamily="49" charset="-122"/>
                <a:ea typeface="黑体" pitchFamily="49" charset="-122"/>
              </a:rPr>
              <a:t>工业统计原则</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需提交的相关资料</a:t>
            </a:r>
          </a:p>
        </p:txBody>
      </p:sp>
      <p:sp>
        <p:nvSpPr>
          <p:cNvPr id="5" name="内容占位符 4"/>
          <p:cNvSpPr>
            <a:spLocks noGrp="1"/>
          </p:cNvSpPr>
          <p:nvPr>
            <p:ph idx="1"/>
          </p:nvPr>
        </p:nvSpPr>
        <p:spPr>
          <a:xfrm>
            <a:off x="1461769" y="1236345"/>
            <a:ext cx="9653905" cy="5004435"/>
          </a:xfrm>
        </p:spPr>
        <p:txBody>
          <a:bodyPr>
            <a:normAutofit fontScale="92500" lnSpcReduction="10000"/>
          </a:bodyPr>
          <a:lstStyle/>
          <a:p>
            <a:pPr marL="457200" lvl="1" indent="0">
              <a:buNone/>
            </a:pPr>
            <a:r>
              <a:rPr sz="2600" b="1" dirty="0" err="1">
                <a:solidFill>
                  <a:schemeClr val="tx1"/>
                </a:solidFill>
              </a:rPr>
              <a:t>三、</a:t>
            </a:r>
            <a:r>
              <a:rPr sz="2600" b="1" dirty="0" err="1">
                <a:solidFill>
                  <a:schemeClr val="tx1"/>
                </a:solidFill>
                <a:sym typeface="+mn-ea"/>
              </a:rPr>
              <a:t>计算产值依据凭证</a:t>
            </a:r>
            <a:endParaRPr sz="2600" b="1" dirty="0">
              <a:solidFill>
                <a:schemeClr val="tx1"/>
              </a:solidFill>
              <a:sym typeface="+mn-ea"/>
            </a:endParaRPr>
          </a:p>
          <a:p>
            <a:pPr marL="457200" lvl="1" indent="0">
              <a:buNone/>
            </a:pPr>
            <a:r>
              <a:rPr sz="2400" b="1" dirty="0" err="1">
                <a:solidFill>
                  <a:schemeClr val="tx1"/>
                </a:solidFill>
                <a:sym typeface="+mn-ea"/>
              </a:rPr>
              <a:t>包括但不限于下列材料</a:t>
            </a:r>
            <a:r>
              <a:rPr sz="2400" b="1" dirty="0">
                <a:solidFill>
                  <a:schemeClr val="tx1"/>
                </a:solidFill>
                <a:sym typeface="+mn-ea"/>
              </a:rPr>
              <a:t>：</a:t>
            </a:r>
          </a:p>
          <a:p>
            <a:pPr marL="457200" lvl="1" indent="0">
              <a:buFont typeface="+mj-lt"/>
              <a:buNone/>
            </a:pPr>
            <a:r>
              <a:rPr lang="en-US" altLang="zh-CN" dirty="0">
                <a:solidFill>
                  <a:schemeClr val="tx1"/>
                </a:solidFill>
                <a:sym typeface="+mn-ea"/>
              </a:rPr>
              <a:t>1</a:t>
            </a:r>
            <a:r>
              <a:rPr dirty="0">
                <a:solidFill>
                  <a:schemeClr val="tx1"/>
                </a:solidFill>
                <a:sym typeface="+mn-ea"/>
              </a:rPr>
              <a:t>、</a:t>
            </a:r>
            <a:r>
              <a:rPr lang="zh-CN" altLang="en-US" dirty="0">
                <a:solidFill>
                  <a:schemeClr val="tx1"/>
                </a:solidFill>
                <a:sym typeface="+mn-ea"/>
              </a:rPr>
              <a:t>产值计算台账或说明</a:t>
            </a:r>
          </a:p>
          <a:p>
            <a:pPr marL="800100" lvl="1" indent="342265" defTabSz="914400">
              <a:lnSpc>
                <a:spcPct val="100000"/>
              </a:lnSpc>
              <a:buFont typeface="Wingdings" panose="05000000000000000000" charset="0"/>
              <a:buChar char=""/>
              <a:tabLst>
                <a:tab pos="1609725" algn="l"/>
                <a:tab pos="1609725" algn="l"/>
              </a:tabLst>
            </a:pPr>
            <a:r>
              <a:rPr lang="zh-CN" altLang="en-US" dirty="0">
                <a:solidFill>
                  <a:schemeClr val="tx1"/>
                </a:solidFill>
                <a:sym typeface="+mn-ea"/>
              </a:rPr>
              <a:t>台账要能体现</a:t>
            </a:r>
            <a:r>
              <a:rPr lang="zh-CN" altLang="en-US" sz="2800" dirty="0">
                <a:solidFill>
                  <a:srgbClr val="FF0000"/>
                </a:solidFill>
                <a:sym typeface="+mn-ea"/>
              </a:rPr>
              <a:t>计算过程</a:t>
            </a:r>
            <a:r>
              <a:rPr lang="zh-CN" altLang="en-US" dirty="0">
                <a:solidFill>
                  <a:schemeClr val="tx1"/>
                </a:solidFill>
                <a:sym typeface="+mn-ea"/>
              </a:rPr>
              <a:t>和</a:t>
            </a:r>
            <a:r>
              <a:rPr lang="zh-CN" altLang="en-US" sz="2800" dirty="0">
                <a:solidFill>
                  <a:srgbClr val="FF0000"/>
                </a:solidFill>
                <a:sym typeface="+mn-ea"/>
              </a:rPr>
              <a:t>计算公式</a:t>
            </a:r>
            <a:endParaRPr lang="zh-CN" altLang="en-US" dirty="0">
              <a:solidFill>
                <a:srgbClr val="FF0000"/>
              </a:solidFill>
              <a:sym typeface="+mn-ea"/>
            </a:endParaRPr>
          </a:p>
          <a:p>
            <a:pPr marL="800100" lvl="1" indent="342265">
              <a:lnSpc>
                <a:spcPct val="100000"/>
              </a:lnSpc>
              <a:buFont typeface="Wingdings" panose="05000000000000000000" charset="0"/>
              <a:buChar char=""/>
              <a:tabLst>
                <a:tab pos="1609725" algn="l"/>
                <a:tab pos="1609725" algn="l"/>
              </a:tabLst>
            </a:pPr>
            <a:r>
              <a:rPr lang="zh-CN" altLang="en-US" dirty="0">
                <a:solidFill>
                  <a:schemeClr val="tx1"/>
                </a:solidFill>
                <a:sym typeface="+mn-ea"/>
              </a:rPr>
              <a:t>暂未建立台账或无法体现计算公式的需提交详细的</a:t>
            </a:r>
            <a:r>
              <a:rPr lang="zh-CN" altLang="en-US" sz="2800" dirty="0">
                <a:solidFill>
                  <a:srgbClr val="FF0000"/>
                </a:solidFill>
                <a:sym typeface="+mn-ea"/>
              </a:rPr>
              <a:t>情况说明</a:t>
            </a:r>
            <a:endParaRPr lang="en-US" altLang="zh-CN" sz="2800" dirty="0">
              <a:solidFill>
                <a:srgbClr val="FF0000"/>
              </a:solidFill>
              <a:sym typeface="+mn-ea"/>
            </a:endParaRPr>
          </a:p>
          <a:p>
            <a:pPr marL="0" lvl="1" indent="0">
              <a:lnSpc>
                <a:spcPct val="100000"/>
              </a:lnSpc>
              <a:buNone/>
              <a:tabLst>
                <a:tab pos="1609725" algn="l"/>
                <a:tab pos="1609725" algn="l"/>
              </a:tabLst>
            </a:pPr>
            <a:r>
              <a:rPr lang="en-US" altLang="zh-CN" sz="2100" dirty="0">
                <a:solidFill>
                  <a:schemeClr val="tx1"/>
                </a:solidFill>
                <a:sym typeface="+mn-ea"/>
              </a:rPr>
              <a:t>    2</a:t>
            </a:r>
            <a:r>
              <a:rPr sz="2100" dirty="0">
                <a:solidFill>
                  <a:schemeClr val="tx1"/>
                </a:solidFill>
                <a:sym typeface="+mn-ea"/>
              </a:rPr>
              <a:t>、</a:t>
            </a:r>
            <a:r>
              <a:rPr lang="zh-CN" altLang="en-US" sz="2100" dirty="0">
                <a:solidFill>
                  <a:schemeClr val="tx1"/>
                </a:solidFill>
                <a:sym typeface="+mn-ea"/>
              </a:rPr>
              <a:t>支撑产值计算台账的各类明细表</a:t>
            </a:r>
            <a:r>
              <a:rPr lang="en-US" altLang="zh-CN" dirty="0">
                <a:solidFill>
                  <a:schemeClr val="tx1"/>
                </a:solidFill>
                <a:sym typeface="+mn-ea"/>
              </a:rPr>
              <a:t>——</a:t>
            </a:r>
            <a:r>
              <a:rPr sz="2100" dirty="0">
                <a:solidFill>
                  <a:schemeClr val="tx1"/>
                </a:solidFill>
                <a:sym typeface="+mn-ea"/>
              </a:rPr>
              <a:t>核验</a:t>
            </a:r>
            <a:r>
              <a:rPr sz="2800" dirty="0">
                <a:solidFill>
                  <a:srgbClr val="FF0000"/>
                </a:solidFill>
                <a:sym typeface="+mn-ea"/>
              </a:rPr>
              <a:t>产量</a:t>
            </a:r>
            <a:r>
              <a:rPr sz="2100" dirty="0">
                <a:solidFill>
                  <a:schemeClr val="tx1"/>
                </a:solidFill>
                <a:sym typeface="+mn-ea"/>
              </a:rPr>
              <a:t>和</a:t>
            </a:r>
            <a:r>
              <a:rPr sz="2800" dirty="0">
                <a:solidFill>
                  <a:srgbClr val="FF0000"/>
                </a:solidFill>
                <a:sym typeface="+mn-ea"/>
              </a:rPr>
              <a:t>价格</a:t>
            </a:r>
            <a:endParaRPr lang="zh-CN" altLang="en-US" sz="2800" dirty="0">
              <a:solidFill>
                <a:srgbClr val="FF0000"/>
              </a:solidFill>
              <a:sym typeface="+mn-ea"/>
            </a:endParaRPr>
          </a:p>
          <a:p>
            <a:pPr marL="800100" lvl="1" indent="342265" algn="l" defTabSz="914400">
              <a:lnSpc>
                <a:spcPct val="100000"/>
              </a:lnSpc>
              <a:buClrTx/>
              <a:buSzTx/>
              <a:buFont typeface="Wingdings" panose="05000000000000000000" charset="0"/>
              <a:buChar char=""/>
              <a:tabLst>
                <a:tab pos="1609725" algn="l"/>
                <a:tab pos="1609725" algn="l"/>
              </a:tabLst>
            </a:pPr>
            <a:r>
              <a:rPr lang="zh-CN" altLang="en-US" dirty="0">
                <a:solidFill>
                  <a:schemeClr val="tx1"/>
                </a:solidFill>
                <a:sym typeface="+mn-ea"/>
              </a:rPr>
              <a:t>入库明细表</a:t>
            </a:r>
          </a:p>
          <a:p>
            <a:pPr marL="800100" lvl="1" indent="342265" algn="l" defTabSz="914400">
              <a:lnSpc>
                <a:spcPct val="100000"/>
              </a:lnSpc>
              <a:buClrTx/>
              <a:buSzTx/>
              <a:buFont typeface="Wingdings" panose="05000000000000000000" charset="0"/>
              <a:buChar char=""/>
              <a:tabLst>
                <a:tab pos="1609725" algn="l"/>
                <a:tab pos="1609725" algn="l"/>
              </a:tabLst>
            </a:pPr>
            <a:r>
              <a:rPr lang="zh-CN" altLang="en-US" dirty="0">
                <a:solidFill>
                  <a:schemeClr val="tx1"/>
                </a:solidFill>
                <a:sym typeface="+mn-ea"/>
              </a:rPr>
              <a:t>销售明细表</a:t>
            </a:r>
          </a:p>
          <a:p>
            <a:pPr marL="800100" lvl="1" indent="342265">
              <a:lnSpc>
                <a:spcPct val="90000"/>
              </a:lnSpc>
              <a:buClrTx/>
              <a:buSzTx/>
              <a:buFont typeface="Wingdings" panose="05000000000000000000" charset="0"/>
              <a:buChar char=""/>
              <a:tabLst>
                <a:tab pos="1609725" algn="l"/>
                <a:tab pos="1609725" algn="l"/>
              </a:tabLst>
            </a:pPr>
            <a:r>
              <a:rPr lang="zh-CN" altLang="en-US" dirty="0">
                <a:solidFill>
                  <a:schemeClr val="tx1"/>
                </a:solidFill>
                <a:sym typeface="+mn-ea"/>
              </a:rPr>
              <a:t>生产成本明细表</a:t>
            </a:r>
            <a:r>
              <a:rPr lang="en-US" altLang="zh-CN" dirty="0">
                <a:solidFill>
                  <a:schemeClr val="tx1"/>
                </a:solidFill>
                <a:sym typeface="+mn-ea"/>
              </a:rPr>
              <a:t>——</a:t>
            </a:r>
            <a:r>
              <a:rPr dirty="0">
                <a:solidFill>
                  <a:schemeClr val="tx1"/>
                </a:solidFill>
                <a:sym typeface="+mn-ea"/>
              </a:rPr>
              <a:t>核验</a:t>
            </a:r>
            <a:r>
              <a:rPr sz="2800" dirty="0">
                <a:solidFill>
                  <a:srgbClr val="FF0000"/>
                </a:solidFill>
                <a:sym typeface="+mn-ea"/>
              </a:rPr>
              <a:t>在制品期末期初差额</a:t>
            </a:r>
            <a:endParaRPr lang="zh-CN" altLang="en-US" sz="2800" dirty="0">
              <a:solidFill>
                <a:srgbClr val="FF0000"/>
              </a:solidFill>
              <a:sym typeface="+mn-ea"/>
            </a:endParaRPr>
          </a:p>
          <a:p>
            <a:pPr marL="457200" lvl="1" indent="0">
              <a:lnSpc>
                <a:spcPct val="90000"/>
              </a:lnSpc>
              <a:buNone/>
              <a:tabLst>
                <a:tab pos="1609725" algn="l"/>
                <a:tab pos="1609725" algn="l"/>
              </a:tabLst>
            </a:pPr>
            <a:r>
              <a:rPr lang="en-US" altLang="zh-CN" dirty="0">
                <a:solidFill>
                  <a:schemeClr val="tx1"/>
                </a:solidFill>
                <a:sym typeface="+mn-ea"/>
              </a:rPr>
              <a:t>3</a:t>
            </a:r>
            <a:r>
              <a:rPr dirty="0">
                <a:solidFill>
                  <a:schemeClr val="tx1"/>
                </a:solidFill>
                <a:sym typeface="+mn-ea"/>
              </a:rPr>
              <a:t>、</a:t>
            </a:r>
            <a:r>
              <a:rPr lang="zh-CN" altLang="en-US" dirty="0">
                <a:solidFill>
                  <a:schemeClr val="tx1"/>
                </a:solidFill>
                <a:sym typeface="+mn-ea"/>
              </a:rPr>
              <a:t>当月纳税申报表</a:t>
            </a:r>
            <a:r>
              <a:rPr lang="en-US" altLang="zh-CN" dirty="0">
                <a:solidFill>
                  <a:schemeClr val="tx1"/>
                </a:solidFill>
                <a:sym typeface="+mn-ea"/>
              </a:rPr>
              <a:t>——</a:t>
            </a:r>
            <a:r>
              <a:rPr dirty="0">
                <a:solidFill>
                  <a:schemeClr val="tx1"/>
                </a:solidFill>
                <a:sym typeface="+mn-ea"/>
              </a:rPr>
              <a:t>验证应税销售额与上报产值的</a:t>
            </a:r>
            <a:r>
              <a:rPr sz="2800" dirty="0">
                <a:solidFill>
                  <a:srgbClr val="FF0000"/>
                </a:solidFill>
                <a:sym typeface="+mn-ea"/>
              </a:rPr>
              <a:t>差额</a:t>
            </a:r>
            <a:endParaRPr lang="zh-CN" altLang="en-US" sz="2800" dirty="0">
              <a:solidFill>
                <a:srgbClr val="FF0000"/>
              </a:solidFill>
              <a:sym typeface="+mn-ea"/>
            </a:endParaRPr>
          </a:p>
          <a:p>
            <a:pPr marL="799465" lvl="1" indent="342265" defTabSz="914400">
              <a:buFont typeface="Wingdings" panose="05000000000000000000" charset="0"/>
              <a:buChar char=""/>
              <a:tabLst>
                <a:tab pos="1609725" algn="l"/>
                <a:tab pos="1609725" algn="l"/>
              </a:tabLst>
            </a:pPr>
            <a:r>
              <a:rPr lang="zh-CN" altLang="en-US" dirty="0">
                <a:solidFill>
                  <a:schemeClr val="tx1"/>
                </a:solidFill>
                <a:sym typeface="+mn-ea"/>
              </a:rPr>
              <a:t>本月未申报则提供上月</a:t>
            </a:r>
          </a:p>
          <a:p>
            <a:pPr marL="457200" lvl="1" indent="0">
              <a:buFont typeface="+mj-lt"/>
              <a:buNone/>
            </a:pPr>
            <a:r>
              <a:rPr lang="en-US" altLang="zh-CN" dirty="0">
                <a:solidFill>
                  <a:schemeClr val="tx1"/>
                </a:solidFill>
                <a:sym typeface="+mn-ea"/>
              </a:rPr>
              <a:t>4</a:t>
            </a:r>
            <a:r>
              <a:rPr dirty="0">
                <a:solidFill>
                  <a:schemeClr val="tx1"/>
                </a:solidFill>
                <a:sym typeface="+mn-ea"/>
              </a:rPr>
              <a:t>、当月明细表对应的出入库单、发票图片</a:t>
            </a:r>
            <a:r>
              <a:rPr lang="en-US" altLang="zh-CN" dirty="0">
                <a:solidFill>
                  <a:schemeClr val="tx1"/>
                </a:solidFill>
                <a:sym typeface="+mn-ea"/>
              </a:rPr>
              <a:t>——</a:t>
            </a:r>
            <a:r>
              <a:rPr dirty="0" err="1">
                <a:solidFill>
                  <a:schemeClr val="tx1"/>
                </a:solidFill>
                <a:sym typeface="+mn-ea"/>
              </a:rPr>
              <a:t>核验</a:t>
            </a:r>
            <a:r>
              <a:rPr sz="2800" dirty="0" err="1">
                <a:solidFill>
                  <a:srgbClr val="FF0000"/>
                </a:solidFill>
                <a:sym typeface="+mn-ea"/>
              </a:rPr>
              <a:t>单价</a:t>
            </a:r>
            <a:r>
              <a:rPr dirty="0" err="1">
                <a:solidFill>
                  <a:schemeClr val="tx1"/>
                </a:solidFill>
                <a:sym typeface="+mn-ea"/>
              </a:rPr>
              <a:t>和收入</a:t>
            </a:r>
            <a:endParaRPr dirty="0">
              <a:solidFill>
                <a:schemeClr val="tx1"/>
              </a:solidFill>
              <a:sym typeface="+mn-ea"/>
            </a:endParaRPr>
          </a:p>
        </p:txBody>
      </p:sp>
      <p:sp>
        <p:nvSpPr>
          <p:cNvPr id="7" name="文本框 31">
            <a:extLst>
              <a:ext uri="{FF2B5EF4-FFF2-40B4-BE49-F238E27FC236}">
                <a16:creationId xmlns:a16="http://schemas.microsoft.com/office/drawing/2014/main" id="{BCB72E6E-7B9F-4E32-BC6F-D46269B07C31}"/>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10</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790575" y="1039496"/>
            <a:ext cx="9375140" cy="646430"/>
          </a:xfrm>
        </p:spPr>
        <p:txBody>
          <a:bodyPr>
            <a:normAutofit/>
          </a:bodyPr>
          <a:lstStyle/>
          <a:p>
            <a:pPr marL="457200" lvl="1" indent="0">
              <a:buNone/>
            </a:pPr>
            <a:r>
              <a:rPr sz="2800" b="1" dirty="0" err="1">
                <a:solidFill>
                  <a:schemeClr val="tx1"/>
                </a:solidFill>
                <a:sym typeface="+mn-ea"/>
              </a:rPr>
              <a:t>较完善的范例</a:t>
            </a:r>
            <a:endParaRPr sz="2800" b="1" dirty="0">
              <a:solidFill>
                <a:schemeClr val="tx1"/>
              </a:solidFill>
              <a:sym typeface="+mn-ea"/>
            </a:endParaRPr>
          </a:p>
          <a:p>
            <a:pPr marL="457200" lvl="1" indent="0">
              <a:buNone/>
            </a:pPr>
            <a:endParaRPr sz="1400" dirty="0">
              <a:sym typeface="+mn-ea"/>
            </a:endParaRPr>
          </a:p>
        </p:txBody>
      </p:sp>
      <p:pic>
        <p:nvPicPr>
          <p:cNvPr id="2" name="图片 1" descr="截图_选择区域_20220915110640"/>
          <p:cNvPicPr>
            <a:picLocks noChangeAspect="1"/>
          </p:cNvPicPr>
          <p:nvPr/>
        </p:nvPicPr>
        <p:blipFill>
          <a:blip r:embed="rId4"/>
          <a:stretch>
            <a:fillRect/>
          </a:stretch>
        </p:blipFill>
        <p:spPr>
          <a:xfrm>
            <a:off x="1268730" y="2080577"/>
            <a:ext cx="10347580" cy="4148773"/>
          </a:xfrm>
          <a:prstGeom prst="rect">
            <a:avLst/>
          </a:prstGeom>
        </p:spPr>
      </p:pic>
      <p:sp>
        <p:nvSpPr>
          <p:cNvPr id="11" name="云形 10"/>
          <p:cNvSpPr/>
          <p:nvPr/>
        </p:nvSpPr>
        <p:spPr>
          <a:xfrm>
            <a:off x="6737350" y="2238692"/>
            <a:ext cx="2861945" cy="47942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云形 11"/>
          <p:cNvSpPr/>
          <p:nvPr/>
        </p:nvSpPr>
        <p:spPr>
          <a:xfrm>
            <a:off x="2171701" y="2972117"/>
            <a:ext cx="3054350" cy="300005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标题 3">
            <a:extLst>
              <a:ext uri="{FF2B5EF4-FFF2-40B4-BE49-F238E27FC236}">
                <a16:creationId xmlns:a16="http://schemas.microsoft.com/office/drawing/2014/main" id="{10D60C1A-18AD-4CC7-946B-6FB979427942}"/>
              </a:ext>
            </a:extLst>
          </p:cNvPr>
          <p:cNvSpPr>
            <a:spLocks noGrp="1"/>
          </p:cNvSpPr>
          <p:nvPr>
            <p:ph type="title"/>
          </p:nvPr>
        </p:nvSpPr>
        <p:spPr>
          <a:xfrm>
            <a:off x="1268730" y="276226"/>
            <a:ext cx="9774555" cy="518160"/>
          </a:xfrm>
        </p:spPr>
        <p:txBody>
          <a:bodyPr/>
          <a:lstStyle/>
          <a:p>
            <a:r>
              <a:rPr lang="zh-CN" altLang="en-US" dirty="0"/>
              <a:t>需提交的相关资料</a:t>
            </a:r>
          </a:p>
        </p:txBody>
      </p:sp>
      <p:sp>
        <p:nvSpPr>
          <p:cNvPr id="13" name="文本框 31">
            <a:extLst>
              <a:ext uri="{FF2B5EF4-FFF2-40B4-BE49-F238E27FC236}">
                <a16:creationId xmlns:a16="http://schemas.microsoft.com/office/drawing/2014/main" id="{DAA5A0B4-29FC-4711-B750-5F3081A4A30C}"/>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10</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需提交的相关资料</a:t>
            </a:r>
          </a:p>
        </p:txBody>
      </p:sp>
      <p:sp>
        <p:nvSpPr>
          <p:cNvPr id="5" name="内容占位符 4"/>
          <p:cNvSpPr>
            <a:spLocks noGrp="1"/>
          </p:cNvSpPr>
          <p:nvPr>
            <p:ph idx="1"/>
          </p:nvPr>
        </p:nvSpPr>
        <p:spPr>
          <a:xfrm>
            <a:off x="1104900" y="904875"/>
            <a:ext cx="9060815" cy="5147946"/>
          </a:xfrm>
        </p:spPr>
        <p:txBody>
          <a:bodyPr>
            <a:normAutofit/>
          </a:bodyPr>
          <a:lstStyle/>
          <a:p>
            <a:pPr marL="457200" lvl="1" indent="0">
              <a:buNone/>
            </a:pPr>
            <a:r>
              <a:rPr sz="2400" b="1" dirty="0">
                <a:solidFill>
                  <a:srgbClr val="FF0000"/>
                </a:solidFill>
              </a:rPr>
              <a:t>台账与明细账形成验证关系</a:t>
            </a:r>
            <a:endParaRPr sz="2400" b="1" dirty="0">
              <a:solidFill>
                <a:srgbClr val="FF0000"/>
              </a:solidFill>
              <a:sym typeface="+mn-ea"/>
            </a:endParaRPr>
          </a:p>
          <a:p>
            <a:pPr marL="457200" lvl="1" indent="0">
              <a:buNone/>
            </a:pPr>
            <a:endParaRPr sz="1400" dirty="0">
              <a:sym typeface="+mn-ea"/>
            </a:endParaRPr>
          </a:p>
        </p:txBody>
      </p:sp>
      <p:pic>
        <p:nvPicPr>
          <p:cNvPr id="6" name="图片 5" descr="截图_选择区域_20220915110435"/>
          <p:cNvPicPr>
            <a:picLocks noChangeAspect="1"/>
          </p:cNvPicPr>
          <p:nvPr/>
        </p:nvPicPr>
        <p:blipFill>
          <a:blip r:embed="rId4"/>
          <a:srcRect l="17447" r="11143" b="15770"/>
          <a:stretch>
            <a:fillRect/>
          </a:stretch>
        </p:blipFill>
        <p:spPr>
          <a:xfrm>
            <a:off x="5927090" y="4362450"/>
            <a:ext cx="4238625" cy="2159635"/>
          </a:xfrm>
          <a:prstGeom prst="rect">
            <a:avLst/>
          </a:prstGeom>
        </p:spPr>
      </p:pic>
      <p:pic>
        <p:nvPicPr>
          <p:cNvPr id="8" name="图片 7" descr="截图_选择区域_20220915110829"/>
          <p:cNvPicPr>
            <a:picLocks noChangeAspect="1"/>
          </p:cNvPicPr>
          <p:nvPr/>
        </p:nvPicPr>
        <p:blipFill>
          <a:blip r:embed="rId5"/>
          <a:srcRect l="15007" r="2836"/>
          <a:stretch>
            <a:fillRect/>
          </a:stretch>
        </p:blipFill>
        <p:spPr>
          <a:xfrm>
            <a:off x="1947545" y="4362450"/>
            <a:ext cx="3531870" cy="2159635"/>
          </a:xfrm>
          <a:prstGeom prst="rect">
            <a:avLst/>
          </a:prstGeom>
        </p:spPr>
      </p:pic>
      <p:pic>
        <p:nvPicPr>
          <p:cNvPr id="9" name="图片 8" descr="截图_选择区域_20220915110542"/>
          <p:cNvPicPr>
            <a:picLocks noChangeAspect="1"/>
          </p:cNvPicPr>
          <p:nvPr/>
        </p:nvPicPr>
        <p:blipFill>
          <a:blip r:embed="rId6"/>
          <a:stretch>
            <a:fillRect/>
          </a:stretch>
        </p:blipFill>
        <p:spPr>
          <a:xfrm>
            <a:off x="1849755" y="1508125"/>
            <a:ext cx="8747760" cy="2514600"/>
          </a:xfrm>
          <a:prstGeom prst="rect">
            <a:avLst/>
          </a:prstGeom>
        </p:spPr>
      </p:pic>
      <p:sp>
        <p:nvSpPr>
          <p:cNvPr id="7" name="文本框 31">
            <a:extLst>
              <a:ext uri="{FF2B5EF4-FFF2-40B4-BE49-F238E27FC236}">
                <a16:creationId xmlns:a16="http://schemas.microsoft.com/office/drawing/2014/main" id="{86518AA7-1DA8-4A80-8754-6CA53C3211A7}"/>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10</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268730" y="1039495"/>
            <a:ext cx="9774555" cy="4133638"/>
          </a:xfrm>
        </p:spPr>
        <p:txBody>
          <a:bodyPr>
            <a:normAutofit/>
          </a:bodyPr>
          <a:lstStyle/>
          <a:p>
            <a:pPr marL="457200" lvl="1" indent="0">
              <a:buNone/>
            </a:pPr>
            <a:r>
              <a:rPr lang="zh-CN" altLang="en-US" sz="2400" b="1" dirty="0">
                <a:solidFill>
                  <a:schemeClr val="tx1"/>
                </a:solidFill>
              </a:rPr>
              <a:t>一、</a:t>
            </a:r>
            <a:r>
              <a:rPr lang="zh-CN" altLang="en-US" sz="2400" b="1" dirty="0">
                <a:solidFill>
                  <a:schemeClr val="tx1"/>
                </a:solidFill>
                <a:sym typeface="+mn-ea"/>
              </a:rPr>
              <a:t>无法核验单价</a:t>
            </a:r>
          </a:p>
          <a:p>
            <a:pPr marL="457200" lvl="1" indent="0">
              <a:buNone/>
            </a:pPr>
            <a:r>
              <a:rPr lang="en-US" altLang="zh-CN" b="1" dirty="0">
                <a:solidFill>
                  <a:schemeClr val="tx1"/>
                </a:solidFill>
                <a:sym typeface="+mn-ea"/>
              </a:rPr>
              <a:t>1</a:t>
            </a:r>
            <a:r>
              <a:rPr lang="zh-CN" altLang="en-US" b="1" dirty="0">
                <a:solidFill>
                  <a:schemeClr val="tx1"/>
                </a:solidFill>
                <a:sym typeface="+mn-ea"/>
              </a:rPr>
              <a:t>、产品规格明细无法对应</a:t>
            </a:r>
            <a:endParaRPr lang="en-US" altLang="zh-CN" b="1" dirty="0">
              <a:solidFill>
                <a:schemeClr val="tx1"/>
              </a:solidFill>
              <a:sym typeface="+mn-ea"/>
            </a:endParaRPr>
          </a:p>
          <a:p>
            <a:pPr marL="457200" lvl="1" indent="0">
              <a:buNone/>
            </a:pPr>
            <a:r>
              <a:rPr lang="en-US" altLang="zh-CN" b="1" dirty="0">
                <a:solidFill>
                  <a:schemeClr val="tx1"/>
                </a:solidFill>
                <a:sym typeface="+mn-ea"/>
              </a:rPr>
              <a:t>2</a:t>
            </a:r>
            <a:r>
              <a:rPr lang="zh-CN" altLang="en-US" b="1" dirty="0">
                <a:solidFill>
                  <a:schemeClr val="tx1"/>
                </a:solidFill>
                <a:sym typeface="+mn-ea"/>
              </a:rPr>
              <a:t>、产品明细价格与平均单价差额较大</a:t>
            </a:r>
            <a:endParaRPr lang="en-US" altLang="zh-CN" b="1" dirty="0">
              <a:solidFill>
                <a:schemeClr val="tx1"/>
              </a:solidFill>
              <a:sym typeface="+mn-ea"/>
            </a:endParaRPr>
          </a:p>
          <a:p>
            <a:pPr marL="457200" lvl="1" indent="0">
              <a:buNone/>
            </a:pPr>
            <a:r>
              <a:rPr lang="en-US" altLang="zh-CN" b="1" dirty="0">
                <a:solidFill>
                  <a:schemeClr val="tx1"/>
                </a:solidFill>
                <a:sym typeface="+mn-ea"/>
              </a:rPr>
              <a:t>3</a:t>
            </a:r>
            <a:r>
              <a:rPr lang="zh-CN" altLang="en-US" b="1" dirty="0">
                <a:solidFill>
                  <a:schemeClr val="tx1"/>
                </a:solidFill>
                <a:sym typeface="+mn-ea"/>
              </a:rPr>
              <a:t>、单价倒算</a:t>
            </a:r>
            <a:endParaRPr lang="en-US" altLang="zh-CN" b="1" dirty="0">
              <a:solidFill>
                <a:schemeClr val="tx1"/>
              </a:solidFill>
              <a:sym typeface="+mn-ea"/>
            </a:endParaRPr>
          </a:p>
          <a:p>
            <a:pPr marL="457200" lvl="1" indent="0">
              <a:buNone/>
            </a:pPr>
            <a:endParaRPr lang="en-US" altLang="zh-CN" b="1" dirty="0">
              <a:solidFill>
                <a:schemeClr val="tx1"/>
              </a:solidFill>
              <a:sym typeface="+mn-ea"/>
            </a:endParaRPr>
          </a:p>
          <a:p>
            <a:pPr marL="457200" lvl="1" indent="0">
              <a:buNone/>
            </a:pPr>
            <a:endParaRPr lang="zh-CN" altLang="en-US" b="1" dirty="0">
              <a:solidFill>
                <a:schemeClr val="tx1"/>
              </a:solidFill>
              <a:sym typeface="+mn-ea"/>
            </a:endParaRPr>
          </a:p>
          <a:p>
            <a:pPr marL="457200" lvl="1" indent="0">
              <a:buNone/>
            </a:pPr>
            <a:endParaRPr sz="1800" dirty="0">
              <a:solidFill>
                <a:schemeClr val="tx1"/>
              </a:solidFill>
              <a:sym typeface="+mn-ea"/>
            </a:endParaRPr>
          </a:p>
        </p:txBody>
      </p:sp>
      <p:sp>
        <p:nvSpPr>
          <p:cNvPr id="3" name="标题 2">
            <a:extLst>
              <a:ext uri="{FF2B5EF4-FFF2-40B4-BE49-F238E27FC236}">
                <a16:creationId xmlns:a16="http://schemas.microsoft.com/office/drawing/2014/main" id="{B7B08395-700F-463E-A56F-301F824C0436}"/>
              </a:ext>
            </a:extLst>
          </p:cNvPr>
          <p:cNvSpPr>
            <a:spLocks noGrp="1"/>
          </p:cNvSpPr>
          <p:nvPr>
            <p:ph type="title"/>
          </p:nvPr>
        </p:nvSpPr>
        <p:spPr/>
        <p:txBody>
          <a:bodyPr/>
          <a:lstStyle/>
          <a:p>
            <a:r>
              <a:rPr lang="zh-CN" altLang="en-US" dirty="0"/>
              <a:t>目前集中出现的问题</a:t>
            </a:r>
          </a:p>
        </p:txBody>
      </p:sp>
      <p:sp>
        <p:nvSpPr>
          <p:cNvPr id="8" name="文本框 31">
            <a:extLst>
              <a:ext uri="{FF2B5EF4-FFF2-40B4-BE49-F238E27FC236}">
                <a16:creationId xmlns:a16="http://schemas.microsoft.com/office/drawing/2014/main" id="{65967075-DF8E-45CF-AEE7-CF51F55C303A}"/>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11</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268730" y="1039495"/>
            <a:ext cx="9774555" cy="518161"/>
          </a:xfrm>
        </p:spPr>
        <p:txBody>
          <a:bodyPr>
            <a:normAutofit/>
          </a:bodyPr>
          <a:lstStyle/>
          <a:p>
            <a:pPr marL="457200" lvl="1" indent="0">
              <a:buNone/>
            </a:pPr>
            <a:r>
              <a:rPr lang="zh-CN" altLang="en-US" b="1" dirty="0">
                <a:solidFill>
                  <a:srgbClr val="FF0000"/>
                </a:solidFill>
              </a:rPr>
              <a:t>一、</a:t>
            </a:r>
            <a:r>
              <a:rPr b="1" dirty="0" err="1">
                <a:solidFill>
                  <a:srgbClr val="FF0000"/>
                </a:solidFill>
                <a:sym typeface="+mn-ea"/>
              </a:rPr>
              <a:t>无法核验单价</a:t>
            </a:r>
            <a:r>
              <a:rPr lang="en-US" altLang="zh-CN" b="1" dirty="0">
                <a:solidFill>
                  <a:srgbClr val="FF0000"/>
                </a:solidFill>
                <a:sym typeface="+mn-ea"/>
              </a:rPr>
              <a:t>——</a:t>
            </a:r>
            <a:r>
              <a:rPr b="1" dirty="0" err="1">
                <a:solidFill>
                  <a:srgbClr val="FF0000"/>
                </a:solidFill>
                <a:sym typeface="+mn-ea"/>
              </a:rPr>
              <a:t>入库明细中的产品规格和销售明细（发票）无法对应</a:t>
            </a:r>
            <a:endParaRPr b="1" dirty="0">
              <a:solidFill>
                <a:srgbClr val="FF0000"/>
              </a:solidFill>
              <a:sym typeface="+mn-ea"/>
            </a:endParaRPr>
          </a:p>
          <a:p>
            <a:pPr marL="457200" lvl="1" indent="0">
              <a:buNone/>
            </a:pPr>
            <a:endParaRPr sz="1800" dirty="0">
              <a:solidFill>
                <a:srgbClr val="FF0000"/>
              </a:solidFill>
              <a:sym typeface="+mn-ea"/>
            </a:endParaRPr>
          </a:p>
        </p:txBody>
      </p:sp>
      <p:pic>
        <p:nvPicPr>
          <p:cNvPr id="7" name="图片 6" descr="截图_选择区域_20220915112719"/>
          <p:cNvPicPr>
            <a:picLocks noChangeAspect="1"/>
          </p:cNvPicPr>
          <p:nvPr/>
        </p:nvPicPr>
        <p:blipFill>
          <a:blip r:embed="rId4"/>
          <a:stretch>
            <a:fillRect/>
          </a:stretch>
        </p:blipFill>
        <p:spPr>
          <a:xfrm>
            <a:off x="1973580" y="4046220"/>
            <a:ext cx="7929880" cy="2367280"/>
          </a:xfrm>
          <a:prstGeom prst="rect">
            <a:avLst/>
          </a:prstGeom>
        </p:spPr>
      </p:pic>
      <p:pic>
        <p:nvPicPr>
          <p:cNvPr id="13" name="图片 12"/>
          <p:cNvPicPr>
            <a:picLocks noChangeAspect="1"/>
          </p:cNvPicPr>
          <p:nvPr/>
        </p:nvPicPr>
        <p:blipFill>
          <a:blip r:embed="rId5"/>
          <a:stretch>
            <a:fillRect/>
          </a:stretch>
        </p:blipFill>
        <p:spPr>
          <a:xfrm>
            <a:off x="1973580" y="1681480"/>
            <a:ext cx="4841875" cy="2088515"/>
          </a:xfrm>
          <a:prstGeom prst="rect">
            <a:avLst/>
          </a:prstGeom>
        </p:spPr>
      </p:pic>
      <p:sp>
        <p:nvSpPr>
          <p:cNvPr id="3" name="标题 2">
            <a:extLst>
              <a:ext uri="{FF2B5EF4-FFF2-40B4-BE49-F238E27FC236}">
                <a16:creationId xmlns:a16="http://schemas.microsoft.com/office/drawing/2014/main" id="{B7B08395-700F-463E-A56F-301F824C0436}"/>
              </a:ext>
            </a:extLst>
          </p:cNvPr>
          <p:cNvSpPr>
            <a:spLocks noGrp="1"/>
          </p:cNvSpPr>
          <p:nvPr>
            <p:ph type="title"/>
          </p:nvPr>
        </p:nvSpPr>
        <p:spPr/>
        <p:txBody>
          <a:bodyPr/>
          <a:lstStyle/>
          <a:p>
            <a:r>
              <a:rPr lang="zh-CN" altLang="en-US" dirty="0"/>
              <a:t>目前集中出现的问题</a:t>
            </a:r>
          </a:p>
        </p:txBody>
      </p:sp>
      <p:sp>
        <p:nvSpPr>
          <p:cNvPr id="8" name="文本框 31">
            <a:extLst>
              <a:ext uri="{FF2B5EF4-FFF2-40B4-BE49-F238E27FC236}">
                <a16:creationId xmlns:a16="http://schemas.microsoft.com/office/drawing/2014/main" id="{65967075-DF8E-45CF-AEE7-CF51F55C303A}"/>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11</a:t>
            </a:r>
          </a:p>
        </p:txBody>
      </p:sp>
    </p:spTree>
    <p:custDataLst>
      <p:tags r:id="rId1"/>
    </p:custDataLst>
    <p:extLst>
      <p:ext uri="{BB962C8B-B14F-4D97-AF65-F5344CB8AC3E}">
        <p14:creationId xmlns:p14="http://schemas.microsoft.com/office/powerpoint/2010/main" val="1347966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截图_选择区域_20220915113722"/>
          <p:cNvPicPr>
            <a:picLocks noChangeAspect="1"/>
          </p:cNvPicPr>
          <p:nvPr/>
        </p:nvPicPr>
        <p:blipFill>
          <a:blip r:embed="rId4"/>
          <a:stretch>
            <a:fillRect/>
          </a:stretch>
        </p:blipFill>
        <p:spPr>
          <a:xfrm>
            <a:off x="2026285" y="1751965"/>
            <a:ext cx="7762875" cy="1981200"/>
          </a:xfrm>
          <a:prstGeom prst="rect">
            <a:avLst/>
          </a:prstGeom>
        </p:spPr>
      </p:pic>
      <p:pic>
        <p:nvPicPr>
          <p:cNvPr id="3" name="图片 2" descr="截图_选择区域_20220915113624"/>
          <p:cNvPicPr>
            <a:picLocks noChangeAspect="1"/>
          </p:cNvPicPr>
          <p:nvPr/>
        </p:nvPicPr>
        <p:blipFill>
          <a:blip r:embed="rId5"/>
          <a:stretch>
            <a:fillRect/>
          </a:stretch>
        </p:blipFill>
        <p:spPr>
          <a:xfrm>
            <a:off x="2026285" y="4105275"/>
            <a:ext cx="6486525" cy="2247900"/>
          </a:xfrm>
          <a:prstGeom prst="rect">
            <a:avLst/>
          </a:prstGeom>
        </p:spPr>
      </p:pic>
      <p:sp>
        <p:nvSpPr>
          <p:cNvPr id="6" name="文本框 5"/>
          <p:cNvSpPr txBox="1"/>
          <p:nvPr/>
        </p:nvSpPr>
        <p:spPr>
          <a:xfrm>
            <a:off x="2026285" y="4632960"/>
            <a:ext cx="2520315" cy="368300"/>
          </a:xfrm>
          <a:prstGeom prst="rect">
            <a:avLst/>
          </a:prstGeom>
          <a:noFill/>
        </p:spPr>
        <p:txBody>
          <a:bodyPr wrap="square" rtlCol="0">
            <a:spAutoFit/>
          </a:bodyPr>
          <a:lstStyle/>
          <a:p>
            <a:r>
              <a:rPr lang="en-US" altLang="zh-CN"/>
              <a:t>CHT8305CDNR</a:t>
            </a:r>
          </a:p>
        </p:txBody>
      </p:sp>
      <p:sp>
        <p:nvSpPr>
          <p:cNvPr id="11" name="文本框 10"/>
          <p:cNvSpPr txBox="1"/>
          <p:nvPr/>
        </p:nvSpPr>
        <p:spPr>
          <a:xfrm>
            <a:off x="4439920" y="4632960"/>
            <a:ext cx="1106805" cy="368300"/>
          </a:xfrm>
          <a:prstGeom prst="rect">
            <a:avLst/>
          </a:prstGeom>
          <a:noFill/>
        </p:spPr>
        <p:txBody>
          <a:bodyPr wrap="square" rtlCol="0">
            <a:spAutoFit/>
          </a:bodyPr>
          <a:lstStyle/>
          <a:p>
            <a:r>
              <a:rPr lang="en-US" altLang="zh-CN"/>
              <a:t>3.2495</a:t>
            </a:r>
          </a:p>
        </p:txBody>
      </p:sp>
      <p:sp>
        <p:nvSpPr>
          <p:cNvPr id="12" name="矩形: 圆角 3"/>
          <p:cNvSpPr/>
          <p:nvPr/>
        </p:nvSpPr>
        <p:spPr>
          <a:xfrm>
            <a:off x="3974465" y="4497070"/>
            <a:ext cx="1793875" cy="640715"/>
          </a:xfrm>
          <a:custGeom>
            <a:avLst/>
            <a:gdLst>
              <a:gd name="connsiteX0" fmla="*/ 0 w 2937933"/>
              <a:gd name="connsiteY0" fmla="*/ 489665 h 3124200"/>
              <a:gd name="connsiteX1" fmla="*/ 489665 w 2937933"/>
              <a:gd name="connsiteY1" fmla="*/ 0 h 3124200"/>
              <a:gd name="connsiteX2" fmla="*/ 920558 w 2937933"/>
              <a:gd name="connsiteY2" fmla="*/ 0 h 3124200"/>
              <a:gd name="connsiteX3" fmla="*/ 1449380 w 2937933"/>
              <a:gd name="connsiteY3" fmla="*/ 0 h 3124200"/>
              <a:gd name="connsiteX4" fmla="*/ 1939031 w 2937933"/>
              <a:gd name="connsiteY4" fmla="*/ 0 h 3124200"/>
              <a:gd name="connsiteX5" fmla="*/ 2448268 w 2937933"/>
              <a:gd name="connsiteY5" fmla="*/ 0 h 3124200"/>
              <a:gd name="connsiteX6" fmla="*/ 2937933 w 2937933"/>
              <a:gd name="connsiteY6" fmla="*/ 489665 h 3124200"/>
              <a:gd name="connsiteX7" fmla="*/ 2937933 w 2937933"/>
              <a:gd name="connsiteY7" fmla="*/ 1004434 h 3124200"/>
              <a:gd name="connsiteX8" fmla="*/ 2937933 w 2937933"/>
              <a:gd name="connsiteY8" fmla="*/ 1583549 h 3124200"/>
              <a:gd name="connsiteX9" fmla="*/ 2937933 w 2937933"/>
              <a:gd name="connsiteY9" fmla="*/ 2055420 h 3124200"/>
              <a:gd name="connsiteX10" fmla="*/ 2937933 w 2937933"/>
              <a:gd name="connsiteY10" fmla="*/ 2634535 h 3124200"/>
              <a:gd name="connsiteX11" fmla="*/ 2448268 w 2937933"/>
              <a:gd name="connsiteY11" fmla="*/ 3124200 h 3124200"/>
              <a:gd name="connsiteX12" fmla="*/ 1939031 w 2937933"/>
              <a:gd name="connsiteY12" fmla="*/ 3124200 h 3124200"/>
              <a:gd name="connsiteX13" fmla="*/ 1429794 w 2937933"/>
              <a:gd name="connsiteY13" fmla="*/ 3124200 h 3124200"/>
              <a:gd name="connsiteX14" fmla="*/ 959730 w 2937933"/>
              <a:gd name="connsiteY14" fmla="*/ 3124200 h 3124200"/>
              <a:gd name="connsiteX15" fmla="*/ 489665 w 2937933"/>
              <a:gd name="connsiteY15" fmla="*/ 3124200 h 3124200"/>
              <a:gd name="connsiteX16" fmla="*/ 0 w 2937933"/>
              <a:gd name="connsiteY16" fmla="*/ 2634535 h 3124200"/>
              <a:gd name="connsiteX17" fmla="*/ 0 w 2937933"/>
              <a:gd name="connsiteY17" fmla="*/ 2119766 h 3124200"/>
              <a:gd name="connsiteX18" fmla="*/ 0 w 2937933"/>
              <a:gd name="connsiteY18" fmla="*/ 1562100 h 3124200"/>
              <a:gd name="connsiteX19" fmla="*/ 0 w 2937933"/>
              <a:gd name="connsiteY19" fmla="*/ 1090229 h 3124200"/>
              <a:gd name="connsiteX20" fmla="*/ 0 w 2937933"/>
              <a:gd name="connsiteY20" fmla="*/ 489665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37933" h="3124200" extrusionOk="0">
                <a:moveTo>
                  <a:pt x="0" y="489665"/>
                </a:moveTo>
                <a:cubicBezTo>
                  <a:pt x="-24283" y="196538"/>
                  <a:pt x="149104" y="-30157"/>
                  <a:pt x="489665" y="0"/>
                </a:cubicBezTo>
                <a:cubicBezTo>
                  <a:pt x="602713" y="-47923"/>
                  <a:pt x="751300" y="3978"/>
                  <a:pt x="920558" y="0"/>
                </a:cubicBezTo>
                <a:cubicBezTo>
                  <a:pt x="1089816" y="-3978"/>
                  <a:pt x="1284545" y="35468"/>
                  <a:pt x="1449380" y="0"/>
                </a:cubicBezTo>
                <a:cubicBezTo>
                  <a:pt x="1614215" y="-35468"/>
                  <a:pt x="1814455" y="50122"/>
                  <a:pt x="1939031" y="0"/>
                </a:cubicBezTo>
                <a:cubicBezTo>
                  <a:pt x="2063607" y="-50122"/>
                  <a:pt x="2337306" y="968"/>
                  <a:pt x="2448268" y="0"/>
                </a:cubicBezTo>
                <a:cubicBezTo>
                  <a:pt x="2746127" y="-36970"/>
                  <a:pt x="2966656" y="235753"/>
                  <a:pt x="2937933" y="489665"/>
                </a:cubicBezTo>
                <a:cubicBezTo>
                  <a:pt x="2971044" y="658233"/>
                  <a:pt x="2883597" y="858109"/>
                  <a:pt x="2937933" y="1004434"/>
                </a:cubicBezTo>
                <a:cubicBezTo>
                  <a:pt x="2992269" y="1150759"/>
                  <a:pt x="2873017" y="1439974"/>
                  <a:pt x="2937933" y="1583549"/>
                </a:cubicBezTo>
                <a:cubicBezTo>
                  <a:pt x="3002849" y="1727125"/>
                  <a:pt x="2909165" y="1936841"/>
                  <a:pt x="2937933" y="2055420"/>
                </a:cubicBezTo>
                <a:cubicBezTo>
                  <a:pt x="2966701" y="2173999"/>
                  <a:pt x="2889514" y="2401790"/>
                  <a:pt x="2937933" y="2634535"/>
                </a:cubicBezTo>
                <a:cubicBezTo>
                  <a:pt x="2958621" y="2889945"/>
                  <a:pt x="2723142" y="3082555"/>
                  <a:pt x="2448268" y="3124200"/>
                </a:cubicBezTo>
                <a:cubicBezTo>
                  <a:pt x="2258691" y="3125926"/>
                  <a:pt x="2060386" y="3101635"/>
                  <a:pt x="1939031" y="3124200"/>
                </a:cubicBezTo>
                <a:cubicBezTo>
                  <a:pt x="1817676" y="3146765"/>
                  <a:pt x="1623655" y="3098466"/>
                  <a:pt x="1429794" y="3124200"/>
                </a:cubicBezTo>
                <a:cubicBezTo>
                  <a:pt x="1235933" y="3149934"/>
                  <a:pt x="1154820" y="3122980"/>
                  <a:pt x="959730" y="3124200"/>
                </a:cubicBezTo>
                <a:cubicBezTo>
                  <a:pt x="764640" y="3125420"/>
                  <a:pt x="715485" y="3114406"/>
                  <a:pt x="489665" y="3124200"/>
                </a:cubicBezTo>
                <a:cubicBezTo>
                  <a:pt x="201619" y="3138547"/>
                  <a:pt x="10855" y="2958474"/>
                  <a:pt x="0" y="2634535"/>
                </a:cubicBezTo>
                <a:cubicBezTo>
                  <a:pt x="-40865" y="2498811"/>
                  <a:pt x="28517" y="2277207"/>
                  <a:pt x="0" y="2119766"/>
                </a:cubicBezTo>
                <a:cubicBezTo>
                  <a:pt x="-28517" y="1962325"/>
                  <a:pt x="53852" y="1684847"/>
                  <a:pt x="0" y="1562100"/>
                </a:cubicBezTo>
                <a:cubicBezTo>
                  <a:pt x="-53852" y="1439353"/>
                  <a:pt x="49893" y="1241293"/>
                  <a:pt x="0" y="1090229"/>
                </a:cubicBezTo>
                <a:cubicBezTo>
                  <a:pt x="-49893" y="939165"/>
                  <a:pt x="55365" y="681894"/>
                  <a:pt x="0" y="489665"/>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13" name="矩形: 圆角 3"/>
          <p:cNvSpPr/>
          <p:nvPr/>
        </p:nvSpPr>
        <p:spPr>
          <a:xfrm>
            <a:off x="6919595" y="2421890"/>
            <a:ext cx="1793875" cy="640715"/>
          </a:xfrm>
          <a:custGeom>
            <a:avLst/>
            <a:gdLst>
              <a:gd name="connsiteX0" fmla="*/ 0 w 2937933"/>
              <a:gd name="connsiteY0" fmla="*/ 489665 h 3124200"/>
              <a:gd name="connsiteX1" fmla="*/ 489665 w 2937933"/>
              <a:gd name="connsiteY1" fmla="*/ 0 h 3124200"/>
              <a:gd name="connsiteX2" fmla="*/ 920558 w 2937933"/>
              <a:gd name="connsiteY2" fmla="*/ 0 h 3124200"/>
              <a:gd name="connsiteX3" fmla="*/ 1449380 w 2937933"/>
              <a:gd name="connsiteY3" fmla="*/ 0 h 3124200"/>
              <a:gd name="connsiteX4" fmla="*/ 1939031 w 2937933"/>
              <a:gd name="connsiteY4" fmla="*/ 0 h 3124200"/>
              <a:gd name="connsiteX5" fmla="*/ 2448268 w 2937933"/>
              <a:gd name="connsiteY5" fmla="*/ 0 h 3124200"/>
              <a:gd name="connsiteX6" fmla="*/ 2937933 w 2937933"/>
              <a:gd name="connsiteY6" fmla="*/ 489665 h 3124200"/>
              <a:gd name="connsiteX7" fmla="*/ 2937933 w 2937933"/>
              <a:gd name="connsiteY7" fmla="*/ 1004434 h 3124200"/>
              <a:gd name="connsiteX8" fmla="*/ 2937933 w 2937933"/>
              <a:gd name="connsiteY8" fmla="*/ 1583549 h 3124200"/>
              <a:gd name="connsiteX9" fmla="*/ 2937933 w 2937933"/>
              <a:gd name="connsiteY9" fmla="*/ 2055420 h 3124200"/>
              <a:gd name="connsiteX10" fmla="*/ 2937933 w 2937933"/>
              <a:gd name="connsiteY10" fmla="*/ 2634535 h 3124200"/>
              <a:gd name="connsiteX11" fmla="*/ 2448268 w 2937933"/>
              <a:gd name="connsiteY11" fmla="*/ 3124200 h 3124200"/>
              <a:gd name="connsiteX12" fmla="*/ 1939031 w 2937933"/>
              <a:gd name="connsiteY12" fmla="*/ 3124200 h 3124200"/>
              <a:gd name="connsiteX13" fmla="*/ 1429794 w 2937933"/>
              <a:gd name="connsiteY13" fmla="*/ 3124200 h 3124200"/>
              <a:gd name="connsiteX14" fmla="*/ 959730 w 2937933"/>
              <a:gd name="connsiteY14" fmla="*/ 3124200 h 3124200"/>
              <a:gd name="connsiteX15" fmla="*/ 489665 w 2937933"/>
              <a:gd name="connsiteY15" fmla="*/ 3124200 h 3124200"/>
              <a:gd name="connsiteX16" fmla="*/ 0 w 2937933"/>
              <a:gd name="connsiteY16" fmla="*/ 2634535 h 3124200"/>
              <a:gd name="connsiteX17" fmla="*/ 0 w 2937933"/>
              <a:gd name="connsiteY17" fmla="*/ 2119766 h 3124200"/>
              <a:gd name="connsiteX18" fmla="*/ 0 w 2937933"/>
              <a:gd name="connsiteY18" fmla="*/ 1562100 h 3124200"/>
              <a:gd name="connsiteX19" fmla="*/ 0 w 2937933"/>
              <a:gd name="connsiteY19" fmla="*/ 1090229 h 3124200"/>
              <a:gd name="connsiteX20" fmla="*/ 0 w 2937933"/>
              <a:gd name="connsiteY20" fmla="*/ 489665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37933" h="3124200" extrusionOk="0">
                <a:moveTo>
                  <a:pt x="0" y="489665"/>
                </a:moveTo>
                <a:cubicBezTo>
                  <a:pt x="-24283" y="196538"/>
                  <a:pt x="149104" y="-30157"/>
                  <a:pt x="489665" y="0"/>
                </a:cubicBezTo>
                <a:cubicBezTo>
                  <a:pt x="602713" y="-47923"/>
                  <a:pt x="751300" y="3978"/>
                  <a:pt x="920558" y="0"/>
                </a:cubicBezTo>
                <a:cubicBezTo>
                  <a:pt x="1089816" y="-3978"/>
                  <a:pt x="1284545" y="35468"/>
                  <a:pt x="1449380" y="0"/>
                </a:cubicBezTo>
                <a:cubicBezTo>
                  <a:pt x="1614215" y="-35468"/>
                  <a:pt x="1814455" y="50122"/>
                  <a:pt x="1939031" y="0"/>
                </a:cubicBezTo>
                <a:cubicBezTo>
                  <a:pt x="2063607" y="-50122"/>
                  <a:pt x="2337306" y="968"/>
                  <a:pt x="2448268" y="0"/>
                </a:cubicBezTo>
                <a:cubicBezTo>
                  <a:pt x="2746127" y="-36970"/>
                  <a:pt x="2966656" y="235753"/>
                  <a:pt x="2937933" y="489665"/>
                </a:cubicBezTo>
                <a:cubicBezTo>
                  <a:pt x="2971044" y="658233"/>
                  <a:pt x="2883597" y="858109"/>
                  <a:pt x="2937933" y="1004434"/>
                </a:cubicBezTo>
                <a:cubicBezTo>
                  <a:pt x="2992269" y="1150759"/>
                  <a:pt x="2873017" y="1439974"/>
                  <a:pt x="2937933" y="1583549"/>
                </a:cubicBezTo>
                <a:cubicBezTo>
                  <a:pt x="3002849" y="1727125"/>
                  <a:pt x="2909165" y="1936841"/>
                  <a:pt x="2937933" y="2055420"/>
                </a:cubicBezTo>
                <a:cubicBezTo>
                  <a:pt x="2966701" y="2173999"/>
                  <a:pt x="2889514" y="2401790"/>
                  <a:pt x="2937933" y="2634535"/>
                </a:cubicBezTo>
                <a:cubicBezTo>
                  <a:pt x="2958621" y="2889945"/>
                  <a:pt x="2723142" y="3082555"/>
                  <a:pt x="2448268" y="3124200"/>
                </a:cubicBezTo>
                <a:cubicBezTo>
                  <a:pt x="2258691" y="3125926"/>
                  <a:pt x="2060386" y="3101635"/>
                  <a:pt x="1939031" y="3124200"/>
                </a:cubicBezTo>
                <a:cubicBezTo>
                  <a:pt x="1817676" y="3146765"/>
                  <a:pt x="1623655" y="3098466"/>
                  <a:pt x="1429794" y="3124200"/>
                </a:cubicBezTo>
                <a:cubicBezTo>
                  <a:pt x="1235933" y="3149934"/>
                  <a:pt x="1154820" y="3122980"/>
                  <a:pt x="959730" y="3124200"/>
                </a:cubicBezTo>
                <a:cubicBezTo>
                  <a:pt x="764640" y="3125420"/>
                  <a:pt x="715485" y="3114406"/>
                  <a:pt x="489665" y="3124200"/>
                </a:cubicBezTo>
                <a:cubicBezTo>
                  <a:pt x="201619" y="3138547"/>
                  <a:pt x="10855" y="2958474"/>
                  <a:pt x="0" y="2634535"/>
                </a:cubicBezTo>
                <a:cubicBezTo>
                  <a:pt x="-40865" y="2498811"/>
                  <a:pt x="28517" y="2277207"/>
                  <a:pt x="0" y="2119766"/>
                </a:cubicBezTo>
                <a:cubicBezTo>
                  <a:pt x="-28517" y="1962325"/>
                  <a:pt x="53852" y="1684847"/>
                  <a:pt x="0" y="1562100"/>
                </a:cubicBezTo>
                <a:cubicBezTo>
                  <a:pt x="-53852" y="1439353"/>
                  <a:pt x="49893" y="1241293"/>
                  <a:pt x="0" y="1090229"/>
                </a:cubicBezTo>
                <a:cubicBezTo>
                  <a:pt x="-49893" y="939165"/>
                  <a:pt x="55365" y="681894"/>
                  <a:pt x="0" y="489665"/>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14" name="标题 2">
            <a:extLst>
              <a:ext uri="{FF2B5EF4-FFF2-40B4-BE49-F238E27FC236}">
                <a16:creationId xmlns:a16="http://schemas.microsoft.com/office/drawing/2014/main" id="{DB42FA9C-D8E6-438C-8207-454FB9691689}"/>
              </a:ext>
            </a:extLst>
          </p:cNvPr>
          <p:cNvSpPr>
            <a:spLocks noGrp="1"/>
          </p:cNvSpPr>
          <p:nvPr>
            <p:ph type="title"/>
          </p:nvPr>
        </p:nvSpPr>
        <p:spPr>
          <a:xfrm>
            <a:off x="1268730" y="276226"/>
            <a:ext cx="9774555" cy="518160"/>
          </a:xfrm>
        </p:spPr>
        <p:txBody>
          <a:bodyPr/>
          <a:lstStyle/>
          <a:p>
            <a:r>
              <a:rPr lang="zh-CN" altLang="en-US" dirty="0"/>
              <a:t>目前集中出现的问题</a:t>
            </a:r>
          </a:p>
        </p:txBody>
      </p:sp>
      <p:sp>
        <p:nvSpPr>
          <p:cNvPr id="15" name="文本框 31">
            <a:extLst>
              <a:ext uri="{FF2B5EF4-FFF2-40B4-BE49-F238E27FC236}">
                <a16:creationId xmlns:a16="http://schemas.microsoft.com/office/drawing/2014/main" id="{BEEB8238-FA43-4C27-BD84-1DC4BB913AF9}"/>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11</a:t>
            </a:r>
          </a:p>
        </p:txBody>
      </p:sp>
      <p:sp>
        <p:nvSpPr>
          <p:cNvPr id="16" name="内容占位符 4">
            <a:extLst>
              <a:ext uri="{FF2B5EF4-FFF2-40B4-BE49-F238E27FC236}">
                <a16:creationId xmlns:a16="http://schemas.microsoft.com/office/drawing/2014/main" id="{B537A6EA-8844-4335-851C-50D1DC95D238}"/>
              </a:ext>
            </a:extLst>
          </p:cNvPr>
          <p:cNvSpPr>
            <a:spLocks noGrp="1"/>
          </p:cNvSpPr>
          <p:nvPr>
            <p:ph idx="1"/>
          </p:nvPr>
        </p:nvSpPr>
        <p:spPr>
          <a:xfrm>
            <a:off x="1268730" y="1039495"/>
            <a:ext cx="9774555" cy="518161"/>
          </a:xfrm>
        </p:spPr>
        <p:txBody>
          <a:bodyPr>
            <a:normAutofit/>
          </a:bodyPr>
          <a:lstStyle/>
          <a:p>
            <a:pPr marL="457200" lvl="1" indent="0">
              <a:buNone/>
            </a:pPr>
            <a:r>
              <a:rPr lang="en-US" b="1" dirty="0">
                <a:solidFill>
                  <a:srgbClr val="FF0000"/>
                </a:solidFill>
              </a:rPr>
              <a:t>1</a:t>
            </a:r>
            <a:r>
              <a:rPr lang="zh-CN" altLang="en-US" b="1" dirty="0">
                <a:solidFill>
                  <a:srgbClr val="FF0000"/>
                </a:solidFill>
              </a:rPr>
              <a:t>、</a:t>
            </a:r>
            <a:r>
              <a:rPr b="1" dirty="0" err="1">
                <a:solidFill>
                  <a:srgbClr val="FF0000"/>
                </a:solidFill>
                <a:sym typeface="+mn-ea"/>
              </a:rPr>
              <a:t>无法核验单价</a:t>
            </a:r>
            <a:r>
              <a:rPr lang="en-US" altLang="zh-CN" b="1" dirty="0">
                <a:solidFill>
                  <a:srgbClr val="FF0000"/>
                </a:solidFill>
                <a:sym typeface="+mn-ea"/>
              </a:rPr>
              <a:t>——</a:t>
            </a:r>
            <a:r>
              <a:rPr b="1" dirty="0" err="1">
                <a:solidFill>
                  <a:srgbClr val="FF0000"/>
                </a:solidFill>
                <a:sym typeface="+mn-ea"/>
              </a:rPr>
              <a:t>入库明细中的产品规格和销售明细（发票）无法对应</a:t>
            </a:r>
            <a:endParaRPr b="1" dirty="0">
              <a:solidFill>
                <a:srgbClr val="FF0000"/>
              </a:solidFill>
              <a:sym typeface="+mn-ea"/>
            </a:endParaRPr>
          </a:p>
          <a:p>
            <a:pPr marL="457200" lvl="1" indent="0">
              <a:buNone/>
            </a:pPr>
            <a:endParaRPr sz="1800" dirty="0">
              <a:solidFill>
                <a:srgbClr val="FF0000"/>
              </a:solidFill>
              <a:sym typeface="+mn-ea"/>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4439920" y="4632960"/>
            <a:ext cx="1106805" cy="368300"/>
          </a:xfrm>
          <a:prstGeom prst="rect">
            <a:avLst/>
          </a:prstGeom>
          <a:noFill/>
        </p:spPr>
        <p:txBody>
          <a:bodyPr wrap="square" rtlCol="0">
            <a:spAutoFit/>
          </a:bodyPr>
          <a:lstStyle/>
          <a:p>
            <a:r>
              <a:rPr lang="en-US" altLang="zh-CN"/>
              <a:t>3.2495</a:t>
            </a:r>
          </a:p>
        </p:txBody>
      </p:sp>
      <p:pic>
        <p:nvPicPr>
          <p:cNvPr id="7" name="图片 6"/>
          <p:cNvPicPr>
            <a:picLocks noChangeAspect="1"/>
          </p:cNvPicPr>
          <p:nvPr/>
        </p:nvPicPr>
        <p:blipFill>
          <a:blip r:embed="rId4"/>
          <a:stretch>
            <a:fillRect/>
          </a:stretch>
        </p:blipFill>
        <p:spPr>
          <a:xfrm>
            <a:off x="2303780" y="1522095"/>
            <a:ext cx="5413375" cy="2462530"/>
          </a:xfrm>
          <a:prstGeom prst="rect">
            <a:avLst/>
          </a:prstGeom>
        </p:spPr>
      </p:pic>
      <p:pic>
        <p:nvPicPr>
          <p:cNvPr id="8" name="图片 7"/>
          <p:cNvPicPr>
            <a:picLocks noChangeAspect="1"/>
          </p:cNvPicPr>
          <p:nvPr/>
        </p:nvPicPr>
        <p:blipFill>
          <a:blip r:embed="rId5"/>
          <a:srcRect b="19732"/>
          <a:stretch>
            <a:fillRect/>
          </a:stretch>
        </p:blipFill>
        <p:spPr>
          <a:xfrm>
            <a:off x="2303780" y="4497070"/>
            <a:ext cx="5412740" cy="2094865"/>
          </a:xfrm>
          <a:prstGeom prst="rect">
            <a:avLst/>
          </a:prstGeom>
        </p:spPr>
      </p:pic>
      <p:sp>
        <p:nvSpPr>
          <p:cNvPr id="13" name="矩形: 圆角 3"/>
          <p:cNvSpPr/>
          <p:nvPr/>
        </p:nvSpPr>
        <p:spPr>
          <a:xfrm>
            <a:off x="3533775" y="1522095"/>
            <a:ext cx="1462405" cy="361315"/>
          </a:xfrm>
          <a:custGeom>
            <a:avLst/>
            <a:gdLst>
              <a:gd name="connsiteX0" fmla="*/ 0 w 2937933"/>
              <a:gd name="connsiteY0" fmla="*/ 489665 h 3124200"/>
              <a:gd name="connsiteX1" fmla="*/ 489665 w 2937933"/>
              <a:gd name="connsiteY1" fmla="*/ 0 h 3124200"/>
              <a:gd name="connsiteX2" fmla="*/ 920558 w 2937933"/>
              <a:gd name="connsiteY2" fmla="*/ 0 h 3124200"/>
              <a:gd name="connsiteX3" fmla="*/ 1449380 w 2937933"/>
              <a:gd name="connsiteY3" fmla="*/ 0 h 3124200"/>
              <a:gd name="connsiteX4" fmla="*/ 1939031 w 2937933"/>
              <a:gd name="connsiteY4" fmla="*/ 0 h 3124200"/>
              <a:gd name="connsiteX5" fmla="*/ 2448268 w 2937933"/>
              <a:gd name="connsiteY5" fmla="*/ 0 h 3124200"/>
              <a:gd name="connsiteX6" fmla="*/ 2937933 w 2937933"/>
              <a:gd name="connsiteY6" fmla="*/ 489665 h 3124200"/>
              <a:gd name="connsiteX7" fmla="*/ 2937933 w 2937933"/>
              <a:gd name="connsiteY7" fmla="*/ 1004434 h 3124200"/>
              <a:gd name="connsiteX8" fmla="*/ 2937933 w 2937933"/>
              <a:gd name="connsiteY8" fmla="*/ 1583549 h 3124200"/>
              <a:gd name="connsiteX9" fmla="*/ 2937933 w 2937933"/>
              <a:gd name="connsiteY9" fmla="*/ 2055420 h 3124200"/>
              <a:gd name="connsiteX10" fmla="*/ 2937933 w 2937933"/>
              <a:gd name="connsiteY10" fmla="*/ 2634535 h 3124200"/>
              <a:gd name="connsiteX11" fmla="*/ 2448268 w 2937933"/>
              <a:gd name="connsiteY11" fmla="*/ 3124200 h 3124200"/>
              <a:gd name="connsiteX12" fmla="*/ 1939031 w 2937933"/>
              <a:gd name="connsiteY12" fmla="*/ 3124200 h 3124200"/>
              <a:gd name="connsiteX13" fmla="*/ 1429794 w 2937933"/>
              <a:gd name="connsiteY13" fmla="*/ 3124200 h 3124200"/>
              <a:gd name="connsiteX14" fmla="*/ 959730 w 2937933"/>
              <a:gd name="connsiteY14" fmla="*/ 3124200 h 3124200"/>
              <a:gd name="connsiteX15" fmla="*/ 489665 w 2937933"/>
              <a:gd name="connsiteY15" fmla="*/ 3124200 h 3124200"/>
              <a:gd name="connsiteX16" fmla="*/ 0 w 2937933"/>
              <a:gd name="connsiteY16" fmla="*/ 2634535 h 3124200"/>
              <a:gd name="connsiteX17" fmla="*/ 0 w 2937933"/>
              <a:gd name="connsiteY17" fmla="*/ 2119766 h 3124200"/>
              <a:gd name="connsiteX18" fmla="*/ 0 w 2937933"/>
              <a:gd name="connsiteY18" fmla="*/ 1562100 h 3124200"/>
              <a:gd name="connsiteX19" fmla="*/ 0 w 2937933"/>
              <a:gd name="connsiteY19" fmla="*/ 1090229 h 3124200"/>
              <a:gd name="connsiteX20" fmla="*/ 0 w 2937933"/>
              <a:gd name="connsiteY20" fmla="*/ 489665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37933" h="3124200" extrusionOk="0">
                <a:moveTo>
                  <a:pt x="0" y="489665"/>
                </a:moveTo>
                <a:cubicBezTo>
                  <a:pt x="-24283" y="196538"/>
                  <a:pt x="149104" y="-30157"/>
                  <a:pt x="489665" y="0"/>
                </a:cubicBezTo>
                <a:cubicBezTo>
                  <a:pt x="602713" y="-47923"/>
                  <a:pt x="751300" y="3978"/>
                  <a:pt x="920558" y="0"/>
                </a:cubicBezTo>
                <a:cubicBezTo>
                  <a:pt x="1089816" y="-3978"/>
                  <a:pt x="1284545" y="35468"/>
                  <a:pt x="1449380" y="0"/>
                </a:cubicBezTo>
                <a:cubicBezTo>
                  <a:pt x="1614215" y="-35468"/>
                  <a:pt x="1814455" y="50122"/>
                  <a:pt x="1939031" y="0"/>
                </a:cubicBezTo>
                <a:cubicBezTo>
                  <a:pt x="2063607" y="-50122"/>
                  <a:pt x="2337306" y="968"/>
                  <a:pt x="2448268" y="0"/>
                </a:cubicBezTo>
                <a:cubicBezTo>
                  <a:pt x="2746127" y="-36970"/>
                  <a:pt x="2966656" y="235753"/>
                  <a:pt x="2937933" y="489665"/>
                </a:cubicBezTo>
                <a:cubicBezTo>
                  <a:pt x="2971044" y="658233"/>
                  <a:pt x="2883597" y="858109"/>
                  <a:pt x="2937933" y="1004434"/>
                </a:cubicBezTo>
                <a:cubicBezTo>
                  <a:pt x="2992269" y="1150759"/>
                  <a:pt x="2873017" y="1439974"/>
                  <a:pt x="2937933" y="1583549"/>
                </a:cubicBezTo>
                <a:cubicBezTo>
                  <a:pt x="3002849" y="1727125"/>
                  <a:pt x="2909165" y="1936841"/>
                  <a:pt x="2937933" y="2055420"/>
                </a:cubicBezTo>
                <a:cubicBezTo>
                  <a:pt x="2966701" y="2173999"/>
                  <a:pt x="2889514" y="2401790"/>
                  <a:pt x="2937933" y="2634535"/>
                </a:cubicBezTo>
                <a:cubicBezTo>
                  <a:pt x="2958621" y="2889945"/>
                  <a:pt x="2723142" y="3082555"/>
                  <a:pt x="2448268" y="3124200"/>
                </a:cubicBezTo>
                <a:cubicBezTo>
                  <a:pt x="2258691" y="3125926"/>
                  <a:pt x="2060386" y="3101635"/>
                  <a:pt x="1939031" y="3124200"/>
                </a:cubicBezTo>
                <a:cubicBezTo>
                  <a:pt x="1817676" y="3146765"/>
                  <a:pt x="1623655" y="3098466"/>
                  <a:pt x="1429794" y="3124200"/>
                </a:cubicBezTo>
                <a:cubicBezTo>
                  <a:pt x="1235933" y="3149934"/>
                  <a:pt x="1154820" y="3122980"/>
                  <a:pt x="959730" y="3124200"/>
                </a:cubicBezTo>
                <a:cubicBezTo>
                  <a:pt x="764640" y="3125420"/>
                  <a:pt x="715485" y="3114406"/>
                  <a:pt x="489665" y="3124200"/>
                </a:cubicBezTo>
                <a:cubicBezTo>
                  <a:pt x="201619" y="3138547"/>
                  <a:pt x="10855" y="2958474"/>
                  <a:pt x="0" y="2634535"/>
                </a:cubicBezTo>
                <a:cubicBezTo>
                  <a:pt x="-40865" y="2498811"/>
                  <a:pt x="28517" y="2277207"/>
                  <a:pt x="0" y="2119766"/>
                </a:cubicBezTo>
                <a:cubicBezTo>
                  <a:pt x="-28517" y="1962325"/>
                  <a:pt x="53852" y="1684847"/>
                  <a:pt x="0" y="1562100"/>
                </a:cubicBezTo>
                <a:cubicBezTo>
                  <a:pt x="-53852" y="1439353"/>
                  <a:pt x="49893" y="1241293"/>
                  <a:pt x="0" y="1090229"/>
                </a:cubicBezTo>
                <a:cubicBezTo>
                  <a:pt x="-49893" y="939165"/>
                  <a:pt x="55365" y="681894"/>
                  <a:pt x="0" y="489665"/>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12" name="矩形: 圆角 3"/>
          <p:cNvSpPr/>
          <p:nvPr/>
        </p:nvSpPr>
        <p:spPr>
          <a:xfrm>
            <a:off x="2303780" y="5481955"/>
            <a:ext cx="3181350" cy="640715"/>
          </a:xfrm>
          <a:custGeom>
            <a:avLst/>
            <a:gdLst>
              <a:gd name="connsiteX0" fmla="*/ 0 w 2937933"/>
              <a:gd name="connsiteY0" fmla="*/ 489665 h 3124200"/>
              <a:gd name="connsiteX1" fmla="*/ 489665 w 2937933"/>
              <a:gd name="connsiteY1" fmla="*/ 0 h 3124200"/>
              <a:gd name="connsiteX2" fmla="*/ 920558 w 2937933"/>
              <a:gd name="connsiteY2" fmla="*/ 0 h 3124200"/>
              <a:gd name="connsiteX3" fmla="*/ 1449380 w 2937933"/>
              <a:gd name="connsiteY3" fmla="*/ 0 h 3124200"/>
              <a:gd name="connsiteX4" fmla="*/ 1939031 w 2937933"/>
              <a:gd name="connsiteY4" fmla="*/ 0 h 3124200"/>
              <a:gd name="connsiteX5" fmla="*/ 2448268 w 2937933"/>
              <a:gd name="connsiteY5" fmla="*/ 0 h 3124200"/>
              <a:gd name="connsiteX6" fmla="*/ 2937933 w 2937933"/>
              <a:gd name="connsiteY6" fmla="*/ 489665 h 3124200"/>
              <a:gd name="connsiteX7" fmla="*/ 2937933 w 2937933"/>
              <a:gd name="connsiteY7" fmla="*/ 1004434 h 3124200"/>
              <a:gd name="connsiteX8" fmla="*/ 2937933 w 2937933"/>
              <a:gd name="connsiteY8" fmla="*/ 1583549 h 3124200"/>
              <a:gd name="connsiteX9" fmla="*/ 2937933 w 2937933"/>
              <a:gd name="connsiteY9" fmla="*/ 2055420 h 3124200"/>
              <a:gd name="connsiteX10" fmla="*/ 2937933 w 2937933"/>
              <a:gd name="connsiteY10" fmla="*/ 2634535 h 3124200"/>
              <a:gd name="connsiteX11" fmla="*/ 2448268 w 2937933"/>
              <a:gd name="connsiteY11" fmla="*/ 3124200 h 3124200"/>
              <a:gd name="connsiteX12" fmla="*/ 1939031 w 2937933"/>
              <a:gd name="connsiteY12" fmla="*/ 3124200 h 3124200"/>
              <a:gd name="connsiteX13" fmla="*/ 1429794 w 2937933"/>
              <a:gd name="connsiteY13" fmla="*/ 3124200 h 3124200"/>
              <a:gd name="connsiteX14" fmla="*/ 959730 w 2937933"/>
              <a:gd name="connsiteY14" fmla="*/ 3124200 h 3124200"/>
              <a:gd name="connsiteX15" fmla="*/ 489665 w 2937933"/>
              <a:gd name="connsiteY15" fmla="*/ 3124200 h 3124200"/>
              <a:gd name="connsiteX16" fmla="*/ 0 w 2937933"/>
              <a:gd name="connsiteY16" fmla="*/ 2634535 h 3124200"/>
              <a:gd name="connsiteX17" fmla="*/ 0 w 2937933"/>
              <a:gd name="connsiteY17" fmla="*/ 2119766 h 3124200"/>
              <a:gd name="connsiteX18" fmla="*/ 0 w 2937933"/>
              <a:gd name="connsiteY18" fmla="*/ 1562100 h 3124200"/>
              <a:gd name="connsiteX19" fmla="*/ 0 w 2937933"/>
              <a:gd name="connsiteY19" fmla="*/ 1090229 h 3124200"/>
              <a:gd name="connsiteX20" fmla="*/ 0 w 2937933"/>
              <a:gd name="connsiteY20" fmla="*/ 489665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37933" h="3124200" extrusionOk="0">
                <a:moveTo>
                  <a:pt x="0" y="489665"/>
                </a:moveTo>
                <a:cubicBezTo>
                  <a:pt x="-24283" y="196538"/>
                  <a:pt x="149104" y="-30157"/>
                  <a:pt x="489665" y="0"/>
                </a:cubicBezTo>
                <a:cubicBezTo>
                  <a:pt x="602713" y="-47923"/>
                  <a:pt x="751300" y="3978"/>
                  <a:pt x="920558" y="0"/>
                </a:cubicBezTo>
                <a:cubicBezTo>
                  <a:pt x="1089816" y="-3978"/>
                  <a:pt x="1284545" y="35468"/>
                  <a:pt x="1449380" y="0"/>
                </a:cubicBezTo>
                <a:cubicBezTo>
                  <a:pt x="1614215" y="-35468"/>
                  <a:pt x="1814455" y="50122"/>
                  <a:pt x="1939031" y="0"/>
                </a:cubicBezTo>
                <a:cubicBezTo>
                  <a:pt x="2063607" y="-50122"/>
                  <a:pt x="2337306" y="968"/>
                  <a:pt x="2448268" y="0"/>
                </a:cubicBezTo>
                <a:cubicBezTo>
                  <a:pt x="2746127" y="-36970"/>
                  <a:pt x="2966656" y="235753"/>
                  <a:pt x="2937933" y="489665"/>
                </a:cubicBezTo>
                <a:cubicBezTo>
                  <a:pt x="2971044" y="658233"/>
                  <a:pt x="2883597" y="858109"/>
                  <a:pt x="2937933" y="1004434"/>
                </a:cubicBezTo>
                <a:cubicBezTo>
                  <a:pt x="2992269" y="1150759"/>
                  <a:pt x="2873017" y="1439974"/>
                  <a:pt x="2937933" y="1583549"/>
                </a:cubicBezTo>
                <a:cubicBezTo>
                  <a:pt x="3002849" y="1727125"/>
                  <a:pt x="2909165" y="1936841"/>
                  <a:pt x="2937933" y="2055420"/>
                </a:cubicBezTo>
                <a:cubicBezTo>
                  <a:pt x="2966701" y="2173999"/>
                  <a:pt x="2889514" y="2401790"/>
                  <a:pt x="2937933" y="2634535"/>
                </a:cubicBezTo>
                <a:cubicBezTo>
                  <a:pt x="2958621" y="2889945"/>
                  <a:pt x="2723142" y="3082555"/>
                  <a:pt x="2448268" y="3124200"/>
                </a:cubicBezTo>
                <a:cubicBezTo>
                  <a:pt x="2258691" y="3125926"/>
                  <a:pt x="2060386" y="3101635"/>
                  <a:pt x="1939031" y="3124200"/>
                </a:cubicBezTo>
                <a:cubicBezTo>
                  <a:pt x="1817676" y="3146765"/>
                  <a:pt x="1623655" y="3098466"/>
                  <a:pt x="1429794" y="3124200"/>
                </a:cubicBezTo>
                <a:cubicBezTo>
                  <a:pt x="1235933" y="3149934"/>
                  <a:pt x="1154820" y="3122980"/>
                  <a:pt x="959730" y="3124200"/>
                </a:cubicBezTo>
                <a:cubicBezTo>
                  <a:pt x="764640" y="3125420"/>
                  <a:pt x="715485" y="3114406"/>
                  <a:pt x="489665" y="3124200"/>
                </a:cubicBezTo>
                <a:cubicBezTo>
                  <a:pt x="201619" y="3138547"/>
                  <a:pt x="10855" y="2958474"/>
                  <a:pt x="0" y="2634535"/>
                </a:cubicBezTo>
                <a:cubicBezTo>
                  <a:pt x="-40865" y="2498811"/>
                  <a:pt x="28517" y="2277207"/>
                  <a:pt x="0" y="2119766"/>
                </a:cubicBezTo>
                <a:cubicBezTo>
                  <a:pt x="-28517" y="1962325"/>
                  <a:pt x="53852" y="1684847"/>
                  <a:pt x="0" y="1562100"/>
                </a:cubicBezTo>
                <a:cubicBezTo>
                  <a:pt x="-53852" y="1439353"/>
                  <a:pt x="49893" y="1241293"/>
                  <a:pt x="0" y="1090229"/>
                </a:cubicBezTo>
                <a:cubicBezTo>
                  <a:pt x="-49893" y="939165"/>
                  <a:pt x="55365" y="681894"/>
                  <a:pt x="0" y="489665"/>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9" name="云形 8"/>
          <p:cNvSpPr/>
          <p:nvPr/>
        </p:nvSpPr>
        <p:spPr>
          <a:xfrm>
            <a:off x="5668645" y="2419350"/>
            <a:ext cx="2279650" cy="47942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 name="云形 1"/>
          <p:cNvSpPr/>
          <p:nvPr/>
        </p:nvSpPr>
        <p:spPr>
          <a:xfrm>
            <a:off x="3248660" y="2419350"/>
            <a:ext cx="1747520" cy="47942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标题 2">
            <a:extLst>
              <a:ext uri="{FF2B5EF4-FFF2-40B4-BE49-F238E27FC236}">
                <a16:creationId xmlns:a16="http://schemas.microsoft.com/office/drawing/2014/main" id="{A427C962-449F-4272-BDE9-A65697E62E1F}"/>
              </a:ext>
            </a:extLst>
          </p:cNvPr>
          <p:cNvSpPr>
            <a:spLocks noGrp="1"/>
          </p:cNvSpPr>
          <p:nvPr>
            <p:ph type="title"/>
          </p:nvPr>
        </p:nvSpPr>
        <p:spPr>
          <a:xfrm>
            <a:off x="1268730" y="276226"/>
            <a:ext cx="9774555" cy="518160"/>
          </a:xfrm>
        </p:spPr>
        <p:txBody>
          <a:bodyPr/>
          <a:lstStyle/>
          <a:p>
            <a:r>
              <a:rPr lang="zh-CN" altLang="en-US" dirty="0"/>
              <a:t>目前集中出现的问题</a:t>
            </a:r>
          </a:p>
        </p:txBody>
      </p:sp>
      <p:sp>
        <p:nvSpPr>
          <p:cNvPr id="15" name="文本框 31">
            <a:extLst>
              <a:ext uri="{FF2B5EF4-FFF2-40B4-BE49-F238E27FC236}">
                <a16:creationId xmlns:a16="http://schemas.microsoft.com/office/drawing/2014/main" id="{F3434F27-0EFC-4F1C-82D4-D0E62556F4F4}"/>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11</a:t>
            </a:r>
          </a:p>
        </p:txBody>
      </p:sp>
      <p:sp>
        <p:nvSpPr>
          <p:cNvPr id="17" name="内容占位符 4">
            <a:extLst>
              <a:ext uri="{FF2B5EF4-FFF2-40B4-BE49-F238E27FC236}">
                <a16:creationId xmlns:a16="http://schemas.microsoft.com/office/drawing/2014/main" id="{5F8D5DC1-DAC2-4667-8734-649C5757F0D5}"/>
              </a:ext>
            </a:extLst>
          </p:cNvPr>
          <p:cNvSpPr>
            <a:spLocks noGrp="1"/>
          </p:cNvSpPr>
          <p:nvPr>
            <p:ph idx="1"/>
          </p:nvPr>
        </p:nvSpPr>
        <p:spPr>
          <a:xfrm>
            <a:off x="1268730" y="1039495"/>
            <a:ext cx="9774555" cy="518161"/>
          </a:xfrm>
        </p:spPr>
        <p:txBody>
          <a:bodyPr>
            <a:normAutofit/>
          </a:bodyPr>
          <a:lstStyle/>
          <a:p>
            <a:pPr marL="457200" lvl="1" indent="0">
              <a:buNone/>
            </a:pPr>
            <a:r>
              <a:rPr lang="en-US" b="1" dirty="0">
                <a:solidFill>
                  <a:srgbClr val="FF0000"/>
                </a:solidFill>
              </a:rPr>
              <a:t>1</a:t>
            </a:r>
            <a:r>
              <a:rPr lang="zh-CN" altLang="en-US" b="1" dirty="0">
                <a:solidFill>
                  <a:srgbClr val="FF0000"/>
                </a:solidFill>
              </a:rPr>
              <a:t>、</a:t>
            </a:r>
            <a:r>
              <a:rPr b="1" dirty="0" err="1">
                <a:solidFill>
                  <a:srgbClr val="FF0000"/>
                </a:solidFill>
                <a:sym typeface="+mn-ea"/>
              </a:rPr>
              <a:t>无法核验单价</a:t>
            </a:r>
            <a:r>
              <a:rPr lang="en-US" altLang="zh-CN" b="1" dirty="0">
                <a:solidFill>
                  <a:srgbClr val="FF0000"/>
                </a:solidFill>
                <a:sym typeface="+mn-ea"/>
              </a:rPr>
              <a:t>——</a:t>
            </a:r>
            <a:r>
              <a:rPr b="1" dirty="0" err="1">
                <a:solidFill>
                  <a:srgbClr val="FF0000"/>
                </a:solidFill>
                <a:sym typeface="+mn-ea"/>
              </a:rPr>
              <a:t>入库明细中的产品规格和销售明细（发票）无法对应</a:t>
            </a:r>
            <a:endParaRPr b="1" dirty="0">
              <a:solidFill>
                <a:srgbClr val="FF0000"/>
              </a:solidFill>
              <a:sym typeface="+mn-ea"/>
            </a:endParaRPr>
          </a:p>
          <a:p>
            <a:pPr marL="457200" lvl="1" indent="0">
              <a:buNone/>
            </a:pPr>
            <a:endParaRPr sz="1800" dirty="0">
              <a:solidFill>
                <a:srgbClr val="FF0000"/>
              </a:solidFill>
              <a:sym typeface="+mn-ea"/>
            </a:endParaRPr>
          </a:p>
        </p:txBody>
      </p:sp>
      <p:sp>
        <p:nvSpPr>
          <p:cNvPr id="19" name="矩形: 圆角 3">
            <a:extLst>
              <a:ext uri="{FF2B5EF4-FFF2-40B4-BE49-F238E27FC236}">
                <a16:creationId xmlns:a16="http://schemas.microsoft.com/office/drawing/2014/main" id="{D64798BD-F1B0-4716-A9D7-2FD22048DB3D}"/>
              </a:ext>
            </a:extLst>
          </p:cNvPr>
          <p:cNvSpPr/>
          <p:nvPr/>
        </p:nvSpPr>
        <p:spPr>
          <a:xfrm>
            <a:off x="3457575" y="3379470"/>
            <a:ext cx="1438275" cy="342902"/>
          </a:xfrm>
          <a:custGeom>
            <a:avLst/>
            <a:gdLst>
              <a:gd name="connsiteX0" fmla="*/ 0 w 2937933"/>
              <a:gd name="connsiteY0" fmla="*/ 489665 h 3124200"/>
              <a:gd name="connsiteX1" fmla="*/ 489665 w 2937933"/>
              <a:gd name="connsiteY1" fmla="*/ 0 h 3124200"/>
              <a:gd name="connsiteX2" fmla="*/ 920558 w 2937933"/>
              <a:gd name="connsiteY2" fmla="*/ 0 h 3124200"/>
              <a:gd name="connsiteX3" fmla="*/ 1449380 w 2937933"/>
              <a:gd name="connsiteY3" fmla="*/ 0 h 3124200"/>
              <a:gd name="connsiteX4" fmla="*/ 1939031 w 2937933"/>
              <a:gd name="connsiteY4" fmla="*/ 0 h 3124200"/>
              <a:gd name="connsiteX5" fmla="*/ 2448268 w 2937933"/>
              <a:gd name="connsiteY5" fmla="*/ 0 h 3124200"/>
              <a:gd name="connsiteX6" fmla="*/ 2937933 w 2937933"/>
              <a:gd name="connsiteY6" fmla="*/ 489665 h 3124200"/>
              <a:gd name="connsiteX7" fmla="*/ 2937933 w 2937933"/>
              <a:gd name="connsiteY7" fmla="*/ 1004434 h 3124200"/>
              <a:gd name="connsiteX8" fmla="*/ 2937933 w 2937933"/>
              <a:gd name="connsiteY8" fmla="*/ 1583549 h 3124200"/>
              <a:gd name="connsiteX9" fmla="*/ 2937933 w 2937933"/>
              <a:gd name="connsiteY9" fmla="*/ 2055420 h 3124200"/>
              <a:gd name="connsiteX10" fmla="*/ 2937933 w 2937933"/>
              <a:gd name="connsiteY10" fmla="*/ 2634535 h 3124200"/>
              <a:gd name="connsiteX11" fmla="*/ 2448268 w 2937933"/>
              <a:gd name="connsiteY11" fmla="*/ 3124200 h 3124200"/>
              <a:gd name="connsiteX12" fmla="*/ 1939031 w 2937933"/>
              <a:gd name="connsiteY12" fmla="*/ 3124200 h 3124200"/>
              <a:gd name="connsiteX13" fmla="*/ 1429794 w 2937933"/>
              <a:gd name="connsiteY13" fmla="*/ 3124200 h 3124200"/>
              <a:gd name="connsiteX14" fmla="*/ 959730 w 2937933"/>
              <a:gd name="connsiteY14" fmla="*/ 3124200 h 3124200"/>
              <a:gd name="connsiteX15" fmla="*/ 489665 w 2937933"/>
              <a:gd name="connsiteY15" fmla="*/ 3124200 h 3124200"/>
              <a:gd name="connsiteX16" fmla="*/ 0 w 2937933"/>
              <a:gd name="connsiteY16" fmla="*/ 2634535 h 3124200"/>
              <a:gd name="connsiteX17" fmla="*/ 0 w 2937933"/>
              <a:gd name="connsiteY17" fmla="*/ 2119766 h 3124200"/>
              <a:gd name="connsiteX18" fmla="*/ 0 w 2937933"/>
              <a:gd name="connsiteY18" fmla="*/ 1562100 h 3124200"/>
              <a:gd name="connsiteX19" fmla="*/ 0 w 2937933"/>
              <a:gd name="connsiteY19" fmla="*/ 1090229 h 3124200"/>
              <a:gd name="connsiteX20" fmla="*/ 0 w 2937933"/>
              <a:gd name="connsiteY20" fmla="*/ 489665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37933" h="3124200" extrusionOk="0">
                <a:moveTo>
                  <a:pt x="0" y="489665"/>
                </a:moveTo>
                <a:cubicBezTo>
                  <a:pt x="-24283" y="196538"/>
                  <a:pt x="149104" y="-30157"/>
                  <a:pt x="489665" y="0"/>
                </a:cubicBezTo>
                <a:cubicBezTo>
                  <a:pt x="602713" y="-47923"/>
                  <a:pt x="751300" y="3978"/>
                  <a:pt x="920558" y="0"/>
                </a:cubicBezTo>
                <a:cubicBezTo>
                  <a:pt x="1089816" y="-3978"/>
                  <a:pt x="1284545" y="35468"/>
                  <a:pt x="1449380" y="0"/>
                </a:cubicBezTo>
                <a:cubicBezTo>
                  <a:pt x="1614215" y="-35468"/>
                  <a:pt x="1814455" y="50122"/>
                  <a:pt x="1939031" y="0"/>
                </a:cubicBezTo>
                <a:cubicBezTo>
                  <a:pt x="2063607" y="-50122"/>
                  <a:pt x="2337306" y="968"/>
                  <a:pt x="2448268" y="0"/>
                </a:cubicBezTo>
                <a:cubicBezTo>
                  <a:pt x="2746127" y="-36970"/>
                  <a:pt x="2966656" y="235753"/>
                  <a:pt x="2937933" y="489665"/>
                </a:cubicBezTo>
                <a:cubicBezTo>
                  <a:pt x="2971044" y="658233"/>
                  <a:pt x="2883597" y="858109"/>
                  <a:pt x="2937933" y="1004434"/>
                </a:cubicBezTo>
                <a:cubicBezTo>
                  <a:pt x="2992269" y="1150759"/>
                  <a:pt x="2873017" y="1439974"/>
                  <a:pt x="2937933" y="1583549"/>
                </a:cubicBezTo>
                <a:cubicBezTo>
                  <a:pt x="3002849" y="1727125"/>
                  <a:pt x="2909165" y="1936841"/>
                  <a:pt x="2937933" y="2055420"/>
                </a:cubicBezTo>
                <a:cubicBezTo>
                  <a:pt x="2966701" y="2173999"/>
                  <a:pt x="2889514" y="2401790"/>
                  <a:pt x="2937933" y="2634535"/>
                </a:cubicBezTo>
                <a:cubicBezTo>
                  <a:pt x="2958621" y="2889945"/>
                  <a:pt x="2723142" y="3082555"/>
                  <a:pt x="2448268" y="3124200"/>
                </a:cubicBezTo>
                <a:cubicBezTo>
                  <a:pt x="2258691" y="3125926"/>
                  <a:pt x="2060386" y="3101635"/>
                  <a:pt x="1939031" y="3124200"/>
                </a:cubicBezTo>
                <a:cubicBezTo>
                  <a:pt x="1817676" y="3146765"/>
                  <a:pt x="1623655" y="3098466"/>
                  <a:pt x="1429794" y="3124200"/>
                </a:cubicBezTo>
                <a:cubicBezTo>
                  <a:pt x="1235933" y="3149934"/>
                  <a:pt x="1154820" y="3122980"/>
                  <a:pt x="959730" y="3124200"/>
                </a:cubicBezTo>
                <a:cubicBezTo>
                  <a:pt x="764640" y="3125420"/>
                  <a:pt x="715485" y="3114406"/>
                  <a:pt x="489665" y="3124200"/>
                </a:cubicBezTo>
                <a:cubicBezTo>
                  <a:pt x="201619" y="3138547"/>
                  <a:pt x="10855" y="2958474"/>
                  <a:pt x="0" y="2634535"/>
                </a:cubicBezTo>
                <a:cubicBezTo>
                  <a:pt x="-40865" y="2498811"/>
                  <a:pt x="28517" y="2277207"/>
                  <a:pt x="0" y="2119766"/>
                </a:cubicBezTo>
                <a:cubicBezTo>
                  <a:pt x="-28517" y="1962325"/>
                  <a:pt x="53852" y="1684847"/>
                  <a:pt x="0" y="1562100"/>
                </a:cubicBezTo>
                <a:cubicBezTo>
                  <a:pt x="-53852" y="1439353"/>
                  <a:pt x="49893" y="1241293"/>
                  <a:pt x="0" y="1090229"/>
                </a:cubicBezTo>
                <a:cubicBezTo>
                  <a:pt x="-49893" y="939165"/>
                  <a:pt x="55365" y="681894"/>
                  <a:pt x="0" y="489665"/>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1757045" y="2681605"/>
            <a:ext cx="8565515" cy="3994150"/>
          </a:xfrm>
          <a:prstGeom prst="rect">
            <a:avLst/>
          </a:prstGeom>
        </p:spPr>
      </p:pic>
      <p:sp>
        <p:nvSpPr>
          <p:cNvPr id="2" name="云形 1"/>
          <p:cNvSpPr/>
          <p:nvPr/>
        </p:nvSpPr>
        <p:spPr>
          <a:xfrm>
            <a:off x="2554605" y="3188970"/>
            <a:ext cx="1747520" cy="47942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内容占位符 4">
            <a:extLst>
              <a:ext uri="{FF2B5EF4-FFF2-40B4-BE49-F238E27FC236}">
                <a16:creationId xmlns:a16="http://schemas.microsoft.com/office/drawing/2014/main" id="{8DCA1ACE-7122-4B62-8779-166F72AFEDFD}"/>
              </a:ext>
            </a:extLst>
          </p:cNvPr>
          <p:cNvSpPr txBox="1">
            <a:spLocks/>
          </p:cNvSpPr>
          <p:nvPr/>
        </p:nvSpPr>
        <p:spPr>
          <a:xfrm>
            <a:off x="1268730" y="1039495"/>
            <a:ext cx="9774555" cy="2808605"/>
          </a:xfrm>
          <a:prstGeom prst="rect">
            <a:avLst/>
          </a:prstGeom>
          <a:noFill/>
          <a:ln w="9525">
            <a:noFill/>
          </a:ln>
        </p:spPr>
        <p:txBody>
          <a:bodyPr anchor="t" anchorCtr="0">
            <a:normAutofit/>
          </a:bodyPr>
          <a:lstStyle>
            <a:lvl1pPr marL="228600" indent="-228600" algn="l" rtl="0" fontAlgn="base">
              <a:lnSpc>
                <a:spcPct val="120000"/>
              </a:lnSpc>
              <a:spcBef>
                <a:spcPts val="1000"/>
              </a:spcBef>
              <a:spcAft>
                <a:spcPct val="0"/>
              </a:spcAft>
              <a:buFont typeface="Arial" panose="02080604020202020204" pitchFamily="34" charset="0"/>
              <a:buChar char="•"/>
              <a:defRPr sz="2400" kern="1200">
                <a:solidFill>
                  <a:schemeClr val="tx1">
                    <a:lumMod val="50000"/>
                    <a:lumOff val="50000"/>
                  </a:schemeClr>
                </a:solidFill>
                <a:latin typeface="黑体" pitchFamily="49" charset="-122"/>
                <a:ea typeface="黑体" pitchFamily="49" charset="-122"/>
                <a:cs typeface="+mn-cs"/>
              </a:defRPr>
            </a:lvl1pPr>
            <a:lvl2pPr marL="685800" indent="-228600" algn="l" rtl="0" fontAlgn="base">
              <a:lnSpc>
                <a:spcPct val="120000"/>
              </a:lnSpc>
              <a:spcBef>
                <a:spcPts val="500"/>
              </a:spcBef>
              <a:spcAft>
                <a:spcPct val="0"/>
              </a:spcAft>
              <a:buFont typeface="Arial" panose="02080604020202020204" pitchFamily="34" charset="0"/>
              <a:buChar char="•"/>
              <a:defRPr sz="2000" kern="1200">
                <a:solidFill>
                  <a:schemeClr val="tx1">
                    <a:lumMod val="50000"/>
                    <a:lumOff val="50000"/>
                  </a:schemeClr>
                </a:solidFill>
                <a:latin typeface="黑体" pitchFamily="49" charset="-122"/>
                <a:ea typeface="黑体" pitchFamily="49" charset="-122"/>
                <a:cs typeface="+mn-cs"/>
              </a:defRPr>
            </a:lvl2pPr>
            <a:lvl3pPr marL="1143000" indent="-228600" algn="l" rtl="0" fontAlgn="base">
              <a:lnSpc>
                <a:spcPct val="120000"/>
              </a:lnSpc>
              <a:spcBef>
                <a:spcPts val="500"/>
              </a:spcBef>
              <a:spcAft>
                <a:spcPct val="0"/>
              </a:spcAft>
              <a:buFont typeface="Arial" panose="02080604020202020204" pitchFamily="34" charset="0"/>
              <a:buChar char="•"/>
              <a:defRPr sz="1800" kern="1200">
                <a:solidFill>
                  <a:schemeClr val="tx1">
                    <a:lumMod val="50000"/>
                    <a:lumOff val="50000"/>
                  </a:schemeClr>
                </a:solidFill>
                <a:latin typeface="黑体" pitchFamily="49" charset="-122"/>
                <a:ea typeface="黑体" pitchFamily="49" charset="-122"/>
                <a:cs typeface="+mn-cs"/>
              </a:defRPr>
            </a:lvl3pPr>
            <a:lvl4pPr marL="1600200" indent="-228600" algn="l" rtl="0" fontAlgn="base">
              <a:lnSpc>
                <a:spcPct val="120000"/>
              </a:lnSpc>
              <a:spcBef>
                <a:spcPts val="500"/>
              </a:spcBef>
              <a:spcAft>
                <a:spcPct val="0"/>
              </a:spcAft>
              <a:buFont typeface="Arial" panose="02080604020202020204" pitchFamily="34" charset="0"/>
              <a:buChar char="•"/>
              <a:defRPr sz="1800" kern="1200">
                <a:solidFill>
                  <a:schemeClr val="tx1">
                    <a:lumMod val="50000"/>
                    <a:lumOff val="50000"/>
                  </a:schemeClr>
                </a:solidFill>
                <a:latin typeface="黑体" pitchFamily="49" charset="-122"/>
                <a:ea typeface="黑体" pitchFamily="49" charset="-122"/>
                <a:cs typeface="+mn-cs"/>
              </a:defRPr>
            </a:lvl4pPr>
            <a:lvl5pPr marL="2057400" indent="-228600" algn="l" rtl="0" fontAlgn="base">
              <a:lnSpc>
                <a:spcPct val="120000"/>
              </a:lnSpc>
              <a:spcBef>
                <a:spcPts val="500"/>
              </a:spcBef>
              <a:spcAft>
                <a:spcPct val="0"/>
              </a:spcAft>
              <a:buFont typeface="Arial" panose="02080604020202020204" pitchFamily="34" charset="0"/>
              <a:buChar char="•"/>
              <a:defRPr sz="1800" kern="1200">
                <a:solidFill>
                  <a:schemeClr val="tx1">
                    <a:lumMod val="50000"/>
                    <a:lumOff val="50000"/>
                  </a:schemeClr>
                </a:solidFill>
                <a:latin typeface="黑体" pitchFamily="49" charset="-122"/>
                <a:ea typeface="黑体" pitchFamily="49"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marL="457200" lvl="1" indent="0">
              <a:buFont typeface="Arial" panose="02080604020202020204" pitchFamily="34" charset="0"/>
              <a:buNone/>
            </a:pPr>
            <a:r>
              <a:rPr lang="zh-CN" altLang="en-US" b="1" dirty="0">
                <a:solidFill>
                  <a:srgbClr val="FF0000"/>
                </a:solidFill>
              </a:rPr>
              <a:t>一、</a:t>
            </a:r>
            <a:r>
              <a:rPr lang="zh-CN" altLang="en-US" b="1" dirty="0">
                <a:solidFill>
                  <a:srgbClr val="FF0000"/>
                </a:solidFill>
                <a:sym typeface="+mn-ea"/>
              </a:rPr>
              <a:t>无法核验单价</a:t>
            </a:r>
            <a:r>
              <a:rPr lang="en-US" altLang="zh-CN" b="1" dirty="0">
                <a:solidFill>
                  <a:srgbClr val="FF0000"/>
                </a:solidFill>
                <a:sym typeface="+mn-ea"/>
              </a:rPr>
              <a:t>——</a:t>
            </a:r>
            <a:r>
              <a:rPr lang="zh-CN" altLang="en-US" b="1" dirty="0">
                <a:solidFill>
                  <a:srgbClr val="FF0000"/>
                </a:solidFill>
                <a:sym typeface="+mn-ea"/>
              </a:rPr>
              <a:t>入库明细中的产品规格和销售明细（发票）无法对应</a:t>
            </a:r>
            <a:endParaRPr lang="en-US" altLang="zh-CN" b="1" dirty="0">
              <a:solidFill>
                <a:srgbClr val="FF0000"/>
              </a:solidFill>
              <a:sym typeface="+mn-ea"/>
            </a:endParaRPr>
          </a:p>
          <a:p>
            <a:pPr marL="457200" lvl="1" indent="0">
              <a:buNone/>
            </a:pPr>
            <a:r>
              <a:rPr lang="zh-CN" altLang="en-US" sz="1600" b="1" dirty="0">
                <a:solidFill>
                  <a:schemeClr val="tx1"/>
                </a:solidFill>
                <a:sym typeface="+mn-ea"/>
              </a:rPr>
              <a:t>解决办法：</a:t>
            </a:r>
            <a:endParaRPr lang="zh-CN" altLang="en-US" sz="1400" dirty="0">
              <a:solidFill>
                <a:schemeClr val="tx1"/>
              </a:solidFill>
            </a:endParaRPr>
          </a:p>
          <a:p>
            <a:pPr marL="285750" indent="342265">
              <a:buFont typeface="Wingdings" panose="05000000000000000000" charset="0"/>
              <a:buChar char=""/>
            </a:pPr>
            <a:r>
              <a:rPr lang="zh-CN" altLang="en-US" sz="1400" dirty="0">
                <a:solidFill>
                  <a:schemeClr val="tx1"/>
                </a:solidFill>
                <a:sym typeface="+mn-ea"/>
              </a:rPr>
              <a:t>进一步询问企业单价折算的方法；</a:t>
            </a:r>
            <a:endParaRPr lang="zh-CN" altLang="en-US" sz="1400" dirty="0">
              <a:solidFill>
                <a:schemeClr val="tx1"/>
              </a:solidFill>
            </a:endParaRPr>
          </a:p>
          <a:p>
            <a:pPr marL="285750" indent="342265">
              <a:buFont typeface="Wingdings" panose="05000000000000000000" charset="0"/>
              <a:buChar char=""/>
            </a:pPr>
            <a:r>
              <a:rPr lang="zh-CN" altLang="en-US" sz="1400" dirty="0">
                <a:solidFill>
                  <a:schemeClr val="tx1"/>
                </a:solidFill>
                <a:sym typeface="+mn-ea"/>
              </a:rPr>
              <a:t>如无法提供折算中间过程，则需要提供一份情况说明。</a:t>
            </a:r>
          </a:p>
          <a:p>
            <a:pPr marL="457200" lvl="1" indent="0">
              <a:buFont typeface="Arial" panose="02080604020202020204" pitchFamily="34" charset="0"/>
              <a:buNone/>
            </a:pPr>
            <a:endParaRPr lang="zh-CN" altLang="en-US" b="1" dirty="0">
              <a:solidFill>
                <a:srgbClr val="FF0000"/>
              </a:solidFill>
              <a:sym typeface="+mn-ea"/>
            </a:endParaRPr>
          </a:p>
          <a:p>
            <a:pPr marL="457200" lvl="1" indent="0">
              <a:buFont typeface="Arial" panose="02080604020202020204" pitchFamily="34" charset="0"/>
              <a:buNone/>
            </a:pPr>
            <a:endParaRPr lang="zh-CN" altLang="en-US" sz="1800" dirty="0">
              <a:solidFill>
                <a:srgbClr val="FF0000"/>
              </a:solidFill>
              <a:sym typeface="+mn-ea"/>
            </a:endParaRPr>
          </a:p>
        </p:txBody>
      </p:sp>
      <p:sp>
        <p:nvSpPr>
          <p:cNvPr id="11" name="标题 2">
            <a:extLst>
              <a:ext uri="{FF2B5EF4-FFF2-40B4-BE49-F238E27FC236}">
                <a16:creationId xmlns:a16="http://schemas.microsoft.com/office/drawing/2014/main" id="{26BC352B-C3E8-4364-B05C-6449BCA1C41E}"/>
              </a:ext>
            </a:extLst>
          </p:cNvPr>
          <p:cNvSpPr>
            <a:spLocks noGrp="1"/>
          </p:cNvSpPr>
          <p:nvPr>
            <p:ph type="title"/>
          </p:nvPr>
        </p:nvSpPr>
        <p:spPr>
          <a:xfrm>
            <a:off x="1268730" y="276226"/>
            <a:ext cx="9774555" cy="518160"/>
          </a:xfrm>
        </p:spPr>
        <p:txBody>
          <a:bodyPr/>
          <a:lstStyle/>
          <a:p>
            <a:r>
              <a:rPr lang="zh-CN" altLang="en-US" dirty="0"/>
              <a:t>目前集中出现的问题</a:t>
            </a:r>
          </a:p>
        </p:txBody>
      </p:sp>
      <p:sp>
        <p:nvSpPr>
          <p:cNvPr id="12" name="文本框 31">
            <a:extLst>
              <a:ext uri="{FF2B5EF4-FFF2-40B4-BE49-F238E27FC236}">
                <a16:creationId xmlns:a16="http://schemas.microsoft.com/office/drawing/2014/main" id="{E6541DF5-2C36-480D-8EB7-DC60B69C38B0}"/>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11</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268730" y="1039495"/>
            <a:ext cx="8896985" cy="2927985"/>
          </a:xfrm>
        </p:spPr>
        <p:txBody>
          <a:bodyPr>
            <a:normAutofit lnSpcReduction="10000"/>
          </a:bodyPr>
          <a:lstStyle/>
          <a:p>
            <a:pPr marL="457200" lvl="1" indent="0">
              <a:buNone/>
            </a:pPr>
            <a:r>
              <a:rPr sz="2400" b="1" dirty="0" err="1">
                <a:solidFill>
                  <a:schemeClr val="tx1"/>
                </a:solidFill>
              </a:rPr>
              <a:t>二、</a:t>
            </a:r>
            <a:r>
              <a:rPr sz="2400" b="1" dirty="0" err="1">
                <a:solidFill>
                  <a:schemeClr val="tx1"/>
                </a:solidFill>
                <a:sym typeface="+mn-ea"/>
              </a:rPr>
              <a:t>无法用生产法计算产值</a:t>
            </a:r>
            <a:endParaRPr sz="2400" b="1" dirty="0">
              <a:solidFill>
                <a:schemeClr val="tx1"/>
              </a:solidFill>
              <a:sym typeface="+mn-ea"/>
            </a:endParaRPr>
          </a:p>
          <a:p>
            <a:pPr marL="457200" lvl="1" indent="0">
              <a:buNone/>
            </a:pPr>
            <a:r>
              <a:rPr sz="2400" b="1" dirty="0" err="1">
                <a:solidFill>
                  <a:schemeClr val="tx1"/>
                </a:solidFill>
                <a:sym typeface="+mn-ea"/>
              </a:rPr>
              <a:t>解决办法</a:t>
            </a:r>
            <a:r>
              <a:rPr sz="2400" b="1" dirty="0">
                <a:solidFill>
                  <a:schemeClr val="tx1"/>
                </a:solidFill>
                <a:sym typeface="+mn-ea"/>
              </a:rPr>
              <a:t>：</a:t>
            </a:r>
          </a:p>
          <a:p>
            <a:pPr marL="742950" lvl="1" indent="-285750">
              <a:buFont typeface="Wingdings" panose="05000000000000000000" charset="0"/>
              <a:buChar char=""/>
            </a:pPr>
            <a:r>
              <a:rPr dirty="0" err="1">
                <a:solidFill>
                  <a:schemeClr val="tx1"/>
                </a:solidFill>
                <a:sym typeface="+mn-ea"/>
              </a:rPr>
              <a:t>企业提交情况说明</a:t>
            </a:r>
            <a:r>
              <a:rPr lang="en-US" altLang="zh-CN" dirty="0">
                <a:solidFill>
                  <a:schemeClr val="tx1"/>
                </a:solidFill>
                <a:sym typeface="+mn-ea"/>
              </a:rPr>
              <a:t>——</a:t>
            </a:r>
            <a:r>
              <a:rPr dirty="0" err="1">
                <a:solidFill>
                  <a:schemeClr val="tx1"/>
                </a:solidFill>
                <a:sym typeface="+mn-ea"/>
              </a:rPr>
              <a:t>具体说明无法计算的原因</a:t>
            </a:r>
            <a:endParaRPr dirty="0">
              <a:solidFill>
                <a:schemeClr val="tx1"/>
              </a:solidFill>
              <a:sym typeface="+mn-ea"/>
            </a:endParaRPr>
          </a:p>
          <a:p>
            <a:pPr marL="742950" lvl="1" indent="-285750">
              <a:buFont typeface="Wingdings" panose="05000000000000000000" charset="0"/>
              <a:buChar char=""/>
            </a:pPr>
            <a:r>
              <a:rPr dirty="0" err="1">
                <a:solidFill>
                  <a:schemeClr val="tx1"/>
                </a:solidFill>
                <a:sym typeface="+mn-ea"/>
              </a:rPr>
              <a:t>产品入库明细</a:t>
            </a:r>
            <a:endParaRPr dirty="0">
              <a:solidFill>
                <a:schemeClr val="tx1"/>
              </a:solidFill>
              <a:sym typeface="+mn-ea"/>
            </a:endParaRPr>
          </a:p>
          <a:p>
            <a:pPr marL="742950" lvl="1" indent="-285750">
              <a:buFont typeface="Wingdings" panose="05000000000000000000" charset="0"/>
              <a:buChar char=""/>
            </a:pPr>
            <a:r>
              <a:rPr dirty="0" err="1">
                <a:solidFill>
                  <a:schemeClr val="tx1"/>
                </a:solidFill>
                <a:sym typeface="+mn-ea"/>
              </a:rPr>
              <a:t>销售明细</a:t>
            </a:r>
            <a:r>
              <a:rPr dirty="0">
                <a:solidFill>
                  <a:schemeClr val="tx1"/>
                </a:solidFill>
                <a:sym typeface="+mn-ea"/>
              </a:rPr>
              <a:t>——</a:t>
            </a:r>
            <a:r>
              <a:rPr dirty="0" err="1">
                <a:solidFill>
                  <a:schemeClr val="tx1"/>
                </a:solidFill>
                <a:sym typeface="+mn-ea"/>
              </a:rPr>
              <a:t>剔除贸易等与生产无关的收入</a:t>
            </a:r>
            <a:endParaRPr dirty="0">
              <a:solidFill>
                <a:schemeClr val="tx1"/>
              </a:solidFill>
              <a:sym typeface="+mn-ea"/>
            </a:endParaRPr>
          </a:p>
          <a:p>
            <a:pPr marL="742950" lvl="1" indent="-285750">
              <a:buFont typeface="Wingdings" panose="05000000000000000000" charset="0"/>
              <a:buChar char=""/>
            </a:pPr>
            <a:r>
              <a:rPr dirty="0" err="1">
                <a:solidFill>
                  <a:srgbClr val="FF0000"/>
                </a:solidFill>
                <a:sym typeface="+mn-ea"/>
              </a:rPr>
              <a:t>库存商品科目余额表、明细账</a:t>
            </a:r>
            <a:endParaRPr dirty="0">
              <a:solidFill>
                <a:srgbClr val="FF0000"/>
              </a:solidFill>
              <a:sym typeface="+mn-ea"/>
            </a:endParaRPr>
          </a:p>
          <a:p>
            <a:pPr marL="742950" lvl="1" indent="-285750">
              <a:buFont typeface="Wingdings" panose="05000000000000000000" charset="0"/>
              <a:buChar char=""/>
            </a:pPr>
            <a:r>
              <a:rPr dirty="0">
                <a:solidFill>
                  <a:schemeClr val="tx1"/>
                </a:solidFill>
                <a:sym typeface="+mn-ea"/>
              </a:rPr>
              <a:t>项目合同</a:t>
            </a:r>
            <a:r>
              <a:rPr lang="en-US" altLang="zh-CN" dirty="0">
                <a:solidFill>
                  <a:schemeClr val="tx1"/>
                </a:solidFill>
                <a:sym typeface="+mn-ea"/>
              </a:rPr>
              <a:t>——</a:t>
            </a:r>
            <a:r>
              <a:rPr dirty="0">
                <a:solidFill>
                  <a:schemeClr val="tx1"/>
                </a:solidFill>
                <a:sym typeface="+mn-ea"/>
              </a:rPr>
              <a:t>体现当月进度</a:t>
            </a:r>
          </a:p>
        </p:txBody>
      </p:sp>
      <p:grpSp>
        <p:nvGrpSpPr>
          <p:cNvPr id="3" name="组合 2"/>
          <p:cNvGrpSpPr/>
          <p:nvPr/>
        </p:nvGrpSpPr>
        <p:grpSpPr>
          <a:xfrm>
            <a:off x="1268730" y="4212589"/>
            <a:ext cx="8670290" cy="2155190"/>
            <a:chOff x="1228" y="6248"/>
            <a:chExt cx="12141" cy="3394"/>
          </a:xfrm>
        </p:grpSpPr>
        <p:sp>
          <p:nvSpPr>
            <p:cNvPr id="2" name="文本框 1"/>
            <p:cNvSpPr txBox="1"/>
            <p:nvPr/>
          </p:nvSpPr>
          <p:spPr>
            <a:xfrm>
              <a:off x="1617" y="6456"/>
              <a:ext cx="11363" cy="2979"/>
            </a:xfrm>
            <a:prstGeom prst="rect">
              <a:avLst/>
            </a:prstGeom>
            <a:noFill/>
          </p:spPr>
          <p:txBody>
            <a:bodyPr wrap="square" rtlCol="0">
              <a:spAutoFit/>
            </a:bodyPr>
            <a:lstStyle/>
            <a:p>
              <a:pPr>
                <a:lnSpc>
                  <a:spcPct val="150000"/>
                </a:lnSpc>
              </a:pPr>
              <a:r>
                <a:rPr lang="zh-CN" altLang="en-US" spc="150">
                  <a:uFillTx/>
                  <a:latin typeface="方正小标宋_GBK" panose="02000000000000000000" charset="-122"/>
                  <a:ea typeface="方正小标宋_GBK" panose="02000000000000000000" charset="-122"/>
                </a:rPr>
                <a:t>注意：生产周期较长的产品，原则上按</a:t>
              </a:r>
              <a:r>
                <a:rPr lang="zh-CN" altLang="en-US" sz="2000" spc="150">
                  <a:solidFill>
                    <a:srgbClr val="FF0000"/>
                  </a:solidFill>
                  <a:uFillTx/>
                  <a:latin typeface="方正小标宋_GBK" panose="02000000000000000000" charset="-122"/>
                  <a:ea typeface="方正小标宋_GBK" panose="02000000000000000000" charset="-122"/>
                </a:rPr>
                <a:t>在制品的产值期末期初差额</a:t>
              </a:r>
              <a:r>
                <a:rPr lang="zh-CN" altLang="en-US" spc="150">
                  <a:uFillTx/>
                  <a:latin typeface="方正小标宋_GBK" panose="02000000000000000000" charset="-122"/>
                  <a:ea typeface="方正小标宋_GBK" panose="02000000000000000000" charset="-122"/>
                </a:rPr>
                <a:t>计算工业总产值。在制品产值根据企业</a:t>
              </a:r>
              <a:r>
                <a:rPr lang="zh-CN" altLang="en-US" sz="2000" spc="150">
                  <a:solidFill>
                    <a:srgbClr val="FF0000"/>
                  </a:solidFill>
                  <a:uFillTx/>
                  <a:latin typeface="方正小标宋_GBK" panose="02000000000000000000" charset="-122"/>
                  <a:ea typeface="方正小标宋_GBK" panose="02000000000000000000" charset="-122"/>
                </a:rPr>
                <a:t>财务科目</a:t>
              </a:r>
              <a:r>
                <a:rPr lang="zh-CN" altLang="en-US" spc="150">
                  <a:uFillTx/>
                  <a:latin typeface="方正小标宋_GBK" panose="02000000000000000000" charset="-122"/>
                  <a:ea typeface="方正小标宋_GBK" panose="02000000000000000000" charset="-122"/>
                </a:rPr>
                <a:t>填报。如缺少财务核算记录，可以按照实际完成量或生产产品已用时间和总时间的</a:t>
              </a:r>
              <a:r>
                <a:rPr lang="zh-CN" altLang="en-US" sz="2000" spc="150">
                  <a:solidFill>
                    <a:srgbClr val="FF0000"/>
                  </a:solidFill>
                  <a:uFillTx/>
                  <a:latin typeface="方正小标宋_GBK" panose="02000000000000000000" charset="-122"/>
                  <a:ea typeface="方正小标宋_GBK" panose="02000000000000000000" charset="-122"/>
                </a:rPr>
                <a:t>比例依据合同额</a:t>
              </a:r>
              <a:r>
                <a:rPr lang="zh-CN" altLang="en-US" spc="150">
                  <a:uFillTx/>
                  <a:latin typeface="方正小标宋_GBK" panose="02000000000000000000" charset="-122"/>
                  <a:ea typeface="方正小标宋_GBK" panose="02000000000000000000" charset="-122"/>
                </a:rPr>
                <a:t>进行核定。</a:t>
              </a:r>
            </a:p>
          </p:txBody>
        </p:sp>
        <p:sp>
          <p:nvSpPr>
            <p:cNvPr id="12" name="矩形: 圆角 3"/>
            <p:cNvSpPr/>
            <p:nvPr/>
          </p:nvSpPr>
          <p:spPr>
            <a:xfrm>
              <a:off x="1228" y="6248"/>
              <a:ext cx="12141" cy="3394"/>
            </a:xfrm>
            <a:custGeom>
              <a:avLst/>
              <a:gdLst>
                <a:gd name="connsiteX0" fmla="*/ 0 w 2937933"/>
                <a:gd name="connsiteY0" fmla="*/ 489665 h 3124200"/>
                <a:gd name="connsiteX1" fmla="*/ 489665 w 2937933"/>
                <a:gd name="connsiteY1" fmla="*/ 0 h 3124200"/>
                <a:gd name="connsiteX2" fmla="*/ 920558 w 2937933"/>
                <a:gd name="connsiteY2" fmla="*/ 0 h 3124200"/>
                <a:gd name="connsiteX3" fmla="*/ 1449380 w 2937933"/>
                <a:gd name="connsiteY3" fmla="*/ 0 h 3124200"/>
                <a:gd name="connsiteX4" fmla="*/ 1939031 w 2937933"/>
                <a:gd name="connsiteY4" fmla="*/ 0 h 3124200"/>
                <a:gd name="connsiteX5" fmla="*/ 2448268 w 2937933"/>
                <a:gd name="connsiteY5" fmla="*/ 0 h 3124200"/>
                <a:gd name="connsiteX6" fmla="*/ 2937933 w 2937933"/>
                <a:gd name="connsiteY6" fmla="*/ 489665 h 3124200"/>
                <a:gd name="connsiteX7" fmla="*/ 2937933 w 2937933"/>
                <a:gd name="connsiteY7" fmla="*/ 1004434 h 3124200"/>
                <a:gd name="connsiteX8" fmla="*/ 2937933 w 2937933"/>
                <a:gd name="connsiteY8" fmla="*/ 1583549 h 3124200"/>
                <a:gd name="connsiteX9" fmla="*/ 2937933 w 2937933"/>
                <a:gd name="connsiteY9" fmla="*/ 2055420 h 3124200"/>
                <a:gd name="connsiteX10" fmla="*/ 2937933 w 2937933"/>
                <a:gd name="connsiteY10" fmla="*/ 2634535 h 3124200"/>
                <a:gd name="connsiteX11" fmla="*/ 2448268 w 2937933"/>
                <a:gd name="connsiteY11" fmla="*/ 3124200 h 3124200"/>
                <a:gd name="connsiteX12" fmla="*/ 1939031 w 2937933"/>
                <a:gd name="connsiteY12" fmla="*/ 3124200 h 3124200"/>
                <a:gd name="connsiteX13" fmla="*/ 1429794 w 2937933"/>
                <a:gd name="connsiteY13" fmla="*/ 3124200 h 3124200"/>
                <a:gd name="connsiteX14" fmla="*/ 959730 w 2937933"/>
                <a:gd name="connsiteY14" fmla="*/ 3124200 h 3124200"/>
                <a:gd name="connsiteX15" fmla="*/ 489665 w 2937933"/>
                <a:gd name="connsiteY15" fmla="*/ 3124200 h 3124200"/>
                <a:gd name="connsiteX16" fmla="*/ 0 w 2937933"/>
                <a:gd name="connsiteY16" fmla="*/ 2634535 h 3124200"/>
                <a:gd name="connsiteX17" fmla="*/ 0 w 2937933"/>
                <a:gd name="connsiteY17" fmla="*/ 2119766 h 3124200"/>
                <a:gd name="connsiteX18" fmla="*/ 0 w 2937933"/>
                <a:gd name="connsiteY18" fmla="*/ 1562100 h 3124200"/>
                <a:gd name="connsiteX19" fmla="*/ 0 w 2937933"/>
                <a:gd name="connsiteY19" fmla="*/ 1090229 h 3124200"/>
                <a:gd name="connsiteX20" fmla="*/ 0 w 2937933"/>
                <a:gd name="connsiteY20" fmla="*/ 489665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37933" h="3124200" extrusionOk="0">
                  <a:moveTo>
                    <a:pt x="0" y="489665"/>
                  </a:moveTo>
                  <a:cubicBezTo>
                    <a:pt x="-24283" y="196538"/>
                    <a:pt x="149104" y="-30157"/>
                    <a:pt x="489665" y="0"/>
                  </a:cubicBezTo>
                  <a:cubicBezTo>
                    <a:pt x="602713" y="-47923"/>
                    <a:pt x="751300" y="3978"/>
                    <a:pt x="920558" y="0"/>
                  </a:cubicBezTo>
                  <a:cubicBezTo>
                    <a:pt x="1089816" y="-3978"/>
                    <a:pt x="1284545" y="35468"/>
                    <a:pt x="1449380" y="0"/>
                  </a:cubicBezTo>
                  <a:cubicBezTo>
                    <a:pt x="1614215" y="-35468"/>
                    <a:pt x="1814455" y="50122"/>
                    <a:pt x="1939031" y="0"/>
                  </a:cubicBezTo>
                  <a:cubicBezTo>
                    <a:pt x="2063607" y="-50122"/>
                    <a:pt x="2337306" y="968"/>
                    <a:pt x="2448268" y="0"/>
                  </a:cubicBezTo>
                  <a:cubicBezTo>
                    <a:pt x="2746127" y="-36970"/>
                    <a:pt x="2966656" y="235753"/>
                    <a:pt x="2937933" y="489665"/>
                  </a:cubicBezTo>
                  <a:cubicBezTo>
                    <a:pt x="2971044" y="658233"/>
                    <a:pt x="2883597" y="858109"/>
                    <a:pt x="2937933" y="1004434"/>
                  </a:cubicBezTo>
                  <a:cubicBezTo>
                    <a:pt x="2992269" y="1150759"/>
                    <a:pt x="2873017" y="1439974"/>
                    <a:pt x="2937933" y="1583549"/>
                  </a:cubicBezTo>
                  <a:cubicBezTo>
                    <a:pt x="3002849" y="1727125"/>
                    <a:pt x="2909165" y="1936841"/>
                    <a:pt x="2937933" y="2055420"/>
                  </a:cubicBezTo>
                  <a:cubicBezTo>
                    <a:pt x="2966701" y="2173999"/>
                    <a:pt x="2889514" y="2401790"/>
                    <a:pt x="2937933" y="2634535"/>
                  </a:cubicBezTo>
                  <a:cubicBezTo>
                    <a:pt x="2958621" y="2889945"/>
                    <a:pt x="2723142" y="3082555"/>
                    <a:pt x="2448268" y="3124200"/>
                  </a:cubicBezTo>
                  <a:cubicBezTo>
                    <a:pt x="2258691" y="3125926"/>
                    <a:pt x="2060386" y="3101635"/>
                    <a:pt x="1939031" y="3124200"/>
                  </a:cubicBezTo>
                  <a:cubicBezTo>
                    <a:pt x="1817676" y="3146765"/>
                    <a:pt x="1623655" y="3098466"/>
                    <a:pt x="1429794" y="3124200"/>
                  </a:cubicBezTo>
                  <a:cubicBezTo>
                    <a:pt x="1235933" y="3149934"/>
                    <a:pt x="1154820" y="3122980"/>
                    <a:pt x="959730" y="3124200"/>
                  </a:cubicBezTo>
                  <a:cubicBezTo>
                    <a:pt x="764640" y="3125420"/>
                    <a:pt x="715485" y="3114406"/>
                    <a:pt x="489665" y="3124200"/>
                  </a:cubicBezTo>
                  <a:cubicBezTo>
                    <a:pt x="201619" y="3138547"/>
                    <a:pt x="10855" y="2958474"/>
                    <a:pt x="0" y="2634535"/>
                  </a:cubicBezTo>
                  <a:cubicBezTo>
                    <a:pt x="-40865" y="2498811"/>
                    <a:pt x="28517" y="2277207"/>
                    <a:pt x="0" y="2119766"/>
                  </a:cubicBezTo>
                  <a:cubicBezTo>
                    <a:pt x="-28517" y="1962325"/>
                    <a:pt x="53852" y="1684847"/>
                    <a:pt x="0" y="1562100"/>
                  </a:cubicBezTo>
                  <a:cubicBezTo>
                    <a:pt x="-53852" y="1439353"/>
                    <a:pt x="49893" y="1241293"/>
                    <a:pt x="0" y="1090229"/>
                  </a:cubicBezTo>
                  <a:cubicBezTo>
                    <a:pt x="-49893" y="939165"/>
                    <a:pt x="55365" y="681894"/>
                    <a:pt x="0" y="489665"/>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grpSp>
      <p:sp>
        <p:nvSpPr>
          <p:cNvPr id="9" name="标题 2">
            <a:extLst>
              <a:ext uri="{FF2B5EF4-FFF2-40B4-BE49-F238E27FC236}">
                <a16:creationId xmlns:a16="http://schemas.microsoft.com/office/drawing/2014/main" id="{F2ACC347-C2BA-41A7-B1D4-DE28517C79F5}"/>
              </a:ext>
            </a:extLst>
          </p:cNvPr>
          <p:cNvSpPr>
            <a:spLocks noGrp="1"/>
          </p:cNvSpPr>
          <p:nvPr>
            <p:ph type="title"/>
          </p:nvPr>
        </p:nvSpPr>
        <p:spPr>
          <a:xfrm>
            <a:off x="1268730" y="276226"/>
            <a:ext cx="9774555" cy="518160"/>
          </a:xfrm>
        </p:spPr>
        <p:txBody>
          <a:bodyPr/>
          <a:lstStyle/>
          <a:p>
            <a:r>
              <a:rPr lang="zh-CN" altLang="en-US" dirty="0"/>
              <a:t>目前集中出现的问题</a:t>
            </a:r>
          </a:p>
        </p:txBody>
      </p:sp>
      <p:sp>
        <p:nvSpPr>
          <p:cNvPr id="10" name="文本框 31">
            <a:extLst>
              <a:ext uri="{FF2B5EF4-FFF2-40B4-BE49-F238E27FC236}">
                <a16:creationId xmlns:a16="http://schemas.microsoft.com/office/drawing/2014/main" id="{0AF407B0-BEE1-4B92-B9CE-DDAA4DB1DAD1}"/>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11</a:t>
            </a: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268730" y="1039495"/>
            <a:ext cx="10066020" cy="5178425"/>
          </a:xfrm>
        </p:spPr>
        <p:txBody>
          <a:bodyPr>
            <a:normAutofit/>
          </a:bodyPr>
          <a:lstStyle/>
          <a:p>
            <a:pPr marL="457200" lvl="1" indent="0">
              <a:buNone/>
            </a:pPr>
            <a:r>
              <a:rPr sz="2400" b="1" dirty="0">
                <a:solidFill>
                  <a:schemeClr val="tx1"/>
                </a:solidFill>
              </a:rPr>
              <a:t>三、开票金额（应税销售额）与产值（销售产值）存在较大差异</a:t>
            </a:r>
            <a:endParaRPr sz="2400" b="1" dirty="0">
              <a:solidFill>
                <a:schemeClr val="tx1"/>
              </a:solidFill>
              <a:sym typeface="+mn-ea"/>
            </a:endParaRPr>
          </a:p>
          <a:p>
            <a:pPr marL="457200" lvl="1" indent="0">
              <a:buNone/>
            </a:pPr>
            <a:r>
              <a:rPr dirty="0" err="1">
                <a:solidFill>
                  <a:schemeClr val="tx1"/>
                </a:solidFill>
                <a:sym typeface="+mn-ea"/>
              </a:rPr>
              <a:t>虽然合理，但差异较大则需要说明情况</a:t>
            </a:r>
            <a:endParaRPr dirty="0">
              <a:solidFill>
                <a:schemeClr val="tx1"/>
              </a:solidFill>
              <a:sym typeface="+mn-ea"/>
            </a:endParaRPr>
          </a:p>
          <a:p>
            <a:pPr marL="457200" lvl="1" indent="0">
              <a:buNone/>
            </a:pPr>
            <a:endParaRPr dirty="0">
              <a:solidFill>
                <a:schemeClr val="tx1"/>
              </a:solidFill>
              <a:sym typeface="+mn-ea"/>
            </a:endParaRPr>
          </a:p>
          <a:p>
            <a:pPr marL="457200" lvl="1" indent="0">
              <a:buFont typeface="Wingdings" panose="05000000000000000000" charset="0"/>
              <a:buNone/>
            </a:pPr>
            <a:r>
              <a:rPr sz="2400" b="1" dirty="0" err="1">
                <a:solidFill>
                  <a:schemeClr val="tx1"/>
                </a:solidFill>
                <a:sym typeface="+mn-ea"/>
              </a:rPr>
              <a:t>四、无法提供发票等相关凭证</a:t>
            </a:r>
            <a:endParaRPr sz="2400" b="1" dirty="0">
              <a:solidFill>
                <a:schemeClr val="tx1"/>
              </a:solidFill>
              <a:sym typeface="+mn-ea"/>
            </a:endParaRPr>
          </a:p>
          <a:p>
            <a:pPr marL="457200" lvl="1" indent="0">
              <a:buFont typeface="Wingdings" panose="05000000000000000000" charset="0"/>
              <a:buNone/>
            </a:pPr>
            <a:r>
              <a:rPr dirty="0" err="1">
                <a:solidFill>
                  <a:schemeClr val="tx1"/>
                </a:solidFill>
                <a:sym typeface="+mn-ea"/>
              </a:rPr>
              <a:t>说明无法提供的具体原因</a:t>
            </a:r>
            <a:endParaRPr sz="2400" b="1" dirty="0">
              <a:solidFill>
                <a:schemeClr val="tx1"/>
              </a:solidFill>
              <a:sym typeface="+mn-ea"/>
            </a:endParaRPr>
          </a:p>
          <a:p>
            <a:pPr marL="457200" lvl="1" indent="0">
              <a:buNone/>
            </a:pPr>
            <a:endParaRPr sz="2400" b="1" dirty="0">
              <a:solidFill>
                <a:schemeClr val="tx1"/>
              </a:solidFill>
              <a:sym typeface="+mn-ea"/>
            </a:endParaRPr>
          </a:p>
          <a:p>
            <a:pPr marL="457200" lvl="1" indent="0">
              <a:buNone/>
            </a:pPr>
            <a:r>
              <a:rPr sz="2400" b="1" dirty="0" err="1">
                <a:solidFill>
                  <a:schemeClr val="tx1"/>
                </a:solidFill>
                <a:sym typeface="+mn-ea"/>
              </a:rPr>
              <a:t>解决办法</a:t>
            </a:r>
            <a:r>
              <a:rPr sz="2400" b="1" dirty="0">
                <a:solidFill>
                  <a:schemeClr val="tx1"/>
                </a:solidFill>
                <a:sym typeface="+mn-ea"/>
              </a:rPr>
              <a:t>：</a:t>
            </a:r>
          </a:p>
          <a:p>
            <a:pPr marL="742950" lvl="1" indent="-285750">
              <a:buFont typeface="Wingdings" panose="05000000000000000000" charset="0"/>
              <a:buChar char=""/>
            </a:pPr>
            <a:r>
              <a:rPr sz="2400" dirty="0" err="1">
                <a:solidFill>
                  <a:schemeClr val="tx1"/>
                </a:solidFill>
                <a:sym typeface="+mn-ea"/>
              </a:rPr>
              <a:t>企业提交具体的</a:t>
            </a:r>
            <a:r>
              <a:rPr sz="3200" dirty="0" err="1">
                <a:solidFill>
                  <a:srgbClr val="FF0000"/>
                </a:solidFill>
                <a:sym typeface="+mn-ea"/>
              </a:rPr>
              <a:t>情况说明</a:t>
            </a:r>
            <a:endParaRPr sz="3200" b="1" dirty="0">
              <a:solidFill>
                <a:srgbClr val="FF0000"/>
              </a:solidFill>
              <a:sym typeface="+mn-ea"/>
            </a:endParaRPr>
          </a:p>
        </p:txBody>
      </p:sp>
      <p:sp>
        <p:nvSpPr>
          <p:cNvPr id="6" name="标题 2">
            <a:extLst>
              <a:ext uri="{FF2B5EF4-FFF2-40B4-BE49-F238E27FC236}">
                <a16:creationId xmlns:a16="http://schemas.microsoft.com/office/drawing/2014/main" id="{AB0B0F03-AB98-4939-997B-3EBF438A16E1}"/>
              </a:ext>
            </a:extLst>
          </p:cNvPr>
          <p:cNvSpPr>
            <a:spLocks noGrp="1"/>
          </p:cNvSpPr>
          <p:nvPr>
            <p:ph type="title"/>
          </p:nvPr>
        </p:nvSpPr>
        <p:spPr>
          <a:xfrm>
            <a:off x="1268730" y="276226"/>
            <a:ext cx="9774555" cy="518160"/>
          </a:xfrm>
        </p:spPr>
        <p:txBody>
          <a:bodyPr/>
          <a:lstStyle/>
          <a:p>
            <a:r>
              <a:rPr lang="zh-CN" altLang="en-US" dirty="0"/>
              <a:t>目前集中出现的问题</a:t>
            </a:r>
          </a:p>
        </p:txBody>
      </p:sp>
      <p:sp>
        <p:nvSpPr>
          <p:cNvPr id="7" name="文本框 31">
            <a:extLst>
              <a:ext uri="{FF2B5EF4-FFF2-40B4-BE49-F238E27FC236}">
                <a16:creationId xmlns:a16="http://schemas.microsoft.com/office/drawing/2014/main" id="{6CD53EB0-F380-436C-A36B-D1D1AAC1A028}"/>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11</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6110378" y="1756907"/>
            <a:ext cx="4339086" cy="477040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339072" y="1756907"/>
            <a:ext cx="4339086" cy="477040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701380" y="1998719"/>
            <a:ext cx="3726612" cy="4246245"/>
          </a:xfrm>
          <a:prstGeom prst="rect">
            <a:avLst/>
          </a:prstGeom>
          <a:noFill/>
        </p:spPr>
        <p:txBody>
          <a:bodyPr wrap="square" rtlCol="0">
            <a:spAutoFit/>
          </a:bodyPr>
          <a:lstStyle/>
          <a:p>
            <a:pPr>
              <a:lnSpc>
                <a:spcPct val="150000"/>
              </a:lnSpc>
            </a:pPr>
            <a:r>
              <a:rPr lang="zh-CN" altLang="en-US" sz="1800" dirty="0">
                <a:latin typeface="+mn-ea"/>
              </a:rPr>
              <a:t>独立核算法人：工业企业指从事工业生产经营活动的单位。</a:t>
            </a:r>
            <a:endParaRPr lang="en-US" altLang="zh-CN" sz="1800" dirty="0">
              <a:latin typeface="+mn-ea"/>
            </a:endParaRPr>
          </a:p>
          <a:p>
            <a:pPr>
              <a:lnSpc>
                <a:spcPct val="150000"/>
              </a:lnSpc>
            </a:pPr>
            <a:r>
              <a:rPr lang="zh-CN" altLang="en-US" sz="1800" dirty="0">
                <a:latin typeface="+mn-ea"/>
              </a:rPr>
              <a:t>独立核算法人工业企业应同时具备以下条件：</a:t>
            </a:r>
            <a:endParaRPr lang="en-US" altLang="zh-CN" sz="1800" dirty="0">
              <a:latin typeface="+mn-ea"/>
            </a:endParaRPr>
          </a:p>
          <a:p>
            <a:pPr>
              <a:lnSpc>
                <a:spcPct val="150000"/>
              </a:lnSpc>
            </a:pPr>
            <a:r>
              <a:rPr lang="zh-CN" altLang="en-US" sz="1800" dirty="0">
                <a:latin typeface="+mn-ea"/>
              </a:rPr>
              <a:t>①依法成立，有自己的名称、组织机构和场所，能够承担民事责任；</a:t>
            </a:r>
            <a:endParaRPr lang="en-US" altLang="zh-CN" sz="1800" dirty="0">
              <a:latin typeface="+mn-ea"/>
            </a:endParaRPr>
          </a:p>
          <a:p>
            <a:pPr>
              <a:lnSpc>
                <a:spcPct val="150000"/>
              </a:lnSpc>
            </a:pPr>
            <a:r>
              <a:rPr lang="zh-CN" altLang="en-US" sz="1800" dirty="0">
                <a:latin typeface="+mn-ea"/>
              </a:rPr>
              <a:t>②独立拥有和使用资产，承担负债，有权与其他单位签订合同；</a:t>
            </a:r>
            <a:endParaRPr lang="en-US" altLang="zh-CN" sz="1800" dirty="0">
              <a:latin typeface="+mn-ea"/>
            </a:endParaRPr>
          </a:p>
          <a:p>
            <a:pPr>
              <a:lnSpc>
                <a:spcPct val="150000"/>
              </a:lnSpc>
            </a:pPr>
            <a:r>
              <a:rPr lang="zh-CN" altLang="en-US" sz="1800" dirty="0">
                <a:solidFill>
                  <a:srgbClr val="FF0000"/>
                </a:solidFill>
                <a:latin typeface="+mn-ea"/>
              </a:rPr>
              <a:t>③独立核算盈亏，并能够编制资产负债表。</a:t>
            </a:r>
            <a:endParaRPr lang="en-US" altLang="zh-CN" sz="1800" dirty="0">
              <a:solidFill>
                <a:srgbClr val="FF0000"/>
              </a:solidFill>
              <a:latin typeface="+mn-ea"/>
            </a:endParaRPr>
          </a:p>
        </p:txBody>
      </p:sp>
      <p:sp>
        <p:nvSpPr>
          <p:cNvPr id="9" name="矩形 9"/>
          <p:cNvSpPr>
            <a:spLocks noChangeArrowheads="1"/>
          </p:cNvSpPr>
          <p:nvPr/>
        </p:nvSpPr>
        <p:spPr bwMode="auto">
          <a:xfrm>
            <a:off x="6566438" y="1998719"/>
            <a:ext cx="3575351" cy="3437890"/>
          </a:xfrm>
          <a:prstGeom prst="rect">
            <a:avLst/>
          </a:prstGeom>
          <a:noFill/>
          <a:ln w="9525">
            <a:noFill/>
            <a:miter lim="800000"/>
          </a:ln>
        </p:spPr>
        <p:txBody>
          <a:bodyPr wrap="square" lIns="114803" tIns="57401" rIns="114803" bIns="57401">
            <a:spAutoFit/>
          </a:bodyPr>
          <a:lstStyle/>
          <a:p>
            <a:pPr>
              <a:lnSpc>
                <a:spcPct val="150000"/>
              </a:lnSpc>
            </a:pPr>
            <a:r>
              <a:rPr lang="zh-CN" altLang="zh-CN" sz="1800" dirty="0">
                <a:latin typeface="+mn-ea"/>
              </a:rPr>
              <a:t>产业活动单位</a:t>
            </a:r>
            <a:r>
              <a:rPr lang="zh-CN" altLang="en-US" sz="1800" dirty="0">
                <a:latin typeface="+mn-ea"/>
              </a:rPr>
              <a:t>，是法人的组成部分，不能独立承担民事责任。</a:t>
            </a:r>
            <a:endParaRPr lang="en-US" altLang="zh-CN" sz="1800" dirty="0">
              <a:latin typeface="+mn-ea"/>
            </a:endParaRPr>
          </a:p>
          <a:p>
            <a:pPr>
              <a:lnSpc>
                <a:spcPct val="150000"/>
              </a:lnSpc>
            </a:pPr>
            <a:r>
              <a:rPr lang="zh-CN" altLang="zh-CN" sz="1800" dirty="0">
                <a:latin typeface="+mn-ea"/>
              </a:rPr>
              <a:t>应同时具备以下条件：</a:t>
            </a:r>
            <a:endParaRPr lang="en-US" altLang="zh-CN" sz="1800" dirty="0">
              <a:latin typeface="+mn-ea"/>
            </a:endParaRPr>
          </a:p>
          <a:p>
            <a:pPr>
              <a:lnSpc>
                <a:spcPct val="150000"/>
              </a:lnSpc>
            </a:pPr>
            <a:r>
              <a:rPr lang="zh-CN" altLang="en-US" sz="1800" dirty="0">
                <a:latin typeface="+mn-ea"/>
              </a:rPr>
              <a:t>①</a:t>
            </a:r>
            <a:r>
              <a:rPr lang="zh-CN" altLang="zh-CN" sz="1800" dirty="0">
                <a:latin typeface="+mn-ea"/>
              </a:rPr>
              <a:t>在一个场所从事一种或主要从事一种社会经济活动；</a:t>
            </a:r>
            <a:endParaRPr lang="en-US" altLang="zh-CN" sz="1800" dirty="0">
              <a:latin typeface="+mn-ea"/>
            </a:endParaRPr>
          </a:p>
          <a:p>
            <a:pPr>
              <a:lnSpc>
                <a:spcPct val="150000"/>
              </a:lnSpc>
            </a:pPr>
            <a:r>
              <a:rPr lang="zh-CN" altLang="en-US" sz="1800" dirty="0">
                <a:latin typeface="+mn-ea"/>
              </a:rPr>
              <a:t>②</a:t>
            </a:r>
            <a:r>
              <a:rPr lang="zh-CN" altLang="zh-CN" sz="1800" dirty="0">
                <a:latin typeface="+mn-ea"/>
              </a:rPr>
              <a:t>相对独立地组织生产活动或经营活动；</a:t>
            </a:r>
          </a:p>
          <a:p>
            <a:pPr>
              <a:lnSpc>
                <a:spcPct val="150000"/>
              </a:lnSpc>
            </a:pPr>
            <a:r>
              <a:rPr lang="zh-CN" altLang="en-US" sz="1800" dirty="0">
                <a:latin typeface="+mn-ea"/>
              </a:rPr>
              <a:t>③</a:t>
            </a:r>
            <a:r>
              <a:rPr lang="zh-CN" altLang="zh-CN" sz="1800" dirty="0">
                <a:latin typeface="+mn-ea"/>
              </a:rPr>
              <a:t>能提供收入、支出等相关资料。</a:t>
            </a:r>
          </a:p>
        </p:txBody>
      </p:sp>
      <p:grpSp>
        <p:nvGrpSpPr>
          <p:cNvPr id="13" name="组合 6"/>
          <p:cNvGrpSpPr/>
          <p:nvPr/>
        </p:nvGrpSpPr>
        <p:grpSpPr>
          <a:xfrm>
            <a:off x="44450" y="53975"/>
            <a:ext cx="793750" cy="646113"/>
            <a:chOff x="55" y="84"/>
            <a:chExt cx="1251" cy="1018"/>
          </a:xfrm>
        </p:grpSpPr>
        <p:sp>
          <p:nvSpPr>
            <p:cNvPr id="14" name="KSO_Shape"/>
            <p:cNvSpPr/>
            <p:nvPr>
              <p:custDataLst>
                <p:tags r:id="rId2"/>
              </p:custDataLst>
            </p:nvPr>
          </p:nvSpPr>
          <p:spPr>
            <a:xfrm rot="7226800">
              <a:off x="1166" y="836"/>
              <a:ext cx="140"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5" name="KSO_Shape"/>
            <p:cNvSpPr/>
            <p:nvPr>
              <p:custDataLst>
                <p:tags r:id="rId3"/>
              </p:custDataLst>
            </p:nvPr>
          </p:nvSpPr>
          <p:spPr>
            <a:xfrm rot="8126800">
              <a:off x="1063" y="977"/>
              <a:ext cx="143"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6" name="文本框 66"/>
            <p:cNvSpPr txBox="1"/>
            <p:nvPr>
              <p:custDataLst>
                <p:tags r:id="rId4"/>
              </p:custDataLst>
            </p:nvPr>
          </p:nvSpPr>
          <p:spPr>
            <a:xfrm>
              <a:off x="55" y="84"/>
              <a:ext cx="1248" cy="1018"/>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01</a:t>
              </a:r>
            </a:p>
          </p:txBody>
        </p:sp>
      </p:grpSp>
      <p:sp>
        <p:nvSpPr>
          <p:cNvPr id="17" name="文本框 1"/>
          <p:cNvSpPr txBox="1"/>
          <p:nvPr>
            <p:custDataLst>
              <p:tags r:id="rId1"/>
            </p:custDataLst>
          </p:nvPr>
        </p:nvSpPr>
        <p:spPr>
          <a:xfrm>
            <a:off x="1281113" y="377825"/>
            <a:ext cx="7143750" cy="479425"/>
          </a:xfrm>
          <a:prstGeom prst="rect">
            <a:avLst/>
          </a:prstGeom>
          <a:noFill/>
          <a:ln w="9525">
            <a:noFill/>
          </a:ln>
        </p:spPr>
        <p:txBody>
          <a:bodyPr lIns="90000" tIns="46800" rIns="90000" bIns="46800" anchor="b" anchorCtr="0"/>
          <a:lstStyle/>
          <a:p>
            <a:pPr>
              <a:lnSpc>
                <a:spcPct val="90000"/>
              </a:lnSpc>
            </a:pPr>
            <a:r>
              <a:rPr lang="zh-CN" altLang="en-US" sz="3200" b="1" dirty="0">
                <a:solidFill>
                  <a:srgbClr val="595959"/>
                </a:solidFill>
                <a:latin typeface="黑体" pitchFamily="49" charset="-122"/>
                <a:ea typeface="黑体" pitchFamily="49" charset="-122"/>
              </a:rPr>
              <a:t>工业统计原则</a:t>
            </a:r>
          </a:p>
        </p:txBody>
      </p:sp>
    </p:spTree>
  </p:cSld>
  <p:clrMapOvr>
    <a:masterClrMapping/>
  </p:clrMapOvr>
  <p:transition spd="slow" advClick="0">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总结</a:t>
            </a:r>
          </a:p>
        </p:txBody>
      </p:sp>
      <p:sp>
        <p:nvSpPr>
          <p:cNvPr id="3" name="内容占位符 2"/>
          <p:cNvSpPr>
            <a:spLocks noGrp="1"/>
          </p:cNvSpPr>
          <p:nvPr>
            <p:ph idx="1"/>
          </p:nvPr>
        </p:nvSpPr>
        <p:spPr>
          <a:xfrm>
            <a:off x="1152524" y="1626235"/>
            <a:ext cx="9248775" cy="4041775"/>
          </a:xfrm>
        </p:spPr>
        <p:txBody>
          <a:bodyPr>
            <a:normAutofit/>
          </a:bodyPr>
          <a:lstStyle/>
          <a:p>
            <a:pPr marL="800100" lvl="1" indent="-342900">
              <a:lnSpc>
                <a:spcPct val="150000"/>
              </a:lnSpc>
              <a:buFont typeface="+mj-lt"/>
              <a:buAutoNum type="arabicPeriod"/>
            </a:pPr>
            <a:r>
              <a:rPr dirty="0" err="1">
                <a:solidFill>
                  <a:schemeClr val="tx1"/>
                </a:solidFill>
                <a:latin typeface="+mj-ea"/>
                <a:ea typeface="+mj-ea"/>
                <a:sym typeface="+mn-ea"/>
              </a:rPr>
              <a:t>强制审核街镇和区局解锁无效，一旦触发，无论是否修改数据，都需提交相应材料</a:t>
            </a:r>
            <a:r>
              <a:rPr dirty="0">
                <a:solidFill>
                  <a:schemeClr val="tx1"/>
                </a:solidFill>
                <a:latin typeface="+mj-ea"/>
                <a:ea typeface="+mj-ea"/>
                <a:sym typeface="+mn-ea"/>
              </a:rPr>
              <a:t>；</a:t>
            </a:r>
            <a:endParaRPr lang="zh-CN" altLang="en-US" dirty="0">
              <a:solidFill>
                <a:schemeClr val="tx1"/>
              </a:solidFill>
              <a:latin typeface="+mj-ea"/>
              <a:ea typeface="+mj-ea"/>
            </a:endParaRPr>
          </a:p>
          <a:p>
            <a:pPr marL="800100" lvl="1" indent="-342900">
              <a:lnSpc>
                <a:spcPct val="150000"/>
              </a:lnSpc>
              <a:buFont typeface="+mj-lt"/>
              <a:buAutoNum type="arabicPeriod"/>
            </a:pPr>
            <a:r>
              <a:rPr lang="zh-CN" altLang="en-US" dirty="0">
                <a:solidFill>
                  <a:schemeClr val="tx1"/>
                </a:solidFill>
                <a:latin typeface="+mj-ea"/>
                <a:ea typeface="+mj-ea"/>
              </a:rPr>
              <a:t>附件</a:t>
            </a:r>
            <a:r>
              <a:rPr lang="en-US" altLang="zh-CN" dirty="0">
                <a:solidFill>
                  <a:schemeClr val="tx1"/>
                </a:solidFill>
                <a:latin typeface="+mj-ea"/>
                <a:ea typeface="+mj-ea"/>
              </a:rPr>
              <a:t>1</a:t>
            </a:r>
            <a:r>
              <a:rPr dirty="0">
                <a:solidFill>
                  <a:schemeClr val="tx1"/>
                </a:solidFill>
                <a:latin typeface="+mj-ea"/>
                <a:ea typeface="+mj-ea"/>
              </a:rPr>
              <a:t>、</a:t>
            </a:r>
            <a:r>
              <a:rPr lang="en-US" altLang="zh-CN" dirty="0">
                <a:solidFill>
                  <a:schemeClr val="tx1"/>
                </a:solidFill>
                <a:latin typeface="+mj-ea"/>
                <a:ea typeface="+mj-ea"/>
              </a:rPr>
              <a:t>2</a:t>
            </a:r>
            <a:r>
              <a:rPr dirty="0">
                <a:solidFill>
                  <a:schemeClr val="tx1"/>
                </a:solidFill>
                <a:latin typeface="+mj-ea"/>
                <a:ea typeface="+mj-ea"/>
              </a:rPr>
              <a:t>填写的核验后数据需与平台上报数一致；</a:t>
            </a:r>
          </a:p>
          <a:p>
            <a:pPr marL="800100" lvl="1" indent="-342900">
              <a:lnSpc>
                <a:spcPct val="150000"/>
              </a:lnSpc>
              <a:buFont typeface="+mj-lt"/>
              <a:buAutoNum type="arabicPeriod"/>
            </a:pPr>
            <a:r>
              <a:rPr dirty="0">
                <a:solidFill>
                  <a:schemeClr val="tx1"/>
                </a:solidFill>
                <a:latin typeface="+mj-ea"/>
                <a:ea typeface="+mj-ea"/>
              </a:rPr>
              <a:t>产值计算台账与明细账要相互对应，相互支撑，相互验证；</a:t>
            </a:r>
          </a:p>
          <a:p>
            <a:pPr marL="800100" lvl="1" indent="-342900">
              <a:lnSpc>
                <a:spcPct val="150000"/>
              </a:lnSpc>
              <a:buFont typeface="+mj-lt"/>
              <a:buAutoNum type="arabicPeriod"/>
            </a:pPr>
            <a:r>
              <a:rPr dirty="0">
                <a:solidFill>
                  <a:schemeClr val="tx1"/>
                </a:solidFill>
                <a:latin typeface="+mj-ea"/>
                <a:ea typeface="+mj-ea"/>
              </a:rPr>
              <a:t>产值计算的情况说明非常重要，应尽可能具体明晰；</a:t>
            </a:r>
          </a:p>
          <a:p>
            <a:pPr marL="800100" lvl="1" indent="-342900">
              <a:lnSpc>
                <a:spcPct val="150000"/>
              </a:lnSpc>
              <a:buFont typeface="+mj-lt"/>
              <a:buAutoNum type="arabicPeriod"/>
            </a:pPr>
            <a:r>
              <a:rPr dirty="0">
                <a:solidFill>
                  <a:schemeClr val="tx1"/>
                </a:solidFill>
                <a:latin typeface="+mj-ea"/>
                <a:ea typeface="+mj-ea"/>
              </a:rPr>
              <a:t>注意按时间要求上报各类材料。</a:t>
            </a:r>
          </a:p>
        </p:txBody>
      </p:sp>
      <p:sp>
        <p:nvSpPr>
          <p:cNvPr id="4" name="文本框 31">
            <a:extLst>
              <a:ext uri="{FF2B5EF4-FFF2-40B4-BE49-F238E27FC236}">
                <a16:creationId xmlns:a16="http://schemas.microsoft.com/office/drawing/2014/main" id="{BA8DCCD3-8B35-40F5-976B-8C508A1183AE}"/>
              </a:ext>
            </a:extLst>
          </p:cNvPr>
          <p:cNvSpPr txBox="1"/>
          <p:nvPr>
            <p:custDataLst>
              <p:tags r:id="rId2"/>
            </p:custDataLst>
          </p:nvPr>
        </p:nvSpPr>
        <p:spPr>
          <a:xfrm>
            <a:off x="34925" y="53975"/>
            <a:ext cx="792782" cy="646139"/>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11</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447925" y="2592388"/>
            <a:ext cx="7296150" cy="1443038"/>
          </a:xfrm>
        </p:spPr>
        <p:txBody>
          <a:bodyPr vert="horz" wrap="square" lIns="91440" tIns="45720" rIns="91440" bIns="45720" numCol="1" anchor="ctr" anchorCtr="0" compatLnSpc="1">
            <a:no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4400" b="1" i="0" u="none" strike="noStrike" kern="1200" cap="none" spc="0" normalizeH="0" baseline="0" noProof="1">
                <a:ln>
                  <a:noFill/>
                </a:ln>
                <a:solidFill>
                  <a:schemeClr val="accent5"/>
                </a:solidFill>
                <a:effectLst/>
                <a:uLnTx/>
                <a:uFillTx/>
                <a:latin typeface="黑体" pitchFamily="49" charset="-122"/>
                <a:ea typeface="黑体" pitchFamily="49" charset="-122"/>
                <a:cs typeface="+mj-cs"/>
              </a:rPr>
              <a:t>感谢各位对统计工作的支持</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6" cstate="print"/>
          <a:srcRect/>
          <a:stretch>
            <a:fillRect/>
          </a:stretch>
        </p:blipFill>
        <p:spPr bwMode="auto">
          <a:xfrm>
            <a:off x="1281586" y="1350664"/>
            <a:ext cx="4426879" cy="5075536"/>
          </a:xfrm>
          <a:prstGeom prst="rect">
            <a:avLst/>
          </a:prstGeom>
          <a:noFill/>
          <a:ln w="9525">
            <a:noFill/>
            <a:miter lim="800000"/>
            <a:headEnd/>
            <a:tailEnd/>
          </a:ln>
        </p:spPr>
      </p:pic>
      <p:pic>
        <p:nvPicPr>
          <p:cNvPr id="5" name="Picture 3"/>
          <p:cNvPicPr>
            <a:picLocks noChangeAspect="1" noChangeArrowheads="1"/>
          </p:cNvPicPr>
          <p:nvPr/>
        </p:nvPicPr>
        <p:blipFill>
          <a:blip r:embed="rId7" cstate="print"/>
          <a:srcRect/>
          <a:stretch>
            <a:fillRect/>
          </a:stretch>
        </p:blipFill>
        <p:spPr bwMode="auto">
          <a:xfrm>
            <a:off x="6005830" y="1266825"/>
            <a:ext cx="4537075" cy="5089525"/>
          </a:xfrm>
          <a:prstGeom prst="rect">
            <a:avLst/>
          </a:prstGeom>
          <a:noFill/>
          <a:ln w="9525">
            <a:noFill/>
            <a:miter lim="800000"/>
            <a:headEnd/>
            <a:tailEnd/>
          </a:ln>
        </p:spPr>
      </p:pic>
      <p:sp>
        <p:nvSpPr>
          <p:cNvPr id="3" name="圆角矩形 2"/>
          <p:cNvSpPr/>
          <p:nvPr/>
        </p:nvSpPr>
        <p:spPr>
          <a:xfrm>
            <a:off x="1771469" y="3826846"/>
            <a:ext cx="1835316" cy="3959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590303" y="3503886"/>
            <a:ext cx="1835316" cy="3959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6"/>
          <p:cNvGrpSpPr/>
          <p:nvPr/>
        </p:nvGrpSpPr>
        <p:grpSpPr>
          <a:xfrm>
            <a:off x="44450" y="53975"/>
            <a:ext cx="793750" cy="646113"/>
            <a:chOff x="55" y="84"/>
            <a:chExt cx="1251" cy="1018"/>
          </a:xfrm>
        </p:grpSpPr>
        <p:sp>
          <p:nvSpPr>
            <p:cNvPr id="12" name="KSO_Shape"/>
            <p:cNvSpPr/>
            <p:nvPr>
              <p:custDataLst>
                <p:tags r:id="rId2"/>
              </p:custDataLst>
            </p:nvPr>
          </p:nvSpPr>
          <p:spPr>
            <a:xfrm rot="7226800">
              <a:off x="1166" y="836"/>
              <a:ext cx="140"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3" name="KSO_Shape"/>
            <p:cNvSpPr/>
            <p:nvPr>
              <p:custDataLst>
                <p:tags r:id="rId3"/>
              </p:custDataLst>
            </p:nvPr>
          </p:nvSpPr>
          <p:spPr>
            <a:xfrm rot="8126800">
              <a:off x="1063" y="977"/>
              <a:ext cx="143"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4" name="文本框 66"/>
            <p:cNvSpPr txBox="1"/>
            <p:nvPr>
              <p:custDataLst>
                <p:tags r:id="rId4"/>
              </p:custDataLst>
            </p:nvPr>
          </p:nvSpPr>
          <p:spPr>
            <a:xfrm>
              <a:off x="55" y="84"/>
              <a:ext cx="1248" cy="1018"/>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01</a:t>
              </a:r>
            </a:p>
          </p:txBody>
        </p:sp>
      </p:grpSp>
      <p:sp>
        <p:nvSpPr>
          <p:cNvPr id="15" name="文本框 1"/>
          <p:cNvSpPr txBox="1"/>
          <p:nvPr>
            <p:custDataLst>
              <p:tags r:id="rId1"/>
            </p:custDataLst>
          </p:nvPr>
        </p:nvSpPr>
        <p:spPr>
          <a:xfrm>
            <a:off x="1281113" y="377825"/>
            <a:ext cx="7143750" cy="479425"/>
          </a:xfrm>
          <a:prstGeom prst="rect">
            <a:avLst/>
          </a:prstGeom>
          <a:noFill/>
          <a:ln w="9525">
            <a:noFill/>
          </a:ln>
        </p:spPr>
        <p:txBody>
          <a:bodyPr lIns="90000" tIns="46800" rIns="90000" bIns="46800" anchor="b" anchorCtr="0"/>
          <a:lstStyle/>
          <a:p>
            <a:pPr>
              <a:lnSpc>
                <a:spcPct val="90000"/>
              </a:lnSpc>
            </a:pPr>
            <a:r>
              <a:rPr lang="zh-CN" altLang="en-US" sz="3200" b="1" dirty="0">
                <a:solidFill>
                  <a:srgbClr val="595959"/>
                </a:solidFill>
                <a:latin typeface="黑体" pitchFamily="49" charset="-122"/>
                <a:ea typeface="黑体" pitchFamily="49" charset="-122"/>
              </a:rPr>
              <a:t>工业统计原则</a:t>
            </a:r>
          </a:p>
        </p:txBody>
      </p:sp>
    </p:spTree>
  </p:cSld>
  <p:clrMapOvr>
    <a:masterClrMapping/>
  </p:clrMapOvr>
  <p:transition spd="slow" advClick="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6" name="组合 6"/>
          <p:cNvGrpSpPr/>
          <p:nvPr/>
        </p:nvGrpSpPr>
        <p:grpSpPr>
          <a:xfrm>
            <a:off x="34925" y="53975"/>
            <a:ext cx="793750" cy="646113"/>
            <a:chOff x="55" y="84"/>
            <a:chExt cx="1251" cy="1018"/>
          </a:xfrm>
        </p:grpSpPr>
        <p:sp>
          <p:nvSpPr>
            <p:cNvPr id="54" name="KSO_Shape"/>
            <p:cNvSpPr/>
            <p:nvPr>
              <p:custDataLst>
                <p:tags r:id="rId3"/>
              </p:custDataLst>
            </p:nvPr>
          </p:nvSpPr>
          <p:spPr>
            <a:xfrm rot="7226800">
              <a:off x="1166" y="836"/>
              <a:ext cx="140"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55" name="KSO_Shape"/>
            <p:cNvSpPr/>
            <p:nvPr>
              <p:custDataLst>
                <p:tags r:id="rId4"/>
              </p:custDataLst>
            </p:nvPr>
          </p:nvSpPr>
          <p:spPr>
            <a:xfrm rot="8126800">
              <a:off x="1063" y="977"/>
              <a:ext cx="143"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7419" name="文本框 66"/>
            <p:cNvSpPr txBox="1"/>
            <p:nvPr>
              <p:custDataLst>
                <p:tags r:id="rId5"/>
              </p:custDataLst>
            </p:nvPr>
          </p:nvSpPr>
          <p:spPr>
            <a:xfrm>
              <a:off x="55" y="84"/>
              <a:ext cx="1248" cy="1018"/>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01</a:t>
              </a:r>
            </a:p>
          </p:txBody>
        </p:sp>
      </p:grpSp>
      <p:sp>
        <p:nvSpPr>
          <p:cNvPr id="17420" name="文本框 1"/>
          <p:cNvSpPr txBox="1"/>
          <p:nvPr>
            <p:custDataLst>
              <p:tags r:id="rId2"/>
            </p:custDataLst>
          </p:nvPr>
        </p:nvSpPr>
        <p:spPr>
          <a:xfrm>
            <a:off x="1271588" y="377825"/>
            <a:ext cx="7143750" cy="479425"/>
          </a:xfrm>
          <a:prstGeom prst="rect">
            <a:avLst/>
          </a:prstGeom>
          <a:noFill/>
          <a:ln w="9525">
            <a:noFill/>
          </a:ln>
        </p:spPr>
        <p:txBody>
          <a:bodyPr lIns="90000" tIns="46800" rIns="90000" bIns="46800" anchor="b" anchorCtr="0"/>
          <a:lstStyle/>
          <a:p>
            <a:pPr>
              <a:lnSpc>
                <a:spcPct val="90000"/>
              </a:lnSpc>
            </a:pPr>
            <a:r>
              <a:rPr lang="zh-CN" altLang="en-US" sz="3200" b="1" dirty="0">
                <a:solidFill>
                  <a:srgbClr val="595959"/>
                </a:solidFill>
                <a:latin typeface="黑体" pitchFamily="49" charset="-122"/>
                <a:ea typeface="黑体" pitchFamily="49" charset="-122"/>
              </a:rPr>
              <a:t>工业统计原则</a:t>
            </a:r>
          </a:p>
        </p:txBody>
      </p:sp>
      <p:graphicFrame>
        <p:nvGraphicFramePr>
          <p:cNvPr id="3" name="图示 2"/>
          <p:cNvGraphicFramePr/>
          <p:nvPr/>
        </p:nvGraphicFramePr>
        <p:xfrm>
          <a:off x="306705" y="1833880"/>
          <a:ext cx="5186045"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6"/>
          <p:cNvSpPr txBox="1"/>
          <p:nvPr/>
        </p:nvSpPr>
        <p:spPr>
          <a:xfrm>
            <a:off x="6048375" y="1496060"/>
            <a:ext cx="5597525" cy="4062651"/>
          </a:xfrm>
          <a:prstGeom prst="rect">
            <a:avLst/>
          </a:prstGeom>
          <a:noFill/>
        </p:spPr>
        <p:txBody>
          <a:bodyPr wrap="square" rtlCol="0">
            <a:spAutoFit/>
          </a:bodyPr>
          <a:lstStyle/>
          <a:p>
            <a:pPr>
              <a:lnSpc>
                <a:spcPct val="150000"/>
              </a:lnSpc>
            </a:pPr>
            <a:r>
              <a:rPr lang="zh-CN" altLang="en-US" sz="2800" b="1" dirty="0">
                <a:latin typeface="+mn-ea"/>
              </a:rPr>
              <a:t>2、在地统计原则</a:t>
            </a:r>
            <a:endParaRPr lang="zh-CN" altLang="en-US" sz="2400" dirty="0">
              <a:latin typeface="+mn-ea"/>
            </a:endParaRPr>
          </a:p>
          <a:p>
            <a:pPr indent="457200">
              <a:lnSpc>
                <a:spcPct val="100000"/>
              </a:lnSpc>
              <a:buFont typeface="Arial" panose="02080604020202020204" pitchFamily="34" charset="0"/>
              <a:buNone/>
            </a:pPr>
            <a:r>
              <a:rPr lang="zh-CN" altLang="en-US" sz="2400" dirty="0">
                <a:latin typeface="+mn-ea"/>
                <a:sym typeface="+mn-ea"/>
              </a:rPr>
              <a:t>工业统计按企业的主要经营地报送，不是企业注册地，也与企业纳税所在地无关。</a:t>
            </a:r>
            <a:endParaRPr lang="en-US" altLang="zh-CN" sz="2400" dirty="0">
              <a:latin typeface="+mn-ea"/>
            </a:endParaRPr>
          </a:p>
          <a:p>
            <a:pPr indent="457200">
              <a:lnSpc>
                <a:spcPct val="100000"/>
              </a:lnSpc>
              <a:buFont typeface="Arial" panose="02080604020202020204" pitchFamily="34" charset="0"/>
              <a:buNone/>
            </a:pPr>
            <a:r>
              <a:rPr lang="zh-CN" altLang="en-US" sz="2400" dirty="0">
                <a:latin typeface="+mn-ea"/>
                <a:sym typeface="+mn-ea"/>
              </a:rPr>
              <a:t>  </a:t>
            </a:r>
            <a:endParaRPr lang="zh-CN" altLang="en-US" sz="2400" dirty="0">
              <a:latin typeface="+mn-ea"/>
            </a:endParaRPr>
          </a:p>
          <a:p>
            <a:pPr indent="457200">
              <a:lnSpc>
                <a:spcPct val="100000"/>
              </a:lnSpc>
              <a:buFont typeface="Wingdings" panose="05000000000000000000" pitchFamily="2" charset="2"/>
              <a:buNone/>
            </a:pPr>
            <a:r>
              <a:rPr lang="zh-CN" altLang="en-US" sz="2400" dirty="0">
                <a:latin typeface="+mn-ea"/>
                <a:sym typeface="+mn-ea"/>
              </a:rPr>
              <a:t>以法人为单位，包含外地（区）及本地（区）产业活动单位数据。</a:t>
            </a:r>
            <a:endParaRPr lang="zh-CN" altLang="en-US" sz="2400" dirty="0">
              <a:latin typeface="+mn-ea"/>
            </a:endParaRPr>
          </a:p>
          <a:p>
            <a:pPr indent="457200">
              <a:lnSpc>
                <a:spcPct val="100000"/>
              </a:lnSpc>
              <a:buFont typeface="Wingdings" panose="05000000000000000000" pitchFamily="2" charset="2"/>
              <a:buNone/>
            </a:pPr>
            <a:endParaRPr lang="zh-CN" altLang="en-US" sz="2400" dirty="0">
              <a:latin typeface="+mn-ea"/>
            </a:endParaRPr>
          </a:p>
          <a:p>
            <a:pPr indent="457200">
              <a:lnSpc>
                <a:spcPct val="100000"/>
              </a:lnSpc>
              <a:buFont typeface="Wingdings" panose="05000000000000000000" pitchFamily="2" charset="2"/>
              <a:buNone/>
            </a:pPr>
            <a:r>
              <a:rPr lang="zh-CN" altLang="en-US" sz="2400" dirty="0">
                <a:latin typeface="+mn-ea"/>
                <a:sym typeface="+mn-ea"/>
              </a:rPr>
              <a:t>各区间工业企业搬迁以企业管理机构所在地进行确认。</a:t>
            </a:r>
            <a:endParaRPr lang="en-US" altLang="zh-CN" sz="2400" dirty="0">
              <a:latin typeface="+mn-e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6" name="组合 6"/>
          <p:cNvGrpSpPr/>
          <p:nvPr/>
        </p:nvGrpSpPr>
        <p:grpSpPr>
          <a:xfrm>
            <a:off x="34925" y="53975"/>
            <a:ext cx="793750" cy="646113"/>
            <a:chOff x="55" y="84"/>
            <a:chExt cx="1251" cy="1018"/>
          </a:xfrm>
        </p:grpSpPr>
        <p:sp>
          <p:nvSpPr>
            <p:cNvPr id="54" name="KSO_Shape"/>
            <p:cNvSpPr/>
            <p:nvPr>
              <p:custDataLst>
                <p:tags r:id="rId3"/>
              </p:custDataLst>
            </p:nvPr>
          </p:nvSpPr>
          <p:spPr>
            <a:xfrm rot="7226800">
              <a:off x="1166" y="836"/>
              <a:ext cx="140"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55" name="KSO_Shape"/>
            <p:cNvSpPr/>
            <p:nvPr>
              <p:custDataLst>
                <p:tags r:id="rId4"/>
              </p:custDataLst>
            </p:nvPr>
          </p:nvSpPr>
          <p:spPr>
            <a:xfrm rot="8126800">
              <a:off x="1063" y="977"/>
              <a:ext cx="143" cy="1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itchFamily="49" charset="-122"/>
                <a:ea typeface="黑体" pitchFamily="49" charset="-122"/>
                <a:cs typeface="Arial" panose="02080604020202020204" pitchFamily="34" charset="0"/>
              </a:endParaRPr>
            </a:p>
          </p:txBody>
        </p:sp>
        <p:sp>
          <p:nvSpPr>
            <p:cNvPr id="17419" name="文本框 66"/>
            <p:cNvSpPr txBox="1"/>
            <p:nvPr>
              <p:custDataLst>
                <p:tags r:id="rId5"/>
              </p:custDataLst>
            </p:nvPr>
          </p:nvSpPr>
          <p:spPr>
            <a:xfrm>
              <a:off x="55" y="84"/>
              <a:ext cx="1248" cy="1018"/>
            </a:xfrm>
            <a:prstGeom prst="rect">
              <a:avLst/>
            </a:prstGeom>
            <a:noFill/>
            <a:ln w="9525">
              <a:noFill/>
            </a:ln>
          </p:spPr>
          <p:txBody>
            <a:bodyPr lIns="90000" tIns="46800" rIns="90000" bIns="46800" anchor="t" anchorCtr="0"/>
            <a:lstStyle/>
            <a:p>
              <a:pPr algn="ctr"/>
              <a:r>
                <a:rPr lang="en-US" altLang="zh-CN" sz="3600" dirty="0">
                  <a:solidFill>
                    <a:srgbClr val="595959"/>
                  </a:solidFill>
                  <a:latin typeface="黑体" pitchFamily="49" charset="-122"/>
                  <a:ea typeface="黑体" pitchFamily="49" charset="-122"/>
                </a:rPr>
                <a:t>01</a:t>
              </a:r>
            </a:p>
          </p:txBody>
        </p:sp>
      </p:grpSp>
      <p:sp>
        <p:nvSpPr>
          <p:cNvPr id="17420" name="文本框 1"/>
          <p:cNvSpPr txBox="1"/>
          <p:nvPr>
            <p:custDataLst>
              <p:tags r:id="rId2"/>
            </p:custDataLst>
          </p:nvPr>
        </p:nvSpPr>
        <p:spPr>
          <a:xfrm>
            <a:off x="1271588" y="377825"/>
            <a:ext cx="7143750" cy="479425"/>
          </a:xfrm>
          <a:prstGeom prst="rect">
            <a:avLst/>
          </a:prstGeom>
          <a:noFill/>
          <a:ln w="9525">
            <a:noFill/>
          </a:ln>
        </p:spPr>
        <p:txBody>
          <a:bodyPr lIns="90000" tIns="46800" rIns="90000" bIns="46800" anchor="b" anchorCtr="0"/>
          <a:lstStyle/>
          <a:p>
            <a:pPr>
              <a:lnSpc>
                <a:spcPct val="90000"/>
              </a:lnSpc>
            </a:pPr>
            <a:r>
              <a:rPr lang="zh-CN" altLang="en-US" sz="3200" b="1" dirty="0">
                <a:solidFill>
                  <a:srgbClr val="595959"/>
                </a:solidFill>
                <a:latin typeface="黑体" pitchFamily="49" charset="-122"/>
                <a:ea typeface="黑体" pitchFamily="49" charset="-122"/>
              </a:rPr>
              <a:t>工业统计原则</a:t>
            </a:r>
          </a:p>
        </p:txBody>
      </p:sp>
      <p:graphicFrame>
        <p:nvGraphicFramePr>
          <p:cNvPr id="3" name="图示 2"/>
          <p:cNvGraphicFramePr/>
          <p:nvPr/>
        </p:nvGraphicFramePr>
        <p:xfrm>
          <a:off x="306705" y="1833880"/>
          <a:ext cx="5186045"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5872480" y="1496060"/>
            <a:ext cx="6105525" cy="5077460"/>
          </a:xfrm>
          <a:prstGeom prst="rect">
            <a:avLst/>
          </a:prstGeom>
          <a:noFill/>
        </p:spPr>
        <p:txBody>
          <a:bodyPr wrap="square" rtlCol="0">
            <a:spAutoFit/>
          </a:bodyPr>
          <a:lstStyle/>
          <a:p>
            <a:pPr>
              <a:lnSpc>
                <a:spcPct val="150000"/>
              </a:lnSpc>
            </a:pPr>
            <a:r>
              <a:rPr lang="en-US" sz="2400" dirty="0">
                <a:latin typeface="+mn-ea"/>
              </a:rPr>
              <a:t>3</a:t>
            </a:r>
            <a:r>
              <a:rPr lang="zh-CN" altLang="en-US" sz="2400" dirty="0">
                <a:latin typeface="+mn-ea"/>
              </a:rPr>
              <a:t>、 不重不漏原则</a:t>
            </a:r>
          </a:p>
          <a:p>
            <a:pPr indent="457200">
              <a:lnSpc>
                <a:spcPct val="150000"/>
              </a:lnSpc>
            </a:pPr>
            <a:r>
              <a:rPr lang="zh-CN" altLang="en-US" sz="2400" dirty="0">
                <a:latin typeface="+mn-ea"/>
                <a:sym typeface="+mn-ea"/>
              </a:rPr>
              <a:t>不重，就是同一家企业，不能在不同地区同时报送，不能重复报送（打捆上报）；</a:t>
            </a:r>
            <a:endParaRPr lang="en-US" altLang="zh-CN" sz="2400" dirty="0">
              <a:latin typeface="+mn-ea"/>
              <a:sym typeface="+mn-ea"/>
            </a:endParaRPr>
          </a:p>
          <a:p>
            <a:pPr indent="457200">
              <a:lnSpc>
                <a:spcPct val="150000"/>
              </a:lnSpc>
            </a:pPr>
            <a:r>
              <a:rPr lang="zh-CN" altLang="en-US" sz="2400" dirty="0">
                <a:latin typeface="+mn-ea"/>
                <a:sym typeface="+mn-ea"/>
              </a:rPr>
              <a:t>不漏，就是不能漏报，需纳入总部法人统计的非独立核算的分支机构数字不能漏。</a:t>
            </a:r>
            <a:endParaRPr lang="en-US" altLang="zh-CN" sz="2400" dirty="0">
              <a:latin typeface="+mn-ea"/>
            </a:endParaRPr>
          </a:p>
          <a:p>
            <a:pPr indent="457200">
              <a:lnSpc>
                <a:spcPct val="150000"/>
              </a:lnSpc>
            </a:pPr>
            <a:r>
              <a:rPr lang="zh-CN" altLang="en-US" sz="2400" dirty="0">
                <a:latin typeface="+mn-ea"/>
                <a:sym typeface="+mn-ea"/>
              </a:rPr>
              <a:t>凡视同法人单位独立报送数据的分支机构，其上级法人单位（总部）的统计数据不再包括该分支机构的统计数据（包括去年数和今年数）</a:t>
            </a:r>
            <a:endParaRPr lang="en-US" altLang="zh-CN" sz="2400" dirty="0">
              <a:latin typeface="+mn-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5"/>
          <p:cNvSpPr txBox="1"/>
          <p:nvPr/>
        </p:nvSpPr>
        <p:spPr>
          <a:xfrm>
            <a:off x="329832" y="195453"/>
            <a:ext cx="1741339" cy="400110"/>
          </a:xfrm>
          <a:prstGeom prst="rect">
            <a:avLst/>
          </a:prstGeom>
          <a:noFill/>
        </p:spPr>
        <p:txBody>
          <a:bodyPr wrap="square" rtlCol="0">
            <a:spAutoFit/>
          </a:bodyPr>
          <a:lstStyle/>
          <a:p>
            <a:r>
              <a:rPr lang="zh-CN" altLang="en-US" sz="2000" b="1" dirty="0">
                <a:solidFill>
                  <a:schemeClr val="bg1"/>
                </a:solidFill>
                <a:cs typeface="+mn-ea"/>
                <a:sym typeface="+mn-lt"/>
              </a:rPr>
              <a:t>第一部分</a:t>
            </a:r>
          </a:p>
        </p:txBody>
      </p:sp>
      <p:sp>
        <p:nvSpPr>
          <p:cNvPr id="12" name="TextBox 11"/>
          <p:cNvSpPr txBox="1"/>
          <p:nvPr/>
        </p:nvSpPr>
        <p:spPr>
          <a:xfrm>
            <a:off x="2362200" y="1118382"/>
            <a:ext cx="9317736" cy="2123658"/>
          </a:xfrm>
          <a:prstGeom prst="rect">
            <a:avLst/>
          </a:prstGeom>
          <a:noFill/>
        </p:spPr>
        <p:txBody>
          <a:bodyPr wrap="square" rtlCol="0">
            <a:spAutoFit/>
          </a:bodyPr>
          <a:lstStyle/>
          <a:p>
            <a:pPr>
              <a:lnSpc>
                <a:spcPct val="150000"/>
              </a:lnSpc>
              <a:defRPr/>
            </a:pPr>
            <a:r>
              <a:rPr lang="zh-CN" altLang="en-US" sz="2400" dirty="0">
                <a:latin typeface="+mn-ea"/>
              </a:rPr>
              <a:t>某集团企业有两个子公司，生产阀门和泵，下属企业情况如下：</a:t>
            </a:r>
            <a:endParaRPr lang="en-US" altLang="zh-CN" sz="2400" dirty="0">
              <a:latin typeface="+mn-ea"/>
            </a:endParaRPr>
          </a:p>
          <a:p>
            <a:pPr>
              <a:defRPr/>
            </a:pPr>
            <a:r>
              <a:rPr lang="zh-CN" altLang="en-US" sz="2400" dirty="0">
                <a:latin typeface="+mn-ea"/>
              </a:rPr>
              <a:t>１、其集团总部　本市青浦区　主要生产阀门</a:t>
            </a:r>
            <a:endParaRPr lang="en-US" altLang="zh-CN" sz="2400" dirty="0">
              <a:latin typeface="+mn-ea"/>
            </a:endParaRPr>
          </a:p>
          <a:p>
            <a:pPr>
              <a:defRPr/>
            </a:pPr>
            <a:r>
              <a:rPr lang="zh-CN" altLang="en-US" sz="2400" dirty="0">
                <a:latin typeface="+mn-ea"/>
              </a:rPr>
              <a:t>２、子公司甲　　浙江杭州　　生产阀门</a:t>
            </a:r>
          </a:p>
          <a:p>
            <a:pPr>
              <a:defRPr/>
            </a:pPr>
            <a:r>
              <a:rPr lang="zh-CN" altLang="en-US" sz="2400" dirty="0">
                <a:latin typeface="+mn-ea"/>
              </a:rPr>
              <a:t>３、子公司乙　　本市松江区　生产泵</a:t>
            </a:r>
            <a:endParaRPr lang="en-US" altLang="zh-CN" sz="2400" dirty="0">
              <a:latin typeface="+mn-ea"/>
            </a:endParaRPr>
          </a:p>
          <a:p>
            <a:pPr>
              <a:defRPr/>
            </a:pPr>
            <a:r>
              <a:rPr lang="zh-CN" altLang="en-US" sz="2400" dirty="0">
                <a:latin typeface="+mn-ea"/>
              </a:rPr>
              <a:t>两个子公司和总部均具有法人资格</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8382"/>
            <a:ext cx="1921883" cy="1800000"/>
          </a:xfrm>
          <a:prstGeom prst="rect">
            <a:avLst/>
          </a:prstGeom>
        </p:spPr>
      </p:pic>
      <p:sp>
        <p:nvSpPr>
          <p:cNvPr id="2" name="矩形 1"/>
          <p:cNvSpPr/>
          <p:nvPr/>
        </p:nvSpPr>
        <p:spPr>
          <a:xfrm>
            <a:off x="522515" y="4089952"/>
            <a:ext cx="11096461" cy="1384995"/>
          </a:xfrm>
          <a:prstGeom prst="rect">
            <a:avLst/>
          </a:prstGeom>
        </p:spPr>
        <p:txBody>
          <a:bodyPr wrap="square">
            <a:spAutoFit/>
          </a:bodyPr>
          <a:lstStyle/>
          <a:p>
            <a:r>
              <a:rPr lang="zh-CN" altLang="en-US" sz="2800" dirty="0">
                <a:solidFill>
                  <a:schemeClr val="accent4">
                    <a:lumMod val="50000"/>
                  </a:schemeClr>
                </a:solidFill>
                <a:latin typeface="楷体" panose="02010609060101010101" pitchFamily="49" charset="-122"/>
                <a:ea typeface="楷体" panose="02010609060101010101" pitchFamily="49" charset="-122"/>
              </a:rPr>
              <a:t>在填写统计报表时</a:t>
            </a:r>
            <a:r>
              <a:rPr lang="en-US" altLang="zh-CN" sz="2800" dirty="0">
                <a:solidFill>
                  <a:schemeClr val="accent4">
                    <a:lumMod val="50000"/>
                  </a:schemeClr>
                </a:solidFill>
                <a:latin typeface="楷体" panose="02010609060101010101" pitchFamily="49" charset="-122"/>
                <a:ea typeface="楷体" panose="02010609060101010101" pitchFamily="49" charset="-122"/>
              </a:rPr>
              <a:t>:</a:t>
            </a:r>
          </a:p>
          <a:p>
            <a:pPr>
              <a:buFont typeface="Wingdings" panose="05000000000000000000" pitchFamily="2" charset="2"/>
              <a:buNone/>
            </a:pPr>
            <a:r>
              <a:rPr lang="zh-CN" altLang="en-US" sz="2800" dirty="0">
                <a:solidFill>
                  <a:schemeClr val="accent4">
                    <a:lumMod val="50000"/>
                  </a:schemeClr>
                </a:solidFill>
                <a:latin typeface="楷体" panose="02010609060101010101" pitchFamily="49" charset="-122"/>
                <a:ea typeface="楷体" panose="02010609060101010101" pitchFamily="49" charset="-122"/>
              </a:rPr>
              <a:t>集团总部、子公司都作为独立法人，分别将报表报送到企业经营地（青浦、杭州和松江）所在统计机构。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2*i*0"/>
  <p:tag name="KSO_WM_TEMPLATE_CATEGORY" val="custom"/>
  <p:tag name="KSO_WM_TEMPLATE_INDEX" val="1"/>
  <p:tag name="KSO_WM_UNIT_INDEX" val="0"/>
  <p:tag name="KSO_WM_UNIT_HIGHLIGHT" val="0"/>
  <p:tag name="KSO_WM_UNIT_COMPATIBLE" val="0"/>
  <p:tag name="KSO_WM_DIAGRAM_GROUP_CODE" val="l1-1"/>
  <p:tag name="KSO_WM_UNIT_LAYERLEVEL" val="1"/>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TYPE" val="l_h_i"/>
  <p:tag name="KSO_WM_UNIT_INDEX" val="1_1_1"/>
  <p:tag name="KSO_WM_UNIT_ID" val="custom1_2*l_h_i*1_1_1"/>
  <p:tag name="KSO_WM_UNIT_LAYERLEVEL" val="1_1_1"/>
  <p:tag name="KSO_WM_BEAUTIFY_FLAG" val="#wm#"/>
  <p:tag name="KSO_WM_DIAGRAM_GROUP_CODE" val="l1-1"/>
  <p:tag name="KSO_WM_UNIT_FILL_FORE_SCHEMECOLOR_INDEX" val="6"/>
  <p:tag name="KSO_WM_UNIT_FILL_TYPE" val="1"/>
  <p:tag name="KSO_WM_UNIT_TEXT_FILL_FORE_SCHEMECOLOR_INDEX" val="2"/>
  <p:tag name="KSO_WM_UNIT_TEXT_FILL_TYPE" val="1"/>
  <p:tag name="KSO_WM_UNIT_USESOURCEFORMAT_APPLY" val="1"/>
  <p:tag name="KSO_WM_UNIT_HIGHLIGHT" val="0"/>
  <p:tag name="KSO_WM_UNIT_COMPATIBLE" val="0"/>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TYPE" val="l_h_a"/>
  <p:tag name="KSO_WM_UNIT_INDEX" val="1_1_1"/>
  <p:tag name="KSO_WM_UNIT_ID" val="custom1_2*l_h_a*1_1_1"/>
  <p:tag name="KSO_WM_UNIT_LAYERLEVEL" val="1_1_1"/>
  <p:tag name="KSO_WM_UNIT_VALUE" val="17"/>
  <p:tag name="KSO_WM_UNIT_HIGHLIGHT" val="0"/>
  <p:tag name="KSO_WM_UNIT_COMPATIBLE" val="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1"/>
  <p:tag name="KSO_WM_UNIT_ISCONTENTSTITLE" val="0"/>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
  <p:tag name="KSO_WM_SLIDE_ID" val="custom1_8"/>
  <p:tag name="KSO_WM_SLIDE_ITEM_CNT" val="3"/>
  <p:tag name="KSO_WM_SLIDE_INDEX" val="8"/>
  <p:tag name="KSO_WM_DIAGRAM_GROUP_CODE" val="l1-2"/>
  <p:tag name="KSO_WM_SLIDE_DIAGTYPE" val="l"/>
  <p:tag name="KSO_WM_TAG_VERSION" val="1.0"/>
  <p:tag name="KSO_WM_SLIDE_LAYOUT" val="a_b_g_l"/>
  <p:tag name="KSO_WM_SLIDE_LAYOUT_CNT" val="1_1_1_1"/>
  <p:tag name="KSO_WM_SLIDE_TYPE" val="text"/>
  <p:tag name="KSO_WM_SLIDE_SUBTYPE" val="diag"/>
  <p:tag name="KSO_WM_SLIDE_SIZE" val="904*483"/>
  <p:tag name="KSO_WM_SLIDE_POSITION" val="0*0"/>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3*a*1"/>
  <p:tag name="KSO_WM_UNIT_LAYERLEVEL" val="1"/>
  <p:tag name="KSO_WM_UNIT_ISCONTENTSTITLE" val="0"/>
  <p:tag name="KSO_WM_UNIT_HIGHLIGHT" val="0"/>
  <p:tag name="KSO_WM_UNIT_COMPATIBLE" val="0"/>
  <p:tag name="KSO_WM_BEAUTIFY_FLAG" val="#wm#"/>
  <p:tag name="KSO_WM_TAG_VERSION" val="1.0"/>
  <p:tag name="KSO_WM_DIAGRAM_GROUP_CODE" val="p1-1"/>
  <p:tag name="KSO_WM_UNIT_VALUE" val="16"/>
  <p:tag name="KSO_WM_UNIT_TYPE" val="a"/>
  <p:tag name="KSO_WM_UNIT_INDEX" val="1"/>
  <p:tag name="KSO_WM_UNIT_PRESET_TEXT" val="单击此处添加标题"/>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3*b*1"/>
  <p:tag name="KSO_WM_UNIT_LAYERLEVEL" val="1"/>
  <p:tag name="KSO_WM_UNIT_ISCONTENTSTITLE" val="0"/>
  <p:tag name="KSO_WM_UNIT_HIGHLIGHT" val="0"/>
  <p:tag name="KSO_WM_UNIT_COMPATIBLE" val="0"/>
  <p:tag name="KSO_WM_BEAUTIFY_FLAG" val="#wm#"/>
  <p:tag name="KSO_WM_TAG_VERSION" val="1.0"/>
  <p:tag name="KSO_WM_DIAGRAM_GROUP_CODE" val="p1-1"/>
  <p:tag name="KSO_WM_UNIT_VALUE" val="23"/>
  <p:tag name="KSO_WM_UNIT_TYPE" val="b"/>
  <p:tag name="KSO_WM_UNIT_INDEX" val="1"/>
  <p:tag name="KSO_WM_UNIT_PRESET_TEXT" val="单击此处添加副标题，简明扼要的阐述您的观点"/>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8*i*3"/>
  <p:tag name="KSO_WM_TEMPLATE_CATEGORY" val="custom"/>
  <p:tag name="KSO_WM_TEMPLATE_INDEX" val="1"/>
  <p:tag name="KSO_WM_UNIT_INDEX" val="3"/>
  <p:tag name="KSO_WM_UNIT_HIGHLIGHT" val="0"/>
  <p:tag name="KSO_WM_UNIT_COMPATIBLE" val="0"/>
  <p:tag name="KSO_WM_DIAGRAM_GROUP_CODE" val="l1-2"/>
  <p:tag name="KSO_WM_UNIT_LAYERLEVEL" val="1"/>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8*i*4"/>
  <p:tag name="KSO_WM_TEMPLATE_CATEGORY" val="custom"/>
  <p:tag name="KSO_WM_TEMPLATE_INDEX" val="1"/>
  <p:tag name="KSO_WM_UNIT_INDEX" val="4"/>
  <p:tag name="KSO_WM_UNIT_HIGHLIGHT" val="0"/>
  <p:tag name="KSO_WM_UNIT_COMPATIBLE" val="0"/>
  <p:tag name="KSO_WM_DIAGRAM_GROUP_CODE" val="l1-2"/>
  <p:tag name="KSO_WM_UNIT_LAYERLEVEL" val="1"/>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8*i*5"/>
  <p:tag name="KSO_WM_TEMPLATE_CATEGORY" val="custom"/>
  <p:tag name="KSO_WM_TEMPLATE_INDEX" val="1"/>
  <p:tag name="KSO_WM_UNIT_INDEX" val="5"/>
  <p:tag name="KSO_WM_UNIT_HIGHLIGHT" val="0"/>
  <p:tag name="KSO_WM_UNIT_COMPATIBLE" val="0"/>
  <p:tag name="KSO_WM_DIAGRAM_GROUP_CODE" val="l1-2"/>
  <p:tag name="KSO_WM_UNIT_LAYERLEVEL" val="1"/>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8*i*6"/>
  <p:tag name="KSO_WM_TEMPLATE_CATEGORY" val="custom"/>
  <p:tag name="KSO_WM_TEMPLATE_INDEX" val="1"/>
  <p:tag name="KSO_WM_UNIT_INDEX" val="6"/>
  <p:tag name="KSO_WM_UNIT_HIGHLIGHT" val="0"/>
  <p:tag name="KSO_WM_UNIT_COMPATIBLE" val="0"/>
  <p:tag name="KSO_WM_DIAGRAM_GROUP_CODE" val="l1-2"/>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1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1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SLIDE_ID" val="custom1_2"/>
  <p:tag name="KSO_WM_SLIDE_INDEX" val="2"/>
  <p:tag name="KSO_WM_SLIDE_ITEM_CNT" val="3"/>
  <p:tag name="KSO_WM_SLIDE_LAYOUT" val="a_l"/>
  <p:tag name="KSO_WM_SLIDE_LAYOUT_CNT" val="1_1"/>
  <p:tag name="KSO_WM_SLIDE_TYPE" val="contents"/>
  <p:tag name="KSO_WM_SLIDE_SUBTYPE" val="diag"/>
  <p:tag name="KSO_WM_BEAUTIFY_FLAG" val="#wm#"/>
  <p:tag name="KSO_WM_DIAGRAM_GROUP_CODE" val="l1-1"/>
  <p:tag name="KSO_WM_SLIDE_DIAGTYPE" val="l"/>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2*i*0"/>
  <p:tag name="KSO_WM_TEMPLATE_CATEGORY" val="custom"/>
  <p:tag name="KSO_WM_TEMPLATE_INDEX" val="1"/>
  <p:tag name="KSO_WM_UNIT_INDEX" val="0"/>
  <p:tag name="KSO_WM_UNIT_HIGHLIGHT" val="0"/>
  <p:tag name="KSO_WM_UNIT_COMPATIBLE" val="0"/>
  <p:tag name="KSO_WM_DIAGRAM_GROUP_CODE" val="l1-1"/>
  <p:tag name="KSO_WM_UNIT_LAYERLEVEL" val="1"/>
</p:tagLst>
</file>

<file path=ppt/tags/tag1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TYPE" val="l_h_i"/>
  <p:tag name="KSO_WM_UNIT_INDEX" val="1_1_1"/>
  <p:tag name="KSO_WM_UNIT_ID" val="custom1_2*l_h_i*1_1_1"/>
  <p:tag name="KSO_WM_UNIT_LAYERLEVEL" val="1_1_1"/>
  <p:tag name="KSO_WM_BEAUTIFY_FLAG" val="#wm#"/>
  <p:tag name="KSO_WM_DIAGRAM_GROUP_CODE" val="l1-1"/>
  <p:tag name="KSO_WM_UNIT_FILL_FORE_SCHEMECOLOR_INDEX" val="6"/>
  <p:tag name="KSO_WM_UNIT_FILL_TYPE" val="1"/>
  <p:tag name="KSO_WM_UNIT_TEXT_FILL_FORE_SCHEMECOLOR_INDEX" val="2"/>
  <p:tag name="KSO_WM_UNIT_TEXT_FILL_TYPE" val="1"/>
  <p:tag name="KSO_WM_UNIT_USESOURCEFORMAT_APPLY" val="1"/>
  <p:tag name="KSO_WM_UNIT_HIGHLIGHT" val="0"/>
  <p:tag name="KSO_WM_UNIT_COMPATIBLE" val="0"/>
</p:tagLst>
</file>

<file path=ppt/tags/tag1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TYPE" val="l_h_a"/>
  <p:tag name="KSO_WM_UNIT_INDEX" val="1_1_1"/>
  <p:tag name="KSO_WM_UNIT_ID" val="custom1_2*l_h_a*1_1_1"/>
  <p:tag name="KSO_WM_UNIT_LAYERLEVEL" val="1_1_1"/>
  <p:tag name="KSO_WM_UNIT_VALUE" val="17"/>
  <p:tag name="KSO_WM_UNIT_HIGHLIGHT" val="0"/>
  <p:tag name="KSO_WM_UNIT_COMPATIBLE" val="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1"/>
  <p:tag name="KSO_WM_UNIT_ISCONTENTSTITLE" val="0"/>
</p:tagLst>
</file>

<file path=ppt/tags/tag136.xml><?xml version="1.0" encoding="utf-8"?>
<p:tagLst xmlns:a="http://schemas.openxmlformats.org/drawingml/2006/main" xmlns:r="http://schemas.openxmlformats.org/officeDocument/2006/relationships" xmlns:p="http://schemas.openxmlformats.org/presentationml/2006/main">
  <p:tag name="KSO_WM_UNIT_TABLE_BEAUTIFY" val="smartTable{d686d93d-7208-4650-bf08-5fc013bf711e}"/>
  <p:tag name="TABLE_ENDDRAG_ORIGIN_RECT" val="384*334"/>
  <p:tag name="TABLE_ENDDRAG_RECT" val="257*122*384*334"/>
</p:tagLst>
</file>

<file path=ppt/tags/tag1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3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14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4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4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4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4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4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15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5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5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5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5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16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6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8*g*1"/>
  <p:tag name="KSO_WM_UNIT_LAYERLEVEL" val="1"/>
  <p:tag name="KSO_WM_UNIT_VALUE" val="1"/>
  <p:tag name="KSO_WM_UNIT_HIGHLIGHT" val="0"/>
  <p:tag name="KSO_WM_UNIT_COMPATIBLE" val="0"/>
  <p:tag name="KSO_WM_BEAUTIFY_FLAG" val="#wm#"/>
  <p:tag name="KSO_WM_TAG_VERSION" val="1.0"/>
  <p:tag name="KSO_WM_UNIT_PRESET_TEXT" val="06"/>
  <p:tag name="KSO_WM_UNIT_RELATE_UNITID" val="custom1_8*a*1"/>
  <p:tag name="KSO_WM_DIAGRAM_GROUP_CODE" val="l1-2"/>
</p:tagLst>
</file>

<file path=ppt/tags/tag1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SLIDE_ID" val="custom1_12"/>
  <p:tag name="KSO_WM_SLIDE_INDEX" val="12"/>
  <p:tag name="KSO_WM_SLIDE_ITEM_CNT" val="0"/>
  <p:tag name="KSO_WM_SLIDE_LAYOUT" val="a"/>
  <p:tag name="KSO_WM_SLIDE_LAYOUT_CNT" val="1"/>
  <p:tag name="KSO_WM_SLIDE_TYPE" val="endPage"/>
  <p:tag name="KSO_WM_SLIDE_SUBTYPE" val="pureTxt"/>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a"/>
  <p:tag name="KSO_WM_UNIT_INDEX" val="1"/>
  <p:tag name="KSO_WM_UNIT_ID" val="custom1_12*a*1"/>
  <p:tag name="KSO_WM_UNIT_LAYERLEVEL" val="1"/>
  <p:tag name="KSO_WM_UNIT_VALUE" val="7"/>
  <p:tag name="KSO_WM_UNIT_ISCONTENTSTITLE" val="0"/>
  <p:tag name="KSO_WM_UNIT_HIGHLIGHT" val="0"/>
  <p:tag name="KSO_WM_UNIT_COMPATIBLE" val="0"/>
  <p:tag name="KSO_WM_BEAUTIFY_FLAG" val="#wm#"/>
  <p:tag name="KSO_WM_TAG_VERSION" val="1.0"/>
  <p:tag name="KSO_WM_UNIT_PRESET_TEXT" val="THANK YOU"/>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
  <p:tag name="KSO_WM_UNIT_TYPE" val="m_h_i"/>
  <p:tag name="KSO_WM_UNIT_INDEX" val="1_4_2"/>
  <p:tag name="KSO_WM_UNIT_ID" val="custom1_5*m_h_i*1_4_2"/>
  <p:tag name="KSO_WM_UNIT_LAYERLEVEL" val="1_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
  <p:tag name="KSO_WM_UNIT_TYPE" val="m_h_i"/>
  <p:tag name="KSO_WM_UNIT_INDEX" val="1_1_2"/>
  <p:tag name="KSO_WM_UNIT_ID" val="custom1_5*m_h_i*1_1_2"/>
  <p:tag name="KSO_WM_UNIT_LAYERLEVEL" val="1_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BEAUTIFY_FLAG" val="#wm#"/>
  <p:tag name="KSO_WM_TEMPLATE_THUMBS_INDEX" val="1、3、4、5、7、9、11、12、15、19、21、24、25、"/>
  <p:tag name="KSO_WM_TEMPLATE_TOPIC_ID" val="2869567"/>
  <p:tag name="KSO_WM_TEMPLATE_OUTLINE_ID" val="15"/>
  <p:tag name="KSO_WM_TEMPLATE_SCENE_ID" val="1"/>
  <p:tag name="KSO_WM_TEMPLATE_JOB_ID" val="2"/>
  <p:tag name="KSO_WM_TEMPLATE_TOPIC_DEFAULT"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SLIDE_ID" val="custom1_1"/>
  <p:tag name="KSO_WM_SLIDE_INDEX" val="1"/>
  <p:tag name="KSO_WM_SLIDE_ITEM_CNT" val="0"/>
  <p:tag name="KSO_WM_SLIDE_LAYOUT" val="a_b"/>
  <p:tag name="KSO_WM_SLIDE_LAYOUT_CNT" val="1_2"/>
  <p:tag name="KSO_WM_SLIDE_TYPE" val="title"/>
  <p:tag name="KSO_WM_SLIDE_SUBTYPE" val="picTxt"/>
  <p:tag name="KSO_WM_BEAUTIFY_FLAG" val="#wm#"/>
  <p:tag name="KSO_WM_TEMPLATE_THUMBS_INDEX" val="1、3、4、5、7、9、11、12、15、19、21、24、25、"/>
  <p:tag name="KSO_WM_TEMPLATE_TOPIC_ID" val="2869567"/>
  <p:tag name="KSO_WM_TEMPLATE_OUTLINE_ID" val="15"/>
  <p:tag name="KSO_WM_TEMPLATE_SCENE_ID" val="1"/>
  <p:tag name="KSO_WM_TEMPLATE_JOB_ID" val="2"/>
  <p:tag name="KSO_WM_TEMPLATE_TOPIC_DEFAULT" val="1"/>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ID" val="custom1_1*a*1"/>
  <p:tag name="KSO_WM_UNIT_LAYERLEVEL" val="1"/>
  <p:tag name="KSO_WM_UNIT_VALUE" val="11"/>
  <p:tag name="KSO_WM_UNIT_ISCONTENTSTITLE" val="0"/>
  <p:tag name="KSO_WM_UNIT_HIGHLIGHT" val="0"/>
  <p:tag name="KSO_WM_UNIT_COMPATIBLE" val="0"/>
  <p:tag name="KSO_WM_BEAUTIFY_FLAG" val="#wm#"/>
  <p:tag name="KSO_WM_UNIT_TYPE" val="a"/>
  <p:tag name="KSO_WM_UNIT_INDEX" val="1"/>
  <p:tag name="KSO_WM_UNIT_PRESET_TEXT" val="单击此处添加标题"/>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ID" val="custom1_1*b*1"/>
  <p:tag name="KSO_WM_UNIT_LAYERLEVEL" val="1"/>
  <p:tag name="KSO_WM_UNIT_VALUE" val="28"/>
  <p:tag name="KSO_WM_UNIT_ISCONTENTSTITLE" val="0"/>
  <p:tag name="KSO_WM_UNIT_HIGHLIGHT" val="0"/>
  <p:tag name="KSO_WM_UNIT_COMPATIBLE" val="0"/>
  <p:tag name="KSO_WM_BEAUTIFY_FLAG" val="#wm#"/>
  <p:tag name="KSO_WM_UNIT_TYPE" val="b"/>
  <p:tag name="KSO_WM_UNIT_INDEX" val="1"/>
  <p:tag name="KSO_WM_UNIT_PRESET_TEXT" val="单击此处添加副标题"/>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SLIDE_ID" val="custom1_2"/>
  <p:tag name="KSO_WM_SLIDE_INDEX" val="2"/>
  <p:tag name="KSO_WM_SLIDE_ITEM_CNT" val="3"/>
  <p:tag name="KSO_WM_SLIDE_LAYOUT" val="a_l"/>
  <p:tag name="KSO_WM_SLIDE_LAYOUT_CNT" val="1_1"/>
  <p:tag name="KSO_WM_SLIDE_TYPE" val="contents"/>
  <p:tag name="KSO_WM_SLIDE_SUBTYPE" val="diag"/>
  <p:tag name="KSO_WM_BEAUTIFY_FLAG" val="#wm#"/>
  <p:tag name="KSO_WM_DIAGRAM_GROUP_CODE" val="l1-1"/>
  <p:tag name="KSO_WM_SLIDE_DIAGTYPE" val="l"/>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2*i*0"/>
  <p:tag name="KSO_WM_TEMPLATE_CATEGORY" val="custom"/>
  <p:tag name="KSO_WM_TEMPLATE_INDEX" val="1"/>
  <p:tag name="KSO_WM_UNIT_INDEX" val="0"/>
  <p:tag name="KSO_WM_UNIT_HIGHLIGHT" val="0"/>
  <p:tag name="KSO_WM_UNIT_COMPATIBLE" val="0"/>
  <p:tag name="KSO_WM_DIAGRAM_GROUP_CODE" val="l1-1"/>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TYPE" val="a"/>
  <p:tag name="KSO_WM_UNIT_INDEX" val="1"/>
  <p:tag name="KSO_WM_UNIT_ID" val="custom1_2*a*1"/>
  <p:tag name="KSO_WM_UNIT_LAYERLEVEL" val="1"/>
  <p:tag name="KSO_WM_UNIT_ISCONTENTSTITLE" val="1"/>
  <p:tag name="KSO_WM_UNIT_VALUE" val="7"/>
  <p:tag name="KSO_WM_UNIT_HIGHLIGHT" val="0"/>
  <p:tag name="KSO_WM_UNIT_COMPATIBLE" val="0"/>
  <p:tag name="KSO_WM_BEAUTIFY_FLAG" val="#wm#"/>
  <p:tag name="KSO_WM_UNIT_PRESET_TEXT" val="目录"/>
  <p:tag name="KSO_WM_DIAGRAM_GROUP_CODE" val="l1-1"/>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TYPE" val="l_h_i"/>
  <p:tag name="KSO_WM_UNIT_INDEX" val="1_3_1"/>
  <p:tag name="KSO_WM_UNIT_ID" val="custom1_2*l_h_i*1_3_1"/>
  <p:tag name="KSO_WM_UNIT_LAYERLEVEL" val="1_1_1"/>
  <p:tag name="KSO_WM_BEAUTIFY_FLAG" val="#wm#"/>
  <p:tag name="KSO_WM_DIAGRAM_GROUP_CODE" val="l1-1"/>
  <p:tag name="KSO_WM_UNIT_FILL_FORE_SCHEMECOLOR_INDEX" val="7"/>
  <p:tag name="KSO_WM_UNIT_FILL_TYPE" val="1"/>
  <p:tag name="KSO_WM_UNIT_TEXT_FILL_FORE_SCHEMECOLOR_INDEX" val="2"/>
  <p:tag name="KSO_WM_UNIT_TEXT_FILL_TYPE" val="1"/>
  <p:tag name="KSO_WM_UNIT_USESOURCEFORMAT_APPLY" val="1"/>
  <p:tag name="KSO_WM_UNIT_HIGHLIGHT" val="0"/>
  <p:tag name="KSO_WM_UNIT_COMPATIBLE" val="0"/>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TYPE" val="l_h_a"/>
  <p:tag name="KSO_WM_UNIT_INDEX" val="1_3_1"/>
  <p:tag name="KSO_WM_UNIT_ID" val="custom1_2*l_h_a*1_3_1"/>
  <p:tag name="KSO_WM_UNIT_LAYERLEVEL" val="1_1_1"/>
  <p:tag name="KSO_WM_UNIT_VALUE" val="17"/>
  <p:tag name="KSO_WM_UNIT_HIGHLIGHT" val="0"/>
  <p:tag name="KSO_WM_UNIT_COMPATIBLE" val="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1"/>
  <p:tag name="KSO_WM_UNIT_ISCONTENTSTITLE" val="0"/>
</p:tagLst>
</file>

<file path=ppt/tags/tag5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TYPE" val="l_h_i"/>
  <p:tag name="KSO_WM_UNIT_INDEX" val="1_3_1"/>
  <p:tag name="KSO_WM_UNIT_ID" val="custom1_2*l_h_i*1_3_1"/>
  <p:tag name="KSO_WM_UNIT_LAYERLEVEL" val="1_1_1"/>
  <p:tag name="KSO_WM_BEAUTIFY_FLAG" val="#wm#"/>
  <p:tag name="KSO_WM_DIAGRAM_GROUP_CODE" val="l1-1"/>
  <p:tag name="KSO_WM_UNIT_FILL_FORE_SCHEMECOLOR_INDEX" val="7"/>
  <p:tag name="KSO_WM_UNIT_FILL_TYPE" val="1"/>
  <p:tag name="KSO_WM_UNIT_TEXT_FILL_FORE_SCHEMECOLOR_INDEX" val="2"/>
  <p:tag name="KSO_WM_UNIT_TEXT_FILL_TYPE" val="1"/>
  <p:tag name="KSO_WM_UNIT_USESOURCEFORMAT_APPLY" val="1"/>
  <p:tag name="KSO_WM_UNIT_HIGHLIGHT" val="0"/>
  <p:tag name="KSO_WM_UNIT_COMPATIBLE" val="0"/>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TYPE" val="l_h_a"/>
  <p:tag name="KSO_WM_UNIT_INDEX" val="1_3_1"/>
  <p:tag name="KSO_WM_UNIT_ID" val="custom1_2*l_h_a*1_3_1"/>
  <p:tag name="KSO_WM_UNIT_LAYERLEVEL" val="1_1_1"/>
  <p:tag name="KSO_WM_UNIT_VALUE" val="17"/>
  <p:tag name="KSO_WM_UNIT_HIGHLIGHT" val="0"/>
  <p:tag name="KSO_WM_UNIT_COMPATIBLE" val="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1"/>
  <p:tag name="KSO_WM_UNIT_ISCONTENTSTITLE" val="0"/>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TYPE" val="l_h_i"/>
  <p:tag name="KSO_WM_UNIT_INDEX" val="1_1_1"/>
  <p:tag name="KSO_WM_UNIT_ID" val="custom1_2*l_h_i*1_1_1"/>
  <p:tag name="KSO_WM_UNIT_LAYERLEVEL" val="1_1_1"/>
  <p:tag name="KSO_WM_BEAUTIFY_FLAG" val="#wm#"/>
  <p:tag name="KSO_WM_DIAGRAM_GROUP_CODE" val="l1-1"/>
  <p:tag name="KSO_WM_UNIT_FILL_FORE_SCHEMECOLOR_INDEX" val="6"/>
  <p:tag name="KSO_WM_UNIT_FILL_TYPE" val="1"/>
  <p:tag name="KSO_WM_UNIT_TEXT_FILL_FORE_SCHEMECOLOR_INDEX" val="2"/>
  <p:tag name="KSO_WM_UNIT_TEXT_FILL_TYPE" val="1"/>
  <p:tag name="KSO_WM_UNIT_USESOURCEFORMAT_APPLY" val="1"/>
  <p:tag name="KSO_WM_UNIT_HIGHLIGHT" val="0"/>
  <p:tag name="KSO_WM_UNIT_COMPATIBLE" val="0"/>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TYPE" val="l_h_a"/>
  <p:tag name="KSO_WM_UNIT_INDEX" val="1_1_1"/>
  <p:tag name="KSO_WM_UNIT_ID" val="custom1_2*l_h_a*1_1_1"/>
  <p:tag name="KSO_WM_UNIT_LAYERLEVEL" val="1_1_1"/>
  <p:tag name="KSO_WM_UNIT_VALUE" val="17"/>
  <p:tag name="KSO_WM_UNIT_HIGHLIGHT" val="0"/>
  <p:tag name="KSO_WM_UNIT_COMPATIBLE" val="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1"/>
  <p:tag name="KSO_WM_UNIT_ISCONTENTSTITLE" val="0"/>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SLIDE_ID" val="custom1_2"/>
  <p:tag name="KSO_WM_SLIDE_INDEX" val="2"/>
  <p:tag name="KSO_WM_SLIDE_ITEM_CNT" val="3"/>
  <p:tag name="KSO_WM_SLIDE_LAYOUT" val="a_l"/>
  <p:tag name="KSO_WM_SLIDE_LAYOUT_CNT" val="1_1"/>
  <p:tag name="KSO_WM_SLIDE_TYPE" val="contents"/>
  <p:tag name="KSO_WM_SLIDE_SUBTYPE" val="diag"/>
  <p:tag name="KSO_WM_BEAUTIFY_FLAG" val="#wm#"/>
  <p:tag name="KSO_WM_DIAGRAM_GROUP_CODE" val="l1-1"/>
  <p:tag name="KSO_WM_SLIDE_DIAGTYPE" val="l"/>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2*i*0"/>
  <p:tag name="KSO_WM_TEMPLATE_CATEGORY" val="custom"/>
  <p:tag name="KSO_WM_TEMPLATE_INDEX" val="1"/>
  <p:tag name="KSO_WM_UNIT_INDEX" val="0"/>
  <p:tag name="KSO_WM_UNIT_HIGHLIGHT" val="0"/>
  <p:tag name="KSO_WM_UNIT_COMPATIBLE" val="0"/>
  <p:tag name="KSO_WM_DIAGRAM_GROUP_CODE" val="l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TYPE" val="l_h_i"/>
  <p:tag name="KSO_WM_UNIT_INDEX" val="1_1_1"/>
  <p:tag name="KSO_WM_UNIT_ID" val="custom1_2*l_h_i*1_1_1"/>
  <p:tag name="KSO_WM_UNIT_LAYERLEVEL" val="1_1_1"/>
  <p:tag name="KSO_WM_BEAUTIFY_FLAG" val="#wm#"/>
  <p:tag name="KSO_WM_DIAGRAM_GROUP_CODE" val="l1-1"/>
  <p:tag name="KSO_WM_UNIT_FILL_FORE_SCHEMECOLOR_INDEX" val="6"/>
  <p:tag name="KSO_WM_UNIT_FILL_TYPE" val="1"/>
  <p:tag name="KSO_WM_UNIT_TEXT_FILL_FORE_SCHEMECOLOR_INDEX" val="2"/>
  <p:tag name="KSO_WM_UNIT_TEXT_FILL_TYPE" val="1"/>
  <p:tag name="KSO_WM_UNIT_USESOURCEFORMAT_APPLY" val="1"/>
  <p:tag name="KSO_WM_UNIT_HIGHLIGHT" val="0"/>
  <p:tag name="KSO_WM_UNIT_COMPATIBLE" val="0"/>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UNIT_TYPE" val="l_h_a"/>
  <p:tag name="KSO_WM_UNIT_INDEX" val="1_1_1"/>
  <p:tag name="KSO_WM_UNIT_ID" val="custom1_2*l_h_a*1_1_1"/>
  <p:tag name="KSO_WM_UNIT_LAYERLEVEL" val="1_1_1"/>
  <p:tag name="KSO_WM_UNIT_VALUE" val="17"/>
  <p:tag name="KSO_WM_UNIT_HIGHLIGHT" val="0"/>
  <p:tag name="KSO_WM_UNIT_COMPATIBLE" val="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1"/>
  <p:tag name="KSO_WM_UNIT_ISCONTENTSTITLE" val="0"/>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_g_h_l"/>
  <p:tag name="KSO_WM_SLIDE_LAYOUT_CNT" val="1_1_1_1_1"/>
  <p:tag name="KSO_WM_SLIDE_TYPE" val="text"/>
  <p:tag name="KSO_WM_BEAUTIFY_FLAG" val="#wm#"/>
  <p:tag name="KSO_WM_SLIDE_POSITION" val="0*0"/>
  <p:tag name="KSO_WM_SLIDE_SIZE" val="917*435"/>
  <p:tag name="KSO_WM_TEMPLATE_CATEGORY" val="custom"/>
  <p:tag name="KSO_WM_TEMPLATE_INDEX" val="1"/>
  <p:tag name="KSO_WM_SLIDE_ID" val="custom1_11"/>
  <p:tag name="KSO_WM_SLIDE_INDEX" val="11"/>
  <p:tag name="KSO_WM_DIAGRAM_GROUP_CODE" val="l1-3"/>
  <p:tag name="KSO_WM_SLIDE_DIAGTYPE" val="l"/>
  <p:tag name="KSO_WM_SLIDE_SUBTYPE" val="picTxt"/>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3*a*1"/>
  <p:tag name="KSO_WM_UNIT_LAYERLEVEL" val="1"/>
  <p:tag name="KSO_WM_UNIT_ISCONTENTSTITLE" val="0"/>
  <p:tag name="KSO_WM_UNIT_HIGHLIGHT" val="0"/>
  <p:tag name="KSO_WM_UNIT_COMPATIBLE" val="0"/>
  <p:tag name="KSO_WM_BEAUTIFY_FLAG" val="#wm#"/>
  <p:tag name="KSO_WM_TAG_VERSION" val="1.0"/>
  <p:tag name="KSO_WM_DIAGRAM_GROUP_CODE" val="p1-1"/>
  <p:tag name="KSO_WM_UNIT_VALUE" val="16"/>
  <p:tag name="KSO_WM_UNIT_TYPE" val="a"/>
  <p:tag name="KSO_WM_UNIT_INDEX" val="1"/>
  <p:tag name="KSO_WM_UNIT_PRESET_TEXT" val="单击此处添加标题"/>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3*a*1"/>
  <p:tag name="KSO_WM_UNIT_LAYERLEVEL" val="1"/>
  <p:tag name="KSO_WM_UNIT_ISCONTENTSTITLE" val="0"/>
  <p:tag name="KSO_WM_UNIT_HIGHLIGHT" val="0"/>
  <p:tag name="KSO_WM_UNIT_COMPATIBLE" val="0"/>
  <p:tag name="KSO_WM_BEAUTIFY_FLAG" val="#wm#"/>
  <p:tag name="KSO_WM_TAG_VERSION" val="1.0"/>
  <p:tag name="KSO_WM_DIAGRAM_GROUP_CODE" val="p1-1"/>
  <p:tag name="KSO_WM_UNIT_VALUE" val="16"/>
  <p:tag name="KSO_WM_UNIT_TYPE" val="a"/>
  <p:tag name="KSO_WM_UNIT_INDEX" val="1"/>
  <p:tag name="KSO_WM_UNIT_PRESET_TEXT" val="单击此处添加标题"/>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11*i*4"/>
  <p:tag name="KSO_WM_TEMPLATE_CATEGORY" val="custom"/>
  <p:tag name="KSO_WM_TEMPLATE_INDEX" val="1"/>
  <p:tag name="KSO_WM_UNIT_INDEX" val="4"/>
  <p:tag name="KSO_WM_UNIT_HIGHLIGHT" val="0"/>
  <p:tag name="KSO_WM_UNIT_COMPATIBLE" val="0"/>
  <p:tag name="KSO_WM_DIAGRAM_GROUP_CODE" val="l1-3"/>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11*i*5"/>
  <p:tag name="KSO_WM_TEMPLATE_CATEGORY" val="custom"/>
  <p:tag name="KSO_WM_TEMPLATE_INDEX" val="1"/>
  <p:tag name="KSO_WM_UNIT_INDEX" val="5"/>
  <p:tag name="KSO_WM_UNIT_HIGHLIGHT" val="0"/>
  <p:tag name="KSO_WM_UNIT_COMPATIBLE" val="0"/>
  <p:tag name="KSO_WM_DIAGRAM_GROUP_CODE" val="l1-3"/>
  <p:tag name="KSO_WM_UNIT_LAYERLEVEL" val="1"/>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11*g*1"/>
  <p:tag name="KSO_WM_UNIT_LAYERLEVEL" val="1"/>
  <p:tag name="KSO_WM_UNIT_HIGHLIGHT" val="0"/>
  <p:tag name="KSO_WM_UNIT_COMPATIBLE" val="0"/>
  <p:tag name="KSO_WM_BEAUTIFY_FLAG" val="#wm#"/>
  <p:tag name="KSO_WM_TAG_VERSION" val="1.0"/>
  <p:tag name="KSO_WM_DIAGRAM_GROUP_CODE" val="l1-3"/>
  <p:tag name="KSO_WM_UNIT_RELATE_UNITID" val="custom1_11*a*1"/>
  <p:tag name="KSO_WM_UNIT_VALUE" val="1"/>
  <p:tag name="KSO_WM_UNIT_TYPE" val="g"/>
  <p:tag name="KSO_WM_UNIT_INDEX" val="1"/>
  <p:tag name="KSO_WM_UNIT_PRESET_TEXT" val="09"/>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11*i*4"/>
  <p:tag name="KSO_WM_TEMPLATE_CATEGORY" val="custom"/>
  <p:tag name="KSO_WM_TEMPLATE_INDEX" val="1"/>
  <p:tag name="KSO_WM_UNIT_INDEX" val="4"/>
  <p:tag name="KSO_WM_UNIT_HIGHLIGHT" val="0"/>
  <p:tag name="KSO_WM_UNIT_COMPATIBLE" val="0"/>
  <p:tag name="KSO_WM_DIAGRAM_GROUP_CODE" val="l1-3"/>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11*i*5"/>
  <p:tag name="KSO_WM_TEMPLATE_CATEGORY" val="custom"/>
  <p:tag name="KSO_WM_TEMPLATE_INDEX" val="1"/>
  <p:tag name="KSO_WM_UNIT_INDEX" val="5"/>
  <p:tag name="KSO_WM_UNIT_HIGHLIGHT" val="0"/>
  <p:tag name="KSO_WM_UNIT_COMPATIBLE" val="0"/>
  <p:tag name="KSO_WM_DIAGRAM_GROUP_CODE" val="l1-3"/>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11*g*1"/>
  <p:tag name="KSO_WM_UNIT_LAYERLEVEL" val="1"/>
  <p:tag name="KSO_WM_UNIT_HIGHLIGHT" val="0"/>
  <p:tag name="KSO_WM_UNIT_COMPATIBLE" val="0"/>
  <p:tag name="KSO_WM_BEAUTIFY_FLAG" val="#wm#"/>
  <p:tag name="KSO_WM_TAG_VERSION" val="1.0"/>
  <p:tag name="KSO_WM_DIAGRAM_GROUP_CODE" val="l1-3"/>
  <p:tag name="KSO_WM_UNIT_RELATE_UNITID" val="custom1_11*a*1"/>
  <p:tag name="KSO_WM_UNIT_VALUE" val="1"/>
  <p:tag name="KSO_WM_UNIT_TYPE" val="g"/>
  <p:tag name="KSO_WM_UNIT_INDEX" val="1"/>
  <p:tag name="KSO_WM_UNIT_PRESET_TEXT" val="09"/>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3*a*1"/>
  <p:tag name="KSO_WM_UNIT_LAYERLEVEL" val="1"/>
  <p:tag name="KSO_WM_UNIT_ISCONTENTSTITLE" val="0"/>
  <p:tag name="KSO_WM_UNIT_HIGHLIGHT" val="0"/>
  <p:tag name="KSO_WM_UNIT_COMPATIBLE" val="0"/>
  <p:tag name="KSO_WM_BEAUTIFY_FLAG" val="#wm#"/>
  <p:tag name="KSO_WM_TAG_VERSION" val="1.0"/>
  <p:tag name="KSO_WM_DIAGRAM_GROUP_CODE" val="p1-1"/>
  <p:tag name="KSO_WM_UNIT_VALUE" val="16"/>
  <p:tag name="KSO_WM_UNIT_TYPE" val="a"/>
  <p:tag name="KSO_WM_UNIT_INDEX" val="1"/>
  <p:tag name="KSO_WM_UNIT_PRESET_TEXT" val="单击此处添加标题"/>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11*i*4"/>
  <p:tag name="KSO_WM_TEMPLATE_CATEGORY" val="custom"/>
  <p:tag name="KSO_WM_TEMPLATE_INDEX" val="1"/>
  <p:tag name="KSO_WM_UNIT_INDEX" val="4"/>
  <p:tag name="KSO_WM_UNIT_HIGHLIGHT" val="0"/>
  <p:tag name="KSO_WM_UNIT_COMPATIBLE" val="0"/>
  <p:tag name="KSO_WM_DIAGRAM_GROUP_CODE" val="l1-3"/>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11*i*5"/>
  <p:tag name="KSO_WM_TEMPLATE_CATEGORY" val="custom"/>
  <p:tag name="KSO_WM_TEMPLATE_INDEX" val="1"/>
  <p:tag name="KSO_WM_UNIT_INDEX" val="5"/>
  <p:tag name="KSO_WM_UNIT_HIGHLIGHT" val="0"/>
  <p:tag name="KSO_WM_UNIT_COMPATIBLE" val="0"/>
  <p:tag name="KSO_WM_DIAGRAM_GROUP_CODE" val="l1-3"/>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11*g*1"/>
  <p:tag name="KSO_WM_UNIT_LAYERLEVEL" val="1"/>
  <p:tag name="KSO_WM_UNIT_HIGHLIGHT" val="0"/>
  <p:tag name="KSO_WM_UNIT_COMPATIBLE" val="0"/>
  <p:tag name="KSO_WM_BEAUTIFY_FLAG" val="#wm#"/>
  <p:tag name="KSO_WM_TAG_VERSION" val="1.0"/>
  <p:tag name="KSO_WM_DIAGRAM_GROUP_CODE" val="l1-3"/>
  <p:tag name="KSO_WM_UNIT_RELATE_UNITID" val="custom1_11*a*1"/>
  <p:tag name="KSO_WM_UNIT_VALUE" val="1"/>
  <p:tag name="KSO_WM_UNIT_TYPE" val="g"/>
  <p:tag name="KSO_WM_UNIT_INDEX" val="1"/>
  <p:tag name="KSO_WM_UNIT_PRESET_TEXT" val="09"/>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3*a*1"/>
  <p:tag name="KSO_WM_UNIT_LAYERLEVEL" val="1"/>
  <p:tag name="KSO_WM_UNIT_ISCONTENTSTITLE" val="0"/>
  <p:tag name="KSO_WM_UNIT_HIGHLIGHT" val="0"/>
  <p:tag name="KSO_WM_UNIT_COMPATIBLE" val="0"/>
  <p:tag name="KSO_WM_BEAUTIFY_FLAG" val="#wm#"/>
  <p:tag name="KSO_WM_TAG_VERSION" val="1.0"/>
  <p:tag name="KSO_WM_DIAGRAM_GROUP_CODE" val="p1-1"/>
  <p:tag name="KSO_WM_UNIT_VALUE" val="16"/>
  <p:tag name="KSO_WM_UNIT_TYPE" val="a"/>
  <p:tag name="KSO_WM_UNIT_INDEX" val="1"/>
  <p:tag name="KSO_WM_UNIT_PRESET_TEXT" val="单击此处添加标题"/>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11*i*4"/>
  <p:tag name="KSO_WM_TEMPLATE_CATEGORY" val="custom"/>
  <p:tag name="KSO_WM_TEMPLATE_INDEX" val="1"/>
  <p:tag name="KSO_WM_UNIT_INDEX" val="4"/>
  <p:tag name="KSO_WM_UNIT_HIGHLIGHT" val="0"/>
  <p:tag name="KSO_WM_UNIT_COMPATIBLE" val="0"/>
  <p:tag name="KSO_WM_DIAGRAM_GROUP_CODE" val="l1-3"/>
  <p:tag name="KSO_WM_UNIT_LAYERLEVEL" val="1"/>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11*i*5"/>
  <p:tag name="KSO_WM_TEMPLATE_CATEGORY" val="custom"/>
  <p:tag name="KSO_WM_TEMPLATE_INDEX" val="1"/>
  <p:tag name="KSO_WM_UNIT_INDEX" val="5"/>
  <p:tag name="KSO_WM_UNIT_HIGHLIGHT" val="0"/>
  <p:tag name="KSO_WM_UNIT_COMPATIBLE" val="0"/>
  <p:tag name="KSO_WM_DIAGRAM_GROUP_CODE" val="l1-3"/>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11*g*1"/>
  <p:tag name="KSO_WM_UNIT_LAYERLEVEL" val="1"/>
  <p:tag name="KSO_WM_UNIT_HIGHLIGHT" val="0"/>
  <p:tag name="KSO_WM_UNIT_COMPATIBLE" val="0"/>
  <p:tag name="KSO_WM_BEAUTIFY_FLAG" val="#wm#"/>
  <p:tag name="KSO_WM_TAG_VERSION" val="1.0"/>
  <p:tag name="KSO_WM_DIAGRAM_GROUP_CODE" val="l1-3"/>
  <p:tag name="KSO_WM_UNIT_RELATE_UNITID" val="custom1_11*a*1"/>
  <p:tag name="KSO_WM_UNIT_VALUE" val="1"/>
  <p:tag name="KSO_WM_UNIT_TYPE" val="g"/>
  <p:tag name="KSO_WM_UNIT_INDEX" val="1"/>
  <p:tag name="KSO_WM_UNIT_PRESET_TEXT" val="09"/>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_g_h_l"/>
  <p:tag name="KSO_WM_SLIDE_LAYOUT_CNT" val="1_1_1_1_1"/>
  <p:tag name="KSO_WM_SLIDE_TYPE" val="text"/>
  <p:tag name="KSO_WM_BEAUTIFY_FLAG" val="#wm#"/>
  <p:tag name="KSO_WM_SLIDE_POSITION" val="0*0"/>
  <p:tag name="KSO_WM_SLIDE_SIZE" val="917*435"/>
  <p:tag name="KSO_WM_TEMPLATE_CATEGORY" val="custom"/>
  <p:tag name="KSO_WM_TEMPLATE_INDEX" val="1"/>
  <p:tag name="KSO_WM_SLIDE_ID" val="custom1_11"/>
  <p:tag name="KSO_WM_SLIDE_INDEX" val="11"/>
  <p:tag name="KSO_WM_DIAGRAM_GROUP_CODE" val="l1-3"/>
  <p:tag name="KSO_WM_SLIDE_DIAGTYPE" val="l"/>
  <p:tag name="KSO_WM_SLIDE_SUBTYPE" val="picTxt"/>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3*a*1"/>
  <p:tag name="KSO_WM_UNIT_LAYERLEVEL" val="1"/>
  <p:tag name="KSO_WM_UNIT_ISCONTENTSTITLE" val="0"/>
  <p:tag name="KSO_WM_UNIT_HIGHLIGHT" val="0"/>
  <p:tag name="KSO_WM_UNIT_COMPATIBLE" val="0"/>
  <p:tag name="KSO_WM_BEAUTIFY_FLAG" val="#wm#"/>
  <p:tag name="KSO_WM_TAG_VERSION" val="1.0"/>
  <p:tag name="KSO_WM_DIAGRAM_GROUP_CODE" val="p1-1"/>
  <p:tag name="KSO_WM_UNIT_VALUE" val="16"/>
  <p:tag name="KSO_WM_UNIT_TYPE" val="a"/>
  <p:tag name="KSO_WM_UNIT_INDEX" val="1"/>
  <p:tag name="KSO_WM_UNIT_PRESET_TEXT" val="单击此处添加标题"/>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11*i*4"/>
  <p:tag name="KSO_WM_TEMPLATE_CATEGORY" val="custom"/>
  <p:tag name="KSO_WM_TEMPLATE_INDEX" val="1"/>
  <p:tag name="KSO_WM_UNIT_INDEX" val="4"/>
  <p:tag name="KSO_WM_UNIT_HIGHLIGHT" val="0"/>
  <p:tag name="KSO_WM_UNIT_COMPATIBLE" val="0"/>
  <p:tag name="KSO_WM_DIAGRAM_GROUP_CODE" val="l1-3"/>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11*i*5"/>
  <p:tag name="KSO_WM_TEMPLATE_CATEGORY" val="custom"/>
  <p:tag name="KSO_WM_TEMPLATE_INDEX" val="1"/>
  <p:tag name="KSO_WM_UNIT_INDEX" val="5"/>
  <p:tag name="KSO_WM_UNIT_HIGHLIGHT" val="0"/>
  <p:tag name="KSO_WM_UNIT_COMPATIBLE" val="0"/>
  <p:tag name="KSO_WM_DIAGRAM_GROUP_CODE" val="l1-3"/>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11*g*1"/>
  <p:tag name="KSO_WM_UNIT_LAYERLEVEL" val="1"/>
  <p:tag name="KSO_WM_UNIT_HIGHLIGHT" val="0"/>
  <p:tag name="KSO_WM_UNIT_COMPATIBLE" val="0"/>
  <p:tag name="KSO_WM_BEAUTIFY_FLAG" val="#wm#"/>
  <p:tag name="KSO_WM_TAG_VERSION" val="1.0"/>
  <p:tag name="KSO_WM_DIAGRAM_GROUP_CODE" val="l1-3"/>
  <p:tag name="KSO_WM_UNIT_RELATE_UNITID" val="custom1_11*a*1"/>
  <p:tag name="KSO_WM_UNIT_VALUE" val="1"/>
  <p:tag name="KSO_WM_UNIT_TYPE" val="g"/>
  <p:tag name="KSO_WM_UNIT_INDEX" val="1"/>
  <p:tag name="KSO_WM_UNIT_PRESET_TEXT" val="09"/>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_g_h_l"/>
  <p:tag name="KSO_WM_SLIDE_LAYOUT_CNT" val="1_1_1_1_1"/>
  <p:tag name="KSO_WM_SLIDE_TYPE" val="text"/>
  <p:tag name="KSO_WM_BEAUTIFY_FLAG" val="#wm#"/>
  <p:tag name="KSO_WM_SLIDE_POSITION" val="0*0"/>
  <p:tag name="KSO_WM_SLIDE_SIZE" val="917*435"/>
  <p:tag name="KSO_WM_TEMPLATE_CATEGORY" val="custom"/>
  <p:tag name="KSO_WM_TEMPLATE_INDEX" val="1"/>
  <p:tag name="KSO_WM_SLIDE_ID" val="custom1_11"/>
  <p:tag name="KSO_WM_SLIDE_INDEX" val="11"/>
  <p:tag name="KSO_WM_DIAGRAM_GROUP_CODE" val="l1-3"/>
  <p:tag name="KSO_WM_SLIDE_DIAGTYPE" val="l"/>
  <p:tag name="KSO_WM_SLIDE_SUBTYPE" val="picTxt"/>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3*a*1"/>
  <p:tag name="KSO_WM_UNIT_LAYERLEVEL" val="1"/>
  <p:tag name="KSO_WM_UNIT_ISCONTENTSTITLE" val="0"/>
  <p:tag name="KSO_WM_UNIT_HIGHLIGHT" val="0"/>
  <p:tag name="KSO_WM_UNIT_COMPATIBLE" val="0"/>
  <p:tag name="KSO_WM_BEAUTIFY_FLAG" val="#wm#"/>
  <p:tag name="KSO_WM_TAG_VERSION" val="1.0"/>
  <p:tag name="KSO_WM_DIAGRAM_GROUP_CODE" val="p1-1"/>
  <p:tag name="KSO_WM_UNIT_VALUE" val="16"/>
  <p:tag name="KSO_WM_UNIT_TYPE" val="a"/>
  <p:tag name="KSO_WM_UNIT_INDEX" val="1"/>
  <p:tag name="KSO_WM_UNIT_PRESET_TEXT" val="单击此处添加标题"/>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11*i*4"/>
  <p:tag name="KSO_WM_TEMPLATE_CATEGORY" val="custom"/>
  <p:tag name="KSO_WM_TEMPLATE_INDEX" val="1"/>
  <p:tag name="KSO_WM_UNIT_INDEX" val="4"/>
  <p:tag name="KSO_WM_UNIT_HIGHLIGHT" val="0"/>
  <p:tag name="KSO_WM_UNIT_COMPATIBLE" val="0"/>
  <p:tag name="KSO_WM_DIAGRAM_GROUP_CODE" val="l1-3"/>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11*i*5"/>
  <p:tag name="KSO_WM_TEMPLATE_CATEGORY" val="custom"/>
  <p:tag name="KSO_WM_TEMPLATE_INDEX" val="1"/>
  <p:tag name="KSO_WM_UNIT_INDEX" val="5"/>
  <p:tag name="KSO_WM_UNIT_HIGHLIGHT" val="0"/>
  <p:tag name="KSO_WM_UNIT_COMPATIBLE" val="0"/>
  <p:tag name="KSO_WM_DIAGRAM_GROUP_CODE" val="l1-3"/>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11*g*1"/>
  <p:tag name="KSO_WM_UNIT_LAYERLEVEL" val="1"/>
  <p:tag name="KSO_WM_UNIT_HIGHLIGHT" val="0"/>
  <p:tag name="KSO_WM_UNIT_COMPATIBLE" val="0"/>
  <p:tag name="KSO_WM_BEAUTIFY_FLAG" val="#wm#"/>
  <p:tag name="KSO_WM_TAG_VERSION" val="1.0"/>
  <p:tag name="KSO_WM_DIAGRAM_GROUP_CODE" val="l1-3"/>
  <p:tag name="KSO_WM_UNIT_RELATE_UNITID" val="custom1_11*a*1"/>
  <p:tag name="KSO_WM_UNIT_VALUE" val="1"/>
  <p:tag name="KSO_WM_UNIT_TYPE" val="g"/>
  <p:tag name="KSO_WM_UNIT_INDEX" val="1"/>
  <p:tag name="KSO_WM_UNIT_PRESET_TEXT" val="09"/>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
  <p:tag name="KSO_WM_SLIDE_ID" val="custom1_3"/>
  <p:tag name="KSO_WM_SLIDE_ITEM_CNT" val="14"/>
  <p:tag name="KSO_WM_SLIDE_INDEX" val="3"/>
  <p:tag name="KSO_WM_TAG_VERSION" val="1.0"/>
  <p:tag name="KSO_WM_SLIDE_LAYOUT" val="a_b_g_p"/>
  <p:tag name="KSO_WM_SLIDE_LAYOUT_CNT" val="1_1_1_1"/>
  <p:tag name="KSO_WM_SLIDE_TYPE" val="text"/>
  <p:tag name="KSO_WM_SLIDE_SUBTYPE" val="diag"/>
  <p:tag name="KSO_WM_SLIDE_SIZE" val="919*401"/>
  <p:tag name="KSO_WM_SLIDE_POSITION" val="0*0"/>
  <p:tag name="KSO_WM_DIAGRAM_GROUP_CODE" val="p1-1"/>
  <p:tag name="KSO_WM_SLIDE_DIAGTYPE" val="p"/>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3*g*1"/>
  <p:tag name="KSO_WM_UNIT_LAYERLEVEL" val="1"/>
  <p:tag name="KSO_WM_UNIT_HIGHLIGHT" val="0"/>
  <p:tag name="KSO_WM_UNIT_COMPATIBLE" val="0"/>
  <p:tag name="KSO_WM_BEAUTIFY_FLAG" val="#wm#"/>
  <p:tag name="KSO_WM_TAG_VERSION" val="1.0"/>
  <p:tag name="KSO_WM_UNIT_RELATE_UNITID" val="custom1_3*a*1"/>
  <p:tag name="KSO_WM_DIAGRAM_GROUP_CODE" val="p1-1"/>
  <p:tag name="KSO_WM_UNIT_PRESET_TEXT" val="01"/>
  <p:tag name="KSO_WM_UNIT_VALUE" val="1"/>
  <p:tag name="KSO_WM_UNIT_TYPE" val="g"/>
  <p:tag name="KSO_WM_UNIT_INDEX" val="1"/>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3*a*1"/>
  <p:tag name="KSO_WM_UNIT_LAYERLEVEL" val="1"/>
  <p:tag name="KSO_WM_UNIT_ISCONTENTSTITLE" val="0"/>
  <p:tag name="KSO_WM_UNIT_HIGHLIGHT" val="0"/>
  <p:tag name="KSO_WM_UNIT_COMPATIBLE" val="0"/>
  <p:tag name="KSO_WM_BEAUTIFY_FLAG" val="#wm#"/>
  <p:tag name="KSO_WM_TAG_VERSION" val="1.0"/>
  <p:tag name="KSO_WM_DIAGRAM_GROUP_CODE" val="p1-1"/>
  <p:tag name="KSO_WM_UNIT_VALUE" val="16"/>
  <p:tag name="KSO_WM_UNIT_TYPE" val="a"/>
  <p:tag name="KSO_WM_UNIT_INDEX" val="1"/>
  <p:tag name="KSO_WM_UNIT_PRESET_TEXT" val="单击此处添加标题"/>
</p:tagLst>
</file>

<file path=ppt/tags/tag94.xml><?xml version="1.0" encoding="utf-8"?>
<p:tagLst xmlns:a="http://schemas.openxmlformats.org/drawingml/2006/main" xmlns:r="http://schemas.openxmlformats.org/officeDocument/2006/relationships" xmlns:p="http://schemas.openxmlformats.org/presentationml/2006/main">
  <p:tag name="KSO_WM_SLIDE_ID" val="custom1_9"/>
  <p:tag name="KSO_WM_SLIDE_INDEX" val="9"/>
  <p:tag name="KSO_WM_SLIDE_ITEM_CNT" val="4"/>
  <p:tag name="KSO_WM_SLIDE_LAYOUT" val="a_b_g_m"/>
  <p:tag name="KSO_WM_SLIDE_LAYOUT_CNT" val="1_2_1_1"/>
  <p:tag name="KSO_WM_SLIDE_TYPE" val="text"/>
  <p:tag name="KSO_WM_BEAUTIFY_FLAG" val="#wm#"/>
  <p:tag name="KSO_WM_SLIDE_POSITION" val="0*0"/>
  <p:tag name="KSO_WM_SLIDE_SIZE" val="889*421"/>
  <p:tag name="KSO_WM_TEMPLATE_CATEGORY" val="custom"/>
  <p:tag name="KSO_WM_TEMPLATE_INDEX" val="1"/>
  <p:tag name="KSO_WM_DIAGRAM_GROUP_CODE" val="m1-3"/>
  <p:tag name="KSO_WM_TAG_VERSION" val="1.0"/>
  <p:tag name="KSO_WM_SLIDE_SUBTYPE" val="diag"/>
  <p:tag name="KSO_WM_SLIDE_DIAGTYPE" val="m"/>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ID" val="custom1_3*a*1"/>
  <p:tag name="KSO_WM_UNIT_LAYERLEVEL" val="1"/>
  <p:tag name="KSO_WM_UNIT_ISCONTENTSTITLE" val="0"/>
  <p:tag name="KSO_WM_UNIT_HIGHLIGHT" val="0"/>
  <p:tag name="KSO_WM_UNIT_COMPATIBLE" val="0"/>
  <p:tag name="KSO_WM_BEAUTIFY_FLAG" val="#wm#"/>
  <p:tag name="KSO_WM_TAG_VERSION" val="1.0"/>
  <p:tag name="KSO_WM_DIAGRAM_GROUP_CODE" val="p1-1"/>
  <p:tag name="KSO_WM_UNIT_VALUE" val="16"/>
  <p:tag name="KSO_WM_UNIT_TYPE" val="a"/>
  <p:tag name="KSO_WM_UNIT_INDEX" val="1"/>
  <p:tag name="KSO_WM_UNIT_PRESET_TEXT" val="单击此处添加标题"/>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9*i*2"/>
  <p:tag name="KSO_WM_TEMPLATE_CATEGORY" val="custom"/>
  <p:tag name="KSO_WM_TEMPLATE_INDEX" val="1"/>
  <p:tag name="KSO_WM_UNIT_INDEX" val="2"/>
  <p:tag name="KSO_WM_UNIT_HIGHLIGHT" val="0"/>
  <p:tag name="KSO_WM_UNIT_COMPATIBLE" val="0"/>
  <p:tag name="KSO_WM_DIAGRAM_GROUP_CODE" val="m1-3"/>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_9*i*3"/>
  <p:tag name="KSO_WM_TEMPLATE_CATEGORY" val="custom"/>
  <p:tag name="KSO_WM_TEMPLATE_INDEX" val="1"/>
  <p:tag name="KSO_WM_UNIT_INDEX" val="3"/>
  <p:tag name="KSO_WM_UNIT_HIGHLIGHT" val="0"/>
  <p:tag name="KSO_WM_UNIT_COMPATIBLE" val="0"/>
  <p:tag name="KSO_WM_DIAGRAM_GROUP_CODE" val="m1-3"/>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UNIT_TYPE" val="g"/>
  <p:tag name="KSO_WM_UNIT_INDEX" val="1"/>
  <p:tag name="KSO_WM_UNIT_ID" val="custom1_9*g*1"/>
  <p:tag name="KSO_WM_UNIT_LAYERLEVEL" val="1"/>
  <p:tag name="KSO_WM_UNIT_VALUE" val="1"/>
  <p:tag name="KSO_WM_UNIT_HIGHLIGHT" val="0"/>
  <p:tag name="KSO_WM_UNIT_COMPATIBLE" val="0"/>
  <p:tag name="KSO_WM_BEAUTIFY_FLAG" val="#wm#"/>
  <p:tag name="KSO_WM_TAG_VERSION" val="1.0"/>
  <p:tag name="KSO_WM_UNIT_PRESET_TEXT" val="07"/>
  <p:tag name="KSO_WM_UNIT_RELATE_UNITID" val="custom1_9*a*1"/>
  <p:tag name="KSO_WM_DIAGRAM_GROUP_CODE" val="m1-3"/>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
  <p:tag name="KSO_WM_TAG_VERSION" val="1.0"/>
  <p:tag name="KSO_WM_SLIDE_ID" val="custom1_2"/>
  <p:tag name="KSO_WM_SLIDE_INDEX" val="2"/>
  <p:tag name="KSO_WM_SLIDE_ITEM_CNT" val="3"/>
  <p:tag name="KSO_WM_SLIDE_LAYOUT" val="a_l"/>
  <p:tag name="KSO_WM_SLIDE_LAYOUT_CNT" val="1_1"/>
  <p:tag name="KSO_WM_SLIDE_TYPE" val="contents"/>
  <p:tag name="KSO_WM_SLIDE_SUBTYPE" val="diag"/>
  <p:tag name="KSO_WM_BEAUTIFY_FLAG" val="#wm#"/>
  <p:tag name="KSO_WM_DIAGRAM_GROUP_CODE" val="l1-1"/>
  <p:tag name="KSO_WM_SLIDE_DIAGTYPE" val="l"/>
</p:tagLst>
</file>

<file path=ppt/theme/theme1.xml><?xml version="1.0" encoding="utf-8"?>
<a:theme xmlns:a="http://schemas.openxmlformats.org/drawingml/2006/main" name="总结汇报">
  <a:themeElements>
    <a:clrScheme name="自定义 10">
      <a:dk1>
        <a:srgbClr val="000000"/>
      </a:dk1>
      <a:lt1>
        <a:srgbClr val="FFFFFF"/>
      </a:lt1>
      <a:dk2>
        <a:srgbClr val="44546A"/>
      </a:dk2>
      <a:lt2>
        <a:srgbClr val="E7E6E6"/>
      </a:lt2>
      <a:accent1>
        <a:srgbClr val="595959"/>
      </a:accent1>
      <a:accent2>
        <a:srgbClr val="8496B0"/>
      </a:accent2>
      <a:accent3>
        <a:srgbClr val="D7B5C6"/>
      </a:accent3>
      <a:accent4>
        <a:srgbClr val="BCBCBC"/>
      </a:accent4>
      <a:accent5>
        <a:srgbClr val="034A90"/>
      </a:accent5>
      <a:accent6>
        <a:srgbClr val="595959"/>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2764</Words>
  <Application>Microsoft Office PowerPoint</Application>
  <PresentationFormat>宽屏</PresentationFormat>
  <Paragraphs>433</Paragraphs>
  <Slides>51</Slides>
  <Notes>14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51</vt:i4>
      </vt:variant>
    </vt:vector>
  </HeadingPairs>
  <TitlesOfParts>
    <vt:vector size="63" baseType="lpstr">
      <vt:lpstr>方正楷体_GBK</vt:lpstr>
      <vt:lpstr>方正小标宋_GBK</vt:lpstr>
      <vt:lpstr>黑体</vt:lpstr>
      <vt:lpstr>华文细黑</vt:lpstr>
      <vt:lpstr>华文中宋</vt:lpstr>
      <vt:lpstr>楷体</vt:lpstr>
      <vt:lpstr>宋体</vt:lpstr>
      <vt:lpstr>微软雅黑</vt:lpstr>
      <vt:lpstr>Arial</vt:lpstr>
      <vt:lpstr>Calibri</vt:lpstr>
      <vt:lpstr>Wingdings</vt:lpstr>
      <vt:lpstr>总结汇报</vt:lpstr>
      <vt:lpstr>工业统计业务培训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工业统计报表填报要点</vt:lpstr>
      <vt:lpstr>工业统计报表填报要点</vt:lpstr>
      <vt:lpstr>重点指标讲解——工业总产值</vt:lpstr>
      <vt:lpstr>重点指标讲解——工业总产值</vt:lpstr>
      <vt:lpstr>重点指标讲解——工业总产值</vt:lpstr>
      <vt:lpstr>重点指标讲解——工业总产值</vt:lpstr>
      <vt:lpstr>重点指标讲解——工业总产值</vt:lpstr>
      <vt:lpstr>重点指标讲解——工业产品产量</vt:lpstr>
      <vt:lpstr>重点指标讲解——工业产品产量</vt:lpstr>
      <vt:lpstr>重点指标讲解——工业产品产量</vt:lpstr>
      <vt:lpstr>PowerPoint 演示文稿</vt:lpstr>
      <vt:lpstr>PowerPoint 演示文稿</vt:lpstr>
      <vt:lpstr>PowerPoint 演示文稿</vt:lpstr>
      <vt:lpstr>重点指标讲解——工业产品产量</vt:lpstr>
      <vt:lpstr>重点指标讲解——工业产品产量</vt:lpstr>
      <vt:lpstr>重点指标讲解——工业产品产量</vt:lpstr>
      <vt:lpstr>工业统计报表填报要点</vt:lpstr>
      <vt:lpstr>重点指标讲解——营业收入</vt:lpstr>
      <vt:lpstr>工业效益报表审核方向及模板审核内容</vt:lpstr>
      <vt:lpstr>工业效益报表审核方向及模板审核内容</vt:lpstr>
      <vt:lpstr>工业效益报表审核方向及模板审核内容</vt:lpstr>
      <vt:lpstr>PowerPoint 演示文稿</vt:lpstr>
      <vt:lpstr>生产月报产值审核工作时间节点和工作内容</vt:lpstr>
      <vt:lpstr>需提交的相关资料</vt:lpstr>
      <vt:lpstr>需提交的相关资料</vt:lpstr>
      <vt:lpstr>需提交的相关资料</vt:lpstr>
      <vt:lpstr>需提交的相关资料</vt:lpstr>
      <vt:lpstr>需提交的相关资料</vt:lpstr>
      <vt:lpstr>目前集中出现的问题</vt:lpstr>
      <vt:lpstr>目前集中出现的问题</vt:lpstr>
      <vt:lpstr>目前集中出现的问题</vt:lpstr>
      <vt:lpstr>目前集中出现的问题</vt:lpstr>
      <vt:lpstr>目前集中出现的问题</vt:lpstr>
      <vt:lpstr>目前集中出现的问题</vt:lpstr>
      <vt:lpstr>目前集中出现的问题</vt:lpstr>
      <vt:lpstr>总结</vt:lpstr>
      <vt:lpstr>感谢各位对统计工作的支持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工业统计业务培训</dc:title>
  <dc:creator/>
  <cp:lastModifiedBy>he jiawei</cp:lastModifiedBy>
  <cp:revision>249</cp:revision>
  <cp:lastPrinted>2022-09-25T04:25:37Z</cp:lastPrinted>
  <dcterms:created xsi:type="dcterms:W3CDTF">2022-09-23T09:19:18Z</dcterms:created>
  <dcterms:modified xsi:type="dcterms:W3CDTF">2022-09-26T02:10:44Z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2052-11.8.2.10229</vt:lpwstr>
  </property>
  <property fmtid="{D5CDD505-2E9C-101B-9397-08002B2CF9AE}" pid="3" name="KSORubyTemplateID">
    <vt:lpwstr>2</vt:lpwstr>
  </property>
</Properties>
</file>