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98" r:id="rId3"/>
    <p:sldId id="478" r:id="rId4"/>
    <p:sldId id="259" r:id="rId5"/>
    <p:sldId id="350" r:id="rId7"/>
    <p:sldId id="414" r:id="rId8"/>
    <p:sldId id="749" r:id="rId9"/>
    <p:sldId id="258" r:id="rId10"/>
    <p:sldId id="291" r:id="rId11"/>
    <p:sldId id="292" r:id="rId12"/>
    <p:sldId id="294" r:id="rId13"/>
    <p:sldId id="295" r:id="rId14"/>
    <p:sldId id="296" r:id="rId15"/>
    <p:sldId id="297" r:id="rId16"/>
    <p:sldId id="300" r:id="rId17"/>
    <p:sldId id="301" r:id="rId18"/>
    <p:sldId id="302" r:id="rId19"/>
    <p:sldId id="303" r:id="rId20"/>
    <p:sldId id="305" r:id="rId21"/>
    <p:sldId id="304"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9" r:id="rId35"/>
    <p:sldId id="697" r:id="rId36"/>
    <p:sldId id="698" r:id="rId37"/>
    <p:sldId id="699" r:id="rId38"/>
    <p:sldId id="320" r:id="rId39"/>
    <p:sldId id="321" r:id="rId40"/>
    <p:sldId id="322" r:id="rId41"/>
    <p:sldId id="700" r:id="rId42"/>
    <p:sldId id="828" r:id="rId43"/>
    <p:sldId id="323" r:id="rId44"/>
    <p:sldId id="324" r:id="rId45"/>
    <p:sldId id="325" r:id="rId46"/>
    <p:sldId id="326" r:id="rId47"/>
    <p:sldId id="545" r:id="rId48"/>
    <p:sldId id="546" r:id="rId49"/>
    <p:sldId id="353" r:id="rId50"/>
    <p:sldId id="261" r:id="rId51"/>
    <p:sldId id="327" r:id="rId52"/>
    <p:sldId id="329" r:id="rId53"/>
    <p:sldId id="330" r:id="rId54"/>
    <p:sldId id="331" r:id="rId55"/>
    <p:sldId id="332" r:id="rId56"/>
    <p:sldId id="333" r:id="rId57"/>
    <p:sldId id="334" r:id="rId58"/>
    <p:sldId id="262" r:id="rId59"/>
    <p:sldId id="336" r:id="rId60"/>
    <p:sldId id="337" r:id="rId61"/>
    <p:sldId id="338" r:id="rId62"/>
    <p:sldId id="339" r:id="rId63"/>
    <p:sldId id="340" r:id="rId64"/>
    <p:sldId id="341" r:id="rId65"/>
    <p:sldId id="673" r:id="rId66"/>
    <p:sldId id="674" r:id="rId67"/>
    <p:sldId id="342" r:id="rId68"/>
    <p:sldId id="343" r:id="rId69"/>
    <p:sldId id="344" r:id="rId70"/>
    <p:sldId id="345" r:id="rId71"/>
    <p:sldId id="346" r:id="rId72"/>
    <p:sldId id="347" r:id="rId73"/>
    <p:sldId id="348" r:id="rId74"/>
    <p:sldId id="349" r:id="rId75"/>
    <p:sldId id="357" r:id="rId76"/>
    <p:sldId id="358" r:id="rId77"/>
    <p:sldId id="354" r:id="rId78"/>
    <p:sldId id="356" r:id="rId79"/>
    <p:sldId id="335" r:id="rId8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425DAE"/>
    <a:srgbClr val="0E8146"/>
    <a:srgbClr val="95C53E"/>
    <a:srgbClr val="0D7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544" autoAdjust="0"/>
    <p:restoredTop sz="94660"/>
  </p:normalViewPr>
  <p:slideViewPr>
    <p:cSldViewPr snapToGrid="0">
      <p:cViewPr>
        <p:scale>
          <a:sx n="33" d="100"/>
          <a:sy n="33" d="100"/>
        </p:scale>
        <p:origin x="2238" y="888"/>
      </p:cViewPr>
      <p:guideLst/>
    </p:cSldViewPr>
  </p:slid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6B8F09A-6E5B-4FEB-AC5A-DD2C1C7CEF6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A6907-9D50-4539-BE1A-4BFAE235E6F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8F09A-6E5B-4FEB-AC5A-DD2C1C7CEF6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A6907-9D50-4539-BE1A-4BFAE235E6F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hyperlink" Target="http://www.shzgh.org/"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hyperlink" Target="http://sgt.shzgh.org/Index.aspx"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hyperlink" Target="http://10.0.112.134/Login.aspx"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hyperlink" Target="http://www.shzgh.org/"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hyperlink" Target="http://sgt.shzgh.org/Index.aspx"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hyperlink" Target="http://10.0.112.134/Login.aspx"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png"/><Relationship Id="rId1"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6.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5.png"/><Relationship Id="rId1" Type="http://schemas.openxmlformats.org/officeDocument/2006/relationships/image" Target="../media/image5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矩形 6"/>
          <p:cNvSpPr/>
          <p:nvPr/>
        </p:nvSpPr>
        <p:spPr>
          <a:xfrm>
            <a:off x="0" y="0"/>
            <a:ext cx="12192000" cy="6858000"/>
          </a:xfrm>
          <a:prstGeom prst="rect">
            <a:avLst/>
          </a:prstGeom>
          <a:solidFill>
            <a:srgbClr val="007CAC"/>
          </a:solidFill>
          <a:ln w="12700">
            <a:noFill/>
          </a:ln>
        </p:spPr>
        <p:txBody>
          <a:bodyPr anchor="ctr"/>
          <a:p>
            <a:endParaRPr sz="2400">
              <a:solidFill>
                <a:srgbClr val="FFFFFF"/>
              </a:solidFill>
              <a:ea typeface="宋体" panose="02010600030101010101" pitchFamily="2" charset="-122"/>
            </a:endParaRPr>
          </a:p>
        </p:txBody>
      </p:sp>
      <p:grpSp>
        <p:nvGrpSpPr>
          <p:cNvPr id="3075" name="组合 3074"/>
          <p:cNvGrpSpPr/>
          <p:nvPr/>
        </p:nvGrpSpPr>
        <p:grpSpPr>
          <a:xfrm>
            <a:off x="4770967" y="2529417"/>
            <a:ext cx="3858684" cy="4207933"/>
            <a:chOff x="0" y="0"/>
            <a:chExt cx="2893860" cy="3155645"/>
          </a:xfrm>
        </p:grpSpPr>
        <p:sp>
          <p:nvSpPr>
            <p:cNvPr id="3076" name="矩形 14"/>
            <p:cNvSpPr/>
            <p:nvPr/>
          </p:nvSpPr>
          <p:spPr>
            <a:xfrm rot="2700000">
              <a:off x="648277" y="910062"/>
              <a:ext cx="2503541" cy="1987623"/>
            </a:xfrm>
            <a:prstGeom prst="rect">
              <a:avLst/>
            </a:prstGeom>
            <a:gradFill rotWithShape="1">
              <a:gsLst>
                <a:gs pos="0">
                  <a:srgbClr val="00517A">
                    <a:alpha val="100000"/>
                  </a:srgbClr>
                </a:gs>
                <a:gs pos="20000">
                  <a:srgbClr val="00517A">
                    <a:alpha val="100000"/>
                  </a:srgbClr>
                </a:gs>
                <a:gs pos="100000">
                  <a:srgbClr val="00517A">
                    <a:alpha val="100000"/>
                  </a:srgbClr>
                </a:gs>
              </a:gsLst>
              <a:lin ang="0" scaled="1"/>
              <a:tileRect/>
            </a:gradFill>
            <a:ln w="12700">
              <a:noFill/>
            </a:ln>
          </p:spPr>
          <p:txBody>
            <a:bodyPr anchor="ctr"/>
            <a:p>
              <a:pPr algn="ctr"/>
              <a:endParaRPr sz="2400">
                <a:solidFill>
                  <a:srgbClr val="FFFFFF"/>
                </a:solidFill>
                <a:ea typeface="宋体" panose="02010600030101010101" pitchFamily="2" charset="-122"/>
              </a:endParaRPr>
            </a:p>
          </p:txBody>
        </p:sp>
        <p:sp>
          <p:nvSpPr>
            <p:cNvPr id="3077" name="椭圆 11"/>
            <p:cNvSpPr/>
            <p:nvPr/>
          </p:nvSpPr>
          <p:spPr>
            <a:xfrm>
              <a:off x="0" y="0"/>
              <a:ext cx="1987623" cy="1987623"/>
            </a:xfrm>
            <a:prstGeom prst="ellipse">
              <a:avLst/>
            </a:prstGeom>
            <a:solidFill>
              <a:srgbClr val="00B3EE"/>
            </a:solidFill>
            <a:ln w="12700">
              <a:noFill/>
            </a:ln>
          </p:spPr>
          <p:txBody>
            <a:bodyPr anchor="ctr"/>
            <a:p>
              <a:pPr algn="ctr"/>
              <a:endParaRPr sz="2400">
                <a:solidFill>
                  <a:srgbClr val="FFFFFF"/>
                </a:solidFill>
                <a:ea typeface="宋体" panose="02010600030101010101" pitchFamily="2" charset="-122"/>
              </a:endParaRPr>
            </a:p>
          </p:txBody>
        </p:sp>
        <p:sp>
          <p:nvSpPr>
            <p:cNvPr id="3078" name="椭圆 13"/>
            <p:cNvSpPr/>
            <p:nvPr/>
          </p:nvSpPr>
          <p:spPr>
            <a:xfrm>
              <a:off x="137272" y="137272"/>
              <a:ext cx="1713078" cy="1713078"/>
            </a:xfrm>
            <a:prstGeom prst="ellipse">
              <a:avLst/>
            </a:prstGeom>
            <a:solidFill>
              <a:srgbClr val="0080A8"/>
            </a:solidFill>
            <a:ln w="12700">
              <a:noFill/>
            </a:ln>
          </p:spPr>
          <p:txBody>
            <a:bodyPr anchor="ctr"/>
            <a:p>
              <a:pPr algn="ctr"/>
              <a:endParaRPr sz="2400">
                <a:solidFill>
                  <a:srgbClr val="FFFFFF"/>
                </a:solidFill>
                <a:ea typeface="宋体" panose="02010600030101010101" pitchFamily="2" charset="-122"/>
              </a:endParaRPr>
            </a:p>
          </p:txBody>
        </p:sp>
      </p:grpSp>
      <p:sp>
        <p:nvSpPr>
          <p:cNvPr id="3079" name="矩形 15"/>
          <p:cNvSpPr/>
          <p:nvPr/>
        </p:nvSpPr>
        <p:spPr>
          <a:xfrm>
            <a:off x="16510" y="708448"/>
            <a:ext cx="12192000" cy="1731645"/>
          </a:xfrm>
          <a:prstGeom prst="rect">
            <a:avLst/>
          </a:prstGeom>
          <a:noFill/>
          <a:ln w="9525">
            <a:noFill/>
          </a:ln>
        </p:spPr>
        <p:txBody>
          <a:bodyPr wrap="square">
            <a:spAutoFit/>
          </a:bodyPr>
          <a:p>
            <a:pPr marL="12700" algn="ctr">
              <a:lnSpc>
                <a:spcPct val="100000"/>
              </a:lnSpc>
            </a:pPr>
            <a:r>
              <a:rPr lang="en-US" sz="5330" b="1" dirty="0" err="1">
                <a:solidFill>
                  <a:schemeClr val="bg1"/>
                </a:solidFill>
                <a:latin typeface="微软雅黑" panose="020B0503020204020204" charset="-122"/>
                <a:ea typeface="微软雅黑" panose="020B0503020204020204" charset="-122"/>
                <a:cs typeface="微软雅黑" panose="020B0503020204020204" charset="-122"/>
                <a:sym typeface="+mn-ea"/>
              </a:rPr>
              <a:t>2019</a:t>
            </a:r>
            <a:r>
              <a:rPr lang="zh-CN" altLang="en-US" sz="5330" b="1" dirty="0" err="1">
                <a:solidFill>
                  <a:schemeClr val="bg1"/>
                </a:solidFill>
                <a:latin typeface="微软雅黑" panose="020B0503020204020204" charset="-122"/>
                <a:ea typeface="微软雅黑" panose="020B0503020204020204" charset="-122"/>
                <a:cs typeface="微软雅黑" panose="020B0503020204020204" charset="-122"/>
                <a:sym typeface="+mn-ea"/>
              </a:rPr>
              <a:t>年度</a:t>
            </a:r>
            <a:endParaRPr lang="zh-CN" altLang="en-US" sz="5330" b="1" dirty="0" err="1">
              <a:solidFill>
                <a:schemeClr val="bg1"/>
              </a:solidFill>
              <a:latin typeface="微软雅黑" panose="020B0503020204020204" charset="-122"/>
              <a:ea typeface="微软雅黑" panose="020B0503020204020204" charset="-122"/>
              <a:cs typeface="微软雅黑" panose="020B0503020204020204" charset="-122"/>
              <a:sym typeface="+mn-ea"/>
            </a:endParaRPr>
          </a:p>
          <a:p>
            <a:pPr marL="12700" algn="ctr">
              <a:lnSpc>
                <a:spcPct val="100000"/>
              </a:lnSpc>
            </a:pPr>
            <a:r>
              <a:rPr sz="5330" b="1" dirty="0" err="1">
                <a:solidFill>
                  <a:schemeClr val="bg1"/>
                </a:solidFill>
                <a:latin typeface="微软雅黑" panose="020B0503020204020204" charset="-122"/>
                <a:ea typeface="微软雅黑" panose="020B0503020204020204" charset="-122"/>
                <a:cs typeface="微软雅黑" panose="020B0503020204020204" charset="-122"/>
                <a:sym typeface="+mn-ea"/>
              </a:rPr>
              <a:t>上海工会</a:t>
            </a:r>
            <a:r>
              <a:rPr lang="zh-CN" altLang="en-US" sz="5330" b="1" dirty="0">
                <a:solidFill>
                  <a:schemeClr val="bg1"/>
                </a:solidFill>
                <a:latin typeface="微软雅黑" panose="020B0503020204020204" charset="-122"/>
                <a:ea typeface="微软雅黑" panose="020B0503020204020204" charset="-122"/>
                <a:sym typeface="+mn-ea"/>
              </a:rPr>
              <a:t>会员服务卡</a:t>
            </a:r>
            <a:r>
              <a:rPr sz="5330" b="1" dirty="0" err="1">
                <a:solidFill>
                  <a:schemeClr val="bg1"/>
                </a:solidFill>
                <a:latin typeface="微软雅黑" panose="020B0503020204020204" charset="-122"/>
                <a:ea typeface="微软雅黑" panose="020B0503020204020204" charset="-122"/>
                <a:cs typeface="微软雅黑" panose="020B0503020204020204" charset="-122"/>
                <a:sym typeface="+mn-ea"/>
              </a:rPr>
              <a:t>操</a:t>
            </a:r>
            <a:r>
              <a:rPr sz="5330" b="1" spc="-100" dirty="0" err="1">
                <a:solidFill>
                  <a:schemeClr val="bg1"/>
                </a:solidFill>
                <a:latin typeface="微软雅黑" panose="020B0503020204020204" charset="-122"/>
                <a:ea typeface="微软雅黑" panose="020B0503020204020204" charset="-122"/>
                <a:cs typeface="微软雅黑" panose="020B0503020204020204" charset="-122"/>
                <a:sym typeface="+mn-ea"/>
              </a:rPr>
              <a:t>作</a:t>
            </a:r>
            <a:r>
              <a:rPr sz="5330" b="1" dirty="0" err="1">
                <a:solidFill>
                  <a:schemeClr val="bg1"/>
                </a:solidFill>
                <a:latin typeface="微软雅黑" panose="020B0503020204020204" charset="-122"/>
                <a:ea typeface="微软雅黑" panose="020B0503020204020204" charset="-122"/>
                <a:cs typeface="微软雅黑" panose="020B0503020204020204" charset="-122"/>
                <a:sym typeface="+mn-ea"/>
              </a:rPr>
              <a:t>手册</a:t>
            </a:r>
            <a:endParaRPr lang="zh-CN" altLang="en-US" sz="5335"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081" name="矩形 20"/>
          <p:cNvSpPr/>
          <p:nvPr/>
        </p:nvSpPr>
        <p:spPr>
          <a:xfrm>
            <a:off x="0" y="2228851"/>
            <a:ext cx="192617" cy="2400300"/>
          </a:xfrm>
          <a:prstGeom prst="rect">
            <a:avLst/>
          </a:pr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3082" name="矩形 24"/>
          <p:cNvSpPr/>
          <p:nvPr/>
        </p:nvSpPr>
        <p:spPr>
          <a:xfrm>
            <a:off x="186267" y="2228851"/>
            <a:ext cx="192617" cy="2400300"/>
          </a:xfrm>
          <a:prstGeom prst="rect">
            <a:avLst/>
          </a:prstGeom>
          <a:solidFill>
            <a:srgbClr val="00517A"/>
          </a:solidFill>
          <a:ln w="12700">
            <a:noFill/>
          </a:ln>
        </p:spPr>
        <p:txBody>
          <a:bodyPr anchor="ctr"/>
          <a:p>
            <a:pPr algn="ctr"/>
            <a:endParaRPr sz="2400">
              <a:solidFill>
                <a:srgbClr val="FFFFFF"/>
              </a:solidFill>
              <a:ea typeface="宋体" panose="02010600030101010101" pitchFamily="2" charset="-122"/>
            </a:endParaRPr>
          </a:p>
        </p:txBody>
      </p:sp>
      <p:sp>
        <p:nvSpPr>
          <p:cNvPr id="3083" name="矩形 25"/>
          <p:cNvSpPr/>
          <p:nvPr/>
        </p:nvSpPr>
        <p:spPr>
          <a:xfrm>
            <a:off x="11827933" y="2228851"/>
            <a:ext cx="192617" cy="2400300"/>
          </a:xfrm>
          <a:prstGeom prst="rect">
            <a:avLst/>
          </a:prstGeom>
          <a:solidFill>
            <a:srgbClr val="00517A"/>
          </a:solidFill>
          <a:ln w="12700">
            <a:noFill/>
          </a:ln>
        </p:spPr>
        <p:txBody>
          <a:bodyPr anchor="ctr"/>
          <a:p>
            <a:pPr algn="ctr"/>
            <a:endParaRPr sz="2400">
              <a:solidFill>
                <a:srgbClr val="FFFFFF"/>
              </a:solidFill>
              <a:ea typeface="宋体" panose="02010600030101010101" pitchFamily="2" charset="-122"/>
            </a:endParaRPr>
          </a:p>
        </p:txBody>
      </p:sp>
      <p:sp>
        <p:nvSpPr>
          <p:cNvPr id="3084" name="矩形 26"/>
          <p:cNvSpPr/>
          <p:nvPr/>
        </p:nvSpPr>
        <p:spPr>
          <a:xfrm>
            <a:off x="12016317" y="2228851"/>
            <a:ext cx="192616" cy="2400300"/>
          </a:xfrm>
          <a:prstGeom prst="rect">
            <a:avLst/>
          </a:pr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14" name="文本框 13"/>
          <p:cNvSpPr txBox="1"/>
          <p:nvPr/>
        </p:nvSpPr>
        <p:spPr>
          <a:xfrm>
            <a:off x="4226560" y="5969158"/>
            <a:ext cx="3738880" cy="398780"/>
          </a:xfrm>
          <a:prstGeom prst="rect">
            <a:avLst/>
          </a:prstGeom>
          <a:noFill/>
        </p:spPr>
        <p:txBody>
          <a:bodyPr wrap="none" rtlCol="0">
            <a:spAutoFit/>
          </a:bodyPr>
          <a:p>
            <a:pPr algn="ctr"/>
            <a:r>
              <a:rPr lang="zh-CN" sz="2000" b="1" dirty="0" smtClean="0">
                <a:solidFill>
                  <a:schemeClr val="bg1"/>
                </a:solidFill>
              </a:rPr>
              <a:t>上海市总工会职工援助服务中心</a:t>
            </a:r>
            <a:endParaRPr lang="zh-CN" sz="2000" b="1" dirty="0" smtClean="0">
              <a:solidFill>
                <a:schemeClr val="bg1"/>
              </a:solidFill>
            </a:endParaRPr>
          </a:p>
        </p:txBody>
      </p:sp>
      <p:pic>
        <p:nvPicPr>
          <p:cNvPr id="4" name="图片 3" descr="kaka 基础形象"/>
          <p:cNvPicPr>
            <a:picLocks noChangeAspect="1"/>
          </p:cNvPicPr>
          <p:nvPr/>
        </p:nvPicPr>
        <p:blipFill>
          <a:blip r:embed="rId1" cstate="print"/>
          <a:stretch>
            <a:fillRect/>
          </a:stretch>
        </p:blipFill>
        <p:spPr>
          <a:xfrm rot="21180000">
            <a:off x="1659890" y="2261870"/>
            <a:ext cx="5642610" cy="377571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001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市级校验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勾选银行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73827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2717800" y="6104890"/>
            <a:ext cx="5577205" cy="645160"/>
          </a:xfrm>
          <a:prstGeom prst="rect">
            <a:avLst/>
          </a:prstGeom>
        </p:spPr>
        <p:txBody>
          <a:bodyPr wrap="square">
            <a:spAutoFit/>
          </a:bodyPr>
          <a:p>
            <a:pPr marR="194310" algn="ctr"/>
            <a:r>
              <a:rPr lang="zh-CN" altLang="en-US" b="1" dirty="0">
                <a:solidFill>
                  <a:schemeClr val="tx1">
                    <a:lumMod val="75000"/>
                    <a:lumOff val="25000"/>
                  </a:schemeClr>
                </a:solidFill>
                <a:latin typeface="+mn-ea"/>
              </a:rPr>
              <a:t>待办列表中人员全部为比对成功人员后可以提交办卡办卡信息将于当晚自动提交至农商银行</a:t>
            </a:r>
            <a:endParaRPr lang="zh-CN" altLang="en-US" b="1" dirty="0">
              <a:solidFill>
                <a:schemeClr val="tx1">
                  <a:lumMod val="75000"/>
                  <a:lumOff val="25000"/>
                </a:schemeClr>
              </a:solidFill>
              <a:latin typeface="+mn-ea"/>
            </a:endParaRPr>
          </a:p>
        </p:txBody>
      </p:sp>
      <p:sp>
        <p:nvSpPr>
          <p:cNvPr id="4" name="流程图: 文档 3"/>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填写工会</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联系人及</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联系电话</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001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市级校验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勾选银行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73827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3233980" y="5844735"/>
            <a:ext cx="5259220" cy="645160"/>
          </a:xfrm>
          <a:prstGeom prst="rect">
            <a:avLst/>
          </a:prstGeom>
        </p:spPr>
        <p:txBody>
          <a:bodyPr wrap="square">
            <a:spAutoFit/>
          </a:bodyPr>
          <a:p>
            <a:pPr marR="194310" algn="ctr"/>
            <a:r>
              <a:rPr lang="zh-CN" altLang="en-US" b="1" dirty="0">
                <a:solidFill>
                  <a:schemeClr val="tx1">
                    <a:lumMod val="75000"/>
                    <a:lumOff val="25000"/>
                  </a:schemeClr>
                </a:solidFill>
                <a:latin typeface="+mn-ea"/>
              </a:rPr>
              <a:t>基层单位工会在线选择制卡的银行网点</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填写联系人及联系电话</a:t>
            </a:r>
            <a:endParaRPr lang="zh-CN" altLang="en-US" b="1" dirty="0">
              <a:solidFill>
                <a:schemeClr val="tx1">
                  <a:lumMod val="75000"/>
                  <a:lumOff val="25000"/>
                </a:schemeClr>
              </a:solidFill>
              <a:latin typeface="+mn-ea"/>
            </a:endParaRPr>
          </a:p>
        </p:txBody>
      </p:sp>
      <p:sp>
        <p:nvSpPr>
          <p:cNvPr id="4" name="流程图: 文档 3"/>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rgbClr val="FF0000"/>
                </a:solidFill>
                <a:latin typeface="微软雅黑" panose="020B0503020204020204" charset="-122"/>
                <a:ea typeface="微软雅黑" panose="020B0503020204020204" charset="-122"/>
                <a:sym typeface="+mn-ea"/>
              </a:rPr>
              <a:t>填写工会</a:t>
            </a:r>
            <a:endParaRPr lang="zh-CN" altLang="en-US" b="1" spc="200" dirty="0">
              <a:solidFill>
                <a:srgbClr val="FF0000"/>
              </a:solidFill>
              <a:latin typeface="微软雅黑" panose="020B0503020204020204" charset="-122"/>
              <a:ea typeface="微软雅黑" panose="020B0503020204020204" charset="-122"/>
              <a:sym typeface="+mn-ea"/>
            </a:endParaRPr>
          </a:p>
          <a:p>
            <a:pPr marL="12700" algn="ctr"/>
            <a:r>
              <a:rPr lang="zh-CN" altLang="en-US" b="1" spc="200" dirty="0">
                <a:solidFill>
                  <a:srgbClr val="FF0000"/>
                </a:solidFill>
                <a:latin typeface="微软雅黑" panose="020B0503020204020204" charset="-122"/>
                <a:ea typeface="微软雅黑" panose="020B0503020204020204" charset="-122"/>
                <a:sym typeface="+mn-ea"/>
              </a:rPr>
              <a:t>联系人及</a:t>
            </a:r>
            <a:endParaRPr lang="zh-CN" altLang="en-US" b="1" spc="200" dirty="0">
              <a:solidFill>
                <a:srgbClr val="FF0000"/>
              </a:solidFill>
              <a:latin typeface="微软雅黑" panose="020B0503020204020204" charset="-122"/>
              <a:ea typeface="微软雅黑" panose="020B0503020204020204" charset="-122"/>
              <a:sym typeface="+mn-ea"/>
            </a:endParaRPr>
          </a:p>
          <a:p>
            <a:pPr marL="12700" algn="ctr"/>
            <a:r>
              <a:rPr lang="zh-CN" altLang="en-US" b="1" spc="200" dirty="0">
                <a:solidFill>
                  <a:srgbClr val="FF0000"/>
                </a:solidFill>
                <a:latin typeface="微软雅黑" panose="020B0503020204020204" charset="-122"/>
                <a:ea typeface="微软雅黑" panose="020B0503020204020204" charset="-122"/>
                <a:sym typeface="+mn-ea"/>
              </a:rPr>
              <a:t>联系电话</a:t>
            </a:r>
            <a:endParaRPr lang="zh-CN" altLang="en-US" b="1" spc="200" dirty="0">
              <a:solidFill>
                <a:srgbClr val="FF0000"/>
              </a:solidFill>
              <a:latin typeface="微软雅黑" panose="020B0503020204020204" charset="-122"/>
              <a:ea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001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市级校验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打印清册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73827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1889125" y="5996940"/>
            <a:ext cx="7922260" cy="645160"/>
          </a:xfrm>
          <a:prstGeom prst="rect">
            <a:avLst/>
          </a:prstGeom>
        </p:spPr>
        <p:txBody>
          <a:bodyPr wrap="square">
            <a:spAutoFit/>
          </a:bodyPr>
          <a:p>
            <a:pPr marR="194310" algn="ctr"/>
            <a:r>
              <a:rPr lang="zh-CN" altLang="en-US" b="1" dirty="0">
                <a:solidFill>
                  <a:schemeClr val="tx1">
                    <a:lumMod val="75000"/>
                    <a:lumOff val="25000"/>
                  </a:schemeClr>
                </a:solidFill>
                <a:latin typeface="+mn-ea"/>
              </a:rPr>
              <a:t>申工通互联网平台每晚会更新银行的会员服务卡办理情况</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会员办卡情况可以在日志中查看</a:t>
            </a:r>
            <a:endParaRPr lang="zh-CN" altLang="en-US" b="1" dirty="0">
              <a:solidFill>
                <a:schemeClr val="tx1">
                  <a:lumMod val="75000"/>
                  <a:lumOff val="25000"/>
                </a:schemeClr>
              </a:solidFill>
              <a:latin typeface="+mn-ea"/>
            </a:endParaRPr>
          </a:p>
        </p:txBody>
      </p:sp>
      <p:sp>
        <p:nvSpPr>
          <p:cNvPr id="4" name="流程图: 文档 3"/>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填写工会</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联系人及</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联系电话</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001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市级校验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打印清册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73827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1477010" y="5234305"/>
            <a:ext cx="8591550" cy="1476375"/>
          </a:xfrm>
          <a:prstGeom prst="rect">
            <a:avLst/>
          </a:prstGeom>
        </p:spPr>
        <p:txBody>
          <a:bodyPr wrap="square">
            <a:spAutoFit/>
          </a:bodyPr>
          <a:p>
            <a:pPr marR="194310" algn="ctr"/>
            <a:r>
              <a:rPr lang="zh-CN" altLang="en-US" b="1" dirty="0">
                <a:solidFill>
                  <a:schemeClr val="tx1">
                    <a:lumMod val="75000"/>
                    <a:lumOff val="25000"/>
                  </a:schemeClr>
                </a:solidFill>
                <a:latin typeface="+mn-ea"/>
              </a:rPr>
              <a:t>生成银行卡号（三天后）后</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可在申工通继续操作参保的步骤</a:t>
            </a:r>
            <a:endParaRPr lang="zh-CN" altLang="en-US" b="1" dirty="0">
              <a:solidFill>
                <a:schemeClr val="tx1">
                  <a:lumMod val="75000"/>
                  <a:lumOff val="25000"/>
                </a:schemeClr>
              </a:solidFill>
              <a:latin typeface="+mn-ea"/>
            </a:endParaRPr>
          </a:p>
          <a:p>
            <a:pPr marR="194310" algn="ctr"/>
            <a:r>
              <a:rPr lang="en-US" altLang="zh-CN" b="1" dirty="0">
                <a:solidFill>
                  <a:schemeClr val="tx1">
                    <a:lumMod val="75000"/>
                    <a:lumOff val="25000"/>
                  </a:schemeClr>
                </a:solidFill>
                <a:latin typeface="+mn-ea"/>
              </a:rPr>
              <a:t>待银行通知领卡后</a:t>
            </a:r>
            <a:endParaRPr lang="en-US" altLang="zh-CN" b="1" dirty="0">
              <a:solidFill>
                <a:schemeClr val="tx1">
                  <a:lumMod val="75000"/>
                  <a:lumOff val="25000"/>
                </a:schemeClr>
              </a:solidFill>
              <a:latin typeface="+mn-ea"/>
            </a:endParaRPr>
          </a:p>
          <a:p>
            <a:pPr marR="194310" algn="ctr"/>
            <a:r>
              <a:rPr lang="en-US" altLang="zh-CN" b="1" dirty="0">
                <a:solidFill>
                  <a:schemeClr val="tx1">
                    <a:lumMod val="75000"/>
                    <a:lumOff val="25000"/>
                  </a:schemeClr>
                </a:solidFill>
                <a:latin typeface="+mn-ea"/>
              </a:rPr>
              <a:t>工会干部打印清册并携带其他交接材料前往银行领卡</a:t>
            </a:r>
            <a:endParaRPr lang="en-US" altLang="zh-CN"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若反馈失败结果，需要重新选择办卡人员、提交办卡</a:t>
            </a:r>
            <a:endParaRPr lang="zh-CN" altLang="en-US" b="1" dirty="0">
              <a:solidFill>
                <a:schemeClr val="tx1">
                  <a:lumMod val="75000"/>
                  <a:lumOff val="25000"/>
                </a:schemeClr>
              </a:solidFill>
              <a:latin typeface="+mn-ea"/>
            </a:endParaRPr>
          </a:p>
        </p:txBody>
      </p:sp>
      <p:sp>
        <p:nvSpPr>
          <p:cNvPr id="4" name="流程图: 文档 3"/>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填写工会</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联系人及</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联系电话</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4" name="object 4"/>
          <p:cNvSpPr txBox="1"/>
          <p:nvPr/>
        </p:nvSpPr>
        <p:spPr>
          <a:xfrm>
            <a:off x="850900" y="1760220"/>
            <a:ext cx="3505200" cy="1020445"/>
          </a:xfrm>
          <a:prstGeom prst="rect">
            <a:avLst/>
          </a:prstGeom>
        </p:spPr>
        <p:txBody>
          <a:bodyPr vert="horz" wrap="square" lIns="0" tIns="0" rIns="0" bIns="0" rtlCol="0">
            <a:spAutoFit/>
          </a:bodyPr>
          <a:p>
            <a:pPr marL="12700">
              <a:lnSpc>
                <a:spcPct val="100000"/>
              </a:lnSpc>
            </a:pPr>
            <a:r>
              <a:rPr b="1" spc="200" dirty="0">
                <a:solidFill>
                  <a:schemeClr val="tx1">
                    <a:lumMod val="75000"/>
                    <a:lumOff val="25000"/>
                  </a:schemeClr>
                </a:solidFill>
                <a:latin typeface="微软雅黑" panose="020B0503020204020204" charset="-122"/>
                <a:cs typeface="微软雅黑" panose="020B0503020204020204" charset="-122"/>
              </a:rPr>
              <a:t>注册</a:t>
            </a:r>
            <a:r>
              <a:rPr lang="en-US" b="1" spc="200" dirty="0">
                <a:solidFill>
                  <a:schemeClr val="tx1">
                    <a:lumMod val="75000"/>
                    <a:lumOff val="25000"/>
                  </a:schemeClr>
                </a:solidFill>
                <a:latin typeface="微软雅黑" panose="020B0503020204020204" charset="-122"/>
                <a:cs typeface="微软雅黑" panose="020B0503020204020204" charset="-122"/>
              </a:rPr>
              <a:t>/</a:t>
            </a:r>
            <a:r>
              <a:rPr lang="zh-CN" altLang="en-US" b="1" spc="200" dirty="0">
                <a:solidFill>
                  <a:schemeClr val="tx1">
                    <a:lumMod val="75000"/>
                    <a:lumOff val="25000"/>
                  </a:schemeClr>
                </a:solidFill>
                <a:latin typeface="微软雅黑" panose="020B0503020204020204" charset="-122"/>
                <a:cs typeface="微软雅黑" panose="020B0503020204020204" charset="-122"/>
              </a:rPr>
              <a:t>登录</a:t>
            </a:r>
            <a:r>
              <a:rPr b="1" spc="200" dirty="0">
                <a:solidFill>
                  <a:schemeClr val="tx1">
                    <a:lumMod val="75000"/>
                    <a:lumOff val="25000"/>
                  </a:schemeClr>
                </a:solidFill>
                <a:latin typeface="微软雅黑" panose="020B0503020204020204" charset="-122"/>
                <a:cs typeface="微软雅黑" panose="020B0503020204020204" charset="-122"/>
              </a:rPr>
              <a:t>帐</a:t>
            </a:r>
            <a:r>
              <a:rPr b="1" dirty="0">
                <a:solidFill>
                  <a:schemeClr val="tx1">
                    <a:lumMod val="75000"/>
                    <a:lumOff val="25000"/>
                  </a:schemeClr>
                </a:solidFill>
                <a:latin typeface="微软雅黑" panose="020B0503020204020204" charset="-122"/>
                <a:cs typeface="微软雅黑" panose="020B0503020204020204" charset="-122"/>
              </a:rPr>
              <a:t>号</a:t>
            </a:r>
            <a:r>
              <a:rPr b="1" spc="-280" dirty="0">
                <a:solidFill>
                  <a:schemeClr val="tx1">
                    <a:lumMod val="75000"/>
                    <a:lumOff val="25000"/>
                  </a:schemeClr>
                </a:solidFill>
                <a:latin typeface="微软雅黑" panose="020B0503020204020204" charset="-122"/>
                <a:cs typeface="微软雅黑" panose="020B0503020204020204" charset="-122"/>
              </a:rPr>
              <a:t> </a:t>
            </a:r>
            <a:endParaRPr dirty="0">
              <a:solidFill>
                <a:schemeClr val="tx1">
                  <a:lumMod val="75000"/>
                  <a:lumOff val="25000"/>
                </a:schemeClr>
              </a:solidFill>
              <a:latin typeface="微软雅黑" panose="020B0503020204020204" charset="-122"/>
              <a:cs typeface="微软雅黑" panose="020B0503020204020204" charset="-122"/>
            </a:endParaRPr>
          </a:p>
          <a:p>
            <a:pPr marL="12700">
              <a:lnSpc>
                <a:spcPts val="1910"/>
              </a:lnSpc>
              <a:spcBef>
                <a:spcPts val="80"/>
              </a:spcBef>
            </a:pPr>
            <a:r>
              <a:rPr b="1" spc="200" dirty="0">
                <a:solidFill>
                  <a:schemeClr val="tx1">
                    <a:lumMod val="75000"/>
                    <a:lumOff val="25000"/>
                  </a:schemeClr>
                </a:solidFill>
                <a:latin typeface="微软雅黑" panose="020B0503020204020204" charset="-122"/>
                <a:cs typeface="微软雅黑" panose="020B0503020204020204" charset="-122"/>
              </a:rPr>
              <a:t>使用谷歌浏览器打开</a:t>
            </a:r>
            <a:r>
              <a:rPr b="1" dirty="0">
                <a:solidFill>
                  <a:schemeClr val="tx1">
                    <a:lumMod val="75000"/>
                    <a:lumOff val="25000"/>
                  </a:schemeClr>
                </a:solidFill>
                <a:latin typeface="微软雅黑" panose="020B0503020204020204" charset="-122"/>
                <a:cs typeface="微软雅黑" panose="020B0503020204020204" charset="-122"/>
              </a:rPr>
              <a:t>网</a:t>
            </a:r>
            <a:r>
              <a:rPr b="1" spc="-1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站</a:t>
            </a:r>
            <a:r>
              <a:rPr b="1" dirty="0">
                <a:solidFill>
                  <a:schemeClr val="tx1">
                    <a:lumMod val="75000"/>
                    <a:lumOff val="25000"/>
                  </a:schemeClr>
                </a:solidFill>
                <a:latin typeface="微软雅黑" panose="020B0503020204020204" charset="-122"/>
                <a:cs typeface="微软雅黑" panose="020B0503020204020204" charset="-122"/>
              </a:rPr>
              <a:t>：</a:t>
            </a:r>
            <a:r>
              <a:rPr b="1" spc="-280" dirty="0">
                <a:solidFill>
                  <a:schemeClr val="tx1">
                    <a:lumMod val="75000"/>
                    <a:lumOff val="25000"/>
                  </a:schemeClr>
                </a:solidFill>
                <a:latin typeface="微软雅黑" panose="020B0503020204020204" charset="-122"/>
                <a:cs typeface="微软雅黑" panose="020B0503020204020204" charset="-122"/>
              </a:rPr>
              <a:t> </a:t>
            </a:r>
            <a:endParaRPr dirty="0">
              <a:solidFill>
                <a:schemeClr val="tx1">
                  <a:lumMod val="75000"/>
                  <a:lumOff val="25000"/>
                </a:schemeClr>
              </a:solidFill>
              <a:latin typeface="微软雅黑" panose="020B0503020204020204" charset="-122"/>
              <a:cs typeface="微软雅黑" panose="020B0503020204020204" charset="-122"/>
            </a:endParaRPr>
          </a:p>
          <a:p>
            <a:pPr marL="12700">
              <a:lnSpc>
                <a:spcPts val="1900"/>
              </a:lnSpc>
            </a:pPr>
            <a:r>
              <a:rPr u="heavy" spc="35" dirty="0">
                <a:solidFill>
                  <a:schemeClr val="tx1">
                    <a:lumMod val="75000"/>
                    <a:lumOff val="25000"/>
                  </a:schemeClr>
                </a:solidFill>
                <a:latin typeface="微软雅黑" panose="020B0503020204020204" charset="-122"/>
                <a:cs typeface="微软雅黑" panose="020B0503020204020204" charset="-122"/>
                <a:hlinkClick r:id="rId1"/>
              </a:rPr>
              <a:t>ww</a:t>
            </a:r>
            <a:r>
              <a:rPr u="heavy" spc="-65" dirty="0">
                <a:solidFill>
                  <a:schemeClr val="tx1">
                    <a:lumMod val="75000"/>
                    <a:lumOff val="25000"/>
                  </a:schemeClr>
                </a:solidFill>
                <a:latin typeface="微软雅黑" panose="020B0503020204020204" charset="-122"/>
                <a:cs typeface="微软雅黑" panose="020B0503020204020204" charset="-122"/>
                <a:hlinkClick r:id="rId1"/>
              </a:rPr>
              <a:t>w</a:t>
            </a:r>
            <a:r>
              <a:rPr u="heavy" spc="10" dirty="0">
                <a:solidFill>
                  <a:schemeClr val="tx1">
                    <a:lumMod val="75000"/>
                    <a:lumOff val="25000"/>
                  </a:schemeClr>
                </a:solidFill>
                <a:latin typeface="微软雅黑" panose="020B0503020204020204" charset="-122"/>
                <a:cs typeface="微软雅黑" panose="020B0503020204020204" charset="-122"/>
                <a:hlinkClick r:id="rId1"/>
              </a:rPr>
              <a:t>.</a:t>
            </a:r>
            <a:r>
              <a:rPr u="heavy" spc="-45" dirty="0">
                <a:solidFill>
                  <a:schemeClr val="tx1">
                    <a:lumMod val="75000"/>
                    <a:lumOff val="25000"/>
                  </a:schemeClr>
                </a:solidFill>
                <a:latin typeface="微软雅黑" panose="020B0503020204020204" charset="-122"/>
                <a:cs typeface="微软雅黑" panose="020B0503020204020204" charset="-122"/>
                <a:hlinkClick r:id="rId1"/>
              </a:rPr>
              <a:t>s</a:t>
            </a:r>
            <a:r>
              <a:rPr u="heavy" spc="10" dirty="0">
                <a:solidFill>
                  <a:schemeClr val="tx1">
                    <a:lumMod val="75000"/>
                    <a:lumOff val="25000"/>
                  </a:schemeClr>
                </a:solidFill>
                <a:latin typeface="微软雅黑" panose="020B0503020204020204" charset="-122"/>
                <a:cs typeface="微软雅黑" panose="020B0503020204020204" charset="-122"/>
                <a:hlinkClick r:id="rId1"/>
              </a:rPr>
              <a:t>hz</a:t>
            </a:r>
            <a:r>
              <a:rPr u="heavy" spc="-25" dirty="0">
                <a:solidFill>
                  <a:schemeClr val="tx1">
                    <a:lumMod val="75000"/>
                    <a:lumOff val="25000"/>
                  </a:schemeClr>
                </a:solidFill>
                <a:latin typeface="微软雅黑" panose="020B0503020204020204" charset="-122"/>
                <a:cs typeface="微软雅黑" panose="020B0503020204020204" charset="-122"/>
                <a:hlinkClick r:id="rId1"/>
              </a:rPr>
              <a:t>g</a:t>
            </a:r>
            <a:r>
              <a:rPr u="heavy" spc="10" dirty="0">
                <a:solidFill>
                  <a:schemeClr val="tx1">
                    <a:lumMod val="75000"/>
                    <a:lumOff val="25000"/>
                  </a:schemeClr>
                </a:solidFill>
                <a:latin typeface="微软雅黑" panose="020B0503020204020204" charset="-122"/>
                <a:cs typeface="微软雅黑" panose="020B0503020204020204" charset="-122"/>
                <a:hlinkClick r:id="rId1"/>
              </a:rPr>
              <a:t>h.</a:t>
            </a:r>
            <a:r>
              <a:rPr u="heavy" spc="-20" dirty="0">
                <a:solidFill>
                  <a:schemeClr val="tx1">
                    <a:lumMod val="75000"/>
                    <a:lumOff val="25000"/>
                  </a:schemeClr>
                </a:solidFill>
                <a:latin typeface="微软雅黑" panose="020B0503020204020204" charset="-122"/>
                <a:cs typeface="微软雅黑" panose="020B0503020204020204" charset="-122"/>
                <a:hlinkClick r:id="rId1"/>
              </a:rPr>
              <a:t>o</a:t>
            </a:r>
            <a:r>
              <a:rPr u="heavy" spc="-15" dirty="0">
                <a:solidFill>
                  <a:schemeClr val="tx1">
                    <a:lumMod val="75000"/>
                    <a:lumOff val="25000"/>
                  </a:schemeClr>
                </a:solidFill>
                <a:latin typeface="微软雅黑" panose="020B0503020204020204" charset="-122"/>
                <a:cs typeface="微软雅黑" panose="020B0503020204020204" charset="-122"/>
                <a:hlinkClick r:id="rId1"/>
              </a:rPr>
              <a:t>r</a:t>
            </a:r>
            <a:r>
              <a:rPr u="heavy" dirty="0">
                <a:solidFill>
                  <a:schemeClr val="tx1">
                    <a:lumMod val="75000"/>
                    <a:lumOff val="25000"/>
                  </a:schemeClr>
                </a:solidFill>
                <a:latin typeface="微软雅黑" panose="020B0503020204020204" charset="-122"/>
                <a:cs typeface="微软雅黑" panose="020B0503020204020204" charset="-122"/>
                <a:hlinkClick r:id="rId1"/>
              </a:rPr>
              <a:t>g</a:t>
            </a:r>
            <a:endParaRPr dirty="0">
              <a:solidFill>
                <a:schemeClr val="tx1">
                  <a:lumMod val="75000"/>
                  <a:lumOff val="25000"/>
                </a:schemeClr>
              </a:solidFill>
              <a:latin typeface="微软雅黑" panose="020B0503020204020204" charset="-122"/>
              <a:cs typeface="微软雅黑" panose="020B0503020204020204" charset="-122"/>
            </a:endParaRPr>
          </a:p>
          <a:p>
            <a:pPr marL="12700">
              <a:lnSpc>
                <a:spcPts val="1910"/>
              </a:lnSpc>
            </a:pPr>
            <a:r>
              <a:rPr b="1" spc="200" dirty="0">
                <a:solidFill>
                  <a:schemeClr val="tx1">
                    <a:lumMod val="75000"/>
                    <a:lumOff val="25000"/>
                  </a:schemeClr>
                </a:solidFill>
                <a:latin typeface="微软雅黑" panose="020B0503020204020204" charset="-122"/>
                <a:cs typeface="微软雅黑" panose="020B0503020204020204" charset="-122"/>
              </a:rPr>
              <a:t>点</a:t>
            </a:r>
            <a:r>
              <a:rPr b="1" dirty="0">
                <a:solidFill>
                  <a:schemeClr val="tx1">
                    <a:lumMod val="75000"/>
                    <a:lumOff val="25000"/>
                  </a:schemeClr>
                </a:solidFill>
                <a:latin typeface="微软雅黑" panose="020B0503020204020204" charset="-122"/>
                <a:cs typeface="微软雅黑" panose="020B0503020204020204" charset="-122"/>
              </a:rPr>
              <a:t>击</a:t>
            </a:r>
            <a:r>
              <a:rPr b="1" spc="-2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上海工会网</a:t>
            </a:r>
            <a:r>
              <a:rPr b="1" dirty="0">
                <a:solidFill>
                  <a:schemeClr val="tx1">
                    <a:lumMod val="75000"/>
                    <a:lumOff val="25000"/>
                  </a:schemeClr>
                </a:solidFill>
                <a:latin typeface="微软雅黑" panose="020B0503020204020204" charset="-122"/>
                <a:cs typeface="微软雅黑" panose="020B0503020204020204" charset="-122"/>
              </a:rPr>
              <a:t>上</a:t>
            </a:r>
            <a:r>
              <a:rPr b="1" spc="-2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工</a:t>
            </a:r>
            <a:r>
              <a:rPr b="1" dirty="0">
                <a:solidFill>
                  <a:schemeClr val="tx1">
                    <a:lumMod val="75000"/>
                    <a:lumOff val="25000"/>
                  </a:schemeClr>
                </a:solidFill>
                <a:latin typeface="微软雅黑" panose="020B0503020204020204" charset="-122"/>
                <a:cs typeface="微软雅黑" panose="020B0503020204020204" charset="-122"/>
              </a:rPr>
              <a:t>作</a:t>
            </a:r>
            <a:r>
              <a:rPr b="1" spc="-1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平</a:t>
            </a:r>
            <a:r>
              <a:rPr b="1" dirty="0">
                <a:solidFill>
                  <a:schemeClr val="tx1">
                    <a:lumMod val="75000"/>
                    <a:lumOff val="25000"/>
                  </a:schemeClr>
                </a:solidFill>
                <a:latin typeface="微软雅黑" panose="020B0503020204020204" charset="-122"/>
                <a:cs typeface="微软雅黑" panose="020B0503020204020204" charset="-122"/>
              </a:rPr>
              <a:t>台</a:t>
            </a:r>
            <a:r>
              <a:rPr b="1" spc="-280" dirty="0">
                <a:solidFill>
                  <a:schemeClr val="tx1">
                    <a:lumMod val="75000"/>
                    <a:lumOff val="25000"/>
                  </a:schemeClr>
                </a:solidFill>
                <a:latin typeface="微软雅黑" panose="020B0503020204020204" charset="-122"/>
                <a:cs typeface="微软雅黑" panose="020B0503020204020204" charset="-122"/>
              </a:rPr>
              <a:t> </a:t>
            </a:r>
            <a:endParaRPr b="1" spc="-280" dirty="0">
              <a:solidFill>
                <a:schemeClr val="tx1">
                  <a:lumMod val="75000"/>
                  <a:lumOff val="25000"/>
                </a:schemeClr>
              </a:solidFill>
              <a:latin typeface="微软雅黑" panose="020B0503020204020204" charset="-122"/>
              <a:cs typeface="微软雅黑" panose="020B0503020204020204" charset="-122"/>
            </a:endParaRPr>
          </a:p>
        </p:txBody>
      </p:sp>
      <p:sp>
        <p:nvSpPr>
          <p:cNvPr id="6" name="object 6"/>
          <p:cNvSpPr/>
          <p:nvPr/>
        </p:nvSpPr>
        <p:spPr>
          <a:xfrm>
            <a:off x="4610100" y="1760220"/>
            <a:ext cx="6337300" cy="4775199"/>
          </a:xfrm>
          <a:prstGeom prst="rect">
            <a:avLst/>
          </a:prstGeom>
          <a:blipFill>
            <a:blip r:embed="rId2" cstate="print"/>
            <a:stretch>
              <a:fillRect/>
            </a:stretch>
          </a:blipFill>
          <a:ln w="57150">
            <a:solidFill>
              <a:schemeClr val="tx1">
                <a:lumMod val="75000"/>
                <a:lumOff val="25000"/>
              </a:schemeClr>
            </a:solidFill>
          </a:ln>
        </p:spPr>
        <p:txBody>
          <a:bodyPr wrap="square" lIns="0" tIns="0" rIns="0" bIns="0" rtlCol="0"/>
          <a:p/>
        </p:txBody>
      </p:sp>
      <p:sp>
        <p:nvSpPr>
          <p:cNvPr id="5" name="object 7"/>
          <p:cNvSpPr txBox="1"/>
          <p:nvPr/>
        </p:nvSpPr>
        <p:spPr>
          <a:xfrm>
            <a:off x="2959309" y="4499512"/>
            <a:ext cx="838200" cy="432434"/>
          </a:xfrm>
          <a:prstGeom prst="rect">
            <a:avLst/>
          </a:prstGeom>
          <a:ln>
            <a:noFill/>
          </a:ln>
        </p:spPr>
        <p:txBody>
          <a:bodyPr vert="horz" wrap="square" lIns="0" tIns="0" rIns="0" bIns="0" rtlCol="0">
            <a:spAutoFit/>
          </a:bodyPr>
          <a:p>
            <a:pPr marL="12700">
              <a:lnSpc>
                <a:spcPct val="100000"/>
              </a:lnSpc>
            </a:pPr>
            <a:r>
              <a:rPr sz="3200" b="1" dirty="0">
                <a:ln>
                  <a:noFill/>
                </a:ln>
                <a:solidFill>
                  <a:srgbClr val="C00000"/>
                </a:solidFill>
                <a:latin typeface="微软雅黑" panose="020B0503020204020204" charset="-122"/>
                <a:cs typeface="微软雅黑" panose="020B0503020204020204" charset="-122"/>
              </a:rPr>
              <a:t>点击</a:t>
            </a:r>
            <a:endParaRPr sz="3200" b="1" dirty="0">
              <a:ln>
                <a:noFill/>
              </a:ln>
              <a:solidFill>
                <a:srgbClr val="C00000"/>
              </a:solidFill>
              <a:latin typeface="微软雅黑" panose="020B0503020204020204" charset="-122"/>
              <a:cs typeface="微软雅黑" panose="020B0503020204020204" charset="-122"/>
            </a:endParaRPr>
          </a:p>
        </p:txBody>
      </p:sp>
      <p:sp>
        <p:nvSpPr>
          <p:cNvPr id="8" name="object 8"/>
          <p:cNvSpPr/>
          <p:nvPr/>
        </p:nvSpPr>
        <p:spPr>
          <a:xfrm>
            <a:off x="3797570" y="4741852"/>
            <a:ext cx="996950" cy="190500"/>
          </a:xfrm>
          <a:custGeom>
            <a:avLst/>
            <a:gdLst/>
            <a:ahLst/>
            <a:cxnLst/>
            <a:rect l="l" t="t" r="r" b="b"/>
            <a:pathLst>
              <a:path w="996950" h="190500">
                <a:moveTo>
                  <a:pt x="3270" y="21922"/>
                </a:moveTo>
                <a:lnTo>
                  <a:pt x="0" y="85411"/>
                </a:lnTo>
                <a:lnTo>
                  <a:pt x="805068" y="126977"/>
                </a:lnTo>
                <a:lnTo>
                  <a:pt x="801797" y="190465"/>
                </a:lnTo>
                <a:lnTo>
                  <a:pt x="996952" y="105055"/>
                </a:lnTo>
                <a:lnTo>
                  <a:pt x="923618" y="63488"/>
                </a:lnTo>
                <a:lnTo>
                  <a:pt x="808339" y="63488"/>
                </a:lnTo>
                <a:lnTo>
                  <a:pt x="3270" y="21922"/>
                </a:lnTo>
                <a:close/>
              </a:path>
              <a:path w="996950" h="190500">
                <a:moveTo>
                  <a:pt x="811610" y="0"/>
                </a:moveTo>
                <a:lnTo>
                  <a:pt x="808339" y="63488"/>
                </a:lnTo>
                <a:lnTo>
                  <a:pt x="923618" y="63488"/>
                </a:lnTo>
                <a:lnTo>
                  <a:pt x="811610" y="0"/>
                </a:lnTo>
                <a:close/>
              </a:path>
            </a:pathLst>
          </a:custGeom>
          <a:solidFill>
            <a:srgbClr val="C00000"/>
          </a:solidFill>
          <a:ln>
            <a:solidFill>
              <a:srgbClr val="C00000"/>
            </a:solidFill>
          </a:ln>
        </p:spPr>
        <p:txBody>
          <a:bodyPr wrap="square" lIns="0" tIns="0" rIns="0" bIns="0" rtlCol="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44" name="矩形 43"/>
          <p:cNvSpPr/>
          <p:nvPr/>
        </p:nvSpPr>
        <p:spPr>
          <a:xfrm>
            <a:off x="2157729" y="1765291"/>
            <a:ext cx="6376670"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已有账号的单位，在申工通</a:t>
            </a:r>
            <a:r>
              <a:rPr lang="zh-CN" altLang="en-US" b="1" spc="-10" dirty="0">
                <a:solidFill>
                  <a:schemeClr val="tx1">
                    <a:lumMod val="75000"/>
                    <a:lumOff val="25000"/>
                  </a:schemeClr>
                </a:solidFill>
                <a:latin typeface="微软雅黑" panose="020B0503020204020204" charset="-122"/>
                <a:ea typeface="微软雅黑" panose="020B0503020204020204" charset="-122"/>
                <a:cs typeface="MS Mincho"/>
              </a:rPr>
              <a:t>互联网平台</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页面点击登录</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登录管理平台系统网址：</a:t>
            </a:r>
            <a:r>
              <a:rPr lang="en-US" altLang="zh-CN" b="1" u="sng" dirty="0">
                <a:solidFill>
                  <a:schemeClr val="tx1">
                    <a:lumMod val="75000"/>
                    <a:lumOff val="25000"/>
                  </a:schemeClr>
                </a:solidFill>
                <a:latin typeface="微软雅黑" panose="020B0503020204020204" charset="-122"/>
                <a:ea typeface="微软雅黑" panose="020B0503020204020204" charset="-122"/>
                <a:hlinkClick r:id="rId1"/>
              </a:rPr>
              <a:t>http://sgt.shzgh.org/Index.aspx</a:t>
            </a:r>
            <a:endParaRPr lang="en-US" altLang="zh-CN" b="1" u="sng"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hlinkClick r:id="rId1"/>
            </a:endParaRPr>
          </a:p>
        </p:txBody>
      </p:sp>
      <p:pic>
        <p:nvPicPr>
          <p:cNvPr id="45" name="图片 44"/>
          <p:cNvPicPr/>
          <p:nvPr/>
        </p:nvPicPr>
        <p:blipFill>
          <a:blip r:embed="rId2"/>
          <a:stretch>
            <a:fillRect/>
          </a:stretch>
        </p:blipFill>
        <p:spPr>
          <a:xfrm>
            <a:off x="1963420" y="2509520"/>
            <a:ext cx="7938770" cy="4109720"/>
          </a:xfrm>
          <a:prstGeom prst="rect">
            <a:avLst/>
          </a:prstGeom>
          <a:ln w="57150">
            <a:solidFill>
              <a:schemeClr val="tx1">
                <a:lumMod val="75000"/>
                <a:lumOff val="25000"/>
              </a:schemeClr>
            </a:solidFill>
          </a:ln>
        </p:spPr>
      </p:pic>
      <p:sp>
        <p:nvSpPr>
          <p:cNvPr id="3" name="object 7"/>
          <p:cNvSpPr txBox="1"/>
          <p:nvPr/>
        </p:nvSpPr>
        <p:spPr>
          <a:xfrm>
            <a:off x="9902186" y="2710612"/>
            <a:ext cx="1346200" cy="750570"/>
          </a:xfrm>
          <a:prstGeom prst="rect">
            <a:avLst/>
          </a:prstGeom>
        </p:spPr>
        <p:txBody>
          <a:bodyPr vert="horz" wrap="square" lIns="0" tIns="0" rIns="0" bIns="0" rtlCol="0">
            <a:spAutoFit/>
          </a:bodyPr>
          <a:p>
            <a:pPr marL="12700" marR="5080">
              <a:lnSpc>
                <a:spcPts val="3100"/>
              </a:lnSpc>
            </a:pPr>
            <a:r>
              <a:rPr sz="2600" b="1" dirty="0">
                <a:solidFill>
                  <a:srgbClr val="C00000"/>
                </a:solidFill>
                <a:latin typeface="微软雅黑" panose="020B0503020204020204" charset="-122"/>
                <a:cs typeface="微软雅黑" panose="020B0503020204020204" charset="-122"/>
              </a:rPr>
              <a:t>点击登录 按钮</a:t>
            </a:r>
            <a:endParaRPr sz="2600" b="1" dirty="0">
              <a:solidFill>
                <a:srgbClr val="C00000"/>
              </a:solidFill>
              <a:latin typeface="微软雅黑" panose="020B0503020204020204" charset="-122"/>
              <a:cs typeface="微软雅黑" panose="020B0503020204020204" charset="-122"/>
            </a:endParaRPr>
          </a:p>
        </p:txBody>
      </p:sp>
      <p:sp>
        <p:nvSpPr>
          <p:cNvPr id="11" name="object 8"/>
          <p:cNvSpPr/>
          <p:nvPr/>
        </p:nvSpPr>
        <p:spPr>
          <a:xfrm rot="20280000">
            <a:off x="7824470" y="2483485"/>
            <a:ext cx="1988820" cy="863600"/>
          </a:xfrm>
          <a:custGeom>
            <a:avLst/>
            <a:gdLst/>
            <a:ahLst/>
            <a:cxnLst/>
            <a:rect l="l" t="t" r="r" b="b"/>
            <a:pathLst>
              <a:path w="1050925" h="467995">
                <a:moveTo>
                  <a:pt x="333617" y="117829"/>
                </a:moveTo>
                <a:lnTo>
                  <a:pt x="164612" y="117829"/>
                </a:lnTo>
                <a:lnTo>
                  <a:pt x="1027049" y="467897"/>
                </a:lnTo>
                <a:lnTo>
                  <a:pt x="1050908" y="408981"/>
                </a:lnTo>
                <a:lnTo>
                  <a:pt x="333617" y="117829"/>
                </a:lnTo>
                <a:close/>
              </a:path>
              <a:path w="1050925" h="467995">
                <a:moveTo>
                  <a:pt x="212331" y="0"/>
                </a:moveTo>
                <a:lnTo>
                  <a:pt x="0" y="16711"/>
                </a:lnTo>
                <a:lnTo>
                  <a:pt x="140752" y="176744"/>
                </a:lnTo>
                <a:lnTo>
                  <a:pt x="164612" y="117829"/>
                </a:lnTo>
                <a:lnTo>
                  <a:pt x="333617" y="117829"/>
                </a:lnTo>
                <a:lnTo>
                  <a:pt x="188471" y="58914"/>
                </a:lnTo>
                <a:lnTo>
                  <a:pt x="212331" y="0"/>
                </a:lnTo>
                <a:close/>
              </a:path>
            </a:pathLst>
          </a:custGeom>
          <a:solidFill>
            <a:srgbClr val="C00000"/>
          </a:solidFill>
        </p:spPr>
        <p:txBody>
          <a:bodyPr wrap="square" lIns="0" tIns="0" rIns="0" bIns="0" rtlCol="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44" name="矩形 43"/>
          <p:cNvSpPr/>
          <p:nvPr/>
        </p:nvSpPr>
        <p:spPr>
          <a:xfrm>
            <a:off x="2172969" y="1544946"/>
            <a:ext cx="45262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弹出登录框后，输入用户名密码，点击登录</a:t>
            </a:r>
            <a:endParaRPr lang="zh-CN" altLang="en-US" b="1" u="sng"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5" name="图片 4"/>
          <p:cNvPicPr/>
          <p:nvPr/>
        </p:nvPicPr>
        <p:blipFill>
          <a:blip r:embed="rId1"/>
          <a:stretch>
            <a:fillRect/>
          </a:stretch>
        </p:blipFill>
        <p:spPr>
          <a:xfrm>
            <a:off x="1586865" y="2091055"/>
            <a:ext cx="8214360" cy="4547870"/>
          </a:xfrm>
          <a:prstGeom prst="rect">
            <a:avLst/>
          </a:prstGeom>
        </p:spPr>
      </p:pic>
      <p:sp>
        <p:nvSpPr>
          <p:cNvPr id="8" name="object 7"/>
          <p:cNvSpPr txBox="1"/>
          <p:nvPr/>
        </p:nvSpPr>
        <p:spPr>
          <a:xfrm>
            <a:off x="4544695" y="5315585"/>
            <a:ext cx="2298700" cy="397510"/>
          </a:xfrm>
          <a:prstGeom prst="rect">
            <a:avLst/>
          </a:prstGeom>
        </p:spPr>
        <p:txBody>
          <a:bodyPr vert="horz" wrap="square" lIns="0" tIns="0" rIns="0" bIns="0" rtlCol="0">
            <a:spAutoFit/>
          </a:bodyPr>
          <a:p>
            <a:pPr marL="12700" marR="5080">
              <a:lnSpc>
                <a:spcPts val="3100"/>
              </a:lnSpc>
            </a:pPr>
            <a:r>
              <a:rPr sz="2600" b="1" dirty="0">
                <a:solidFill>
                  <a:srgbClr val="C00000"/>
                </a:solidFill>
                <a:latin typeface="微软雅黑" panose="020B0503020204020204" charset="-122"/>
                <a:cs typeface="微软雅黑" panose="020B0503020204020204" charset="-122"/>
              </a:rPr>
              <a:t>点击登录 按钮</a:t>
            </a:r>
            <a:endParaRPr sz="2600" b="1" dirty="0">
              <a:solidFill>
                <a:srgbClr val="C00000"/>
              </a:solidFill>
              <a:latin typeface="微软雅黑" panose="020B0503020204020204" charset="-122"/>
              <a:cs typeface="微软雅黑" panose="020B0503020204020204" charset="-122"/>
            </a:endParaRPr>
          </a:p>
        </p:txBody>
      </p:sp>
      <p:sp>
        <p:nvSpPr>
          <p:cNvPr id="11" name="矩形 10"/>
          <p:cNvSpPr/>
          <p:nvPr/>
        </p:nvSpPr>
        <p:spPr>
          <a:xfrm>
            <a:off x="4544695" y="4886960"/>
            <a:ext cx="1033780" cy="3600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2400934" y="1405890"/>
            <a:ext cx="7597775"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进入首页后点击会员卡服务管理</a:t>
            </a:r>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会员卡信息管理菜单，即可看到会员信息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4" name="图片 3"/>
          <p:cNvPicPr/>
          <p:nvPr/>
        </p:nvPicPr>
        <p:blipFill>
          <a:blip r:embed="rId1"/>
          <a:stretch>
            <a:fillRect/>
          </a:stretch>
        </p:blipFill>
        <p:spPr>
          <a:xfrm>
            <a:off x="944245" y="1774190"/>
            <a:ext cx="10511155" cy="5090795"/>
          </a:xfrm>
          <a:prstGeom prst="rect">
            <a:avLst/>
          </a:prstGeom>
        </p:spPr>
      </p:pic>
      <p:sp>
        <p:nvSpPr>
          <p:cNvPr id="11" name="矩形 10"/>
          <p:cNvSpPr/>
          <p:nvPr/>
        </p:nvSpPr>
        <p:spPr>
          <a:xfrm>
            <a:off x="1057910" y="5261610"/>
            <a:ext cx="1028065" cy="2171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1088390" y="5261610"/>
            <a:ext cx="1017905" cy="217170"/>
          </a:xfrm>
          <a:prstGeom prst="rect">
            <a:avLst/>
          </a:prstGeom>
        </p:spPr>
      </p:pic>
      <p:pic>
        <p:nvPicPr>
          <p:cNvPr id="6" name="图片 5"/>
          <p:cNvPicPr>
            <a:picLocks noChangeAspect="1"/>
          </p:cNvPicPr>
          <p:nvPr/>
        </p:nvPicPr>
        <p:blipFill>
          <a:blip r:embed="rId3"/>
          <a:stretch>
            <a:fillRect/>
          </a:stretch>
        </p:blipFill>
        <p:spPr>
          <a:xfrm>
            <a:off x="2544445" y="3046730"/>
            <a:ext cx="3352800" cy="3498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44" name="矩形 43"/>
          <p:cNvSpPr/>
          <p:nvPr/>
        </p:nvSpPr>
        <p:spPr>
          <a:xfrm>
            <a:off x="1738629" y="1328420"/>
            <a:ext cx="7904480" cy="583565"/>
          </a:xfrm>
          <a:prstGeom prst="rect">
            <a:avLst/>
          </a:prstGeom>
        </p:spPr>
        <p:txBody>
          <a:bodyPr wrap="none">
            <a:spAutoFit/>
          </a:bodyPr>
          <a:p>
            <a:r>
              <a:rPr lang="zh-CN" altLang="en-US" sz="16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点击勾选框，点击选中“添加未办卡会员至待办”将选中会员添加至待办列表</a:t>
            </a:r>
            <a:endParaRPr lang="en-US" altLang="zh-CN" sz="16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sz="16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或点击“添加全部未办卡会员至待办”将全部未办卡和办卡失败人员添加至待办列表。</a:t>
            </a:r>
            <a:endParaRPr lang="zh-CN" altLang="en-US" sz="16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5" name="图片 4"/>
          <p:cNvPicPr/>
          <p:nvPr/>
        </p:nvPicPr>
        <p:blipFill>
          <a:blip r:embed="rId1"/>
          <a:stretch>
            <a:fillRect/>
          </a:stretch>
        </p:blipFill>
        <p:spPr>
          <a:xfrm>
            <a:off x="899160" y="1911985"/>
            <a:ext cx="10373995" cy="5708650"/>
          </a:xfrm>
          <a:prstGeom prst="rect">
            <a:avLst/>
          </a:prstGeom>
        </p:spPr>
      </p:pic>
      <p:pic>
        <p:nvPicPr>
          <p:cNvPr id="6" name="图片 5"/>
          <p:cNvPicPr>
            <a:picLocks noChangeAspect="1"/>
          </p:cNvPicPr>
          <p:nvPr/>
        </p:nvPicPr>
        <p:blipFill>
          <a:blip r:embed="rId2"/>
          <a:stretch>
            <a:fillRect/>
          </a:stretch>
        </p:blipFill>
        <p:spPr>
          <a:xfrm>
            <a:off x="2480945" y="3338195"/>
            <a:ext cx="3352800" cy="349885"/>
          </a:xfrm>
          <a:prstGeom prst="rect">
            <a:avLst/>
          </a:prstGeom>
        </p:spPr>
      </p:pic>
      <p:sp>
        <p:nvSpPr>
          <p:cNvPr id="12" name="矩形 11"/>
          <p:cNvSpPr/>
          <p:nvPr/>
        </p:nvSpPr>
        <p:spPr>
          <a:xfrm>
            <a:off x="2551430" y="3776345"/>
            <a:ext cx="321945" cy="10363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3"/>
          <a:stretch>
            <a:fillRect/>
          </a:stretch>
        </p:blipFill>
        <p:spPr>
          <a:xfrm>
            <a:off x="1036955" y="5859145"/>
            <a:ext cx="1017905" cy="217170"/>
          </a:xfrm>
          <a:prstGeom prst="rect">
            <a:avLst/>
          </a:prstGeom>
        </p:spPr>
      </p:pic>
      <p:sp>
        <p:nvSpPr>
          <p:cNvPr id="11" name="矩形 10"/>
          <p:cNvSpPr/>
          <p:nvPr/>
        </p:nvSpPr>
        <p:spPr>
          <a:xfrm>
            <a:off x="2480945" y="3339465"/>
            <a:ext cx="1678940" cy="3486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468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弹出提示框，点击确定</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17" name="图片 16"/>
          <p:cNvPicPr/>
          <p:nvPr/>
        </p:nvPicPr>
        <p:blipFill>
          <a:blip r:embed="rId1"/>
          <a:stretch>
            <a:fillRect/>
          </a:stretch>
        </p:blipFill>
        <p:spPr>
          <a:xfrm>
            <a:off x="461010" y="1696720"/>
            <a:ext cx="11387455" cy="5639435"/>
          </a:xfrm>
          <a:prstGeom prst="rect">
            <a:avLst/>
          </a:prstGeom>
        </p:spPr>
      </p:pic>
      <p:sp>
        <p:nvSpPr>
          <p:cNvPr id="11" name="矩形 10"/>
          <p:cNvSpPr/>
          <p:nvPr/>
        </p:nvSpPr>
        <p:spPr>
          <a:xfrm>
            <a:off x="6894830" y="5728335"/>
            <a:ext cx="751205" cy="3683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596900" y="5611495"/>
            <a:ext cx="1079500" cy="2305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6"/>
          <p:cNvSpPr/>
          <p:nvPr/>
        </p:nvSpPr>
        <p:spPr>
          <a:xfrm>
            <a:off x="0" y="0"/>
            <a:ext cx="12192000" cy="6858000"/>
          </a:xfrm>
          <a:prstGeom prst="rect">
            <a:avLst/>
          </a:prstGeom>
          <a:solidFill>
            <a:schemeClr val="accent5">
              <a:lumMod val="50000"/>
            </a:schemeClr>
          </a:solidFill>
          <a:ln w="12700">
            <a:noFill/>
          </a:ln>
        </p:spPr>
        <p:txBody>
          <a:bodyPr anchor="ctr"/>
          <a:p>
            <a:endParaRPr sz="2400">
              <a:solidFill>
                <a:srgbClr val="FFFFFF"/>
              </a:solidFill>
              <a:ea typeface="宋体" panose="02010600030101010101" pitchFamily="2" charset="-122"/>
            </a:endParaRPr>
          </a:p>
        </p:txBody>
      </p:sp>
      <p:sp>
        <p:nvSpPr>
          <p:cNvPr id="16387" name="直角三角形 7"/>
          <p:cNvSpPr/>
          <p:nvPr/>
        </p:nvSpPr>
        <p:spPr>
          <a:xfrm flipH="1">
            <a:off x="6351" y="0"/>
            <a:ext cx="12185649" cy="6853767"/>
          </a:xfrm>
          <a:prstGeom prst="rtTriangle">
            <a:avLst/>
          </a:prstGeom>
          <a:solidFill>
            <a:srgbClr val="0074A2"/>
          </a:solidFill>
          <a:ln w="12700">
            <a:noFill/>
          </a:ln>
        </p:spPr>
        <p:txBody>
          <a:bodyPr anchor="ctr"/>
          <a:p>
            <a:endParaRPr sz="2400">
              <a:solidFill>
                <a:srgbClr val="FFFFFF"/>
              </a:solidFill>
              <a:ea typeface="宋体" panose="02010600030101010101" pitchFamily="2" charset="-122"/>
            </a:endParaRPr>
          </a:p>
        </p:txBody>
      </p:sp>
      <p:sp>
        <p:nvSpPr>
          <p:cNvPr id="16388" name="直角三角形 9"/>
          <p:cNvSpPr/>
          <p:nvPr/>
        </p:nvSpPr>
        <p:spPr>
          <a:xfrm flipH="1">
            <a:off x="5945717" y="3340100"/>
            <a:ext cx="6246283" cy="3513667"/>
          </a:xfrm>
          <a:prstGeom prst="rtTriangle">
            <a:avLst/>
          </a:prstGeom>
          <a:solidFill>
            <a:srgbClr val="00638A"/>
          </a:solidFill>
          <a:ln w="12700">
            <a:noFill/>
          </a:ln>
        </p:spPr>
        <p:txBody>
          <a:bodyPr anchor="ctr"/>
          <a:p>
            <a:endParaRPr sz="2400">
              <a:solidFill>
                <a:srgbClr val="FFFFFF"/>
              </a:solidFill>
              <a:ea typeface="宋体" panose="02010600030101010101" pitchFamily="2" charset="-122"/>
            </a:endParaRPr>
          </a:p>
        </p:txBody>
      </p:sp>
      <p:grpSp>
        <p:nvGrpSpPr>
          <p:cNvPr id="16400" name="组合 16399"/>
          <p:cNvGrpSpPr/>
          <p:nvPr/>
        </p:nvGrpSpPr>
        <p:grpSpPr>
          <a:xfrm>
            <a:off x="3845984" y="97367"/>
            <a:ext cx="6999816" cy="1198880"/>
            <a:chOff x="0" y="0"/>
            <a:chExt cx="5250472" cy="898581"/>
          </a:xfrm>
        </p:grpSpPr>
        <p:sp>
          <p:nvSpPr>
            <p:cNvPr id="16401" name="矩形 34"/>
            <p:cNvSpPr/>
            <p:nvPr/>
          </p:nvSpPr>
          <p:spPr>
            <a:xfrm>
              <a:off x="0" y="43661"/>
              <a:ext cx="5250472" cy="836008"/>
            </a:xfrm>
            <a:prstGeom prst="rect">
              <a:avLst/>
            </a:prstGeom>
            <a:solidFill>
              <a:schemeClr val="bg1"/>
            </a:solidFill>
            <a:ln w="12700">
              <a:noFill/>
            </a:ln>
          </p:spPr>
          <p:txBody>
            <a:bodyPr anchor="ctr"/>
            <a:p>
              <a:pPr algn="ctr"/>
              <a:endParaRPr sz="2400">
                <a:solidFill>
                  <a:srgbClr val="FFFFFF"/>
                </a:solidFill>
                <a:ea typeface="宋体" panose="02010600030101010101" pitchFamily="2" charset="-122"/>
              </a:endParaRPr>
            </a:p>
          </p:txBody>
        </p:sp>
        <p:sp>
          <p:nvSpPr>
            <p:cNvPr id="16402" name="直角三角形 35"/>
            <p:cNvSpPr/>
            <p:nvPr/>
          </p:nvSpPr>
          <p:spPr>
            <a:xfrm>
              <a:off x="0" y="43661"/>
              <a:ext cx="835264" cy="836008"/>
            </a:xfrm>
            <a:prstGeom prst="rtTriangle">
              <a:avLst/>
            </a:prstGeom>
            <a:solidFill>
              <a:srgbClr val="00B3EE"/>
            </a:solidFill>
            <a:ln w="12700">
              <a:noFill/>
            </a:ln>
          </p:spPr>
          <p:txBody>
            <a:bodyPr anchor="ctr"/>
            <a:p>
              <a:pPr algn="ctr"/>
              <a:endParaRPr sz="2400">
                <a:solidFill>
                  <a:srgbClr val="FFFFFF"/>
                </a:solidFill>
                <a:ea typeface="宋体" panose="02010600030101010101" pitchFamily="2" charset="-122"/>
              </a:endParaRPr>
            </a:p>
          </p:txBody>
        </p:sp>
        <p:sp>
          <p:nvSpPr>
            <p:cNvPr id="16403" name="直角三角形 36"/>
            <p:cNvSpPr/>
            <p:nvPr/>
          </p:nvSpPr>
          <p:spPr>
            <a:xfrm flipV="1">
              <a:off x="0" y="43661"/>
              <a:ext cx="835264" cy="836008"/>
            </a:xfrm>
            <a:prstGeom prst="rtTriangle">
              <a:avLst/>
            </a:prstGeom>
            <a:solidFill>
              <a:schemeClr val="accent5">
                <a:lumMod val="50000"/>
              </a:schemeClr>
            </a:solidFill>
            <a:ln w="12700">
              <a:noFill/>
            </a:ln>
          </p:spPr>
          <p:txBody>
            <a:bodyPr anchor="ctr"/>
            <a:p>
              <a:pPr algn="ctr"/>
              <a:endParaRPr sz="2400">
                <a:solidFill>
                  <a:srgbClr val="FFFFFF"/>
                </a:solidFill>
                <a:ea typeface="宋体" panose="02010600030101010101" pitchFamily="2" charset="-122"/>
              </a:endParaRPr>
            </a:p>
          </p:txBody>
        </p:sp>
        <p:sp>
          <p:nvSpPr>
            <p:cNvPr id="16404" name="文本框 37"/>
            <p:cNvSpPr/>
            <p:nvPr/>
          </p:nvSpPr>
          <p:spPr>
            <a:xfrm>
              <a:off x="218536" y="0"/>
              <a:ext cx="398191" cy="898581"/>
            </a:xfrm>
            <a:prstGeom prst="rect">
              <a:avLst/>
            </a:prstGeom>
            <a:noFill/>
            <a:ln w="9525">
              <a:noFill/>
            </a:ln>
          </p:spPr>
          <p:txBody>
            <a:bodyPr wrap="none">
              <a:spAutoFit/>
            </a:bodyPr>
            <a:p>
              <a:pPr algn="ctr"/>
              <a:r>
                <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rPr>
                <a:t>1</a:t>
              </a:r>
              <a:endParaRPr lang="zh-CN" altLang="en-US"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sp>
          <p:nvSpPr>
            <p:cNvPr id="16405" name="矩形 59"/>
            <p:cNvSpPr/>
            <p:nvPr/>
          </p:nvSpPr>
          <p:spPr>
            <a:xfrm>
              <a:off x="840027" y="273754"/>
              <a:ext cx="1663258" cy="375995"/>
            </a:xfrm>
            <a:prstGeom prst="rect">
              <a:avLst/>
            </a:prstGeom>
            <a:noFill/>
            <a:ln w="9525">
              <a:noFill/>
            </a:ln>
          </p:spPr>
          <p:txBody>
            <a:bodyPr wrap="none">
              <a:spAutoFit/>
            </a:bodyPr>
            <a:p>
              <a:r>
                <a:rPr lang="zh-CN" sz="2665" b="1" dirty="0">
                  <a:solidFill>
                    <a:schemeClr val="tx1">
                      <a:lumMod val="75000"/>
                      <a:lumOff val="25000"/>
                    </a:schemeClr>
                  </a:solidFill>
                  <a:ea typeface="微软雅黑" panose="020B0503020204020204" charset="-122"/>
                </a:rPr>
                <a:t>办理平台合并</a:t>
              </a:r>
              <a:endParaRPr lang="zh-CN" sz="2665" b="1" dirty="0">
                <a:solidFill>
                  <a:schemeClr val="tx1">
                    <a:lumMod val="75000"/>
                    <a:lumOff val="25000"/>
                  </a:schemeClr>
                </a:solidFill>
                <a:ea typeface="微软雅黑" panose="020B0503020204020204" charset="-122"/>
              </a:endParaRPr>
            </a:p>
          </p:txBody>
        </p:sp>
      </p:grpSp>
      <p:grpSp>
        <p:nvGrpSpPr>
          <p:cNvPr id="16414" name="组合 16413"/>
          <p:cNvGrpSpPr/>
          <p:nvPr/>
        </p:nvGrpSpPr>
        <p:grpSpPr>
          <a:xfrm>
            <a:off x="3845984" y="1456267"/>
            <a:ext cx="6999816" cy="1198880"/>
            <a:chOff x="0" y="0"/>
            <a:chExt cx="5250472" cy="898581"/>
          </a:xfrm>
        </p:grpSpPr>
        <p:sp>
          <p:nvSpPr>
            <p:cNvPr id="16415" name="矩形 67"/>
            <p:cNvSpPr/>
            <p:nvPr/>
          </p:nvSpPr>
          <p:spPr>
            <a:xfrm>
              <a:off x="0" y="43661"/>
              <a:ext cx="5250472" cy="836008"/>
            </a:xfrm>
            <a:prstGeom prst="rect">
              <a:avLst/>
            </a:prstGeom>
            <a:solidFill>
              <a:schemeClr val="bg1"/>
            </a:solidFill>
            <a:ln w="12700">
              <a:noFill/>
            </a:ln>
          </p:spPr>
          <p:txBody>
            <a:bodyPr anchor="ctr"/>
            <a:p>
              <a:pPr algn="ctr"/>
              <a:endParaRPr sz="2400">
                <a:solidFill>
                  <a:srgbClr val="FFFFFF"/>
                </a:solidFill>
                <a:ea typeface="宋体" panose="02010600030101010101" pitchFamily="2" charset="-122"/>
              </a:endParaRPr>
            </a:p>
          </p:txBody>
        </p:sp>
        <p:sp>
          <p:nvSpPr>
            <p:cNvPr id="16416" name="直角三角形 68"/>
            <p:cNvSpPr/>
            <p:nvPr/>
          </p:nvSpPr>
          <p:spPr>
            <a:xfrm>
              <a:off x="0" y="43661"/>
              <a:ext cx="835264" cy="836008"/>
            </a:xfrm>
            <a:prstGeom prst="rtTriangle">
              <a:avLst/>
            </a:prstGeom>
            <a:solidFill>
              <a:srgbClr val="00B3EE"/>
            </a:solidFill>
            <a:ln w="12700">
              <a:noFill/>
            </a:ln>
          </p:spPr>
          <p:txBody>
            <a:bodyPr anchor="ctr"/>
            <a:p>
              <a:pPr algn="ctr"/>
              <a:endParaRPr sz="2400">
                <a:solidFill>
                  <a:srgbClr val="FFFFFF"/>
                </a:solidFill>
                <a:ea typeface="宋体" panose="02010600030101010101" pitchFamily="2" charset="-122"/>
              </a:endParaRPr>
            </a:p>
          </p:txBody>
        </p:sp>
        <p:sp>
          <p:nvSpPr>
            <p:cNvPr id="16417" name="直角三角形 69"/>
            <p:cNvSpPr/>
            <p:nvPr/>
          </p:nvSpPr>
          <p:spPr>
            <a:xfrm flipV="1">
              <a:off x="0" y="43661"/>
              <a:ext cx="835264" cy="836008"/>
            </a:xfrm>
            <a:prstGeom prst="rtTriangle">
              <a:avLst/>
            </a:prstGeom>
            <a:solidFill>
              <a:schemeClr val="accent5">
                <a:lumMod val="50000"/>
              </a:schemeClr>
            </a:solidFill>
            <a:ln w="12700">
              <a:noFill/>
            </a:ln>
          </p:spPr>
          <p:txBody>
            <a:bodyPr anchor="ctr"/>
            <a:p>
              <a:pPr algn="ctr"/>
              <a:endParaRPr sz="2400">
                <a:solidFill>
                  <a:srgbClr val="FFFFFF"/>
                </a:solidFill>
                <a:ea typeface="宋体" panose="02010600030101010101" pitchFamily="2" charset="-122"/>
              </a:endParaRPr>
            </a:p>
          </p:txBody>
        </p:sp>
        <p:sp>
          <p:nvSpPr>
            <p:cNvPr id="16418" name="文本框 70"/>
            <p:cNvSpPr/>
            <p:nvPr/>
          </p:nvSpPr>
          <p:spPr>
            <a:xfrm>
              <a:off x="176860" y="0"/>
              <a:ext cx="481545" cy="898581"/>
            </a:xfrm>
            <a:prstGeom prst="rect">
              <a:avLst/>
            </a:prstGeom>
            <a:noFill/>
            <a:ln w="9525">
              <a:noFill/>
            </a:ln>
          </p:spPr>
          <p:txBody>
            <a:bodyPr wrap="none">
              <a:spAutoFit/>
            </a:bodyPr>
            <a:p>
              <a:pPr algn="ctr"/>
              <a:r>
                <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rPr>
                <a:t>2</a:t>
              </a:r>
              <a:endParaRPr lang="zh-CN" altLang="en-US"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sp>
          <p:nvSpPr>
            <p:cNvPr id="16419" name="矩形 71"/>
            <p:cNvSpPr/>
            <p:nvPr/>
          </p:nvSpPr>
          <p:spPr>
            <a:xfrm>
              <a:off x="776678" y="273754"/>
              <a:ext cx="3698035" cy="375995"/>
            </a:xfrm>
            <a:prstGeom prst="rect">
              <a:avLst/>
            </a:prstGeom>
            <a:noFill/>
            <a:ln w="9525">
              <a:noFill/>
            </a:ln>
          </p:spPr>
          <p:txBody>
            <a:bodyPr wrap="none">
              <a:spAutoFit/>
            </a:bodyPr>
            <a:p>
              <a:r>
                <a:rPr lang="zh-CN" sz="2665" b="1" dirty="0">
                  <a:solidFill>
                    <a:schemeClr val="tx1">
                      <a:lumMod val="75000"/>
                      <a:lumOff val="25000"/>
                    </a:schemeClr>
                  </a:solidFill>
                  <a:ea typeface="微软雅黑" panose="020B0503020204020204" charset="-122"/>
                </a:rPr>
                <a:t>开放基层在线勾选制卡银行权限</a:t>
              </a:r>
              <a:endParaRPr lang="zh-CN" sz="2665" b="1" dirty="0">
                <a:solidFill>
                  <a:schemeClr val="tx1">
                    <a:lumMod val="75000"/>
                    <a:lumOff val="25000"/>
                  </a:schemeClr>
                </a:solidFill>
                <a:ea typeface="微软雅黑" panose="020B0503020204020204" charset="-122"/>
              </a:endParaRPr>
            </a:p>
          </p:txBody>
        </p:sp>
      </p:grpSp>
      <p:grpSp>
        <p:nvGrpSpPr>
          <p:cNvPr id="9" name="组合 8"/>
          <p:cNvGrpSpPr/>
          <p:nvPr/>
        </p:nvGrpSpPr>
        <p:grpSpPr>
          <a:xfrm>
            <a:off x="3845984" y="4250267"/>
            <a:ext cx="6999816" cy="1198880"/>
            <a:chOff x="0" y="0"/>
            <a:chExt cx="5250472" cy="898581"/>
          </a:xfrm>
        </p:grpSpPr>
        <p:sp>
          <p:nvSpPr>
            <p:cNvPr id="10" name="矩形 67"/>
            <p:cNvSpPr/>
            <p:nvPr/>
          </p:nvSpPr>
          <p:spPr>
            <a:xfrm>
              <a:off x="0" y="43661"/>
              <a:ext cx="5250472" cy="836008"/>
            </a:xfrm>
            <a:prstGeom prst="rect">
              <a:avLst/>
            </a:prstGeom>
            <a:solidFill>
              <a:schemeClr val="bg1"/>
            </a:solidFill>
            <a:ln w="12700">
              <a:noFill/>
            </a:ln>
          </p:spPr>
          <p:txBody>
            <a:bodyPr anchor="ctr"/>
            <a:p>
              <a:pPr algn="ctr"/>
              <a:endParaRPr sz="2400">
                <a:solidFill>
                  <a:srgbClr val="FFFFFF"/>
                </a:solidFill>
                <a:ea typeface="宋体" panose="02010600030101010101" pitchFamily="2" charset="-122"/>
              </a:endParaRPr>
            </a:p>
          </p:txBody>
        </p:sp>
        <p:sp>
          <p:nvSpPr>
            <p:cNvPr id="11" name="直角三角形 68"/>
            <p:cNvSpPr/>
            <p:nvPr/>
          </p:nvSpPr>
          <p:spPr>
            <a:xfrm>
              <a:off x="0" y="43661"/>
              <a:ext cx="835264" cy="836008"/>
            </a:xfrm>
            <a:prstGeom prst="rtTriangle">
              <a:avLst/>
            </a:prstGeom>
            <a:solidFill>
              <a:srgbClr val="00B3EE"/>
            </a:solidFill>
            <a:ln w="12700">
              <a:noFill/>
            </a:ln>
          </p:spPr>
          <p:txBody>
            <a:bodyPr anchor="ctr"/>
            <a:p>
              <a:pPr algn="ctr"/>
              <a:endParaRPr sz="2400">
                <a:solidFill>
                  <a:srgbClr val="FFFFFF"/>
                </a:solidFill>
                <a:ea typeface="宋体" panose="02010600030101010101" pitchFamily="2" charset="-122"/>
              </a:endParaRPr>
            </a:p>
          </p:txBody>
        </p:sp>
        <p:sp>
          <p:nvSpPr>
            <p:cNvPr id="12" name="直角三角形 69"/>
            <p:cNvSpPr/>
            <p:nvPr/>
          </p:nvSpPr>
          <p:spPr>
            <a:xfrm flipV="1">
              <a:off x="0" y="43661"/>
              <a:ext cx="835264" cy="836008"/>
            </a:xfrm>
            <a:prstGeom prst="rtTriangle">
              <a:avLst/>
            </a:prstGeom>
            <a:solidFill>
              <a:schemeClr val="accent5">
                <a:lumMod val="50000"/>
              </a:schemeClr>
            </a:solidFill>
            <a:ln w="12700">
              <a:noFill/>
            </a:ln>
          </p:spPr>
          <p:txBody>
            <a:bodyPr anchor="ctr"/>
            <a:p>
              <a:pPr algn="ctr"/>
              <a:endParaRPr sz="2400">
                <a:solidFill>
                  <a:srgbClr val="FFFFFF"/>
                </a:solidFill>
                <a:ea typeface="宋体" panose="02010600030101010101" pitchFamily="2" charset="-122"/>
              </a:endParaRPr>
            </a:p>
          </p:txBody>
        </p:sp>
        <p:sp>
          <p:nvSpPr>
            <p:cNvPr id="13" name="文本框 70"/>
            <p:cNvSpPr/>
            <p:nvPr/>
          </p:nvSpPr>
          <p:spPr>
            <a:xfrm>
              <a:off x="177813" y="0"/>
              <a:ext cx="479639" cy="898581"/>
            </a:xfrm>
            <a:prstGeom prst="rect">
              <a:avLst/>
            </a:prstGeom>
            <a:noFill/>
            <a:ln w="9525">
              <a:noFill/>
            </a:ln>
          </p:spPr>
          <p:txBody>
            <a:bodyPr wrap="none">
              <a:spAutoFit/>
            </a:bodyPr>
            <a:p>
              <a:pPr algn="ctr"/>
              <a:r>
                <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rPr>
                <a:t>4</a:t>
              </a:r>
              <a:endPar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grpSp>
      <p:grpSp>
        <p:nvGrpSpPr>
          <p:cNvPr id="3" name="组合 2"/>
          <p:cNvGrpSpPr/>
          <p:nvPr/>
        </p:nvGrpSpPr>
        <p:grpSpPr>
          <a:xfrm>
            <a:off x="3845984" y="2891367"/>
            <a:ext cx="6999816" cy="2225789"/>
            <a:chOff x="0" y="0"/>
            <a:chExt cx="5250472" cy="1668267"/>
          </a:xfrm>
        </p:grpSpPr>
        <p:sp>
          <p:nvSpPr>
            <p:cNvPr id="4" name="矩形 34"/>
            <p:cNvSpPr/>
            <p:nvPr/>
          </p:nvSpPr>
          <p:spPr>
            <a:xfrm>
              <a:off x="0" y="43661"/>
              <a:ext cx="5250472" cy="836008"/>
            </a:xfrm>
            <a:prstGeom prst="rect">
              <a:avLst/>
            </a:prstGeom>
            <a:solidFill>
              <a:schemeClr val="bg1"/>
            </a:solidFill>
            <a:ln w="12700">
              <a:noFill/>
            </a:ln>
          </p:spPr>
          <p:txBody>
            <a:bodyPr anchor="ctr"/>
            <a:p>
              <a:pPr algn="ctr"/>
              <a:endParaRPr sz="2400">
                <a:solidFill>
                  <a:srgbClr val="FFFFFF"/>
                </a:solidFill>
                <a:ea typeface="宋体" panose="02010600030101010101" pitchFamily="2" charset="-122"/>
              </a:endParaRPr>
            </a:p>
          </p:txBody>
        </p:sp>
        <p:sp>
          <p:nvSpPr>
            <p:cNvPr id="5" name="直角三角形 35"/>
            <p:cNvSpPr/>
            <p:nvPr/>
          </p:nvSpPr>
          <p:spPr>
            <a:xfrm>
              <a:off x="0" y="43661"/>
              <a:ext cx="835264" cy="836008"/>
            </a:xfrm>
            <a:prstGeom prst="rtTriangle">
              <a:avLst/>
            </a:prstGeom>
            <a:solidFill>
              <a:srgbClr val="00B3EE"/>
            </a:solidFill>
            <a:ln w="12700">
              <a:noFill/>
            </a:ln>
          </p:spPr>
          <p:txBody>
            <a:bodyPr anchor="ctr"/>
            <a:p>
              <a:pPr algn="ctr"/>
              <a:endParaRPr sz="2400">
                <a:solidFill>
                  <a:srgbClr val="FFFFFF"/>
                </a:solidFill>
                <a:ea typeface="宋体" panose="02010600030101010101" pitchFamily="2" charset="-122"/>
              </a:endParaRPr>
            </a:p>
          </p:txBody>
        </p:sp>
        <p:sp>
          <p:nvSpPr>
            <p:cNvPr id="6" name="直角三角形 36"/>
            <p:cNvSpPr/>
            <p:nvPr/>
          </p:nvSpPr>
          <p:spPr>
            <a:xfrm flipV="1">
              <a:off x="0" y="43661"/>
              <a:ext cx="835264" cy="836008"/>
            </a:xfrm>
            <a:prstGeom prst="rtTriangle">
              <a:avLst/>
            </a:prstGeom>
            <a:solidFill>
              <a:schemeClr val="accent5">
                <a:lumMod val="50000"/>
              </a:schemeClr>
            </a:solidFill>
            <a:ln w="12700">
              <a:noFill/>
            </a:ln>
          </p:spPr>
          <p:txBody>
            <a:bodyPr anchor="ctr"/>
            <a:p>
              <a:pPr algn="ctr"/>
              <a:endParaRPr sz="2400">
                <a:solidFill>
                  <a:srgbClr val="FFFFFF"/>
                </a:solidFill>
                <a:ea typeface="宋体" panose="02010600030101010101" pitchFamily="2" charset="-122"/>
              </a:endParaRPr>
            </a:p>
          </p:txBody>
        </p:sp>
        <p:sp>
          <p:nvSpPr>
            <p:cNvPr id="7" name="文本框 37"/>
            <p:cNvSpPr/>
            <p:nvPr/>
          </p:nvSpPr>
          <p:spPr>
            <a:xfrm>
              <a:off x="167095" y="0"/>
              <a:ext cx="501073" cy="898581"/>
            </a:xfrm>
            <a:prstGeom prst="rect">
              <a:avLst/>
            </a:prstGeom>
            <a:noFill/>
            <a:ln w="9525">
              <a:noFill/>
            </a:ln>
          </p:spPr>
          <p:txBody>
            <a:bodyPr wrap="none">
              <a:spAutoFit/>
            </a:bodyPr>
            <a:p>
              <a:pPr algn="ctr"/>
              <a:r>
                <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rPr>
                <a:t>3</a:t>
              </a:r>
              <a:endPar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sp>
          <p:nvSpPr>
            <p:cNvPr id="8" name="矩形 59"/>
            <p:cNvSpPr/>
            <p:nvPr/>
          </p:nvSpPr>
          <p:spPr>
            <a:xfrm>
              <a:off x="717140" y="1292272"/>
              <a:ext cx="4461076" cy="375995"/>
            </a:xfrm>
            <a:prstGeom prst="rect">
              <a:avLst/>
            </a:prstGeom>
            <a:noFill/>
            <a:ln w="9525">
              <a:noFill/>
            </a:ln>
          </p:spPr>
          <p:txBody>
            <a:bodyPr wrap="none">
              <a:spAutoFit/>
            </a:bodyPr>
            <a:p>
              <a:r>
                <a:rPr lang="zh-CN" sz="2665" b="1" dirty="0">
                  <a:solidFill>
                    <a:schemeClr val="tx1">
                      <a:lumMod val="75000"/>
                      <a:lumOff val="25000"/>
                    </a:schemeClr>
                  </a:solidFill>
                  <a:ea typeface="微软雅黑" panose="020B0503020204020204" charset="-122"/>
                </a:rPr>
                <a:t>由基层工会参保，上级工会审核并缴费</a:t>
              </a:r>
              <a:endParaRPr lang="zh-CN" sz="2665" b="1" dirty="0">
                <a:solidFill>
                  <a:schemeClr val="tx1">
                    <a:lumMod val="75000"/>
                    <a:lumOff val="25000"/>
                  </a:schemeClr>
                </a:solidFill>
                <a:ea typeface="微软雅黑" panose="020B0503020204020204" charset="-122"/>
              </a:endParaRPr>
            </a:p>
          </p:txBody>
        </p:sp>
      </p:grpSp>
      <p:grpSp>
        <p:nvGrpSpPr>
          <p:cNvPr id="15" name="组合 14"/>
          <p:cNvGrpSpPr/>
          <p:nvPr/>
        </p:nvGrpSpPr>
        <p:grpSpPr>
          <a:xfrm>
            <a:off x="3845984" y="5545667"/>
            <a:ext cx="6999816" cy="1198880"/>
            <a:chOff x="0" y="0"/>
            <a:chExt cx="5250472" cy="898581"/>
          </a:xfrm>
        </p:grpSpPr>
        <p:sp>
          <p:nvSpPr>
            <p:cNvPr id="16" name="矩形 34"/>
            <p:cNvSpPr/>
            <p:nvPr/>
          </p:nvSpPr>
          <p:spPr>
            <a:xfrm>
              <a:off x="0" y="43661"/>
              <a:ext cx="5250472" cy="836008"/>
            </a:xfrm>
            <a:prstGeom prst="rect">
              <a:avLst/>
            </a:prstGeom>
            <a:solidFill>
              <a:schemeClr val="bg1"/>
            </a:solidFill>
            <a:ln w="12700">
              <a:noFill/>
            </a:ln>
          </p:spPr>
          <p:txBody>
            <a:bodyPr anchor="ctr"/>
            <a:p>
              <a:pPr algn="ctr"/>
              <a:endParaRPr sz="2400">
                <a:solidFill>
                  <a:srgbClr val="FFFFFF"/>
                </a:solidFill>
                <a:ea typeface="宋体" panose="02010600030101010101" pitchFamily="2" charset="-122"/>
              </a:endParaRPr>
            </a:p>
          </p:txBody>
        </p:sp>
        <p:sp>
          <p:nvSpPr>
            <p:cNvPr id="17" name="直角三角形 35"/>
            <p:cNvSpPr/>
            <p:nvPr/>
          </p:nvSpPr>
          <p:spPr>
            <a:xfrm>
              <a:off x="0" y="43661"/>
              <a:ext cx="835264" cy="836008"/>
            </a:xfrm>
            <a:prstGeom prst="rtTriangle">
              <a:avLst/>
            </a:prstGeom>
            <a:solidFill>
              <a:srgbClr val="00B3EE"/>
            </a:solidFill>
            <a:ln w="12700">
              <a:noFill/>
            </a:ln>
          </p:spPr>
          <p:txBody>
            <a:bodyPr anchor="ctr"/>
            <a:p>
              <a:pPr algn="ctr"/>
              <a:endParaRPr sz="2400">
                <a:solidFill>
                  <a:srgbClr val="FFFFFF"/>
                </a:solidFill>
                <a:ea typeface="宋体" panose="02010600030101010101" pitchFamily="2" charset="-122"/>
              </a:endParaRPr>
            </a:p>
          </p:txBody>
        </p:sp>
        <p:sp>
          <p:nvSpPr>
            <p:cNvPr id="18" name="直角三角形 36"/>
            <p:cNvSpPr/>
            <p:nvPr/>
          </p:nvSpPr>
          <p:spPr>
            <a:xfrm flipV="1">
              <a:off x="0" y="43661"/>
              <a:ext cx="835264" cy="836008"/>
            </a:xfrm>
            <a:prstGeom prst="rtTriangle">
              <a:avLst/>
            </a:prstGeom>
            <a:solidFill>
              <a:schemeClr val="accent5">
                <a:lumMod val="50000"/>
              </a:schemeClr>
            </a:solidFill>
            <a:ln w="12700">
              <a:noFill/>
            </a:ln>
          </p:spPr>
          <p:txBody>
            <a:bodyPr anchor="ctr"/>
            <a:p>
              <a:pPr algn="ctr"/>
              <a:endParaRPr sz="2400">
                <a:solidFill>
                  <a:srgbClr val="FFFFFF"/>
                </a:solidFill>
                <a:ea typeface="宋体" panose="02010600030101010101" pitchFamily="2" charset="-122"/>
              </a:endParaRPr>
            </a:p>
          </p:txBody>
        </p:sp>
        <p:sp>
          <p:nvSpPr>
            <p:cNvPr id="19" name="文本框 37"/>
            <p:cNvSpPr/>
            <p:nvPr/>
          </p:nvSpPr>
          <p:spPr>
            <a:xfrm>
              <a:off x="164952" y="0"/>
              <a:ext cx="505360" cy="898581"/>
            </a:xfrm>
            <a:prstGeom prst="rect">
              <a:avLst/>
            </a:prstGeom>
            <a:noFill/>
            <a:ln w="9525">
              <a:noFill/>
            </a:ln>
          </p:spPr>
          <p:txBody>
            <a:bodyPr wrap="none">
              <a:spAutoFit/>
            </a:bodyPr>
            <a:p>
              <a:pPr algn="ctr"/>
              <a:r>
                <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rPr>
                <a:t>5</a:t>
              </a:r>
              <a:endParaRPr lang="en-US" altLang="zh-CN" sz="7200" dirty="0">
                <a:solidFill>
                  <a:schemeClr val="bg1"/>
                </a:solidFill>
                <a:latin typeface="Impact" panose="020B0806030902050204" pitchFamily="2" charset="0"/>
                <a:ea typeface="宋体" panose="02010600030101010101" pitchFamily="2" charset="-122"/>
                <a:sym typeface="Impact" panose="020B0806030902050204" pitchFamily="2" charset="0"/>
              </a:endParaRPr>
            </a:p>
          </p:txBody>
        </p:sp>
        <p:sp>
          <p:nvSpPr>
            <p:cNvPr id="20" name="矩形 59"/>
            <p:cNvSpPr/>
            <p:nvPr/>
          </p:nvSpPr>
          <p:spPr>
            <a:xfrm>
              <a:off x="840027" y="273754"/>
              <a:ext cx="3443688" cy="375995"/>
            </a:xfrm>
            <a:prstGeom prst="rect">
              <a:avLst/>
            </a:prstGeom>
            <a:noFill/>
            <a:ln w="9525">
              <a:noFill/>
            </a:ln>
          </p:spPr>
          <p:txBody>
            <a:bodyPr wrap="none">
              <a:spAutoFit/>
            </a:bodyPr>
            <a:p>
              <a:r>
                <a:rPr lang="zh-CN" sz="2665" b="1" dirty="0">
                  <a:solidFill>
                    <a:schemeClr val="tx1">
                      <a:lumMod val="75000"/>
                      <a:lumOff val="25000"/>
                    </a:schemeClr>
                  </a:solidFill>
                  <a:ea typeface="微软雅黑" panose="020B0503020204020204" charset="-122"/>
                </a:rPr>
                <a:t>起保日期为卡号生成的次日起</a:t>
              </a:r>
              <a:endParaRPr lang="zh-CN" sz="2665" b="1" dirty="0">
                <a:solidFill>
                  <a:schemeClr val="tx1">
                    <a:lumMod val="75000"/>
                    <a:lumOff val="25000"/>
                  </a:schemeClr>
                </a:solidFill>
                <a:ea typeface="微软雅黑" panose="020B0503020204020204" charset="-122"/>
              </a:endParaRPr>
            </a:p>
          </p:txBody>
        </p:sp>
      </p:grpSp>
      <p:sp>
        <p:nvSpPr>
          <p:cNvPr id="21" name="矩形 20"/>
          <p:cNvSpPr/>
          <p:nvPr/>
        </p:nvSpPr>
        <p:spPr>
          <a:xfrm>
            <a:off x="844236" y="788974"/>
            <a:ext cx="2306320" cy="5438140"/>
          </a:xfrm>
          <a:prstGeom prst="rect">
            <a:avLst/>
          </a:prstGeom>
        </p:spPr>
        <p:txBody>
          <a:bodyPr vert="eaVert" wrap="none">
            <a:spAutoFit/>
          </a:bodyPr>
          <a:p>
            <a:pPr marL="12700" algn="ctr">
              <a:lnSpc>
                <a:spcPct val="100000"/>
              </a:lnSpc>
            </a:pPr>
            <a:r>
              <a:rPr lang="zh-CN" sz="13800" b="1" spc="200" dirty="0" err="1">
                <a:solidFill>
                  <a:schemeClr val="bg1"/>
                </a:solidFill>
                <a:sym typeface="+mn-ea"/>
              </a:rPr>
              <a:t>变化点</a:t>
            </a:r>
            <a:endParaRPr lang="zh-CN" sz="13800" b="1" spc="200" dirty="0" err="1" smtClean="0">
              <a:solidFill>
                <a:schemeClr val="bg1"/>
              </a:solidFill>
              <a:effectLst>
                <a:reflection blurRad="6350" stA="55000" endA="300" endPos="45500" dir="5400000" sy="-100000" algn="bl" rotWithShape="0"/>
              </a:effectLst>
              <a:latin typeface="微软雅黑" panose="020B0503020204020204" charset="-122"/>
              <a:ea typeface="微软雅黑" panose="020B0503020204020204" charset="-122"/>
              <a:cs typeface="微软雅黑" panose="020B0503020204020204" charset="-122"/>
              <a:sym typeface="+mn-ea"/>
            </a:endParaRPr>
          </a:p>
        </p:txBody>
      </p:sp>
      <p:sp>
        <p:nvSpPr>
          <p:cNvPr id="2" name="矩形 59"/>
          <p:cNvSpPr/>
          <p:nvPr/>
        </p:nvSpPr>
        <p:spPr>
          <a:xfrm>
            <a:off x="4878260" y="3339792"/>
            <a:ext cx="4591050" cy="501650"/>
          </a:xfrm>
          <a:prstGeom prst="rect">
            <a:avLst/>
          </a:prstGeom>
          <a:noFill/>
          <a:ln w="9525">
            <a:noFill/>
          </a:ln>
        </p:spPr>
        <p:txBody>
          <a:bodyPr wrap="none">
            <a:spAutoFit/>
          </a:bodyPr>
          <a:p>
            <a:r>
              <a:rPr lang="zh-CN" sz="2665" b="1" dirty="0">
                <a:solidFill>
                  <a:schemeClr val="tx1">
                    <a:lumMod val="75000"/>
                    <a:lumOff val="25000"/>
                  </a:schemeClr>
                </a:solidFill>
                <a:ea typeface="微软雅黑" panose="020B0503020204020204" charset="-122"/>
              </a:rPr>
              <a:t>后置打印清册、材料齐全领卡</a:t>
            </a:r>
            <a:endParaRPr lang="zh-CN" sz="2665" b="1" dirty="0">
              <a:solidFill>
                <a:schemeClr val="tx1">
                  <a:lumMod val="75000"/>
                  <a:lumOff val="25000"/>
                </a:schemeClr>
              </a:solidFill>
              <a:ea typeface="微软雅黑" panose="020B0503020204020204" charset="-122"/>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436880" y="1696720"/>
            <a:ext cx="11025505" cy="542290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838450" cy="64516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页面提示已添加了</a:t>
            </a:r>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3</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个会员</a:t>
            </a:r>
            <a:endParaRPr lang="zh-CN" altLang="zh-CN" b="1" dirty="0">
              <a:solidFill>
                <a:schemeClr val="tx1">
                  <a:lumMod val="75000"/>
                  <a:lumOff val="25000"/>
                </a:schemeClr>
              </a:solidFill>
              <a:latin typeface="微软雅黑" panose="020B0503020204020204" charset="-122"/>
              <a:ea typeface="微软雅黑" panose="020B0503020204020204" charset="-122"/>
            </a:endParaRPr>
          </a:p>
          <a:p>
            <a:pPr algn="l"/>
            <a:endParaRPr lang="zh-CN"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5276215" y="4924425"/>
            <a:ext cx="2954655" cy="4870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2"/>
          <a:stretch>
            <a:fillRect/>
          </a:stretch>
        </p:blipFill>
        <p:spPr>
          <a:xfrm>
            <a:off x="556260" y="5411470"/>
            <a:ext cx="1163320" cy="248285"/>
          </a:xfrm>
          <a:prstGeom prst="rect">
            <a:avLst/>
          </a:prstGeom>
        </p:spPr>
      </p:pic>
      <p:pic>
        <p:nvPicPr>
          <p:cNvPr id="6" name="图片 5"/>
          <p:cNvPicPr>
            <a:picLocks noChangeAspect="1"/>
          </p:cNvPicPr>
          <p:nvPr/>
        </p:nvPicPr>
        <p:blipFill>
          <a:blip r:embed="rId3"/>
          <a:stretch>
            <a:fillRect/>
          </a:stretch>
        </p:blipFill>
        <p:spPr>
          <a:xfrm>
            <a:off x="2163445" y="3056890"/>
            <a:ext cx="3352800" cy="3498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305435" y="1706245"/>
            <a:ext cx="11581130" cy="580961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2381884" y="1328420"/>
            <a:ext cx="8183880" cy="64516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点击待办人员列表，点击提交系统校验，将列表中所有未校验人员提交系统校验</a:t>
            </a:r>
            <a:endParaRPr lang="zh-CN" altLang="zh-CN" b="1" dirty="0">
              <a:solidFill>
                <a:schemeClr val="tx1">
                  <a:lumMod val="75000"/>
                  <a:lumOff val="25000"/>
                </a:schemeClr>
              </a:solidFill>
              <a:latin typeface="微软雅黑" panose="020B0503020204020204" charset="-122"/>
              <a:ea typeface="微软雅黑" panose="020B0503020204020204" charset="-122"/>
            </a:endParaRPr>
          </a:p>
          <a:p>
            <a:pPr algn="l"/>
            <a:endParaRPr lang="zh-CN"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372110" y="5987415"/>
            <a:ext cx="1236980" cy="3282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7697470" y="3906520"/>
            <a:ext cx="1227455" cy="14097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423545" y="5678805"/>
            <a:ext cx="1236345" cy="288290"/>
          </a:xfrm>
          <a:prstGeom prst="rect">
            <a:avLst/>
          </a:prstGeom>
        </p:spPr>
      </p:pic>
      <p:pic>
        <p:nvPicPr>
          <p:cNvPr id="12" name="图片 11"/>
          <p:cNvPicPr>
            <a:picLocks noChangeAspect="1"/>
          </p:cNvPicPr>
          <p:nvPr/>
        </p:nvPicPr>
        <p:blipFill>
          <a:blip r:embed="rId3"/>
          <a:stretch>
            <a:fillRect/>
          </a:stretch>
        </p:blipFill>
        <p:spPr>
          <a:xfrm>
            <a:off x="2235835" y="3185795"/>
            <a:ext cx="1149985" cy="373380"/>
          </a:xfrm>
          <a:prstGeom prst="rect">
            <a:avLst/>
          </a:prstGeom>
        </p:spPr>
      </p:pic>
      <p:sp>
        <p:nvSpPr>
          <p:cNvPr id="5" name="矩形 4"/>
          <p:cNvSpPr/>
          <p:nvPr/>
        </p:nvSpPr>
        <p:spPr>
          <a:xfrm>
            <a:off x="2077720" y="3185795"/>
            <a:ext cx="1308100" cy="3797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490220" y="1696720"/>
            <a:ext cx="11522710" cy="610298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468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弹出提示框，点击确定</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6996430" y="5998845"/>
            <a:ext cx="751205" cy="3683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485775" y="5895340"/>
            <a:ext cx="1236345" cy="288290"/>
          </a:xfrm>
          <a:prstGeom prst="rect">
            <a:avLst/>
          </a:prstGeom>
        </p:spPr>
      </p:pic>
      <p:pic>
        <p:nvPicPr>
          <p:cNvPr id="4" name="图片 3"/>
          <p:cNvPicPr>
            <a:picLocks noChangeAspect="1"/>
          </p:cNvPicPr>
          <p:nvPr/>
        </p:nvPicPr>
        <p:blipFill>
          <a:blip r:embed="rId3"/>
          <a:stretch>
            <a:fillRect/>
          </a:stretch>
        </p:blipFill>
        <p:spPr>
          <a:xfrm>
            <a:off x="2431415" y="3265170"/>
            <a:ext cx="1091565" cy="32829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1117600" y="2250440"/>
            <a:ext cx="9577705" cy="504190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2113914" y="1328420"/>
            <a:ext cx="7955280" cy="922020"/>
          </a:xfrm>
          <a:prstGeom prst="rect">
            <a:avLst/>
          </a:prstGeom>
        </p:spPr>
        <p:txBody>
          <a:bodyPr wrap="none">
            <a:spAutoFit/>
          </a:bodyPr>
          <a:p>
            <a:pPr algn="l"/>
            <a:r>
              <a:rPr lang="zh-CN" altLang="zh-CN" b="1" dirty="0">
                <a:solidFill>
                  <a:schemeClr val="tx1">
                    <a:lumMod val="75000"/>
                    <a:lumOff val="25000"/>
                  </a:schemeClr>
                </a:solidFill>
                <a:latin typeface="微软雅黑" panose="020B0503020204020204" charset="-122"/>
                <a:ea typeface="微软雅黑" panose="020B0503020204020204" charset="-122"/>
                <a:sym typeface="+mn-ea"/>
              </a:rPr>
              <a:t>由于读取数据需要一定时间，所以等待一段时间之后</a:t>
            </a:r>
            <a:r>
              <a:rPr lang="zh-CN" altLang="zh-CN" b="1" dirty="0">
                <a:solidFill>
                  <a:srgbClr val="C00000"/>
                </a:solidFill>
                <a:latin typeface="微软雅黑" panose="020B0503020204020204" charset="-122"/>
                <a:ea typeface="微软雅黑" panose="020B0503020204020204" charset="-122"/>
                <a:sym typeface="+mn-ea"/>
              </a:rPr>
              <a:t>刷新页面</a:t>
            </a:r>
            <a:r>
              <a:rPr lang="zh-CN" altLang="zh-CN" b="1" dirty="0">
                <a:solidFill>
                  <a:schemeClr val="tx1">
                    <a:lumMod val="75000"/>
                    <a:lumOff val="25000"/>
                  </a:schemeClr>
                </a:solidFill>
                <a:latin typeface="微软雅黑" panose="020B0503020204020204" charset="-122"/>
                <a:ea typeface="微软雅黑" panose="020B0503020204020204" charset="-122"/>
                <a:sym typeface="+mn-ea"/>
              </a:rPr>
              <a:t>可点击提交办卡</a:t>
            </a:r>
            <a:endParaRPr lang="en-US" altLang="zh-CN" b="1" dirty="0">
              <a:solidFill>
                <a:schemeClr val="tx1">
                  <a:lumMod val="75000"/>
                  <a:lumOff val="25000"/>
                </a:schemeClr>
              </a:solidFill>
              <a:latin typeface="微软雅黑" panose="020B0503020204020204" charset="-122"/>
              <a:ea typeface="微软雅黑" panose="020B0503020204020204" charset="-122"/>
            </a:endParaRPr>
          </a:p>
          <a:p>
            <a:pPr algn="l"/>
            <a:r>
              <a:rPr lang="zh-CN" altLang="zh-CN" b="1" dirty="0">
                <a:solidFill>
                  <a:schemeClr val="tx1">
                    <a:lumMod val="75000"/>
                    <a:lumOff val="25000"/>
                  </a:schemeClr>
                </a:solidFill>
                <a:latin typeface="微软雅黑" panose="020B0503020204020204" charset="-122"/>
                <a:ea typeface="微软雅黑" panose="020B0503020204020204" charset="-122"/>
                <a:sym typeface="+mn-ea"/>
              </a:rPr>
              <a:t>在校验反馈之后，校验失败的会员须移除后方可提交办卡</a:t>
            </a:r>
            <a:endParaRPr lang="en-US" altLang="zh-CN" b="1" dirty="0">
              <a:solidFill>
                <a:schemeClr val="tx1">
                  <a:lumMod val="75000"/>
                  <a:lumOff val="25000"/>
                </a:schemeClr>
              </a:solidFill>
              <a:latin typeface="微软雅黑" panose="020B0503020204020204" charset="-122"/>
              <a:ea typeface="微软雅黑" panose="020B0503020204020204" charset="-122"/>
            </a:endParaRPr>
          </a:p>
          <a:p>
            <a:pPr algn="l"/>
            <a:r>
              <a:rPr lang="zh-CN" altLang="zh-CN" b="1" dirty="0">
                <a:solidFill>
                  <a:schemeClr val="tx1">
                    <a:lumMod val="75000"/>
                    <a:lumOff val="25000"/>
                  </a:schemeClr>
                </a:solidFill>
                <a:latin typeface="微软雅黑" panose="020B0503020204020204" charset="-122"/>
                <a:ea typeface="微软雅黑" panose="020B0503020204020204" charset="-122"/>
                <a:sym typeface="+mn-ea"/>
              </a:rPr>
              <a:t>可以单人移除，可以批量移除，失败信息可在会员详情</a:t>
            </a:r>
            <a:r>
              <a:rPr lang="en-US" altLang="zh-CN" b="1" dirty="0">
                <a:solidFill>
                  <a:schemeClr val="tx1">
                    <a:lumMod val="75000"/>
                    <a:lumOff val="25000"/>
                  </a:schemeClr>
                </a:solidFill>
                <a:latin typeface="微软雅黑" panose="020B0503020204020204" charset="-122"/>
                <a:ea typeface="微软雅黑" panose="020B0503020204020204" charset="-122"/>
                <a:sym typeface="+mn-ea"/>
              </a:rPr>
              <a:t>-</a:t>
            </a:r>
            <a:r>
              <a:rPr lang="zh-CN" altLang="zh-CN" b="1" dirty="0">
                <a:solidFill>
                  <a:schemeClr val="tx1">
                    <a:lumMod val="75000"/>
                    <a:lumOff val="25000"/>
                  </a:schemeClr>
                </a:solidFill>
                <a:latin typeface="微软雅黑" panose="020B0503020204020204" charset="-122"/>
                <a:ea typeface="微软雅黑" panose="020B0503020204020204" charset="-122"/>
                <a:sym typeface="+mn-ea"/>
              </a:rPr>
              <a:t>办卡日志中查看</a:t>
            </a:r>
            <a:endParaRPr lang="zh-CN"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6932930" y="5678170"/>
            <a:ext cx="643255" cy="3587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1216660" y="5769610"/>
            <a:ext cx="978535" cy="22796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527050" y="1696720"/>
            <a:ext cx="11010900" cy="568706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3583304" y="1328420"/>
            <a:ext cx="42976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如有校验未通过人员则须移除后重新提交</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10300335" y="4844415"/>
            <a:ext cx="534035" cy="2692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647700" y="5635625"/>
            <a:ext cx="1071245" cy="249555"/>
          </a:xfrm>
          <a:prstGeom prst="rect">
            <a:avLst/>
          </a:prstGeom>
        </p:spPr>
      </p:pic>
      <p:pic>
        <p:nvPicPr>
          <p:cNvPr id="4" name="图片 3"/>
          <p:cNvPicPr>
            <a:picLocks noChangeAspect="1"/>
          </p:cNvPicPr>
          <p:nvPr/>
        </p:nvPicPr>
        <p:blipFill>
          <a:blip r:embed="rId3"/>
          <a:stretch>
            <a:fillRect/>
          </a:stretch>
        </p:blipFill>
        <p:spPr>
          <a:xfrm>
            <a:off x="2375535" y="3126105"/>
            <a:ext cx="1147445" cy="3721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514985" y="1696720"/>
            <a:ext cx="11069955" cy="585533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468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弹出提示框，点击确定</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6416675" y="5609590"/>
            <a:ext cx="751205" cy="3683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596900" y="5718175"/>
            <a:ext cx="1113155" cy="259715"/>
          </a:xfrm>
          <a:prstGeom prst="rect">
            <a:avLst/>
          </a:prstGeom>
        </p:spPr>
      </p:pic>
      <p:pic>
        <p:nvPicPr>
          <p:cNvPr id="5" name="图片 4"/>
          <p:cNvPicPr>
            <a:picLocks noChangeAspect="1"/>
          </p:cNvPicPr>
          <p:nvPr/>
        </p:nvPicPr>
        <p:blipFill>
          <a:blip r:embed="rId3"/>
          <a:stretch>
            <a:fillRect/>
          </a:stretch>
        </p:blipFill>
        <p:spPr>
          <a:xfrm>
            <a:off x="2359025" y="3192780"/>
            <a:ext cx="1091565" cy="3282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1047750" y="2060575"/>
            <a:ext cx="10643235" cy="552132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1569084" y="1328420"/>
            <a:ext cx="9784080" cy="645160"/>
          </a:xfrm>
          <a:prstGeom prst="rect">
            <a:avLst/>
          </a:prstGeom>
        </p:spPr>
        <p:txBody>
          <a:bodyPr wrap="none">
            <a:spAutoFit/>
          </a:bodyPr>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mn-ea"/>
              </a:rPr>
              <a:t>普通办卡人员和</a:t>
            </a:r>
            <a:r>
              <a:rPr lang="zh-CN" altLang="en-US" b="1" dirty="0">
                <a:solidFill>
                  <a:srgbClr val="C00000"/>
                </a:solidFill>
                <a:latin typeface="微软雅黑" panose="020B0503020204020204" charset="-122"/>
                <a:ea typeface="微软雅黑" panose="020B0503020204020204" charset="-122"/>
                <a:sym typeface="+mn-ea"/>
              </a:rPr>
              <a:t>特殊办卡会员</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分别申请，会员证件类型为身份证以外的将自动进入特殊办卡通道</a:t>
            </a:r>
            <a:endParaRPr lang="en-US" altLang="zh-CN" b="1" dirty="0">
              <a:solidFill>
                <a:schemeClr val="tx1">
                  <a:lumMod val="75000"/>
                  <a:lumOff val="25000"/>
                </a:schemeClr>
              </a:solidFill>
              <a:latin typeface="微软雅黑" panose="020B0503020204020204" charset="-122"/>
              <a:ea typeface="微软雅黑" panose="020B0503020204020204" charset="-122"/>
            </a:endParaRPr>
          </a:p>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如姓名</a:t>
            </a:r>
            <a:r>
              <a:rPr lang="zh-CN" b="1" dirty="0">
                <a:solidFill>
                  <a:schemeClr val="tx1">
                    <a:lumMod val="75000"/>
                    <a:lumOff val="25000"/>
                  </a:schemeClr>
                </a:solidFill>
                <a:latin typeface="微软雅黑" panose="020B0503020204020204" charset="-122"/>
                <a:ea typeface="微软雅黑" panose="020B0503020204020204" charset="-122"/>
                <a:sym typeface="+mn-ea"/>
              </a:rPr>
              <a:t>超长的会员</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a:t>
            </a:r>
            <a:r>
              <a:rPr lang="zh-CN" altLang="zh-CN" b="1" dirty="0">
                <a:solidFill>
                  <a:schemeClr val="tx1">
                    <a:lumMod val="75000"/>
                    <a:lumOff val="25000"/>
                  </a:schemeClr>
                </a:solidFill>
                <a:latin typeface="微软雅黑" panose="020B0503020204020204" charset="-122"/>
                <a:ea typeface="微软雅黑" panose="020B0503020204020204" charset="-122"/>
                <a:sym typeface="+mn-ea"/>
              </a:rPr>
              <a:t>点击</a:t>
            </a:r>
            <a:r>
              <a:rPr lang="zh-CN" altLang="en-US" b="1" dirty="0">
                <a:solidFill>
                  <a:schemeClr val="tx1">
                    <a:lumMod val="75000"/>
                    <a:lumOff val="25000"/>
                  </a:schemeClr>
                </a:solidFill>
                <a:latin typeface="微软雅黑" panose="020B0503020204020204" charset="-122"/>
                <a:ea typeface="微软雅黑" panose="020B0503020204020204" charset="-122"/>
                <a:sym typeface="+mn-ea"/>
              </a:rPr>
              <a:t>普通右边图标，可将本会员切换为</a:t>
            </a:r>
            <a:r>
              <a:rPr lang="zh-CN" altLang="en-US" b="1" dirty="0">
                <a:solidFill>
                  <a:srgbClr val="C00000"/>
                </a:solidFill>
                <a:latin typeface="微软雅黑" panose="020B0503020204020204" charset="-122"/>
                <a:ea typeface="微软雅黑" panose="020B0503020204020204" charset="-122"/>
                <a:sym typeface="+mn-ea"/>
              </a:rPr>
              <a:t>特殊通道处理</a:t>
            </a:r>
            <a:endParaRPr lang="zh-CN" altLang="en-US" b="1" kern="100" dirty="0">
              <a:solidFill>
                <a:srgbClr val="C00000"/>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9048115" y="4855210"/>
            <a:ext cx="602615" cy="2698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565400" y="2674620"/>
            <a:ext cx="2920365" cy="41275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1174115" y="5881370"/>
            <a:ext cx="1032510" cy="2406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43915" y="1756410"/>
            <a:ext cx="10765155" cy="557022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468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弹出提示框，点击确定</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6583680" y="5489575"/>
            <a:ext cx="692785" cy="33909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p:cNvPicPr>
            <a:picLocks noChangeAspect="1"/>
          </p:cNvPicPr>
          <p:nvPr/>
        </p:nvPicPr>
        <p:blipFill>
          <a:blip r:embed="rId2"/>
          <a:stretch>
            <a:fillRect/>
          </a:stretch>
        </p:blipFill>
        <p:spPr>
          <a:xfrm>
            <a:off x="968375" y="5588000"/>
            <a:ext cx="1032510" cy="2406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823595" y="1776095"/>
            <a:ext cx="11032490" cy="570801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3162299" y="1328420"/>
            <a:ext cx="6355080" cy="368300"/>
          </a:xfrm>
          <a:prstGeom prst="rect">
            <a:avLst/>
          </a:prstGeom>
        </p:spPr>
        <p:txBody>
          <a:bodyPr wrap="none">
            <a:spAutoFit/>
          </a:bodyPr>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当前普通列表中的一条已切换至特殊，点击特殊办卡通道标签</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3694430" y="2431415"/>
            <a:ext cx="1090295" cy="35941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2604135" y="3998595"/>
            <a:ext cx="8734425" cy="9061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969645" y="5706110"/>
            <a:ext cx="1032510" cy="2406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2030094" y="1327785"/>
            <a:ext cx="8869680" cy="645160"/>
          </a:xfrm>
          <a:prstGeom prst="rect">
            <a:avLst/>
          </a:prstGeom>
        </p:spPr>
        <p:txBody>
          <a:bodyPr wrap="none">
            <a:spAutoFit/>
          </a:bodyPr>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mn-ea"/>
              </a:rPr>
              <a:t>在特殊通道中可点击完善信息进行，会员信息的进一步完善，或移除会员之后提交办卡</a:t>
            </a:r>
            <a:endParaRPr lang="en-US" altLang="zh-CN" b="1" dirty="0">
              <a:solidFill>
                <a:schemeClr val="tx1">
                  <a:lumMod val="75000"/>
                  <a:lumOff val="25000"/>
                </a:schemeClr>
              </a:solidFill>
              <a:latin typeface="微软雅黑" panose="020B0503020204020204" charset="-122"/>
              <a:ea typeface="微软雅黑" panose="020B0503020204020204" charset="-122"/>
            </a:endParaRPr>
          </a:p>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mn-ea"/>
              </a:rPr>
              <a:t>或在确认其为普通会员后，切换回普通通道</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3" name="图片 2" descr="微信图片_20190306150501"/>
          <p:cNvPicPr>
            <a:picLocks noChangeAspect="1"/>
          </p:cNvPicPr>
          <p:nvPr/>
        </p:nvPicPr>
        <p:blipFill>
          <a:blip r:embed="rId1"/>
          <a:stretch>
            <a:fillRect/>
          </a:stretch>
        </p:blipFill>
        <p:spPr>
          <a:xfrm>
            <a:off x="1066800" y="1972945"/>
            <a:ext cx="10058400" cy="6487795"/>
          </a:xfrm>
          <a:prstGeom prst="rect">
            <a:avLst/>
          </a:prstGeom>
        </p:spPr>
      </p:pic>
      <p:sp>
        <p:nvSpPr>
          <p:cNvPr id="5" name="矩形 4"/>
          <p:cNvSpPr/>
          <p:nvPr/>
        </p:nvSpPr>
        <p:spPr>
          <a:xfrm>
            <a:off x="6096000" y="5953125"/>
            <a:ext cx="775970" cy="4902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5400000">
            <a:off x="-1877877" y="2229032"/>
            <a:ext cx="6858000" cy="2394857"/>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rgbClr val="0D7A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任意多边形 14"/>
          <p:cNvSpPr/>
          <p:nvPr/>
        </p:nvSpPr>
        <p:spPr>
          <a:xfrm rot="5400000">
            <a:off x="-2231572" y="2231572"/>
            <a:ext cx="6858000" cy="2394857"/>
          </a:xfrm>
          <a:custGeom>
            <a:avLst/>
            <a:gdLst>
              <a:gd name="connsiteX0" fmla="*/ 761999 w 6858000"/>
              <a:gd name="connsiteY0" fmla="*/ 870858 h 2394857"/>
              <a:gd name="connsiteX1" fmla="*/ 1691081 w 6858000"/>
              <a:gd name="connsiteY1" fmla="*/ 83 h 2394857"/>
              <a:gd name="connsiteX2" fmla="*/ 5166920 w 6858000"/>
              <a:gd name="connsiteY2" fmla="*/ 83 h 2394857"/>
              <a:gd name="connsiteX3" fmla="*/ 6096001 w 6858000"/>
              <a:gd name="connsiteY3" fmla="*/ 870858 h 2394857"/>
              <a:gd name="connsiteX4" fmla="*/ 0 w 6858000"/>
              <a:gd name="connsiteY4" fmla="*/ 2394857 h 2394857"/>
              <a:gd name="connsiteX5" fmla="*/ 0 w 6858000"/>
              <a:gd name="connsiteY5" fmla="*/ 870859 h 2394857"/>
              <a:gd name="connsiteX6" fmla="*/ 6858000 w 6858000"/>
              <a:gd name="connsiteY6" fmla="*/ 870859 h 2394857"/>
              <a:gd name="connsiteX7" fmla="*/ 6858000 w 6858000"/>
              <a:gd name="connsiteY7" fmla="*/ 2394857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394857">
                <a:moveTo>
                  <a:pt x="761999" y="870858"/>
                </a:moveTo>
                <a:cubicBezTo>
                  <a:pt x="1316531" y="631447"/>
                  <a:pt x="1066594" y="-8391"/>
                  <a:pt x="1691081" y="83"/>
                </a:cubicBezTo>
                <a:lnTo>
                  <a:pt x="5166920" y="83"/>
                </a:lnTo>
                <a:cubicBezTo>
                  <a:pt x="5826383" y="-2035"/>
                  <a:pt x="5523980" y="612379"/>
                  <a:pt x="6096001" y="870858"/>
                </a:cubicBezTo>
                <a:close/>
                <a:moveTo>
                  <a:pt x="0" y="2394857"/>
                </a:moveTo>
                <a:lnTo>
                  <a:pt x="0" y="870859"/>
                </a:lnTo>
                <a:lnTo>
                  <a:pt x="6858000" y="870859"/>
                </a:lnTo>
                <a:lnTo>
                  <a:pt x="6858000" y="2394857"/>
                </a:lnTo>
                <a:close/>
              </a:path>
            </a:pathLst>
          </a:custGeom>
          <a:solidFill>
            <a:schemeClr val="accent1">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6" name="TextBox 44"/>
          <p:cNvSpPr txBox="1"/>
          <p:nvPr/>
        </p:nvSpPr>
        <p:spPr>
          <a:xfrm rot="5400000">
            <a:off x="24138" y="2859614"/>
            <a:ext cx="2614494" cy="1138773"/>
          </a:xfrm>
          <a:prstGeom prst="rect">
            <a:avLst/>
          </a:prstGeom>
          <a:noFill/>
        </p:spPr>
        <p:txBody>
          <a:bodyPr wrap="square" rtlCol="0">
            <a:spAutoFit/>
          </a:bodyPr>
          <a:lstStyle/>
          <a:p>
            <a:pPr algn="ctr"/>
            <a:r>
              <a:rPr lang="zh-CN" altLang="en-US" sz="3600" b="1" dirty="0" smtClean="0">
                <a:solidFill>
                  <a:schemeClr val="bg1"/>
                </a:solidFill>
              </a:rPr>
              <a:t>目录</a:t>
            </a:r>
            <a:endParaRPr lang="en-US" altLang="zh-CN" sz="3600" b="1" dirty="0" smtClean="0">
              <a:solidFill>
                <a:schemeClr val="bg1"/>
              </a:solidFill>
            </a:endParaRPr>
          </a:p>
          <a:p>
            <a:pPr algn="ctr"/>
            <a:r>
              <a:rPr lang="en-US" sz="3200" dirty="0" smtClean="0">
                <a:solidFill>
                  <a:schemeClr val="bg1"/>
                </a:solidFill>
              </a:rPr>
              <a:t>CONTENTE</a:t>
            </a:r>
            <a:endParaRPr lang="en-US" sz="3200" dirty="0">
              <a:solidFill>
                <a:schemeClr val="bg1"/>
              </a:solidFill>
            </a:endParaRPr>
          </a:p>
        </p:txBody>
      </p:sp>
      <p:sp>
        <p:nvSpPr>
          <p:cNvPr id="7" name="矩形 6"/>
          <p:cNvSpPr/>
          <p:nvPr/>
        </p:nvSpPr>
        <p:spPr>
          <a:xfrm>
            <a:off x="4922853" y="2121753"/>
            <a:ext cx="5516880" cy="953135"/>
          </a:xfrm>
          <a:prstGeom prst="rect">
            <a:avLst/>
          </a:prstGeom>
        </p:spPr>
        <p:txBody>
          <a:bodyPr wrap="none">
            <a:spAutoFit/>
          </a:bodyPr>
          <a:lstStyle/>
          <a:p>
            <a:pPr algn="l"/>
            <a:r>
              <a:rPr sz="2800" b="1" dirty="0" err="1">
                <a:solidFill>
                  <a:schemeClr val="bg1"/>
                </a:solidFill>
                <a:latin typeface="微软雅黑" panose="020B0503020204020204" charset="-122"/>
                <a:ea typeface="微软雅黑" panose="020B0503020204020204" charset="-122"/>
                <a:cs typeface="微软雅黑" panose="020B0503020204020204" charset="-122"/>
                <a:sym typeface="+mn-ea"/>
              </a:rPr>
              <a:t>上海工会</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会员服务卡办卡系统介绍</a:t>
            </a:r>
            <a:endParaRPr lang="en-US" altLang="zh-CN" sz="2800" b="1"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2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 name="矩形 7"/>
          <p:cNvSpPr/>
          <p:nvPr/>
        </p:nvSpPr>
        <p:spPr>
          <a:xfrm>
            <a:off x="4182297" y="2195868"/>
            <a:ext cx="661182" cy="422031"/>
          </a:xfrm>
          <a:prstGeom prst="rect">
            <a:avLst/>
          </a:prstGeom>
          <a:solidFill>
            <a:schemeClr val="accent1">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01</a:t>
            </a:r>
            <a:endParaRPr lang="zh-CN" altLang="en-US" sz="2800" dirty="0">
              <a:solidFill>
                <a:schemeClr val="bg1"/>
              </a:solidFill>
            </a:endParaRPr>
          </a:p>
        </p:txBody>
      </p:sp>
      <p:sp>
        <p:nvSpPr>
          <p:cNvPr id="9" name="矩形 8"/>
          <p:cNvSpPr/>
          <p:nvPr/>
        </p:nvSpPr>
        <p:spPr>
          <a:xfrm>
            <a:off x="4922853" y="4263364"/>
            <a:ext cx="5516880" cy="521970"/>
          </a:xfrm>
          <a:prstGeom prst="rect">
            <a:avLst/>
          </a:prstGeom>
        </p:spPr>
        <p:txBody>
          <a:bodyPr wrap="none">
            <a:spAutoFit/>
          </a:bodyPr>
          <a:lstStyle/>
          <a:p>
            <a:pPr algn="l"/>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上海工会会员服务卡参保系统介绍</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nvSpPr>
        <p:spPr>
          <a:xfrm>
            <a:off x="4182297" y="4313349"/>
            <a:ext cx="661182" cy="422031"/>
          </a:xfrm>
          <a:prstGeom prst="rect">
            <a:avLst/>
          </a:prstGeom>
          <a:solidFill>
            <a:srgbClr val="0D7A4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02</a:t>
            </a:r>
            <a:endParaRPr lang="zh-CN" altLang="en-US" sz="2800" dirty="0">
              <a:solidFill>
                <a:schemeClr val="bg1"/>
              </a:solidFill>
            </a:endParaRPr>
          </a:p>
        </p:txBody>
      </p:sp>
      <p:sp>
        <p:nvSpPr>
          <p:cNvPr id="2" name="矩形 1"/>
          <p:cNvSpPr/>
          <p:nvPr/>
        </p:nvSpPr>
        <p:spPr>
          <a:xfrm>
            <a:off x="4725670" y="2785745"/>
            <a:ext cx="3721100" cy="1999615"/>
          </a:xfrm>
          <a:prstGeom prst="rect">
            <a:avLst/>
          </a:prstGeom>
        </p:spPr>
        <p:txBody>
          <a:bodyPr wrap="square">
            <a:spAutoFit/>
          </a:bodyPr>
          <a:p>
            <a:pPr marL="469900" marR="5080" lvl="1" indent="0" algn="l">
              <a:lnSpc>
                <a:spcPct val="150000"/>
              </a:lnSpc>
              <a:buFont typeface="Wingdings" panose="05000000000000000000" pitchFamily="2" charset="2"/>
              <a:buNone/>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流程说明</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endParaRPr>
          </a:p>
          <a:p>
            <a:pPr marL="469900" marR="5080" lvl="1" indent="0" algn="l">
              <a:lnSpc>
                <a:spcPct val="150000"/>
              </a:lnSpc>
              <a:buFont typeface="Wingdings" panose="05000000000000000000" pitchFamily="2" charset="2"/>
              <a:buNone/>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操作演示</a:t>
            </a:r>
            <a:endParaRPr lang="en-US" altLang="zh-CN" sz="3200" dirty="0">
              <a:solidFill>
                <a:srgbClr val="0070C0"/>
              </a:solidFill>
              <a:latin typeface="微软雅黑" panose="020B0503020204020204" charset="-122"/>
              <a:ea typeface="微软雅黑" panose="020B0503020204020204" charset="-122"/>
              <a:cs typeface="微软雅黑" panose="020B0503020204020204" charset="-122"/>
            </a:endParaRPr>
          </a:p>
          <a:p>
            <a:pPr algn="l"/>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4725670" y="4965065"/>
            <a:ext cx="3721100" cy="1999615"/>
          </a:xfrm>
          <a:prstGeom prst="rect">
            <a:avLst/>
          </a:prstGeom>
        </p:spPr>
        <p:txBody>
          <a:bodyPr wrap="square">
            <a:spAutoFit/>
          </a:bodyPr>
          <a:p>
            <a:pPr marL="469900" marR="5080" lvl="1" indent="0" algn="l">
              <a:lnSpc>
                <a:spcPct val="150000"/>
              </a:lnSpc>
              <a:buFont typeface="Wingdings" panose="05000000000000000000" pitchFamily="2" charset="2"/>
              <a:buNone/>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流程说明</a:t>
            </a:r>
            <a:endParaRPr lang="en-US" altLang="zh-CN" sz="2000" b="1" dirty="0">
              <a:solidFill>
                <a:schemeClr val="bg1"/>
              </a:solidFill>
              <a:latin typeface="微软雅黑" panose="020B0503020204020204" charset="-122"/>
              <a:ea typeface="微软雅黑" panose="020B0503020204020204" charset="-122"/>
              <a:cs typeface="微软雅黑" panose="020B0503020204020204" charset="-122"/>
            </a:endParaRPr>
          </a:p>
          <a:p>
            <a:pPr marL="469900" marR="5080" lvl="1" indent="0" algn="l">
              <a:lnSpc>
                <a:spcPct val="150000"/>
              </a:lnSpc>
              <a:buFont typeface="Wingdings" panose="05000000000000000000" pitchFamily="2" charset="2"/>
              <a:buNone/>
            </a:pP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mn-ea"/>
              </a:rPr>
              <a:t>操作演示</a:t>
            </a:r>
            <a:endParaRPr lang="en-US" altLang="zh-CN" sz="3200" dirty="0">
              <a:solidFill>
                <a:srgbClr val="0070C0"/>
              </a:solidFill>
              <a:latin typeface="微软雅黑" panose="020B0503020204020204" charset="-122"/>
              <a:ea typeface="微软雅黑" panose="020B0503020204020204" charset="-122"/>
              <a:cs typeface="微软雅黑" panose="020B0503020204020204" charset="-122"/>
            </a:endParaRPr>
          </a:p>
          <a:p>
            <a:pPr algn="l"/>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596900" y="1696720"/>
            <a:ext cx="11205210" cy="579818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468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弹出提示框，点击确定</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6601460" y="5608955"/>
            <a:ext cx="643255" cy="30924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721360" y="5702300"/>
            <a:ext cx="1074420" cy="2501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2440" y="1788795"/>
            <a:ext cx="11719560" cy="606361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5421629" y="1328420"/>
            <a:ext cx="1554480" cy="368300"/>
          </a:xfrm>
          <a:prstGeom prst="rect">
            <a:avLst/>
          </a:prstGeom>
        </p:spPr>
        <p:txBody>
          <a:bodyPr wrap="none">
            <a:spAutoFit/>
          </a:bodyPr>
          <a:p>
            <a:pPr algn="l"/>
            <a:r>
              <a:rPr lang="zh-CN" altLang="en-US" b="1" dirty="0">
                <a:solidFill>
                  <a:schemeClr val="tx1">
                    <a:lumMod val="75000"/>
                    <a:lumOff val="25000"/>
                  </a:schemeClr>
                </a:solidFill>
                <a:latin typeface="微软雅黑" panose="020B0503020204020204" charset="-122"/>
                <a:ea typeface="微软雅黑" panose="020B0503020204020204" charset="-122"/>
                <a:sym typeface="+mn-ea"/>
              </a:rPr>
              <a:t>点击提交办卡</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2442845" y="3314700"/>
            <a:ext cx="861695" cy="4470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596900" y="5984240"/>
            <a:ext cx="1167765" cy="27241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729615" y="1696720"/>
            <a:ext cx="10990580" cy="563753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4527549" y="1328420"/>
            <a:ext cx="2468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弹出提示框，点击确定</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7077075" y="5767705"/>
            <a:ext cx="584200" cy="3003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875665" y="5593080"/>
            <a:ext cx="1032510" cy="24066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
          <p:cNvPicPr>
            <a:picLocks noChangeAspect="1"/>
          </p:cNvPicPr>
          <p:nvPr/>
        </p:nvPicPr>
        <p:blipFill>
          <a:blip r:embed="rId1"/>
          <a:stretch>
            <a:fillRect/>
          </a:stretch>
        </p:blipFill>
        <p:spPr>
          <a:xfrm>
            <a:off x="1216025" y="1696720"/>
            <a:ext cx="9759315" cy="505841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3171824" y="1328420"/>
            <a:ext cx="6194425"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选择制卡发卡银行网点 并填写工会经办人联系人及联系方式</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4"/>
          <p:cNvPicPr>
            <a:picLocks noChangeAspect="1"/>
          </p:cNvPicPr>
          <p:nvPr/>
        </p:nvPicPr>
        <p:blipFill>
          <a:blip r:embed="rId1"/>
          <a:stretch>
            <a:fillRect/>
          </a:stretch>
        </p:blipFill>
        <p:spPr>
          <a:xfrm>
            <a:off x="1299845" y="1696720"/>
            <a:ext cx="9939020" cy="587057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3171824" y="1328420"/>
            <a:ext cx="6194425"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选择制卡发卡银行网点 并填写工会经办人联系人及联系方式</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3362960" y="5719445"/>
            <a:ext cx="750570" cy="4552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
          <p:cNvPicPr>
            <a:picLocks noChangeAspect="1"/>
          </p:cNvPicPr>
          <p:nvPr/>
        </p:nvPicPr>
        <p:blipFill>
          <a:blip r:embed="rId1"/>
          <a:stretch>
            <a:fillRect/>
          </a:stretch>
        </p:blipFill>
        <p:spPr>
          <a:xfrm>
            <a:off x="963930" y="1328420"/>
            <a:ext cx="11228070" cy="680085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1" name="矩形 10"/>
          <p:cNvSpPr/>
          <p:nvPr/>
        </p:nvSpPr>
        <p:spPr>
          <a:xfrm>
            <a:off x="5440045" y="5385435"/>
            <a:ext cx="655955" cy="4083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1100455" y="1696720"/>
            <a:ext cx="10375900" cy="525081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2830194" y="1328420"/>
            <a:ext cx="7040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已提交办卡的会员在待办人员列表已不显示，点击办卡批次管理查看</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1100455" y="5856605"/>
            <a:ext cx="1089660" cy="26098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1225550" y="5314950"/>
            <a:ext cx="1032510" cy="24066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tretch>
            <a:fillRect/>
          </a:stretch>
        </p:blipFill>
        <p:spPr>
          <a:xfrm>
            <a:off x="596900" y="1696720"/>
            <a:ext cx="11294745" cy="594550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3395979" y="1328420"/>
            <a:ext cx="56692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银行反馈之前可打印清册，并可看到最后一次打印时间</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10591800" y="3642360"/>
            <a:ext cx="583565" cy="310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720725" y="5829935"/>
            <a:ext cx="1075690" cy="2508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1808480" y="1625600"/>
            <a:ext cx="8733155" cy="503618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3395979" y="1305560"/>
            <a:ext cx="56692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银行反馈之前可打印清册，并可看到最后一次打印时间</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11" name="矩形 10"/>
          <p:cNvSpPr/>
          <p:nvPr/>
        </p:nvSpPr>
        <p:spPr>
          <a:xfrm>
            <a:off x="6461760" y="3425190"/>
            <a:ext cx="910590" cy="66738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808480" y="6391910"/>
            <a:ext cx="1348105" cy="33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1905000" y="5273675"/>
            <a:ext cx="898525" cy="2095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271779" y="1708785"/>
            <a:ext cx="8237220" cy="92202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如工会所提交的批量开卡信息无误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工会所登记的批量开卡联系人将可在15天内接到领卡（实体卡）网点的电话通知</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领取工会会员服务卡（借记卡）需要携带以下材料：</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5" name="矩形 4"/>
          <p:cNvSpPr/>
          <p:nvPr/>
        </p:nvSpPr>
        <p:spPr>
          <a:xfrm>
            <a:off x="346075" y="2734310"/>
            <a:ext cx="11351895" cy="2849245"/>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448310" y="3011805"/>
            <a:ext cx="11500485" cy="2749550"/>
          </a:xfrm>
          <a:prstGeom prst="rect">
            <a:avLst/>
          </a:prstGeom>
        </p:spPr>
        <p:txBody>
          <a:bodyPr wrap="square">
            <a:spAutoFit/>
          </a:bodyPr>
          <a:p>
            <a:pPr algn="l">
              <a:lnSpc>
                <a:spcPct val="160000"/>
              </a:lnSpc>
            </a:pP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1）《上海农商银行个人银行结算账户管理协议（上海工会会员服务卡用）》（一式两份、需加盖公章）</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lnSpc>
                <a:spcPct val="160000"/>
              </a:lnSpc>
            </a:pP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2）《上海农商银行集体申请个人银行结算账户领用收据（上海工会会员服务卡用）》（需加盖公章）</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lnSpc>
                <a:spcPct val="160000"/>
              </a:lnSpc>
            </a:pP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3）《上海工会会员服务卡批量开户汇总表》（即清册，需加盖公章）</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lnSpc>
                <a:spcPct val="160000"/>
              </a:lnSpc>
            </a:pP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4）领卡经办人的身份证件原件及复印件</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lnSpc>
                <a:spcPct val="160000"/>
              </a:lnSpc>
            </a:pP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5）批量制卡客户的身份证件复印件</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lnSpc>
                <a:spcPct val="160000"/>
              </a:lnSpc>
            </a:pP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4" name="矩形 3"/>
          <p:cNvSpPr/>
          <p:nvPr/>
        </p:nvSpPr>
        <p:spPr>
          <a:xfrm>
            <a:off x="271780" y="5352415"/>
            <a:ext cx="11500485" cy="977265"/>
          </a:xfrm>
          <a:prstGeom prst="rect">
            <a:avLst/>
          </a:prstGeom>
        </p:spPr>
        <p:txBody>
          <a:bodyPr wrap="square">
            <a:spAutoFit/>
          </a:bodyPr>
          <a:p>
            <a:pPr algn="l">
              <a:lnSpc>
                <a:spcPct val="160000"/>
              </a:lnSpc>
            </a:pP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lnSpc>
                <a:spcPct val="160000"/>
              </a:lnSpc>
            </a:pP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以上相关文本可在www.sh12351card.org下载中心下载“银行交接文本”“个人声明（特殊名字制卡）”</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12"/>
          <p:cNvSpPr/>
          <p:nvPr/>
        </p:nvSpPr>
        <p:spPr>
          <a:xfrm>
            <a:off x="2174603" y="5322298"/>
            <a:ext cx="7837716" cy="870857"/>
          </a:xfrm>
          <a:custGeom>
            <a:avLst/>
            <a:gdLst>
              <a:gd name="connsiteX0" fmla="*/ 0 w 1936750"/>
              <a:gd name="connsiteY0" fmla="*/ 434975 h 434975"/>
              <a:gd name="connsiteX1" fmla="*/ 337345 w 1936750"/>
              <a:gd name="connsiteY1" fmla="*/ 0 h 434975"/>
              <a:gd name="connsiteX2" fmla="*/ 1599405 w 1936750"/>
              <a:gd name="connsiteY2" fmla="*/ 0 h 434975"/>
              <a:gd name="connsiteX3" fmla="*/ 1936750 w 1936750"/>
              <a:gd name="connsiteY3" fmla="*/ 434975 h 434975"/>
              <a:gd name="connsiteX4" fmla="*/ 0 w 1936750"/>
              <a:gd name="connsiteY4" fmla="*/ 434975 h 434975"/>
              <a:gd name="connsiteX0-1" fmla="*/ 0 w 1936750"/>
              <a:gd name="connsiteY0-2" fmla="*/ 434977 h 434977"/>
              <a:gd name="connsiteX1-3" fmla="*/ 337345 w 1936750"/>
              <a:gd name="connsiteY1-4" fmla="*/ 2 h 434977"/>
              <a:gd name="connsiteX2-5" fmla="*/ 1599405 w 1936750"/>
              <a:gd name="connsiteY2-6" fmla="*/ 2 h 434977"/>
              <a:gd name="connsiteX3-7" fmla="*/ 1936750 w 1936750"/>
              <a:gd name="connsiteY3-8" fmla="*/ 434977 h 434977"/>
              <a:gd name="connsiteX4-9" fmla="*/ 0 w 1936750"/>
              <a:gd name="connsiteY4-10" fmla="*/ 434977 h 434977"/>
              <a:gd name="connsiteX0-11" fmla="*/ 0 w 1936750"/>
              <a:gd name="connsiteY0-12" fmla="*/ 434977 h 434977"/>
              <a:gd name="connsiteX1-13" fmla="*/ 337345 w 1936750"/>
              <a:gd name="connsiteY1-14" fmla="*/ 2 h 434977"/>
              <a:gd name="connsiteX2-15" fmla="*/ 1599405 w 1936750"/>
              <a:gd name="connsiteY2-16" fmla="*/ 2 h 434977"/>
              <a:gd name="connsiteX3-17" fmla="*/ 1936750 w 1936750"/>
              <a:gd name="connsiteY3-18" fmla="*/ 434977 h 434977"/>
              <a:gd name="connsiteX4-19" fmla="*/ 0 w 1936750"/>
              <a:gd name="connsiteY4-20" fmla="*/ 434977 h 434977"/>
              <a:gd name="connsiteX0-21" fmla="*/ 0 w 1936750"/>
              <a:gd name="connsiteY0-22" fmla="*/ 435016 h 435016"/>
              <a:gd name="connsiteX1-23" fmla="*/ 337345 w 1936750"/>
              <a:gd name="connsiteY1-24" fmla="*/ 41 h 435016"/>
              <a:gd name="connsiteX2-25" fmla="*/ 1599405 w 1936750"/>
              <a:gd name="connsiteY2-26" fmla="*/ 41 h 435016"/>
              <a:gd name="connsiteX3-27" fmla="*/ 1936750 w 1936750"/>
              <a:gd name="connsiteY3-28" fmla="*/ 435016 h 435016"/>
              <a:gd name="connsiteX4-29" fmla="*/ 0 w 1936750"/>
              <a:gd name="connsiteY4-30" fmla="*/ 435016 h 435016"/>
              <a:gd name="connsiteX0-31" fmla="*/ 0 w 1936750"/>
              <a:gd name="connsiteY0-32" fmla="*/ 435016 h 435016"/>
              <a:gd name="connsiteX1-33" fmla="*/ 337345 w 1936750"/>
              <a:gd name="connsiteY1-34" fmla="*/ 41 h 435016"/>
              <a:gd name="connsiteX2-35" fmla="*/ 1599405 w 1936750"/>
              <a:gd name="connsiteY2-36" fmla="*/ 41 h 435016"/>
              <a:gd name="connsiteX3-37" fmla="*/ 1936750 w 1936750"/>
              <a:gd name="connsiteY3-38" fmla="*/ 435016 h 435016"/>
              <a:gd name="connsiteX4-39" fmla="*/ 0 w 1936750"/>
              <a:gd name="connsiteY4-40" fmla="*/ 435016 h 435016"/>
              <a:gd name="connsiteX0-41" fmla="*/ 0 w 1936750"/>
              <a:gd name="connsiteY0-42" fmla="*/ 435016 h 435016"/>
              <a:gd name="connsiteX1-43" fmla="*/ 337345 w 1936750"/>
              <a:gd name="connsiteY1-44" fmla="*/ 41 h 435016"/>
              <a:gd name="connsiteX2-45" fmla="*/ 1599405 w 1936750"/>
              <a:gd name="connsiteY2-46" fmla="*/ 41 h 435016"/>
              <a:gd name="connsiteX3-47" fmla="*/ 1936750 w 1936750"/>
              <a:gd name="connsiteY3-48" fmla="*/ 435016 h 435016"/>
              <a:gd name="connsiteX4-49" fmla="*/ 0 w 1936750"/>
              <a:gd name="connsiteY4-50" fmla="*/ 435016 h 435016"/>
              <a:gd name="connsiteX0-51" fmla="*/ 0 w 1936750"/>
              <a:gd name="connsiteY0-52" fmla="*/ 435016 h 435016"/>
              <a:gd name="connsiteX1-53" fmla="*/ 337345 w 1936750"/>
              <a:gd name="connsiteY1-54" fmla="*/ 41 h 435016"/>
              <a:gd name="connsiteX2-55" fmla="*/ 1599405 w 1936750"/>
              <a:gd name="connsiteY2-56" fmla="*/ 41 h 435016"/>
              <a:gd name="connsiteX3-57" fmla="*/ 1936750 w 1936750"/>
              <a:gd name="connsiteY3-58" fmla="*/ 435016 h 435016"/>
              <a:gd name="connsiteX4-59" fmla="*/ 0 w 1936750"/>
              <a:gd name="connsiteY4-60" fmla="*/ 435016 h 435016"/>
              <a:gd name="connsiteX0-61" fmla="*/ 0 w 1936750"/>
              <a:gd name="connsiteY0-62" fmla="*/ 435016 h 435016"/>
              <a:gd name="connsiteX1-63" fmla="*/ 337345 w 1936750"/>
              <a:gd name="connsiteY1-64" fmla="*/ 41 h 435016"/>
              <a:gd name="connsiteX2-65" fmla="*/ 1599405 w 1936750"/>
              <a:gd name="connsiteY2-66" fmla="*/ 41 h 435016"/>
              <a:gd name="connsiteX3-67" fmla="*/ 1936750 w 1936750"/>
              <a:gd name="connsiteY3-68" fmla="*/ 435016 h 435016"/>
              <a:gd name="connsiteX4-69" fmla="*/ 0 w 1936750"/>
              <a:gd name="connsiteY4-70" fmla="*/ 435016 h 435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6750" h="435016">
                <a:moveTo>
                  <a:pt x="0" y="435016"/>
                </a:moveTo>
                <a:cubicBezTo>
                  <a:pt x="201348" y="315424"/>
                  <a:pt x="110597" y="-4192"/>
                  <a:pt x="337345" y="41"/>
                </a:cubicBezTo>
                <a:lnTo>
                  <a:pt x="1599405" y="41"/>
                </a:lnTo>
                <a:cubicBezTo>
                  <a:pt x="1838853" y="-1017"/>
                  <a:pt x="1729052" y="305899"/>
                  <a:pt x="1936750" y="435016"/>
                </a:cubicBezTo>
                <a:lnTo>
                  <a:pt x="0" y="435016"/>
                </a:lnTo>
                <a:close/>
              </a:path>
            </a:pathLst>
          </a:custGeom>
          <a:solidFill>
            <a:srgbClr val="0D7A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矩形 3"/>
          <p:cNvSpPr/>
          <p:nvPr/>
        </p:nvSpPr>
        <p:spPr>
          <a:xfrm>
            <a:off x="-2540" y="6193155"/>
            <a:ext cx="12192000" cy="457200"/>
          </a:xfrm>
          <a:prstGeom prst="rect">
            <a:avLst/>
          </a:prstGeom>
          <a:solidFill>
            <a:srgbClr val="0D7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梯形 12"/>
          <p:cNvSpPr/>
          <p:nvPr/>
        </p:nvSpPr>
        <p:spPr>
          <a:xfrm>
            <a:off x="2177143" y="5529943"/>
            <a:ext cx="7837716" cy="870857"/>
          </a:xfrm>
          <a:custGeom>
            <a:avLst/>
            <a:gdLst>
              <a:gd name="connsiteX0" fmla="*/ 0 w 1936750"/>
              <a:gd name="connsiteY0" fmla="*/ 434975 h 434975"/>
              <a:gd name="connsiteX1" fmla="*/ 337345 w 1936750"/>
              <a:gd name="connsiteY1" fmla="*/ 0 h 434975"/>
              <a:gd name="connsiteX2" fmla="*/ 1599405 w 1936750"/>
              <a:gd name="connsiteY2" fmla="*/ 0 h 434975"/>
              <a:gd name="connsiteX3" fmla="*/ 1936750 w 1936750"/>
              <a:gd name="connsiteY3" fmla="*/ 434975 h 434975"/>
              <a:gd name="connsiteX4" fmla="*/ 0 w 1936750"/>
              <a:gd name="connsiteY4" fmla="*/ 434975 h 434975"/>
              <a:gd name="connsiteX0-1" fmla="*/ 0 w 1936750"/>
              <a:gd name="connsiteY0-2" fmla="*/ 434977 h 434977"/>
              <a:gd name="connsiteX1-3" fmla="*/ 337345 w 1936750"/>
              <a:gd name="connsiteY1-4" fmla="*/ 2 h 434977"/>
              <a:gd name="connsiteX2-5" fmla="*/ 1599405 w 1936750"/>
              <a:gd name="connsiteY2-6" fmla="*/ 2 h 434977"/>
              <a:gd name="connsiteX3-7" fmla="*/ 1936750 w 1936750"/>
              <a:gd name="connsiteY3-8" fmla="*/ 434977 h 434977"/>
              <a:gd name="connsiteX4-9" fmla="*/ 0 w 1936750"/>
              <a:gd name="connsiteY4-10" fmla="*/ 434977 h 434977"/>
              <a:gd name="connsiteX0-11" fmla="*/ 0 w 1936750"/>
              <a:gd name="connsiteY0-12" fmla="*/ 434977 h 434977"/>
              <a:gd name="connsiteX1-13" fmla="*/ 337345 w 1936750"/>
              <a:gd name="connsiteY1-14" fmla="*/ 2 h 434977"/>
              <a:gd name="connsiteX2-15" fmla="*/ 1599405 w 1936750"/>
              <a:gd name="connsiteY2-16" fmla="*/ 2 h 434977"/>
              <a:gd name="connsiteX3-17" fmla="*/ 1936750 w 1936750"/>
              <a:gd name="connsiteY3-18" fmla="*/ 434977 h 434977"/>
              <a:gd name="connsiteX4-19" fmla="*/ 0 w 1936750"/>
              <a:gd name="connsiteY4-20" fmla="*/ 434977 h 434977"/>
              <a:gd name="connsiteX0-21" fmla="*/ 0 w 1936750"/>
              <a:gd name="connsiteY0-22" fmla="*/ 435016 h 435016"/>
              <a:gd name="connsiteX1-23" fmla="*/ 337345 w 1936750"/>
              <a:gd name="connsiteY1-24" fmla="*/ 41 h 435016"/>
              <a:gd name="connsiteX2-25" fmla="*/ 1599405 w 1936750"/>
              <a:gd name="connsiteY2-26" fmla="*/ 41 h 435016"/>
              <a:gd name="connsiteX3-27" fmla="*/ 1936750 w 1936750"/>
              <a:gd name="connsiteY3-28" fmla="*/ 435016 h 435016"/>
              <a:gd name="connsiteX4-29" fmla="*/ 0 w 1936750"/>
              <a:gd name="connsiteY4-30" fmla="*/ 435016 h 435016"/>
              <a:gd name="connsiteX0-31" fmla="*/ 0 w 1936750"/>
              <a:gd name="connsiteY0-32" fmla="*/ 435016 h 435016"/>
              <a:gd name="connsiteX1-33" fmla="*/ 337345 w 1936750"/>
              <a:gd name="connsiteY1-34" fmla="*/ 41 h 435016"/>
              <a:gd name="connsiteX2-35" fmla="*/ 1599405 w 1936750"/>
              <a:gd name="connsiteY2-36" fmla="*/ 41 h 435016"/>
              <a:gd name="connsiteX3-37" fmla="*/ 1936750 w 1936750"/>
              <a:gd name="connsiteY3-38" fmla="*/ 435016 h 435016"/>
              <a:gd name="connsiteX4-39" fmla="*/ 0 w 1936750"/>
              <a:gd name="connsiteY4-40" fmla="*/ 435016 h 435016"/>
              <a:gd name="connsiteX0-41" fmla="*/ 0 w 1936750"/>
              <a:gd name="connsiteY0-42" fmla="*/ 435016 h 435016"/>
              <a:gd name="connsiteX1-43" fmla="*/ 337345 w 1936750"/>
              <a:gd name="connsiteY1-44" fmla="*/ 41 h 435016"/>
              <a:gd name="connsiteX2-45" fmla="*/ 1599405 w 1936750"/>
              <a:gd name="connsiteY2-46" fmla="*/ 41 h 435016"/>
              <a:gd name="connsiteX3-47" fmla="*/ 1936750 w 1936750"/>
              <a:gd name="connsiteY3-48" fmla="*/ 435016 h 435016"/>
              <a:gd name="connsiteX4-49" fmla="*/ 0 w 1936750"/>
              <a:gd name="connsiteY4-50" fmla="*/ 435016 h 435016"/>
              <a:gd name="connsiteX0-51" fmla="*/ 0 w 1936750"/>
              <a:gd name="connsiteY0-52" fmla="*/ 435016 h 435016"/>
              <a:gd name="connsiteX1-53" fmla="*/ 337345 w 1936750"/>
              <a:gd name="connsiteY1-54" fmla="*/ 41 h 435016"/>
              <a:gd name="connsiteX2-55" fmla="*/ 1599405 w 1936750"/>
              <a:gd name="connsiteY2-56" fmla="*/ 41 h 435016"/>
              <a:gd name="connsiteX3-57" fmla="*/ 1936750 w 1936750"/>
              <a:gd name="connsiteY3-58" fmla="*/ 435016 h 435016"/>
              <a:gd name="connsiteX4-59" fmla="*/ 0 w 1936750"/>
              <a:gd name="connsiteY4-60" fmla="*/ 435016 h 435016"/>
              <a:gd name="connsiteX0-61" fmla="*/ 0 w 1936750"/>
              <a:gd name="connsiteY0-62" fmla="*/ 435016 h 435016"/>
              <a:gd name="connsiteX1-63" fmla="*/ 337345 w 1936750"/>
              <a:gd name="connsiteY1-64" fmla="*/ 41 h 435016"/>
              <a:gd name="connsiteX2-65" fmla="*/ 1599405 w 1936750"/>
              <a:gd name="connsiteY2-66" fmla="*/ 41 h 435016"/>
              <a:gd name="connsiteX3-67" fmla="*/ 1936750 w 1936750"/>
              <a:gd name="connsiteY3-68" fmla="*/ 435016 h 435016"/>
              <a:gd name="connsiteX4-69" fmla="*/ 0 w 1936750"/>
              <a:gd name="connsiteY4-70" fmla="*/ 435016 h 435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6750" h="435016">
                <a:moveTo>
                  <a:pt x="0" y="435016"/>
                </a:moveTo>
                <a:cubicBezTo>
                  <a:pt x="201348" y="315424"/>
                  <a:pt x="110597" y="-4192"/>
                  <a:pt x="337345" y="41"/>
                </a:cubicBezTo>
                <a:lnTo>
                  <a:pt x="1599405" y="41"/>
                </a:lnTo>
                <a:cubicBezTo>
                  <a:pt x="1838853" y="-1017"/>
                  <a:pt x="1729052" y="305899"/>
                  <a:pt x="1936750" y="435016"/>
                </a:cubicBezTo>
                <a:lnTo>
                  <a:pt x="0" y="435016"/>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6" name="矩形 5"/>
          <p:cNvSpPr/>
          <p:nvPr/>
        </p:nvSpPr>
        <p:spPr>
          <a:xfrm>
            <a:off x="0" y="6391275"/>
            <a:ext cx="12192000" cy="467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221358" y="3701084"/>
            <a:ext cx="5452745" cy="1445260"/>
          </a:xfrm>
          <a:prstGeom prst="rect">
            <a:avLst/>
          </a:prstGeom>
        </p:spPr>
        <p:txBody>
          <a:bodyPr wrap="none">
            <a:spAutoFit/>
          </a:bodyPr>
          <a:lstStyle/>
          <a:p>
            <a:pPr marL="12700" algn="ctr">
              <a:lnSpc>
                <a:spcPct val="100000"/>
              </a:lnSpc>
            </a:pPr>
            <a:r>
              <a:rPr sz="4400" b="1" spc="200" dirty="0" err="1">
                <a:solidFill>
                  <a:schemeClr val="bg1"/>
                </a:solidFill>
                <a:sym typeface="+mn-ea"/>
              </a:rPr>
              <a:t>上</a:t>
            </a:r>
            <a:r>
              <a:rPr sz="4400" b="1" spc="195" dirty="0" err="1">
                <a:solidFill>
                  <a:schemeClr val="bg1"/>
                </a:solidFill>
                <a:sym typeface="+mn-ea"/>
              </a:rPr>
              <a:t>海</a:t>
            </a:r>
            <a:r>
              <a:rPr sz="4400" b="1" spc="200" dirty="0" err="1">
                <a:solidFill>
                  <a:schemeClr val="bg1"/>
                </a:solidFill>
                <a:latin typeface="微软雅黑" panose="020B0503020204020204" charset="-122"/>
                <a:ea typeface="微软雅黑" panose="020B0503020204020204" charset="-122"/>
                <a:sym typeface="+mn-ea"/>
              </a:rPr>
              <a:t>工</a:t>
            </a:r>
            <a:r>
              <a:rPr lang="zh-CN" altLang="en-US" sz="4400" b="1" spc="200" dirty="0">
                <a:solidFill>
                  <a:schemeClr val="bg1"/>
                </a:solidFill>
                <a:latin typeface="微软雅黑" panose="020B0503020204020204" charset="-122"/>
                <a:ea typeface="微软雅黑" panose="020B0503020204020204" charset="-122"/>
                <a:sym typeface="+mn-ea"/>
              </a:rPr>
              <a:t>会会员服务卡</a:t>
            </a:r>
            <a:endParaRPr lang="zh-CN" altLang="en-US" sz="4400" b="1" spc="200" dirty="0">
              <a:solidFill>
                <a:schemeClr val="bg1"/>
              </a:solidFill>
              <a:latin typeface="微软雅黑" panose="020B0503020204020204" charset="-122"/>
              <a:ea typeface="微软雅黑" panose="020B0503020204020204" charset="-122"/>
              <a:sym typeface="+mn-ea"/>
            </a:endParaRPr>
          </a:p>
          <a:p>
            <a:pPr marL="12700" algn="ctr">
              <a:lnSpc>
                <a:spcPct val="100000"/>
              </a:lnSpc>
            </a:pPr>
            <a:r>
              <a:rPr lang="zh-CN" altLang="en-US" sz="4400" b="1" spc="200" dirty="0">
                <a:solidFill>
                  <a:schemeClr val="bg1"/>
                </a:solidFill>
                <a:latin typeface="微软雅黑" panose="020B0503020204020204" charset="-122"/>
                <a:ea typeface="微软雅黑" panose="020B0503020204020204" charset="-122"/>
                <a:sym typeface="+mn-ea"/>
              </a:rPr>
              <a:t>办卡系统介绍</a:t>
            </a:r>
            <a:endParaRPr lang="zh-CN" altLang="en-US" sz="4400" b="1" spc="200" dirty="0" smtClean="0">
              <a:solidFill>
                <a:schemeClr val="bg1"/>
              </a:solidFill>
              <a:effectLst>
                <a:reflection blurRad="6350" stA="55000" endA="300" endPos="45500" dir="5400000" sy="-100000" algn="bl" rotWithShape="0"/>
              </a:effectLst>
              <a:latin typeface="微软雅黑" panose="020B0503020204020204" charset="-122"/>
              <a:ea typeface="微软雅黑" panose="020B0503020204020204" charset="-122"/>
              <a:cs typeface="微软雅黑" panose="020B0503020204020204" charset="-122"/>
              <a:sym typeface="+mn-ea"/>
            </a:endParaRPr>
          </a:p>
        </p:txBody>
      </p:sp>
      <p:pic>
        <p:nvPicPr>
          <p:cNvPr id="8" name="图片 7" descr="kaka 基础形象"/>
          <p:cNvPicPr>
            <a:picLocks noChangeAspect="1"/>
          </p:cNvPicPr>
          <p:nvPr/>
        </p:nvPicPr>
        <p:blipFill>
          <a:blip r:embed="rId1" cstate="print"/>
          <a:stretch>
            <a:fillRect/>
          </a:stretch>
        </p:blipFill>
        <p:spPr>
          <a:xfrm>
            <a:off x="3758565" y="681990"/>
            <a:ext cx="4378325" cy="292989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13" name="矩形 12"/>
          <p:cNvSpPr/>
          <p:nvPr/>
        </p:nvSpPr>
        <p:spPr>
          <a:xfrm>
            <a:off x="102869" y="2288540"/>
            <a:ext cx="12089130" cy="3661410"/>
          </a:xfrm>
          <a:prstGeom prst="rect">
            <a:avLst/>
          </a:prstGeom>
        </p:spPr>
        <p:txBody>
          <a:bodyPr wrap="none">
            <a:spAutoFit/>
          </a:bodyPr>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如是</a:t>
            </a:r>
            <a:r>
              <a:rPr lang="en-US" altLang="zh-CN"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a:t>
            </a:r>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特殊制卡会员</a:t>
            </a:r>
            <a:r>
              <a:rPr lang="en-US" altLang="zh-CN"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a:t>
            </a:r>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基层工会完成办卡申请后，需要打印清册并加盖公章，交予会员本人，</a:t>
            </a:r>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告知其</a:t>
            </a:r>
            <a:r>
              <a:rPr lang="zh-CN" altLang="en-US" sz="3200" b="1" kern="100" dirty="0">
                <a:solidFill>
                  <a:srgbClr val="FF0000"/>
                </a:solidFill>
                <a:latin typeface="微软雅黑" panose="020B0503020204020204" charset="-122"/>
                <a:ea typeface="微软雅黑" panose="020B0503020204020204" charset="-122"/>
                <a:cs typeface="Times New Roman" panose="02020503050405090304" pitchFamily="18" charset="0"/>
                <a:sym typeface="+mn-ea"/>
              </a:rPr>
              <a:t>由本人可携带制卡清册及身份证原件至上海农商银行任意网点</a:t>
            </a:r>
            <a:endParaRPr lang="zh-CN" altLang="en-US" sz="3200" b="1" kern="100" dirty="0">
              <a:solidFill>
                <a:srgbClr val="FF0000"/>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3200" b="1" kern="100" dirty="0">
                <a:solidFill>
                  <a:srgbClr val="FF0000"/>
                </a:solidFill>
                <a:latin typeface="微软雅黑" panose="020B0503020204020204" charset="-122"/>
                <a:ea typeface="微软雅黑" panose="020B0503020204020204" charset="-122"/>
                <a:cs typeface="Times New Roman" panose="02020503050405090304" pitchFamily="18" charset="0"/>
                <a:sym typeface="+mn-ea"/>
              </a:rPr>
              <a:t>办理工会会员服务卡。</a:t>
            </a:r>
            <a:endParaRPr lang="zh-CN" altLang="en-US" sz="3200" b="1" kern="100" dirty="0">
              <a:solidFill>
                <a:srgbClr val="FF0000"/>
              </a:solidFill>
              <a:latin typeface="微软雅黑" panose="020B0503020204020204" charset="-122"/>
              <a:ea typeface="微软雅黑" panose="020B0503020204020204" charset="-122"/>
              <a:cs typeface="Times New Roman" panose="02020503050405090304" pitchFamily="18" charset="0"/>
              <a:sym typeface="+mn-ea"/>
            </a:endParaRPr>
          </a:p>
          <a:p>
            <a:pPr algn="l"/>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办卡会员持制卡清册及身份证原件至上海农商银行任意网点验证身份，</a:t>
            </a:r>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并签署关于使用常用字代替其姓名中的生僻字的“个人声明”后由上海农商银行</a:t>
            </a:r>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受理工会会员服务卡制卡。如会员身份证原件因芯片损坏而无法系统自动识别的，</a:t>
            </a:r>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a:p>
            <a:pPr algn="l"/>
            <a:r>
              <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上海农商银行可能将要求会员提交驾驶证、户籍证明等辅助身份证明材料后方可制卡。</a:t>
            </a:r>
            <a:endParaRPr lang="zh-CN" altLang="en-US" sz="2400"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3788409" y="1328420"/>
            <a:ext cx="4297680" cy="645160"/>
          </a:xfrm>
          <a:prstGeom prst="rect">
            <a:avLst/>
          </a:prstGeom>
        </p:spPr>
        <p:txBody>
          <a:bodyPr wrap="none">
            <a:spAutoFit/>
          </a:bodyPr>
          <a:p>
            <a:pPr algn="l"/>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hlinkClick r:id="rId1"/>
              </a:rPr>
              <a:t>http://10.0.112.134/Login.aspx</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浏览器上输入地址</a:t>
            </a:r>
            <a:r>
              <a:rPr lang="zh-CN" altLang="en-US" b="1" kern="10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，登录申</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工通工作平台</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6" name="图片 5"/>
          <p:cNvPicPr>
            <a:picLocks noChangeAspect="1"/>
          </p:cNvPicPr>
          <p:nvPr/>
        </p:nvPicPr>
        <p:blipFill>
          <a:blip r:embed="rId2"/>
          <a:stretch>
            <a:fillRect/>
          </a:stretch>
        </p:blipFill>
        <p:spPr>
          <a:xfrm>
            <a:off x="1119505" y="1973580"/>
            <a:ext cx="9291320" cy="48069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3361054" y="1466215"/>
            <a:ext cx="61264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进入首页后，点击会员服务卡管理菜单，进入办卡查询首页</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4" name="图片 3"/>
          <p:cNvPicPr>
            <a:picLocks noChangeAspect="1"/>
          </p:cNvPicPr>
          <p:nvPr/>
        </p:nvPicPr>
        <p:blipFill>
          <a:blip r:embed="rId1"/>
          <a:stretch>
            <a:fillRect/>
          </a:stretch>
        </p:blipFill>
        <p:spPr>
          <a:xfrm>
            <a:off x="1287780" y="1973580"/>
            <a:ext cx="9299575" cy="4811395"/>
          </a:xfrm>
          <a:prstGeom prst="rect">
            <a:avLst/>
          </a:prstGeom>
        </p:spPr>
      </p:pic>
      <p:sp>
        <p:nvSpPr>
          <p:cNvPr id="5" name="矩形 4"/>
          <p:cNvSpPr/>
          <p:nvPr/>
        </p:nvSpPr>
        <p:spPr>
          <a:xfrm>
            <a:off x="1173480" y="5518150"/>
            <a:ext cx="1755140" cy="33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138555" y="1834515"/>
            <a:ext cx="9556115" cy="4944110"/>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4592319" y="1397000"/>
            <a:ext cx="31546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选择某个单位后面的查看详情</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
        <p:nvSpPr>
          <p:cNvPr id="5" name="矩形 4"/>
          <p:cNvSpPr/>
          <p:nvPr/>
        </p:nvSpPr>
        <p:spPr>
          <a:xfrm>
            <a:off x="9486900" y="3482340"/>
            <a:ext cx="957580" cy="3695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29665" y="1765300"/>
            <a:ext cx="9932035" cy="5139055"/>
          </a:xfrm>
          <a:prstGeom prst="rect">
            <a:avLst/>
          </a:prstGeom>
        </p:spPr>
      </p:pic>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4095749" y="1397000"/>
            <a:ext cx="47548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在日志列表中可看到本单位曾经的办卡的过程</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4862829" y="1466215"/>
            <a:ext cx="20116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点击打印清册按钮</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8" name="图片 7" descr="微信图片_20190311092002"/>
          <p:cNvPicPr>
            <a:picLocks noChangeAspect="1"/>
          </p:cNvPicPr>
          <p:nvPr/>
        </p:nvPicPr>
        <p:blipFill>
          <a:blip r:embed="rId1"/>
          <a:stretch>
            <a:fillRect/>
          </a:stretch>
        </p:blipFill>
        <p:spPr>
          <a:xfrm>
            <a:off x="1242695" y="1834515"/>
            <a:ext cx="10058400" cy="5290820"/>
          </a:xfrm>
          <a:prstGeom prst="rect">
            <a:avLst/>
          </a:prstGeom>
        </p:spPr>
      </p:pic>
      <p:sp>
        <p:nvSpPr>
          <p:cNvPr id="5" name="矩形 4"/>
          <p:cNvSpPr/>
          <p:nvPr/>
        </p:nvSpPr>
        <p:spPr>
          <a:xfrm>
            <a:off x="922020" y="2437130"/>
            <a:ext cx="1744980" cy="56007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操作演示</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3" name="矩形 2"/>
          <p:cNvSpPr/>
          <p:nvPr/>
        </p:nvSpPr>
        <p:spPr>
          <a:xfrm>
            <a:off x="4862829" y="1466215"/>
            <a:ext cx="2011680" cy="368300"/>
          </a:xfrm>
          <a:prstGeom prst="rect">
            <a:avLst/>
          </a:prstGeom>
        </p:spPr>
        <p:txBody>
          <a:bodyPr wrap="none">
            <a:spAutoFit/>
          </a:bodyPr>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点击打印清册按钮</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4" name="图片 3" descr="微信图片_20190311091946"/>
          <p:cNvPicPr>
            <a:picLocks noChangeAspect="1"/>
          </p:cNvPicPr>
          <p:nvPr/>
        </p:nvPicPr>
        <p:blipFill>
          <a:blip r:embed="rId1"/>
          <a:stretch>
            <a:fillRect/>
          </a:stretch>
        </p:blipFill>
        <p:spPr>
          <a:xfrm>
            <a:off x="-403225" y="1834515"/>
            <a:ext cx="12299315" cy="5596255"/>
          </a:xfrm>
          <a:prstGeom prst="rect">
            <a:avLst/>
          </a:prstGeom>
        </p:spPr>
      </p:pic>
      <p:sp>
        <p:nvSpPr>
          <p:cNvPr id="5" name="矩形 4"/>
          <p:cNvSpPr/>
          <p:nvPr/>
        </p:nvSpPr>
        <p:spPr>
          <a:xfrm>
            <a:off x="10695305" y="4104005"/>
            <a:ext cx="842645" cy="37338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rgbClr val="0D7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12"/>
          <p:cNvSpPr/>
          <p:nvPr/>
        </p:nvSpPr>
        <p:spPr>
          <a:xfrm>
            <a:off x="2174603" y="5322298"/>
            <a:ext cx="7837716" cy="870857"/>
          </a:xfrm>
          <a:custGeom>
            <a:avLst/>
            <a:gdLst>
              <a:gd name="connsiteX0" fmla="*/ 0 w 1936750"/>
              <a:gd name="connsiteY0" fmla="*/ 434975 h 434975"/>
              <a:gd name="connsiteX1" fmla="*/ 337345 w 1936750"/>
              <a:gd name="connsiteY1" fmla="*/ 0 h 434975"/>
              <a:gd name="connsiteX2" fmla="*/ 1599405 w 1936750"/>
              <a:gd name="connsiteY2" fmla="*/ 0 h 434975"/>
              <a:gd name="connsiteX3" fmla="*/ 1936750 w 1936750"/>
              <a:gd name="connsiteY3" fmla="*/ 434975 h 434975"/>
              <a:gd name="connsiteX4" fmla="*/ 0 w 1936750"/>
              <a:gd name="connsiteY4" fmla="*/ 434975 h 434975"/>
              <a:gd name="connsiteX0-1" fmla="*/ 0 w 1936750"/>
              <a:gd name="connsiteY0-2" fmla="*/ 434977 h 434977"/>
              <a:gd name="connsiteX1-3" fmla="*/ 337345 w 1936750"/>
              <a:gd name="connsiteY1-4" fmla="*/ 2 h 434977"/>
              <a:gd name="connsiteX2-5" fmla="*/ 1599405 w 1936750"/>
              <a:gd name="connsiteY2-6" fmla="*/ 2 h 434977"/>
              <a:gd name="connsiteX3-7" fmla="*/ 1936750 w 1936750"/>
              <a:gd name="connsiteY3-8" fmla="*/ 434977 h 434977"/>
              <a:gd name="connsiteX4-9" fmla="*/ 0 w 1936750"/>
              <a:gd name="connsiteY4-10" fmla="*/ 434977 h 434977"/>
              <a:gd name="connsiteX0-11" fmla="*/ 0 w 1936750"/>
              <a:gd name="connsiteY0-12" fmla="*/ 434977 h 434977"/>
              <a:gd name="connsiteX1-13" fmla="*/ 337345 w 1936750"/>
              <a:gd name="connsiteY1-14" fmla="*/ 2 h 434977"/>
              <a:gd name="connsiteX2-15" fmla="*/ 1599405 w 1936750"/>
              <a:gd name="connsiteY2-16" fmla="*/ 2 h 434977"/>
              <a:gd name="connsiteX3-17" fmla="*/ 1936750 w 1936750"/>
              <a:gd name="connsiteY3-18" fmla="*/ 434977 h 434977"/>
              <a:gd name="connsiteX4-19" fmla="*/ 0 w 1936750"/>
              <a:gd name="connsiteY4-20" fmla="*/ 434977 h 434977"/>
              <a:gd name="connsiteX0-21" fmla="*/ 0 w 1936750"/>
              <a:gd name="connsiteY0-22" fmla="*/ 435016 h 435016"/>
              <a:gd name="connsiteX1-23" fmla="*/ 337345 w 1936750"/>
              <a:gd name="connsiteY1-24" fmla="*/ 41 h 435016"/>
              <a:gd name="connsiteX2-25" fmla="*/ 1599405 w 1936750"/>
              <a:gd name="connsiteY2-26" fmla="*/ 41 h 435016"/>
              <a:gd name="connsiteX3-27" fmla="*/ 1936750 w 1936750"/>
              <a:gd name="connsiteY3-28" fmla="*/ 435016 h 435016"/>
              <a:gd name="connsiteX4-29" fmla="*/ 0 w 1936750"/>
              <a:gd name="connsiteY4-30" fmla="*/ 435016 h 435016"/>
              <a:gd name="connsiteX0-31" fmla="*/ 0 w 1936750"/>
              <a:gd name="connsiteY0-32" fmla="*/ 435016 h 435016"/>
              <a:gd name="connsiteX1-33" fmla="*/ 337345 w 1936750"/>
              <a:gd name="connsiteY1-34" fmla="*/ 41 h 435016"/>
              <a:gd name="connsiteX2-35" fmla="*/ 1599405 w 1936750"/>
              <a:gd name="connsiteY2-36" fmla="*/ 41 h 435016"/>
              <a:gd name="connsiteX3-37" fmla="*/ 1936750 w 1936750"/>
              <a:gd name="connsiteY3-38" fmla="*/ 435016 h 435016"/>
              <a:gd name="connsiteX4-39" fmla="*/ 0 w 1936750"/>
              <a:gd name="connsiteY4-40" fmla="*/ 435016 h 435016"/>
              <a:gd name="connsiteX0-41" fmla="*/ 0 w 1936750"/>
              <a:gd name="connsiteY0-42" fmla="*/ 435016 h 435016"/>
              <a:gd name="connsiteX1-43" fmla="*/ 337345 w 1936750"/>
              <a:gd name="connsiteY1-44" fmla="*/ 41 h 435016"/>
              <a:gd name="connsiteX2-45" fmla="*/ 1599405 w 1936750"/>
              <a:gd name="connsiteY2-46" fmla="*/ 41 h 435016"/>
              <a:gd name="connsiteX3-47" fmla="*/ 1936750 w 1936750"/>
              <a:gd name="connsiteY3-48" fmla="*/ 435016 h 435016"/>
              <a:gd name="connsiteX4-49" fmla="*/ 0 w 1936750"/>
              <a:gd name="connsiteY4-50" fmla="*/ 435016 h 435016"/>
              <a:gd name="connsiteX0-51" fmla="*/ 0 w 1936750"/>
              <a:gd name="connsiteY0-52" fmla="*/ 435016 h 435016"/>
              <a:gd name="connsiteX1-53" fmla="*/ 337345 w 1936750"/>
              <a:gd name="connsiteY1-54" fmla="*/ 41 h 435016"/>
              <a:gd name="connsiteX2-55" fmla="*/ 1599405 w 1936750"/>
              <a:gd name="connsiteY2-56" fmla="*/ 41 h 435016"/>
              <a:gd name="connsiteX3-57" fmla="*/ 1936750 w 1936750"/>
              <a:gd name="connsiteY3-58" fmla="*/ 435016 h 435016"/>
              <a:gd name="connsiteX4-59" fmla="*/ 0 w 1936750"/>
              <a:gd name="connsiteY4-60" fmla="*/ 435016 h 435016"/>
              <a:gd name="connsiteX0-61" fmla="*/ 0 w 1936750"/>
              <a:gd name="connsiteY0-62" fmla="*/ 435016 h 435016"/>
              <a:gd name="connsiteX1-63" fmla="*/ 337345 w 1936750"/>
              <a:gd name="connsiteY1-64" fmla="*/ 41 h 435016"/>
              <a:gd name="connsiteX2-65" fmla="*/ 1599405 w 1936750"/>
              <a:gd name="connsiteY2-66" fmla="*/ 41 h 435016"/>
              <a:gd name="connsiteX3-67" fmla="*/ 1936750 w 1936750"/>
              <a:gd name="connsiteY3-68" fmla="*/ 435016 h 435016"/>
              <a:gd name="connsiteX4-69" fmla="*/ 0 w 1936750"/>
              <a:gd name="connsiteY4-70" fmla="*/ 435016 h 4350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36750" h="435016">
                <a:moveTo>
                  <a:pt x="0" y="435016"/>
                </a:moveTo>
                <a:cubicBezTo>
                  <a:pt x="201348" y="315424"/>
                  <a:pt x="110597" y="-4192"/>
                  <a:pt x="337345" y="41"/>
                </a:cubicBezTo>
                <a:lnTo>
                  <a:pt x="1599405" y="41"/>
                </a:lnTo>
                <a:cubicBezTo>
                  <a:pt x="1838853" y="-1017"/>
                  <a:pt x="1729052" y="305899"/>
                  <a:pt x="1936750" y="435016"/>
                </a:cubicBezTo>
                <a:lnTo>
                  <a:pt x="0" y="435016"/>
                </a:ln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矩形 3"/>
          <p:cNvSpPr/>
          <p:nvPr/>
        </p:nvSpPr>
        <p:spPr>
          <a:xfrm>
            <a:off x="-2540" y="6193155"/>
            <a:ext cx="12192000" cy="664845"/>
          </a:xfrm>
          <a:prstGeom prst="rect">
            <a:avLst/>
          </a:pr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3221358" y="3701084"/>
            <a:ext cx="5452745" cy="1445260"/>
          </a:xfrm>
          <a:prstGeom prst="rect">
            <a:avLst/>
          </a:prstGeom>
        </p:spPr>
        <p:txBody>
          <a:bodyPr wrap="none">
            <a:spAutoFit/>
          </a:bodyPr>
          <a:lstStyle/>
          <a:p>
            <a:pPr marL="12700" algn="ctr">
              <a:lnSpc>
                <a:spcPct val="100000"/>
              </a:lnSpc>
            </a:pPr>
            <a:r>
              <a:rPr sz="4400" b="1" spc="200" dirty="0" err="1">
                <a:solidFill>
                  <a:schemeClr val="bg1"/>
                </a:solidFill>
                <a:sym typeface="+mn-ea"/>
              </a:rPr>
              <a:t>上</a:t>
            </a:r>
            <a:r>
              <a:rPr sz="4400" b="1" spc="195" dirty="0" err="1">
                <a:solidFill>
                  <a:schemeClr val="bg1"/>
                </a:solidFill>
                <a:sym typeface="+mn-ea"/>
              </a:rPr>
              <a:t>海</a:t>
            </a:r>
            <a:r>
              <a:rPr sz="4400" b="1" spc="200" dirty="0" err="1">
                <a:solidFill>
                  <a:schemeClr val="bg1"/>
                </a:solidFill>
                <a:latin typeface="微软雅黑" panose="020B0503020204020204" charset="-122"/>
                <a:ea typeface="微软雅黑" panose="020B0503020204020204" charset="-122"/>
                <a:sym typeface="+mn-ea"/>
              </a:rPr>
              <a:t>工</a:t>
            </a:r>
            <a:r>
              <a:rPr lang="zh-CN" altLang="en-US" sz="4400" b="1" spc="200" dirty="0">
                <a:solidFill>
                  <a:schemeClr val="bg1"/>
                </a:solidFill>
                <a:latin typeface="微软雅黑" panose="020B0503020204020204" charset="-122"/>
                <a:ea typeface="微软雅黑" panose="020B0503020204020204" charset="-122"/>
                <a:sym typeface="+mn-ea"/>
              </a:rPr>
              <a:t>会会员服务卡</a:t>
            </a:r>
            <a:endParaRPr lang="zh-CN" altLang="en-US" sz="4400" b="1" spc="200" dirty="0">
              <a:solidFill>
                <a:schemeClr val="bg1"/>
              </a:solidFill>
              <a:latin typeface="微软雅黑" panose="020B0503020204020204" charset="-122"/>
              <a:ea typeface="微软雅黑" panose="020B0503020204020204" charset="-122"/>
              <a:sym typeface="+mn-ea"/>
            </a:endParaRPr>
          </a:p>
          <a:p>
            <a:pPr marL="12700" algn="ctr">
              <a:lnSpc>
                <a:spcPct val="100000"/>
              </a:lnSpc>
            </a:pPr>
            <a:r>
              <a:rPr lang="zh-CN" altLang="en-US" sz="4400" b="1" spc="200" dirty="0">
                <a:solidFill>
                  <a:schemeClr val="bg1"/>
                </a:solidFill>
                <a:latin typeface="微软雅黑" panose="020B0503020204020204" charset="-122"/>
                <a:ea typeface="微软雅黑" panose="020B0503020204020204" charset="-122"/>
                <a:sym typeface="+mn-ea"/>
              </a:rPr>
              <a:t>参保系统介绍</a:t>
            </a:r>
            <a:endParaRPr lang="zh-CN" altLang="en-US" sz="4400" b="1" spc="200" dirty="0" smtClean="0">
              <a:solidFill>
                <a:schemeClr val="bg1"/>
              </a:solidFill>
              <a:effectLst>
                <a:reflection blurRad="6350" stA="55000" endA="300" endPos="45500" dir="5400000" sy="-100000" algn="bl" rotWithShape="0"/>
              </a:effectLst>
              <a:latin typeface="微软雅黑" panose="020B0503020204020204" charset="-122"/>
              <a:ea typeface="微软雅黑" panose="020B0503020204020204" charset="-122"/>
              <a:cs typeface="微软雅黑" panose="020B0503020204020204" charset="-122"/>
              <a:sym typeface="+mn-ea"/>
            </a:endParaRPr>
          </a:p>
        </p:txBody>
      </p:sp>
      <p:pic>
        <p:nvPicPr>
          <p:cNvPr id="8" name="图片 7" descr="kaka 基础形象"/>
          <p:cNvPicPr>
            <a:picLocks noChangeAspect="1"/>
          </p:cNvPicPr>
          <p:nvPr/>
        </p:nvPicPr>
        <p:blipFill>
          <a:blip r:embed="rId1" cstate="print"/>
          <a:stretch>
            <a:fillRect/>
          </a:stretch>
        </p:blipFill>
        <p:spPr>
          <a:xfrm>
            <a:off x="3758565" y="681990"/>
            <a:ext cx="4378325" cy="292989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solidFill>
                <a:latin typeface="微软雅黑" panose="020B0503020204020204" charset="-122"/>
                <a:ea typeface="微软雅黑" panose="020B0503020204020204" charset="-122"/>
                <a:cs typeface="微软雅黑" panose="020B0503020204020204" charset="-122"/>
              </a:rPr>
              <a:t>职保中心参保</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solidFill>
                <a:latin typeface="微软雅黑" panose="020B0503020204020204" charset="-122"/>
                <a:ea typeface="微软雅黑" panose="020B0503020204020204" charset="-122"/>
                <a:cs typeface="微软雅黑" panose="020B0503020204020204" charset="-122"/>
              </a:rPr>
              <a:t>开始</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071495" y="5793105"/>
            <a:ext cx="6542405" cy="645160"/>
          </a:xfrm>
          <a:prstGeom prst="rect">
            <a:avLst/>
          </a:prstGeom>
        </p:spPr>
        <p:txBody>
          <a:bodyPr wrap="square">
            <a:spAutoFit/>
          </a:bodyPr>
          <a:p>
            <a:pPr algn="ctr"/>
            <a:r>
              <a:rPr lang="zh-CN" altLang="en-US" b="1" dirty="0">
                <a:solidFill>
                  <a:schemeClr val="tx1">
                    <a:lumMod val="75000"/>
                    <a:lumOff val="25000"/>
                  </a:schemeClr>
                </a:solidFill>
                <a:latin typeface="+mn-ea"/>
                <a:cs typeface="Times New Roman" panose="02020503050405090304" pitchFamily="18" charset="0"/>
              </a:rPr>
              <a:t>成功办卡人员按照单位进行“会员专享基本参保类别”的选择同一年基层单位工会只能选择一个“会员专享基本保障种类”</a:t>
            </a:r>
            <a:endParaRPr lang="zh-CN" altLang="en-US" b="1"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 name="object 6"/>
          <p:cNvSpPr/>
          <p:nvPr/>
        </p:nvSpPr>
        <p:spPr>
          <a:xfrm>
            <a:off x="3522980" y="1629410"/>
            <a:ext cx="6337300" cy="4775199"/>
          </a:xfrm>
          <a:prstGeom prst="rect">
            <a:avLst/>
          </a:prstGeom>
          <a:blipFill>
            <a:blip r:embed="rId1" cstate="print"/>
            <a:stretch>
              <a:fillRect/>
            </a:stretch>
          </a:blipFill>
          <a:ln w="57150">
            <a:solidFill>
              <a:schemeClr val="tx1">
                <a:lumMod val="75000"/>
                <a:lumOff val="25000"/>
              </a:schemeClr>
            </a:solidFill>
          </a:ln>
        </p:spPr>
        <p:txBody>
          <a:bodyPr wrap="square" lIns="0" tIns="0" rIns="0" bIns="0" rtlCol="0"/>
          <a:p/>
        </p:txBody>
      </p:sp>
      <p:pic>
        <p:nvPicPr>
          <p:cNvPr id="45" name="图片 44"/>
          <p:cNvPicPr/>
          <p:nvPr/>
        </p:nvPicPr>
        <p:blipFill>
          <a:blip r:embed="rId2"/>
          <a:stretch>
            <a:fillRect/>
          </a:stretch>
        </p:blipFill>
        <p:spPr>
          <a:xfrm>
            <a:off x="2013585" y="2526030"/>
            <a:ext cx="7386320" cy="3878580"/>
          </a:xfrm>
          <a:prstGeom prst="rect">
            <a:avLst/>
          </a:prstGeom>
          <a:ln w="57150">
            <a:solidFill>
              <a:schemeClr val="tx1">
                <a:lumMod val="75000"/>
                <a:lumOff val="2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234690" y="5871845"/>
            <a:ext cx="5992495" cy="645160"/>
          </a:xfrm>
          <a:prstGeom prst="rect">
            <a:avLst/>
          </a:prstGeom>
        </p:spPr>
        <p:txBody>
          <a:bodyPr wrap="square">
            <a:spAutoFit/>
          </a:bodyPr>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区局（产业）确认保障种类，审核后生成批次编码</a:t>
            </a:r>
            <a:endParaRPr lang="zh-CN" altLang="en-US" b="1" dirty="0">
              <a:solidFill>
                <a:schemeClr val="tx1">
                  <a:lumMod val="75000"/>
                  <a:lumOff val="25000"/>
                </a:schemeClr>
              </a:solidFill>
              <a:latin typeface="+mn-ea"/>
              <a:cs typeface="Times New Roman" panose="02020503050405090304" pitchFamily="18" charset="0"/>
            </a:endParaRPr>
          </a:p>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区局（产业）确认后告知职保会</a:t>
            </a:r>
            <a:r>
              <a:rPr lang="en-US" altLang="zh-CN" b="1" dirty="0">
                <a:solidFill>
                  <a:schemeClr val="tx1">
                    <a:lumMod val="75000"/>
                    <a:lumOff val="25000"/>
                  </a:schemeClr>
                </a:solidFill>
                <a:latin typeface="+mn-ea"/>
                <a:cs typeface="Times New Roman" panose="02020503050405090304" pitchFamily="18" charset="0"/>
              </a:rPr>
              <a:t>(</a:t>
            </a:r>
            <a:r>
              <a:rPr lang="zh-CN" altLang="en-US" b="1" dirty="0">
                <a:solidFill>
                  <a:schemeClr val="tx1">
                    <a:lumMod val="75000"/>
                    <a:lumOff val="25000"/>
                  </a:schemeClr>
                </a:solidFill>
                <a:latin typeface="+mn-ea"/>
                <a:cs typeface="Times New Roman" panose="02020503050405090304" pitchFamily="18" charset="0"/>
              </a:rPr>
              <a:t>包括批次编码</a:t>
            </a:r>
            <a:r>
              <a:rPr lang="en-US" altLang="zh-CN" b="1" dirty="0">
                <a:solidFill>
                  <a:schemeClr val="tx1">
                    <a:lumMod val="75000"/>
                    <a:lumOff val="25000"/>
                  </a:schemeClr>
                </a:solidFill>
                <a:latin typeface="+mn-ea"/>
                <a:cs typeface="Times New Roman" panose="02020503050405090304" pitchFamily="18" charset="0"/>
              </a:rPr>
              <a:t>)</a:t>
            </a:r>
            <a:endParaRPr lang="en-US" altLang="zh-CN" b="1" kern="100"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352800" y="5643880"/>
            <a:ext cx="5534660" cy="922020"/>
          </a:xfrm>
          <a:prstGeom prst="rect">
            <a:avLst/>
          </a:prstGeom>
        </p:spPr>
        <p:txBody>
          <a:bodyPr wrap="square">
            <a:spAutoFit/>
          </a:bodyPr>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申工通工作平台与职保中心通过接口进行数据交互，参保信息反馈至工作平台，工作平台将参保结果同时反馈给区局</a:t>
            </a:r>
            <a:r>
              <a:rPr lang="en-US" altLang="zh-CN" b="1" dirty="0">
                <a:solidFill>
                  <a:schemeClr val="tx1">
                    <a:lumMod val="75000"/>
                    <a:lumOff val="25000"/>
                  </a:schemeClr>
                </a:solidFill>
                <a:latin typeface="+mn-ea"/>
                <a:cs typeface="Times New Roman" panose="02020503050405090304" pitchFamily="18" charset="0"/>
              </a:rPr>
              <a:t>(</a:t>
            </a:r>
            <a:r>
              <a:rPr lang="zh-CN" altLang="en-US" b="1" dirty="0">
                <a:solidFill>
                  <a:schemeClr val="tx1">
                    <a:lumMod val="75000"/>
                    <a:lumOff val="25000"/>
                  </a:schemeClr>
                </a:solidFill>
                <a:latin typeface="+mn-ea"/>
                <a:cs typeface="Times New Roman" panose="02020503050405090304" pitchFamily="18" charset="0"/>
              </a:rPr>
              <a:t>产业</a:t>
            </a:r>
            <a:r>
              <a:rPr lang="en-US" altLang="zh-CN" b="1" dirty="0">
                <a:solidFill>
                  <a:schemeClr val="tx1">
                    <a:lumMod val="75000"/>
                    <a:lumOff val="25000"/>
                  </a:schemeClr>
                </a:solidFill>
                <a:latin typeface="+mn-ea"/>
                <a:cs typeface="Times New Roman" panose="02020503050405090304" pitchFamily="18" charset="0"/>
              </a:rPr>
              <a:t>)</a:t>
            </a:r>
            <a:r>
              <a:rPr lang="zh-CN" altLang="en-US" b="1" dirty="0">
                <a:solidFill>
                  <a:schemeClr val="tx1">
                    <a:lumMod val="75000"/>
                    <a:lumOff val="25000"/>
                  </a:schemeClr>
                </a:solidFill>
                <a:latin typeface="+mn-ea"/>
                <a:cs typeface="Times New Roman" panose="02020503050405090304" pitchFamily="18" charset="0"/>
              </a:rPr>
              <a:t>和基层单位工会。</a:t>
            </a:r>
            <a:endParaRPr lang="zh-CN" altLang="en-US" b="1"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48616" y="5753060"/>
            <a:ext cx="5029200" cy="645160"/>
          </a:xfrm>
          <a:prstGeom prst="rect">
            <a:avLst/>
          </a:prstGeom>
        </p:spPr>
        <p:txBody>
          <a:bodyPr>
            <a:spAutoFit/>
          </a:bodyPr>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区局</a:t>
            </a:r>
            <a:r>
              <a:rPr lang="en-US" altLang="zh-CN" b="1" dirty="0">
                <a:solidFill>
                  <a:schemeClr val="tx1">
                    <a:lumMod val="75000"/>
                    <a:lumOff val="25000"/>
                  </a:schemeClr>
                </a:solidFill>
                <a:latin typeface="+mn-ea"/>
                <a:cs typeface="Times New Roman" panose="02020503050405090304" pitchFamily="18" charset="0"/>
              </a:rPr>
              <a:t>(</a:t>
            </a:r>
            <a:r>
              <a:rPr lang="zh-CN" altLang="en-US" b="1" dirty="0">
                <a:solidFill>
                  <a:schemeClr val="tx1">
                    <a:lumMod val="75000"/>
                    <a:lumOff val="25000"/>
                  </a:schemeClr>
                </a:solidFill>
                <a:latin typeface="+mn-ea"/>
                <a:cs typeface="Times New Roman" panose="02020503050405090304" pitchFamily="18" charset="0"/>
              </a:rPr>
              <a:t>产业</a:t>
            </a:r>
            <a:r>
              <a:rPr lang="en-US" altLang="zh-CN" b="1" dirty="0">
                <a:solidFill>
                  <a:schemeClr val="tx1">
                    <a:lumMod val="75000"/>
                    <a:lumOff val="25000"/>
                  </a:schemeClr>
                </a:solidFill>
                <a:latin typeface="+mn-ea"/>
                <a:cs typeface="Times New Roman" panose="02020503050405090304" pitchFamily="18" charset="0"/>
              </a:rPr>
              <a:t>)</a:t>
            </a:r>
            <a:r>
              <a:rPr lang="zh-CN" altLang="en-US" b="1" dirty="0">
                <a:solidFill>
                  <a:schemeClr val="tx1">
                    <a:lumMod val="75000"/>
                    <a:lumOff val="25000"/>
                  </a:schemeClr>
                </a:solidFill>
                <a:latin typeface="+mn-ea"/>
                <a:cs typeface="Times New Roman" panose="02020503050405090304" pitchFamily="18" charset="0"/>
              </a:rPr>
              <a:t>上传缴费贷记凭证，包括批次编码等在上传付款凭证时做合计金额校对</a:t>
            </a:r>
            <a:endParaRPr lang="zh-CN" altLang="en-US" b="1" kern="100"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48616" y="5852120"/>
            <a:ext cx="5029200" cy="645160"/>
          </a:xfrm>
          <a:prstGeom prst="rect">
            <a:avLst/>
          </a:prstGeom>
        </p:spPr>
        <p:txBody>
          <a:bodyPr>
            <a:spAutoFit/>
          </a:bodyPr>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职保会系统通过接口向申工通工作平台提供</a:t>
            </a:r>
            <a:endParaRPr lang="zh-CN" altLang="en-US" b="1" dirty="0">
              <a:solidFill>
                <a:schemeClr val="tx1">
                  <a:lumMod val="75000"/>
                  <a:lumOff val="25000"/>
                </a:schemeClr>
              </a:solidFill>
              <a:latin typeface="+mn-ea"/>
              <a:cs typeface="Times New Roman" panose="02020503050405090304" pitchFamily="18" charset="0"/>
            </a:endParaRPr>
          </a:p>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缴费凭证的财务处理情况</a:t>
            </a:r>
            <a:endParaRPr lang="zh-CN" altLang="en-US" b="1"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315097" y="5842595"/>
            <a:ext cx="5820648" cy="368300"/>
          </a:xfrm>
          <a:prstGeom prst="rect">
            <a:avLst/>
          </a:prstGeom>
        </p:spPr>
        <p:txBody>
          <a:bodyPr wrap="square">
            <a:spAutoFit/>
          </a:bodyPr>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参保流程完成后参保日期按相应类型，生效参保日期</a:t>
            </a:r>
            <a:endParaRPr lang="zh-CN" altLang="en-US" b="1" kern="100"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4" name="文本框 3"/>
          <p:cNvSpPr txBox="1"/>
          <p:nvPr/>
        </p:nvSpPr>
        <p:spPr>
          <a:xfrm>
            <a:off x="597043" y="334058"/>
            <a:ext cx="2926080" cy="645160"/>
          </a:xfrm>
          <a:prstGeom prst="rect">
            <a:avLst/>
          </a:prstGeom>
          <a:noFill/>
        </p:spPr>
        <p:txBody>
          <a:bodyPr wrap="none" rtlCol="0">
            <a:spAutoFit/>
          </a:bodyPr>
          <a:lstStyle/>
          <a:p>
            <a:r>
              <a:rPr lang="zh-CN" altLang="en-US" sz="3600" b="1" dirty="0" smtClean="0">
                <a:solidFill>
                  <a:schemeClr val="bg1"/>
                </a:solidFill>
              </a:rPr>
              <a:t>参保系统介绍</a:t>
            </a:r>
            <a:endParaRPr lang="zh-CN" altLang="en-US" sz="3600" b="1" dirty="0" smtClean="0">
              <a:solidFill>
                <a:schemeClr val="bg1"/>
              </a:solidFill>
            </a:endParaRPr>
          </a:p>
        </p:txBody>
      </p:sp>
      <p:sp>
        <p:nvSpPr>
          <p:cNvPr id="23" name="文本框 22"/>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流程说明</a:t>
            </a:r>
            <a:endParaRPr lang="zh-CN" altLang="en-US" sz="2400" b="1" dirty="0" smtClean="0">
              <a:solidFill>
                <a:schemeClr val="bg1"/>
              </a:solidFill>
            </a:endParaRPr>
          </a:p>
        </p:txBody>
      </p:sp>
      <p:sp>
        <p:nvSpPr>
          <p:cNvPr id="24" name="矩形 23"/>
          <p:cNvSpPr/>
          <p:nvPr/>
        </p:nvSpPr>
        <p:spPr>
          <a:xfrm>
            <a:off x="3909315" y="2514600"/>
            <a:ext cx="1272056"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参保申请</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5" name="矩形 24"/>
          <p:cNvSpPr/>
          <p:nvPr/>
        </p:nvSpPr>
        <p:spPr>
          <a:xfrm>
            <a:off x="6162032" y="2514600"/>
            <a:ext cx="1457739"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区局（产业）审核</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6" name="矩形 25"/>
          <p:cNvSpPr/>
          <p:nvPr/>
        </p:nvSpPr>
        <p:spPr>
          <a:xfrm>
            <a:off x="8877621" y="2514601"/>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职保中心参保</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a:off x="8382321" y="4304845"/>
            <a:ext cx="2282812"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区局（产业）上传缴费凭证</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28" name="矩形 27"/>
          <p:cNvSpPr/>
          <p:nvPr/>
        </p:nvSpPr>
        <p:spPr>
          <a:xfrm>
            <a:off x="3629025" y="4304845"/>
            <a:ext cx="1994899" cy="54770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申工通工作平台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3" name="矩形 32"/>
          <p:cNvSpPr/>
          <p:nvPr/>
        </p:nvSpPr>
        <p:spPr>
          <a:xfrm>
            <a:off x="6364231" y="4304845"/>
            <a:ext cx="1292211" cy="547706"/>
          </a:xfrm>
          <a:prstGeom prst="rect">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职保中心核销反馈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34" name="直接箭头连接符 33"/>
          <p:cNvCxnSpPr>
            <a:stCxn id="24" idx="3"/>
            <a:endCxn id="25" idx="1"/>
          </p:cNvCxnSpPr>
          <p:nvPr/>
        </p:nvCxnSpPr>
        <p:spPr>
          <a:xfrm>
            <a:off x="5190261" y="2789088"/>
            <a:ext cx="9810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5" idx="3"/>
            <a:endCxn id="26" idx="1"/>
          </p:cNvCxnSpPr>
          <p:nvPr/>
        </p:nvCxnSpPr>
        <p:spPr>
          <a:xfrm>
            <a:off x="7629296" y="2789088"/>
            <a:ext cx="125793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6" idx="2"/>
            <a:endCxn id="27" idx="0"/>
          </p:cNvCxnSpPr>
          <p:nvPr/>
        </p:nvCxnSpPr>
        <p:spPr>
          <a:xfrm>
            <a:off x="9533887" y="3062307"/>
            <a:ext cx="0" cy="124206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27" idx="1"/>
            <a:endCxn id="33" idx="3"/>
          </p:cNvCxnSpPr>
          <p:nvPr/>
        </p:nvCxnSpPr>
        <p:spPr>
          <a:xfrm flipH="1">
            <a:off x="7665406" y="4578698"/>
            <a:ext cx="7264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33" idx="1"/>
            <a:endCxn id="28" idx="3"/>
          </p:cNvCxnSpPr>
          <p:nvPr/>
        </p:nvCxnSpPr>
        <p:spPr>
          <a:xfrm flipH="1">
            <a:off x="5633981" y="4578698"/>
            <a:ext cx="73977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28" idx="1"/>
            <a:endCxn id="61" idx="3"/>
          </p:cNvCxnSpPr>
          <p:nvPr/>
        </p:nvCxnSpPr>
        <p:spPr>
          <a:xfrm flipH="1">
            <a:off x="2966720" y="4578698"/>
            <a:ext cx="662305"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0" name="流程图: 终止 59"/>
          <p:cNvSpPr/>
          <p:nvPr/>
        </p:nvSpPr>
        <p:spPr>
          <a:xfrm>
            <a:off x="1571625" y="2514600"/>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开始</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1" name="流程图: 终止 60"/>
          <p:cNvSpPr/>
          <p:nvPr/>
        </p:nvSpPr>
        <p:spPr>
          <a:xfrm>
            <a:off x="1571625" y="4304845"/>
            <a:ext cx="1395280" cy="547706"/>
          </a:xfrm>
          <a:prstGeom prst="flowChartTerminator">
            <a:avLst/>
          </a:prstGeom>
          <a:noFill/>
          <a:ln>
            <a:solidFill>
              <a:srgbClr val="0D7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参保成功</a:t>
            </a:r>
            <a:r>
              <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b="1" spc="-2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63" name="直接箭头连接符 62"/>
          <p:cNvCxnSpPr>
            <a:stCxn id="60" idx="3"/>
            <a:endCxn id="24" idx="1"/>
          </p:cNvCxnSpPr>
          <p:nvPr/>
        </p:nvCxnSpPr>
        <p:spPr>
          <a:xfrm>
            <a:off x="2976430" y="2789088"/>
            <a:ext cx="942340" cy="0"/>
          </a:xfrm>
          <a:prstGeom prst="straightConnector1">
            <a:avLst/>
          </a:prstGeom>
          <a:ln w="76200">
            <a:solidFill>
              <a:srgbClr val="0D7A4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315097" y="5842595"/>
            <a:ext cx="5820648" cy="368300"/>
          </a:xfrm>
          <a:prstGeom prst="rect">
            <a:avLst/>
          </a:prstGeom>
        </p:spPr>
        <p:txBody>
          <a:bodyPr wrap="square">
            <a:spAutoFit/>
          </a:bodyPr>
          <a:p>
            <a:pPr algn="ctr">
              <a:spcAft>
                <a:spcPts val="0"/>
              </a:spcAft>
            </a:pPr>
            <a:r>
              <a:rPr lang="zh-CN" altLang="en-US" b="1" dirty="0">
                <a:solidFill>
                  <a:schemeClr val="tx1">
                    <a:lumMod val="75000"/>
                    <a:lumOff val="25000"/>
                  </a:schemeClr>
                </a:solidFill>
                <a:latin typeface="+mn-ea"/>
                <a:cs typeface="Times New Roman" panose="02020503050405090304" pitchFamily="18" charset="0"/>
              </a:rPr>
              <a:t>参保流程完成后参保日期按相应类型，生效参保日期</a:t>
            </a:r>
            <a:endParaRPr lang="zh-CN" altLang="en-US" b="1" kern="100" dirty="0">
              <a:solidFill>
                <a:schemeClr val="tx1">
                  <a:lumMod val="75000"/>
                  <a:lumOff val="25000"/>
                </a:schemeClr>
              </a:solidFill>
              <a:latin typeface="+mn-ea"/>
              <a:cs typeface="Times New Roman" panose="0202050305040509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16" name="object 4"/>
          <p:cNvSpPr txBox="1"/>
          <p:nvPr/>
        </p:nvSpPr>
        <p:spPr>
          <a:xfrm>
            <a:off x="850900" y="1760220"/>
            <a:ext cx="3505200" cy="1020445"/>
          </a:xfrm>
          <a:prstGeom prst="rect">
            <a:avLst/>
          </a:prstGeom>
        </p:spPr>
        <p:txBody>
          <a:bodyPr vert="horz" wrap="square" lIns="0" tIns="0" rIns="0" bIns="0" rtlCol="0">
            <a:spAutoFit/>
          </a:bodyPr>
          <a:p>
            <a:pPr marL="12700">
              <a:lnSpc>
                <a:spcPct val="100000"/>
              </a:lnSpc>
            </a:pPr>
            <a:r>
              <a:rPr b="1" spc="200" dirty="0">
                <a:solidFill>
                  <a:schemeClr val="tx1">
                    <a:lumMod val="75000"/>
                    <a:lumOff val="25000"/>
                  </a:schemeClr>
                </a:solidFill>
                <a:latin typeface="微软雅黑" panose="020B0503020204020204" charset="-122"/>
                <a:cs typeface="微软雅黑" panose="020B0503020204020204" charset="-122"/>
              </a:rPr>
              <a:t>注册帐</a:t>
            </a:r>
            <a:r>
              <a:rPr b="1" dirty="0">
                <a:solidFill>
                  <a:schemeClr val="tx1">
                    <a:lumMod val="75000"/>
                    <a:lumOff val="25000"/>
                  </a:schemeClr>
                </a:solidFill>
                <a:latin typeface="微软雅黑" panose="020B0503020204020204" charset="-122"/>
                <a:cs typeface="微软雅黑" panose="020B0503020204020204" charset="-122"/>
              </a:rPr>
              <a:t>号</a:t>
            </a:r>
            <a:r>
              <a:rPr b="1" spc="-280" dirty="0">
                <a:solidFill>
                  <a:schemeClr val="tx1">
                    <a:lumMod val="75000"/>
                    <a:lumOff val="25000"/>
                  </a:schemeClr>
                </a:solidFill>
                <a:latin typeface="微软雅黑" panose="020B0503020204020204" charset="-122"/>
                <a:cs typeface="微软雅黑" panose="020B0503020204020204" charset="-122"/>
              </a:rPr>
              <a:t> </a:t>
            </a:r>
            <a:endParaRPr dirty="0">
              <a:solidFill>
                <a:schemeClr val="tx1">
                  <a:lumMod val="75000"/>
                  <a:lumOff val="25000"/>
                </a:schemeClr>
              </a:solidFill>
              <a:latin typeface="微软雅黑" panose="020B0503020204020204" charset="-122"/>
              <a:cs typeface="微软雅黑" panose="020B0503020204020204" charset="-122"/>
            </a:endParaRPr>
          </a:p>
          <a:p>
            <a:pPr marL="12700">
              <a:lnSpc>
                <a:spcPts val="1910"/>
              </a:lnSpc>
              <a:spcBef>
                <a:spcPts val="80"/>
              </a:spcBef>
            </a:pPr>
            <a:r>
              <a:rPr b="1" spc="200" dirty="0">
                <a:solidFill>
                  <a:schemeClr val="tx1">
                    <a:lumMod val="75000"/>
                    <a:lumOff val="25000"/>
                  </a:schemeClr>
                </a:solidFill>
                <a:latin typeface="微软雅黑" panose="020B0503020204020204" charset="-122"/>
                <a:cs typeface="微软雅黑" panose="020B0503020204020204" charset="-122"/>
              </a:rPr>
              <a:t>使用谷歌浏览器打开</a:t>
            </a:r>
            <a:r>
              <a:rPr b="1" dirty="0">
                <a:solidFill>
                  <a:schemeClr val="tx1">
                    <a:lumMod val="75000"/>
                    <a:lumOff val="25000"/>
                  </a:schemeClr>
                </a:solidFill>
                <a:latin typeface="微软雅黑" panose="020B0503020204020204" charset="-122"/>
                <a:cs typeface="微软雅黑" panose="020B0503020204020204" charset="-122"/>
              </a:rPr>
              <a:t>网</a:t>
            </a:r>
            <a:r>
              <a:rPr b="1" spc="-1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站</a:t>
            </a:r>
            <a:r>
              <a:rPr b="1" dirty="0">
                <a:solidFill>
                  <a:schemeClr val="tx1">
                    <a:lumMod val="75000"/>
                    <a:lumOff val="25000"/>
                  </a:schemeClr>
                </a:solidFill>
                <a:latin typeface="微软雅黑" panose="020B0503020204020204" charset="-122"/>
                <a:cs typeface="微软雅黑" panose="020B0503020204020204" charset="-122"/>
              </a:rPr>
              <a:t>：</a:t>
            </a:r>
            <a:r>
              <a:rPr b="1" spc="-280" dirty="0">
                <a:solidFill>
                  <a:schemeClr val="tx1">
                    <a:lumMod val="75000"/>
                    <a:lumOff val="25000"/>
                  </a:schemeClr>
                </a:solidFill>
                <a:latin typeface="微软雅黑" panose="020B0503020204020204" charset="-122"/>
                <a:cs typeface="微软雅黑" panose="020B0503020204020204" charset="-122"/>
              </a:rPr>
              <a:t> </a:t>
            </a:r>
            <a:endParaRPr dirty="0">
              <a:solidFill>
                <a:schemeClr val="tx1">
                  <a:lumMod val="75000"/>
                  <a:lumOff val="25000"/>
                </a:schemeClr>
              </a:solidFill>
              <a:latin typeface="微软雅黑" panose="020B0503020204020204" charset="-122"/>
              <a:cs typeface="微软雅黑" panose="020B0503020204020204" charset="-122"/>
            </a:endParaRPr>
          </a:p>
          <a:p>
            <a:pPr marL="12700">
              <a:lnSpc>
                <a:spcPts val="1900"/>
              </a:lnSpc>
            </a:pPr>
            <a:r>
              <a:rPr u="heavy" spc="35" dirty="0">
                <a:solidFill>
                  <a:schemeClr val="tx1">
                    <a:lumMod val="75000"/>
                    <a:lumOff val="25000"/>
                  </a:schemeClr>
                </a:solidFill>
                <a:latin typeface="微软雅黑" panose="020B0503020204020204" charset="-122"/>
                <a:cs typeface="微软雅黑" panose="020B0503020204020204" charset="-122"/>
                <a:hlinkClick r:id="rId1"/>
              </a:rPr>
              <a:t>ww</a:t>
            </a:r>
            <a:r>
              <a:rPr u="heavy" spc="-65" dirty="0">
                <a:solidFill>
                  <a:schemeClr val="tx1">
                    <a:lumMod val="75000"/>
                    <a:lumOff val="25000"/>
                  </a:schemeClr>
                </a:solidFill>
                <a:latin typeface="微软雅黑" panose="020B0503020204020204" charset="-122"/>
                <a:cs typeface="微软雅黑" panose="020B0503020204020204" charset="-122"/>
                <a:hlinkClick r:id="rId1"/>
              </a:rPr>
              <a:t>w</a:t>
            </a:r>
            <a:r>
              <a:rPr u="heavy" spc="10" dirty="0">
                <a:solidFill>
                  <a:schemeClr val="tx1">
                    <a:lumMod val="75000"/>
                    <a:lumOff val="25000"/>
                  </a:schemeClr>
                </a:solidFill>
                <a:latin typeface="微软雅黑" panose="020B0503020204020204" charset="-122"/>
                <a:cs typeface="微软雅黑" panose="020B0503020204020204" charset="-122"/>
                <a:hlinkClick r:id="rId1"/>
              </a:rPr>
              <a:t>.</a:t>
            </a:r>
            <a:r>
              <a:rPr u="heavy" spc="-45" dirty="0">
                <a:solidFill>
                  <a:schemeClr val="tx1">
                    <a:lumMod val="75000"/>
                    <a:lumOff val="25000"/>
                  </a:schemeClr>
                </a:solidFill>
                <a:latin typeface="微软雅黑" panose="020B0503020204020204" charset="-122"/>
                <a:cs typeface="微软雅黑" panose="020B0503020204020204" charset="-122"/>
                <a:hlinkClick r:id="rId1"/>
              </a:rPr>
              <a:t>s</a:t>
            </a:r>
            <a:r>
              <a:rPr u="heavy" spc="10" dirty="0">
                <a:solidFill>
                  <a:schemeClr val="tx1">
                    <a:lumMod val="75000"/>
                    <a:lumOff val="25000"/>
                  </a:schemeClr>
                </a:solidFill>
                <a:latin typeface="微软雅黑" panose="020B0503020204020204" charset="-122"/>
                <a:cs typeface="微软雅黑" panose="020B0503020204020204" charset="-122"/>
                <a:hlinkClick r:id="rId1"/>
              </a:rPr>
              <a:t>hz</a:t>
            </a:r>
            <a:r>
              <a:rPr u="heavy" spc="-25" dirty="0">
                <a:solidFill>
                  <a:schemeClr val="tx1">
                    <a:lumMod val="75000"/>
                    <a:lumOff val="25000"/>
                  </a:schemeClr>
                </a:solidFill>
                <a:latin typeface="微软雅黑" panose="020B0503020204020204" charset="-122"/>
                <a:cs typeface="微软雅黑" panose="020B0503020204020204" charset="-122"/>
                <a:hlinkClick r:id="rId1"/>
              </a:rPr>
              <a:t>g</a:t>
            </a:r>
            <a:r>
              <a:rPr u="heavy" spc="10" dirty="0">
                <a:solidFill>
                  <a:schemeClr val="tx1">
                    <a:lumMod val="75000"/>
                    <a:lumOff val="25000"/>
                  </a:schemeClr>
                </a:solidFill>
                <a:latin typeface="微软雅黑" panose="020B0503020204020204" charset="-122"/>
                <a:cs typeface="微软雅黑" panose="020B0503020204020204" charset="-122"/>
                <a:hlinkClick r:id="rId1"/>
              </a:rPr>
              <a:t>h.</a:t>
            </a:r>
            <a:r>
              <a:rPr u="heavy" spc="-20" dirty="0">
                <a:solidFill>
                  <a:schemeClr val="tx1">
                    <a:lumMod val="75000"/>
                    <a:lumOff val="25000"/>
                  </a:schemeClr>
                </a:solidFill>
                <a:latin typeface="微软雅黑" panose="020B0503020204020204" charset="-122"/>
                <a:cs typeface="微软雅黑" panose="020B0503020204020204" charset="-122"/>
                <a:hlinkClick r:id="rId1"/>
              </a:rPr>
              <a:t>o</a:t>
            </a:r>
            <a:r>
              <a:rPr u="heavy" spc="-15" dirty="0">
                <a:solidFill>
                  <a:schemeClr val="tx1">
                    <a:lumMod val="75000"/>
                    <a:lumOff val="25000"/>
                  </a:schemeClr>
                </a:solidFill>
                <a:latin typeface="微软雅黑" panose="020B0503020204020204" charset="-122"/>
                <a:cs typeface="微软雅黑" panose="020B0503020204020204" charset="-122"/>
                <a:hlinkClick r:id="rId1"/>
              </a:rPr>
              <a:t>r</a:t>
            </a:r>
            <a:r>
              <a:rPr u="heavy" dirty="0">
                <a:solidFill>
                  <a:schemeClr val="tx1">
                    <a:lumMod val="75000"/>
                    <a:lumOff val="25000"/>
                  </a:schemeClr>
                </a:solidFill>
                <a:latin typeface="微软雅黑" panose="020B0503020204020204" charset="-122"/>
                <a:cs typeface="微软雅黑" panose="020B0503020204020204" charset="-122"/>
                <a:hlinkClick r:id="rId1"/>
              </a:rPr>
              <a:t>g</a:t>
            </a:r>
            <a:endParaRPr dirty="0">
              <a:solidFill>
                <a:schemeClr val="tx1">
                  <a:lumMod val="75000"/>
                  <a:lumOff val="25000"/>
                </a:schemeClr>
              </a:solidFill>
              <a:latin typeface="微软雅黑" panose="020B0503020204020204" charset="-122"/>
              <a:cs typeface="微软雅黑" panose="020B0503020204020204" charset="-122"/>
            </a:endParaRPr>
          </a:p>
          <a:p>
            <a:pPr marL="12700">
              <a:lnSpc>
                <a:spcPts val="1910"/>
              </a:lnSpc>
            </a:pPr>
            <a:r>
              <a:rPr b="1" spc="200" dirty="0">
                <a:solidFill>
                  <a:schemeClr val="tx1">
                    <a:lumMod val="75000"/>
                    <a:lumOff val="25000"/>
                  </a:schemeClr>
                </a:solidFill>
                <a:latin typeface="微软雅黑" panose="020B0503020204020204" charset="-122"/>
                <a:cs typeface="微软雅黑" panose="020B0503020204020204" charset="-122"/>
              </a:rPr>
              <a:t>点</a:t>
            </a:r>
            <a:r>
              <a:rPr b="1" dirty="0">
                <a:solidFill>
                  <a:schemeClr val="tx1">
                    <a:lumMod val="75000"/>
                    <a:lumOff val="25000"/>
                  </a:schemeClr>
                </a:solidFill>
                <a:latin typeface="微软雅黑" panose="020B0503020204020204" charset="-122"/>
                <a:cs typeface="微软雅黑" panose="020B0503020204020204" charset="-122"/>
              </a:rPr>
              <a:t>击</a:t>
            </a:r>
            <a:r>
              <a:rPr b="1" spc="-2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上海工会网</a:t>
            </a:r>
            <a:r>
              <a:rPr b="1" dirty="0">
                <a:solidFill>
                  <a:schemeClr val="tx1">
                    <a:lumMod val="75000"/>
                    <a:lumOff val="25000"/>
                  </a:schemeClr>
                </a:solidFill>
                <a:latin typeface="微软雅黑" panose="020B0503020204020204" charset="-122"/>
                <a:cs typeface="微软雅黑" panose="020B0503020204020204" charset="-122"/>
              </a:rPr>
              <a:t>上</a:t>
            </a:r>
            <a:r>
              <a:rPr b="1" spc="-2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工</a:t>
            </a:r>
            <a:r>
              <a:rPr b="1" dirty="0">
                <a:solidFill>
                  <a:schemeClr val="tx1">
                    <a:lumMod val="75000"/>
                    <a:lumOff val="25000"/>
                  </a:schemeClr>
                </a:solidFill>
                <a:latin typeface="微软雅黑" panose="020B0503020204020204" charset="-122"/>
                <a:cs typeface="微软雅黑" panose="020B0503020204020204" charset="-122"/>
              </a:rPr>
              <a:t>作</a:t>
            </a:r>
            <a:r>
              <a:rPr b="1" spc="-180" dirty="0">
                <a:solidFill>
                  <a:schemeClr val="tx1">
                    <a:lumMod val="75000"/>
                    <a:lumOff val="25000"/>
                  </a:schemeClr>
                </a:solidFill>
                <a:latin typeface="微软雅黑" panose="020B0503020204020204" charset="-122"/>
                <a:cs typeface="微软雅黑" panose="020B0503020204020204" charset="-122"/>
              </a:rPr>
              <a:t> </a:t>
            </a:r>
            <a:r>
              <a:rPr b="1" spc="200" dirty="0">
                <a:solidFill>
                  <a:schemeClr val="tx1">
                    <a:lumMod val="75000"/>
                    <a:lumOff val="25000"/>
                  </a:schemeClr>
                </a:solidFill>
                <a:latin typeface="微软雅黑" panose="020B0503020204020204" charset="-122"/>
                <a:cs typeface="微软雅黑" panose="020B0503020204020204" charset="-122"/>
              </a:rPr>
              <a:t>平</a:t>
            </a:r>
            <a:r>
              <a:rPr b="1" dirty="0">
                <a:solidFill>
                  <a:schemeClr val="tx1">
                    <a:lumMod val="75000"/>
                    <a:lumOff val="25000"/>
                  </a:schemeClr>
                </a:solidFill>
                <a:latin typeface="微软雅黑" panose="020B0503020204020204" charset="-122"/>
                <a:cs typeface="微软雅黑" panose="020B0503020204020204" charset="-122"/>
              </a:rPr>
              <a:t>台</a:t>
            </a:r>
            <a:r>
              <a:rPr b="1" spc="-280" dirty="0">
                <a:solidFill>
                  <a:schemeClr val="tx1">
                    <a:lumMod val="75000"/>
                    <a:lumOff val="25000"/>
                  </a:schemeClr>
                </a:solidFill>
                <a:latin typeface="微软雅黑" panose="020B0503020204020204" charset="-122"/>
                <a:cs typeface="微软雅黑" panose="020B0503020204020204" charset="-122"/>
              </a:rPr>
              <a:t> </a:t>
            </a:r>
            <a:endParaRPr b="1" spc="-280" dirty="0">
              <a:solidFill>
                <a:schemeClr val="tx1">
                  <a:lumMod val="75000"/>
                  <a:lumOff val="25000"/>
                </a:schemeClr>
              </a:solidFill>
              <a:latin typeface="微软雅黑" panose="020B0503020204020204" charset="-122"/>
              <a:cs typeface="微软雅黑" panose="020B0503020204020204" charset="-122"/>
            </a:endParaRPr>
          </a:p>
        </p:txBody>
      </p:sp>
      <p:sp>
        <p:nvSpPr>
          <p:cNvPr id="17" name="object 6"/>
          <p:cNvSpPr/>
          <p:nvPr/>
        </p:nvSpPr>
        <p:spPr>
          <a:xfrm>
            <a:off x="4610100" y="1760220"/>
            <a:ext cx="6337300" cy="4775199"/>
          </a:xfrm>
          <a:prstGeom prst="rect">
            <a:avLst/>
          </a:prstGeom>
          <a:blipFill>
            <a:blip r:embed="rId2" cstate="print"/>
            <a:stretch>
              <a:fillRect/>
            </a:stretch>
          </a:blipFill>
        </p:spPr>
        <p:txBody>
          <a:bodyPr wrap="square" lIns="0" tIns="0" rIns="0" bIns="0" rtlCol="0"/>
          <a:p/>
        </p:txBody>
      </p:sp>
      <p:sp>
        <p:nvSpPr>
          <p:cNvPr id="18" name="object 7"/>
          <p:cNvSpPr txBox="1"/>
          <p:nvPr/>
        </p:nvSpPr>
        <p:spPr>
          <a:xfrm>
            <a:off x="2959309" y="4568092"/>
            <a:ext cx="838200" cy="432434"/>
          </a:xfrm>
          <a:prstGeom prst="rect">
            <a:avLst/>
          </a:prstGeom>
        </p:spPr>
        <p:txBody>
          <a:bodyPr vert="horz" wrap="square" lIns="0" tIns="0" rIns="0" bIns="0" rtlCol="0">
            <a:spAutoFit/>
          </a:bodyPr>
          <a:p>
            <a:pPr marL="12700">
              <a:lnSpc>
                <a:spcPct val="100000"/>
              </a:lnSpc>
            </a:pPr>
            <a:r>
              <a:rPr sz="3200" b="1" dirty="0">
                <a:solidFill>
                  <a:srgbClr val="FF0000"/>
                </a:solidFill>
                <a:latin typeface="微软雅黑" panose="020B0503020204020204" charset="-122"/>
                <a:cs typeface="微软雅黑" panose="020B0503020204020204" charset="-122"/>
              </a:rPr>
              <a:t>点击</a:t>
            </a:r>
            <a:endParaRPr sz="3200">
              <a:latin typeface="微软雅黑" panose="020B0503020204020204" charset="-122"/>
              <a:cs typeface="微软雅黑" panose="020B0503020204020204" charset="-122"/>
            </a:endParaRPr>
          </a:p>
        </p:txBody>
      </p:sp>
      <p:sp>
        <p:nvSpPr>
          <p:cNvPr id="19" name="object 8"/>
          <p:cNvSpPr/>
          <p:nvPr/>
        </p:nvSpPr>
        <p:spPr>
          <a:xfrm>
            <a:off x="3797570" y="4810432"/>
            <a:ext cx="996950" cy="190500"/>
          </a:xfrm>
          <a:custGeom>
            <a:avLst/>
            <a:gdLst/>
            <a:ahLst/>
            <a:cxnLst/>
            <a:rect l="l" t="t" r="r" b="b"/>
            <a:pathLst>
              <a:path w="996950" h="190500">
                <a:moveTo>
                  <a:pt x="3270" y="21922"/>
                </a:moveTo>
                <a:lnTo>
                  <a:pt x="0" y="85411"/>
                </a:lnTo>
                <a:lnTo>
                  <a:pt x="805068" y="126977"/>
                </a:lnTo>
                <a:lnTo>
                  <a:pt x="801797" y="190465"/>
                </a:lnTo>
                <a:lnTo>
                  <a:pt x="996952" y="105055"/>
                </a:lnTo>
                <a:lnTo>
                  <a:pt x="923618" y="63488"/>
                </a:lnTo>
                <a:lnTo>
                  <a:pt x="808339" y="63488"/>
                </a:lnTo>
                <a:lnTo>
                  <a:pt x="3270" y="21922"/>
                </a:lnTo>
                <a:close/>
              </a:path>
              <a:path w="996950" h="190500">
                <a:moveTo>
                  <a:pt x="811610" y="0"/>
                </a:moveTo>
                <a:lnTo>
                  <a:pt x="808339" y="63488"/>
                </a:lnTo>
                <a:lnTo>
                  <a:pt x="923618" y="63488"/>
                </a:lnTo>
                <a:lnTo>
                  <a:pt x="811610" y="0"/>
                </a:lnTo>
                <a:close/>
              </a:path>
            </a:pathLst>
          </a:custGeom>
          <a:solidFill>
            <a:srgbClr val="FF0000"/>
          </a:solidFill>
        </p:spPr>
        <p:txBody>
          <a:bodyPr wrap="square" lIns="0" tIns="0" rIns="0" bIns="0" rtlCol="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44" name="矩形 43"/>
          <p:cNvSpPr/>
          <p:nvPr/>
        </p:nvSpPr>
        <p:spPr>
          <a:xfrm>
            <a:off x="2157729" y="1765291"/>
            <a:ext cx="6376670"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已有账号的单位，在申工通</a:t>
            </a:r>
            <a:r>
              <a:rPr lang="zh-CN" altLang="en-US" b="1" spc="-10" dirty="0">
                <a:solidFill>
                  <a:schemeClr val="tx1">
                    <a:lumMod val="75000"/>
                    <a:lumOff val="25000"/>
                  </a:schemeClr>
                </a:solidFill>
                <a:latin typeface="微软雅黑" panose="020B0503020204020204" charset="-122"/>
                <a:ea typeface="微软雅黑" panose="020B0503020204020204" charset="-122"/>
                <a:cs typeface="MS Mincho"/>
              </a:rPr>
              <a:t>互联网平台</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页面点击登录</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登录管理平台系统网址：</a:t>
            </a:r>
            <a:r>
              <a:rPr lang="en-US" altLang="zh-CN" b="1" u="sng" dirty="0">
                <a:solidFill>
                  <a:schemeClr val="tx1">
                    <a:lumMod val="75000"/>
                    <a:lumOff val="25000"/>
                  </a:schemeClr>
                </a:solidFill>
                <a:latin typeface="微软雅黑" panose="020B0503020204020204" charset="-122"/>
                <a:ea typeface="微软雅黑" panose="020B0503020204020204" charset="-122"/>
                <a:hlinkClick r:id="rId1"/>
              </a:rPr>
              <a:t>http://sgt.shzgh.org/Index.aspx</a:t>
            </a:r>
            <a:endParaRPr lang="en-US" altLang="zh-CN" b="1" u="sng"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hlinkClick r:id="rId1"/>
            </a:endParaRPr>
          </a:p>
        </p:txBody>
      </p:sp>
      <p:pic>
        <p:nvPicPr>
          <p:cNvPr id="45" name="图片 44"/>
          <p:cNvPicPr/>
          <p:nvPr/>
        </p:nvPicPr>
        <p:blipFill>
          <a:blip r:embed="rId2"/>
          <a:stretch>
            <a:fillRect/>
          </a:stretch>
        </p:blipFill>
        <p:spPr>
          <a:xfrm>
            <a:off x="2026920" y="2478405"/>
            <a:ext cx="7628255" cy="4109720"/>
          </a:xfrm>
          <a:prstGeom prst="rect">
            <a:avLst/>
          </a:prstGeom>
        </p:spPr>
      </p:pic>
      <p:sp>
        <p:nvSpPr>
          <p:cNvPr id="4" name="object 7"/>
          <p:cNvSpPr txBox="1"/>
          <p:nvPr/>
        </p:nvSpPr>
        <p:spPr>
          <a:xfrm>
            <a:off x="9902186" y="2937307"/>
            <a:ext cx="1346200" cy="750570"/>
          </a:xfrm>
          <a:prstGeom prst="rect">
            <a:avLst/>
          </a:prstGeom>
        </p:spPr>
        <p:txBody>
          <a:bodyPr vert="horz" wrap="square" lIns="0" tIns="0" rIns="0" bIns="0" rtlCol="0">
            <a:spAutoFit/>
          </a:bodyPr>
          <a:p>
            <a:pPr marL="12700" marR="5080">
              <a:lnSpc>
                <a:spcPts val="3100"/>
              </a:lnSpc>
            </a:pPr>
            <a:r>
              <a:rPr sz="2600" b="1" dirty="0">
                <a:solidFill>
                  <a:srgbClr val="C00000"/>
                </a:solidFill>
                <a:latin typeface="微软雅黑" panose="020B0503020204020204" charset="-122"/>
                <a:cs typeface="微软雅黑" panose="020B0503020204020204" charset="-122"/>
              </a:rPr>
              <a:t>点击登录 按钮</a:t>
            </a:r>
            <a:endParaRPr sz="2600" b="1" dirty="0">
              <a:solidFill>
                <a:srgbClr val="C00000"/>
              </a:solidFill>
              <a:latin typeface="微软雅黑" panose="020B0503020204020204" charset="-122"/>
              <a:cs typeface="微软雅黑" panose="020B0503020204020204" charset="-122"/>
            </a:endParaRPr>
          </a:p>
        </p:txBody>
      </p:sp>
      <p:sp>
        <p:nvSpPr>
          <p:cNvPr id="11" name="object 8"/>
          <p:cNvSpPr/>
          <p:nvPr/>
        </p:nvSpPr>
        <p:spPr>
          <a:xfrm rot="20280000">
            <a:off x="7824470" y="2685415"/>
            <a:ext cx="1988820" cy="863600"/>
          </a:xfrm>
          <a:custGeom>
            <a:avLst/>
            <a:gdLst/>
            <a:ahLst/>
            <a:cxnLst/>
            <a:rect l="l" t="t" r="r" b="b"/>
            <a:pathLst>
              <a:path w="1050925" h="467995">
                <a:moveTo>
                  <a:pt x="333617" y="117829"/>
                </a:moveTo>
                <a:lnTo>
                  <a:pt x="164612" y="117829"/>
                </a:lnTo>
                <a:lnTo>
                  <a:pt x="1027049" y="467897"/>
                </a:lnTo>
                <a:lnTo>
                  <a:pt x="1050908" y="408981"/>
                </a:lnTo>
                <a:lnTo>
                  <a:pt x="333617" y="117829"/>
                </a:lnTo>
                <a:close/>
              </a:path>
              <a:path w="1050925" h="467995">
                <a:moveTo>
                  <a:pt x="212331" y="0"/>
                </a:moveTo>
                <a:lnTo>
                  <a:pt x="0" y="16711"/>
                </a:lnTo>
                <a:lnTo>
                  <a:pt x="140752" y="176744"/>
                </a:lnTo>
                <a:lnTo>
                  <a:pt x="164612" y="117829"/>
                </a:lnTo>
                <a:lnTo>
                  <a:pt x="333617" y="117829"/>
                </a:lnTo>
                <a:lnTo>
                  <a:pt x="188471" y="58914"/>
                </a:lnTo>
                <a:lnTo>
                  <a:pt x="212331" y="0"/>
                </a:lnTo>
                <a:close/>
              </a:path>
            </a:pathLst>
          </a:custGeom>
          <a:solidFill>
            <a:srgbClr val="C00000"/>
          </a:solidFill>
        </p:spPr>
        <p:txBody>
          <a:bodyPr wrap="square" lIns="0" tIns="0" rIns="0" bIns="0" rtlCol="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pic>
        <p:nvPicPr>
          <p:cNvPr id="7" name="图片 6"/>
          <p:cNvPicPr/>
          <p:nvPr/>
        </p:nvPicPr>
        <p:blipFill>
          <a:blip r:embed="rId1"/>
          <a:stretch>
            <a:fillRect/>
          </a:stretch>
        </p:blipFill>
        <p:spPr>
          <a:xfrm>
            <a:off x="1448435" y="2066925"/>
            <a:ext cx="9454515" cy="4892040"/>
          </a:xfrm>
          <a:prstGeom prst="rect">
            <a:avLst/>
          </a:prstGeom>
        </p:spPr>
      </p:pic>
      <p:sp>
        <p:nvSpPr>
          <p:cNvPr id="5" name="矩形 4"/>
          <p:cNvSpPr/>
          <p:nvPr/>
        </p:nvSpPr>
        <p:spPr>
          <a:xfrm>
            <a:off x="1448435" y="6142990"/>
            <a:ext cx="1116965" cy="35941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274569" y="1421765"/>
            <a:ext cx="7498080"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基层登录后，选择会员服务卡管理</a:t>
            </a:r>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参保信息管理</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dirty="0">
                <a:solidFill>
                  <a:schemeClr val="tx1">
                    <a:lumMod val="75000"/>
                    <a:lumOff val="25000"/>
                  </a:schemeClr>
                </a:solidFill>
                <a:latin typeface="微软雅黑" panose="020B0503020204020204" charset="-122"/>
                <a:ea typeface="微软雅黑" panose="020B0503020204020204" charset="-122"/>
              </a:rPr>
              <a:t>三种参保方式：集中参保办理，有卡无保人员办理，新办卡人员参保办理</a:t>
            </a:r>
            <a:endParaRPr lang="zh-CN" altLang="en-US" b="1" dirty="0">
              <a:solidFill>
                <a:schemeClr val="tx1">
                  <a:lumMod val="75000"/>
                  <a:lumOff val="25000"/>
                </a:schemeClr>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2"/>
          <a:stretch>
            <a:fillRect/>
          </a:stretch>
        </p:blipFill>
        <p:spPr>
          <a:xfrm>
            <a:off x="1529080" y="5436235"/>
            <a:ext cx="939165" cy="21907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nvPr/>
        </p:nvPicPr>
        <p:blipFill>
          <a:blip r:embed="rId1"/>
          <a:stretch>
            <a:fillRect/>
          </a:stretch>
        </p:blipFill>
        <p:spPr>
          <a:xfrm>
            <a:off x="774065" y="2251710"/>
            <a:ext cx="10445115" cy="5498465"/>
          </a:xfrm>
          <a:prstGeom prst="rect">
            <a:avLst/>
          </a:prstGeom>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4" name="矩形 3"/>
          <p:cNvSpPr/>
          <p:nvPr/>
        </p:nvSpPr>
        <p:spPr>
          <a:xfrm>
            <a:off x="3183255" y="3909060"/>
            <a:ext cx="2912745" cy="51752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831590" y="5666105"/>
            <a:ext cx="1116965" cy="35941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942974" y="1328420"/>
            <a:ext cx="9555480" cy="92202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点击新办卡人员参保办理，可以看到新办卡人员本年度的参保信息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下拉选择保障类型，同一保障年度只能选择一个保障类型</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之后可看到保障费用，市总划拨和区局、各级工会和基层单位缴费情况（显示费用为总金额）</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6" name="图片 5"/>
          <p:cNvPicPr>
            <a:picLocks noChangeAspect="1"/>
          </p:cNvPicPr>
          <p:nvPr/>
        </p:nvPicPr>
        <p:blipFill>
          <a:blip r:embed="rId2"/>
          <a:stretch>
            <a:fillRect/>
          </a:stretch>
        </p:blipFill>
        <p:spPr>
          <a:xfrm>
            <a:off x="882650" y="6061710"/>
            <a:ext cx="993140" cy="231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pic>
        <p:nvPicPr>
          <p:cNvPr id="4" name="图片 3" descr="QQ截图20190523092447"/>
          <p:cNvPicPr>
            <a:picLocks noChangeAspect="1"/>
          </p:cNvPicPr>
          <p:nvPr/>
        </p:nvPicPr>
        <p:blipFill>
          <a:blip r:embed="rId1"/>
          <a:stretch>
            <a:fillRect/>
          </a:stretch>
        </p:blipFill>
        <p:spPr>
          <a:xfrm>
            <a:off x="817245" y="1643380"/>
            <a:ext cx="13893800" cy="681926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804545" y="2151380"/>
            <a:ext cx="10907395" cy="5728970"/>
          </a:xfrm>
          <a:prstGeom prst="rect">
            <a:avLst/>
          </a:prstGeom>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5" name="矩形 4"/>
          <p:cNvSpPr/>
          <p:nvPr/>
        </p:nvSpPr>
        <p:spPr>
          <a:xfrm>
            <a:off x="2579370" y="3958590"/>
            <a:ext cx="8667115" cy="7753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2797809" y="1417320"/>
            <a:ext cx="5897880"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点击提交至区局审核</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之后基层可在保障信息查询中查看已提交区局的保障信息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8" name="图片 7"/>
          <p:cNvPicPr>
            <a:picLocks noChangeAspect="1"/>
          </p:cNvPicPr>
          <p:nvPr/>
        </p:nvPicPr>
        <p:blipFill>
          <a:blip r:embed="rId2"/>
          <a:stretch>
            <a:fillRect/>
          </a:stretch>
        </p:blipFill>
        <p:spPr>
          <a:xfrm>
            <a:off x="927100" y="6111875"/>
            <a:ext cx="1045210" cy="24384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6" name="矩形 5"/>
          <p:cNvSpPr/>
          <p:nvPr/>
        </p:nvSpPr>
        <p:spPr>
          <a:xfrm>
            <a:off x="4096384" y="1328420"/>
            <a:ext cx="4297680" cy="645160"/>
          </a:xfrm>
          <a:prstGeom prst="rect">
            <a:avLst/>
          </a:prstGeom>
        </p:spPr>
        <p:txBody>
          <a:bodyPr wrap="none">
            <a:spAutoFit/>
          </a:bodyPr>
          <a:p>
            <a:pPr algn="l"/>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hlinkClick r:id="rId1"/>
              </a:rPr>
              <a:t>http://10.0.112.134/Login.aspx</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pPr algn="l"/>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浏览器上输入地址</a:t>
            </a:r>
            <a:r>
              <a:rPr lang="zh-CN" altLang="en-US" b="1" kern="10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，登录申</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rPr>
              <a:t>工通工作平台</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sym typeface="+mn-ea"/>
            </a:endParaRPr>
          </a:p>
        </p:txBody>
      </p:sp>
      <p:pic>
        <p:nvPicPr>
          <p:cNvPr id="7" name="图片 6"/>
          <p:cNvPicPr>
            <a:picLocks noChangeAspect="1"/>
          </p:cNvPicPr>
          <p:nvPr/>
        </p:nvPicPr>
        <p:blipFill>
          <a:blip r:embed="rId2"/>
          <a:stretch>
            <a:fillRect/>
          </a:stretch>
        </p:blipFill>
        <p:spPr>
          <a:xfrm>
            <a:off x="1390650" y="1973580"/>
            <a:ext cx="9410065" cy="486854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tretch>
            <a:fillRect/>
          </a:stretch>
        </p:blipFill>
        <p:spPr>
          <a:xfrm>
            <a:off x="417830" y="1973580"/>
            <a:ext cx="10696575" cy="5319395"/>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718820" y="5946775"/>
            <a:ext cx="1116965" cy="35941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769235" y="4048125"/>
            <a:ext cx="1613535" cy="50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1683384" y="1328380"/>
            <a:ext cx="8512175"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进入首页后，点击会员服务卡保障管理</a:t>
            </a:r>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参保信息审核菜单，进入参保信息审核首页</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选择框选择要审批的参保信息，点击提交已选中的参保信息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6" name="图片 5"/>
          <p:cNvPicPr>
            <a:picLocks noChangeAspect="1"/>
          </p:cNvPicPr>
          <p:nvPr/>
        </p:nvPicPr>
        <p:blipFill>
          <a:blip r:embed="rId2"/>
          <a:stretch>
            <a:fillRect/>
          </a:stretch>
        </p:blipFill>
        <p:spPr>
          <a:xfrm>
            <a:off x="2148840" y="2738755"/>
            <a:ext cx="10074275" cy="466280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718820" y="5946775"/>
            <a:ext cx="1116965" cy="35941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769235" y="4048125"/>
            <a:ext cx="1613535" cy="50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1683384" y="1328380"/>
            <a:ext cx="8512175"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进入首页后，点击会员服务卡保障管理</a:t>
            </a:r>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参保信息审核菜单，进入参保信息审核首页</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选择框选择要审批的参保信息，点击提交已选中的参保信息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5" name="图片 4"/>
          <p:cNvPicPr>
            <a:picLocks noChangeAspect="1"/>
          </p:cNvPicPr>
          <p:nvPr/>
        </p:nvPicPr>
        <p:blipFill>
          <a:blip r:embed="rId1"/>
          <a:stretch>
            <a:fillRect/>
          </a:stretch>
        </p:blipFill>
        <p:spPr>
          <a:xfrm>
            <a:off x="556895" y="2052320"/>
            <a:ext cx="11077575" cy="4962525"/>
          </a:xfrm>
          <a:prstGeom prst="rect">
            <a:avLst/>
          </a:prstGeom>
        </p:spPr>
      </p:pic>
      <p:pic>
        <p:nvPicPr>
          <p:cNvPr id="10" name="图片 9"/>
          <p:cNvPicPr>
            <a:picLocks noChangeAspect="1"/>
          </p:cNvPicPr>
          <p:nvPr/>
        </p:nvPicPr>
        <p:blipFill>
          <a:blip r:embed="rId2"/>
          <a:stretch>
            <a:fillRect/>
          </a:stretch>
        </p:blipFill>
        <p:spPr>
          <a:xfrm>
            <a:off x="781685" y="5587365"/>
            <a:ext cx="208280" cy="20447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44" name="矩形 43"/>
          <p:cNvSpPr/>
          <p:nvPr/>
        </p:nvSpPr>
        <p:spPr>
          <a:xfrm>
            <a:off x="1683384" y="1328380"/>
            <a:ext cx="8512175"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进入首页后，点击会员服务卡保障管理</a:t>
            </a:r>
            <a:r>
              <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a:t>
            </a:r>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参保信息审核菜单，进入参保信息审核首页</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选择框选择要审批的参保信息，点击提交已选中的参保信息</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6" name="图片 5"/>
          <p:cNvPicPr>
            <a:picLocks noChangeAspect="1"/>
          </p:cNvPicPr>
          <p:nvPr/>
        </p:nvPicPr>
        <p:blipFill>
          <a:blip r:embed="rId1"/>
          <a:stretch>
            <a:fillRect/>
          </a:stretch>
        </p:blipFill>
        <p:spPr>
          <a:xfrm>
            <a:off x="877570" y="2137410"/>
            <a:ext cx="10648950" cy="4448810"/>
          </a:xfrm>
          <a:prstGeom prst="rect">
            <a:avLst/>
          </a:prstGeom>
        </p:spPr>
      </p:pic>
      <p:pic>
        <p:nvPicPr>
          <p:cNvPr id="10" name="图片 9"/>
          <p:cNvPicPr>
            <a:picLocks noChangeAspect="1"/>
          </p:cNvPicPr>
          <p:nvPr/>
        </p:nvPicPr>
        <p:blipFill>
          <a:blip r:embed="rId2"/>
          <a:stretch>
            <a:fillRect/>
          </a:stretch>
        </p:blipFill>
        <p:spPr>
          <a:xfrm>
            <a:off x="5582285" y="4653915"/>
            <a:ext cx="208280" cy="20447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44" name="矩形 43"/>
          <p:cNvSpPr/>
          <p:nvPr/>
        </p:nvSpPr>
        <p:spPr>
          <a:xfrm>
            <a:off x="2004059" y="1349335"/>
            <a:ext cx="8183880" cy="64516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点击勾选框，点击提交已选中的参保信息，弹出框中填写当前批次经办人信息，</a:t>
            </a:r>
            <a:endParaRPr lang="en-US" altLang="zh-CN"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确认无误后提交至职保中心</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pic>
        <p:nvPicPr>
          <p:cNvPr id="6" name="图片 5"/>
          <p:cNvPicPr>
            <a:picLocks noChangeAspect="1"/>
          </p:cNvPicPr>
          <p:nvPr/>
        </p:nvPicPr>
        <p:blipFill>
          <a:blip r:embed="rId1"/>
          <a:stretch>
            <a:fillRect/>
          </a:stretch>
        </p:blipFill>
        <p:spPr>
          <a:xfrm>
            <a:off x="1167765" y="1994535"/>
            <a:ext cx="9526905" cy="551561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tretch>
            <a:fillRect/>
          </a:stretch>
        </p:blipFill>
        <p:spPr>
          <a:xfrm>
            <a:off x="717550" y="1886585"/>
            <a:ext cx="10757535" cy="5368290"/>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1025525" y="6209665"/>
            <a:ext cx="1078230" cy="24193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3773169" y="1443950"/>
            <a:ext cx="49834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审批后的批次信息，点击参保信息查询菜单显示</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stretch>
            <a:fillRect/>
          </a:stretch>
        </p:blipFill>
        <p:spPr>
          <a:xfrm>
            <a:off x="843915" y="2014855"/>
            <a:ext cx="10504170" cy="5398135"/>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2698750" y="3332480"/>
            <a:ext cx="1266825" cy="4298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2869564" y="1487130"/>
            <a:ext cx="58978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职保中心反馈后，即可上传缴费凭证，点击缴费凭证管理</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
        <p:nvSpPr>
          <p:cNvPr id="4" name="矩形 3"/>
          <p:cNvSpPr/>
          <p:nvPr/>
        </p:nvSpPr>
        <p:spPr>
          <a:xfrm>
            <a:off x="8232775" y="3762375"/>
            <a:ext cx="1066165" cy="74739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tretch>
            <a:fillRect/>
          </a:stretch>
        </p:blipFill>
        <p:spPr>
          <a:xfrm>
            <a:off x="529590" y="2001520"/>
            <a:ext cx="11132820" cy="5677535"/>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2430145" y="3719830"/>
            <a:ext cx="1405255" cy="5289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3435349" y="1552535"/>
            <a:ext cx="49834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当前页面显示缴费凭证列表，点击上传缴费凭证</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stretch>
            <a:fillRect/>
          </a:stretch>
        </p:blipFill>
        <p:spPr>
          <a:xfrm>
            <a:off x="772160" y="1789430"/>
            <a:ext cx="10311130" cy="5040630"/>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6371590" y="5993130"/>
            <a:ext cx="1405255" cy="52895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1599564" y="1421090"/>
            <a:ext cx="81838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列表中显示职保中心已有反馈的批次，上传文件、输入文件名称，点击保存提交</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001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系统校验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勾选银行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73827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 name="流程图: 文档 2"/>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填写工会</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联系人及</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联系电话</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tretch>
            <a:fillRect/>
          </a:stretch>
        </p:blipFill>
        <p:spPr>
          <a:xfrm>
            <a:off x="849630" y="2098675"/>
            <a:ext cx="10013315" cy="4985385"/>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7046595" y="3699510"/>
            <a:ext cx="999490" cy="7766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2074544" y="1551900"/>
            <a:ext cx="70408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已上传缴费凭证的即显示凭证上传时间，之后等待职保中心核销反馈</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stretch>
            <a:fillRect/>
          </a:stretch>
        </p:blipFill>
        <p:spPr>
          <a:xfrm>
            <a:off x="902970" y="1975485"/>
            <a:ext cx="10167620" cy="5169535"/>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8893175" y="3600450"/>
            <a:ext cx="999490" cy="7766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矩形 43"/>
          <p:cNvSpPr/>
          <p:nvPr/>
        </p:nvSpPr>
        <p:spPr>
          <a:xfrm>
            <a:off x="2372994" y="1468080"/>
            <a:ext cx="77266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职保中心核销后即显示核销时间，之后点击批次详情，查看参保的过程日志</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962660" y="1869440"/>
            <a:ext cx="10109200" cy="5010785"/>
          </a:xfrm>
          <a:prstGeom prst="rect">
            <a:avLst/>
          </a:prstGeom>
          <a:noFill/>
          <a:ln w="9525">
            <a:noFill/>
          </a:ln>
        </p:spPr>
      </p:pic>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4" name="文本框 13"/>
          <p:cNvSpPr txBox="1"/>
          <p:nvPr/>
        </p:nvSpPr>
        <p:spPr>
          <a:xfrm>
            <a:off x="10694813" y="784273"/>
            <a:ext cx="1402080" cy="460375"/>
          </a:xfrm>
          <a:prstGeom prst="rect">
            <a:avLst/>
          </a:prstGeom>
          <a:noFill/>
        </p:spPr>
        <p:txBody>
          <a:bodyPr wrap="none" rtlCol="0">
            <a:spAutoFit/>
          </a:bodyPr>
          <a:p>
            <a:r>
              <a:rPr lang="zh-CN" altLang="en-US" sz="2400" b="1" dirty="0" smtClean="0">
                <a:solidFill>
                  <a:schemeClr val="bg1"/>
                </a:solidFill>
              </a:rPr>
              <a:t>操作演示</a:t>
            </a:r>
            <a:endParaRPr lang="zh-CN" altLang="en-US" sz="2400" b="1" dirty="0" smtClean="0">
              <a:solidFill>
                <a:schemeClr val="bg1"/>
              </a:solidFill>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矩形 7"/>
          <p:cNvSpPr/>
          <p:nvPr/>
        </p:nvSpPr>
        <p:spPr>
          <a:xfrm>
            <a:off x="2846705" y="5080000"/>
            <a:ext cx="3917950" cy="10541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4030979" y="1501100"/>
            <a:ext cx="3383280" cy="368300"/>
          </a:xfrm>
          <a:prstGeom prst="rect">
            <a:avLst/>
          </a:prstGeom>
        </p:spPr>
        <p:txBody>
          <a:bodyPr wrap="none">
            <a:spAutoFit/>
          </a:bodyPr>
          <a:p>
            <a:r>
              <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rPr>
              <a:t>日志列表显示当前状态参保完成</a:t>
            </a:r>
            <a:endParaRPr lang="zh-CN" altLang="en-US" b="1" kern="100" dirty="0">
              <a:solidFill>
                <a:schemeClr val="tx1">
                  <a:lumMod val="75000"/>
                  <a:lumOff val="25000"/>
                </a:schemeClr>
              </a:solidFill>
              <a:latin typeface="微软雅黑" panose="020B0503020204020204" charset="-122"/>
              <a:ea typeface="微软雅黑" panose="020B0503020204020204" charset="-122"/>
              <a:cs typeface="Times New Roman" panose="0202050305040509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grpSp>
        <p:nvGrpSpPr>
          <p:cNvPr id="11" name="组合 10"/>
          <p:cNvGrpSpPr/>
          <p:nvPr/>
        </p:nvGrpSpPr>
        <p:grpSpPr>
          <a:xfrm>
            <a:off x="2904215" y="2625725"/>
            <a:ext cx="2914650" cy="3604895"/>
            <a:chOff x="-934539" y="1261401"/>
            <a:chExt cx="6004283" cy="4940168"/>
          </a:xfrm>
          <a:solidFill>
            <a:srgbClr val="0D7A43"/>
          </a:solidFill>
        </p:grpSpPr>
        <p:sp>
          <p:nvSpPr>
            <p:cNvPr id="12" name="文本框 4"/>
            <p:cNvSpPr txBox="1"/>
            <p:nvPr/>
          </p:nvSpPr>
          <p:spPr>
            <a:xfrm>
              <a:off x="-934539" y="1261401"/>
              <a:ext cx="6002975" cy="968541"/>
            </a:xfrm>
            <a:prstGeom prst="rect">
              <a:avLst/>
            </a:prstGeom>
            <a:grpFill/>
          </p:spPr>
          <p:txBody>
            <a:bodyPr wrap="square" rtlCol="0">
              <a:spAutoFit/>
            </a:bodyPr>
            <a:p>
              <a:r>
                <a:rPr lang="en-US" altLang="zh-CN" sz="2400" dirty="0">
                  <a:solidFill>
                    <a:schemeClr val="tx1">
                      <a:lumMod val="75000"/>
                      <a:lumOff val="25000"/>
                    </a:schemeClr>
                  </a:solidFill>
                  <a:latin typeface="Berlin Sans FB Demi" panose="020E0802020502020306" pitchFamily="34" charset="0"/>
                </a:rPr>
                <a:t>     </a:t>
              </a:r>
              <a:r>
                <a:rPr lang="en-US" altLang="zh-CN" sz="2400" b="1" dirty="0">
                  <a:solidFill>
                    <a:schemeClr val="bg1"/>
                  </a:solidFill>
                  <a:latin typeface="微软雅黑" panose="020B0503020204020204" charset="-122"/>
                  <a:ea typeface="微软雅黑" panose="020B0503020204020204" charset="-122"/>
                </a:rPr>
                <a:t>Type </a:t>
              </a:r>
              <a:r>
                <a:rPr lang="en-US" altLang="zh-CN" sz="4000" b="1" dirty="0">
                  <a:solidFill>
                    <a:schemeClr val="bg1"/>
                  </a:solidFill>
                  <a:latin typeface="微软雅黑" panose="020B0503020204020204" charset="-122"/>
                  <a:ea typeface="微软雅黑" panose="020B0503020204020204" charset="-122"/>
                </a:rPr>
                <a:t>A</a:t>
              </a:r>
              <a:endParaRPr lang="en-US" altLang="zh-CN" sz="4000" b="1" dirty="0">
                <a:solidFill>
                  <a:schemeClr val="bg1"/>
                </a:solidFill>
                <a:latin typeface="微软雅黑" panose="020B0503020204020204" charset="-122"/>
                <a:ea typeface="微软雅黑" panose="020B0503020204020204" charset="-122"/>
              </a:endParaRPr>
            </a:p>
          </p:txBody>
        </p:sp>
        <p:sp>
          <p:nvSpPr>
            <p:cNvPr id="13" name="矩形 12"/>
            <p:cNvSpPr/>
            <p:nvPr/>
          </p:nvSpPr>
          <p:spPr>
            <a:xfrm>
              <a:off x="-933231" y="2229072"/>
              <a:ext cx="6002975" cy="39724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900">
                <a:solidFill>
                  <a:schemeClr val="bg1"/>
                </a:solidFill>
              </a:endParaRPr>
            </a:p>
          </p:txBody>
        </p:sp>
        <p:sp>
          <p:nvSpPr>
            <p:cNvPr id="6" name="文本框 8"/>
            <p:cNvSpPr txBox="1"/>
            <p:nvPr/>
          </p:nvSpPr>
          <p:spPr>
            <a:xfrm>
              <a:off x="-317106" y="2484912"/>
              <a:ext cx="4770723" cy="3161464"/>
            </a:xfrm>
            <a:prstGeom prst="rect">
              <a:avLst/>
            </a:prstGeom>
            <a:grpFill/>
          </p:spPr>
          <p:txBody>
            <a:bodyPr wrap="square" rtlCol="0">
              <a:spAutoFit/>
            </a:bodyPr>
            <a:p>
              <a:pPr>
                <a:lnSpc>
                  <a:spcPct val="120000"/>
                </a:lnSpc>
              </a:pPr>
              <a:r>
                <a:rPr lang="zh-CN" altLang="en-US" sz="2000" b="1" dirty="0">
                  <a:solidFill>
                    <a:schemeClr val="bg1"/>
                  </a:solidFill>
                  <a:latin typeface="微软雅黑" panose="020B0503020204020204" charset="-122"/>
                  <a:ea typeface="微软雅黑" panose="020B0503020204020204" charset="-122"/>
                </a:rPr>
                <a:t>●有效期内首次患四类重大疾病保障</a:t>
              </a:r>
              <a:r>
                <a:rPr lang="en-US" altLang="zh-CN" sz="2000" b="1" dirty="0">
                  <a:solidFill>
                    <a:schemeClr val="bg1"/>
                  </a:solidFill>
                  <a:latin typeface="微软雅黑" panose="020B0503020204020204" charset="-122"/>
                  <a:ea typeface="微软雅黑" panose="020B0503020204020204" charset="-122"/>
                </a:rPr>
                <a:t>1</a:t>
              </a:r>
              <a:r>
                <a:rPr lang="zh-CN" altLang="en-US" sz="2000" b="1" dirty="0">
                  <a:solidFill>
                    <a:schemeClr val="bg1"/>
                  </a:solidFill>
                  <a:latin typeface="微软雅黑" panose="020B0503020204020204" charset="-122"/>
                  <a:ea typeface="微软雅黑" panose="020B0503020204020204" charset="-122"/>
                </a:rPr>
                <a:t>万元</a:t>
              </a:r>
              <a:endParaRPr lang="en-US" altLang="zh-CN" sz="2000" b="1" dirty="0">
                <a:solidFill>
                  <a:schemeClr val="bg1"/>
                </a:solidFill>
                <a:latin typeface="微软雅黑" panose="020B0503020204020204" charset="-122"/>
                <a:ea typeface="微软雅黑" panose="020B0503020204020204" charset="-122"/>
              </a:endParaRPr>
            </a:p>
            <a:p>
              <a:pPr>
                <a:lnSpc>
                  <a:spcPct val="120000"/>
                </a:lnSpc>
              </a:pPr>
              <a:endParaRPr lang="en-US" altLang="zh-CN" sz="2000" b="1" dirty="0">
                <a:solidFill>
                  <a:schemeClr val="bg1"/>
                </a:solidFill>
                <a:latin typeface="微软雅黑" panose="020B0503020204020204" charset="-122"/>
                <a:ea typeface="微软雅黑" panose="020B0503020204020204" charset="-122"/>
              </a:endParaRPr>
            </a:p>
            <a:p>
              <a:pPr>
                <a:lnSpc>
                  <a:spcPct val="120000"/>
                </a:lnSpc>
              </a:pPr>
              <a:r>
                <a:rPr lang="zh-CN" altLang="en-US" sz="2000" b="1" dirty="0">
                  <a:solidFill>
                    <a:schemeClr val="bg1"/>
                  </a:solidFill>
                  <a:latin typeface="微软雅黑" panose="020B0503020204020204" charset="-122"/>
                  <a:ea typeface="微软雅黑" panose="020B0503020204020204" charset="-122"/>
                </a:rPr>
                <a:t>●意外伤害全残或身故保障</a:t>
              </a:r>
              <a:r>
                <a:rPr lang="en-US" altLang="zh-CN" sz="2000" b="1" dirty="0">
                  <a:solidFill>
                    <a:schemeClr val="bg1"/>
                  </a:solidFill>
                  <a:latin typeface="微软雅黑" panose="020B0503020204020204" charset="-122"/>
                  <a:ea typeface="微软雅黑" panose="020B0503020204020204" charset="-122"/>
                </a:rPr>
                <a:t>3</a:t>
              </a:r>
              <a:r>
                <a:rPr lang="zh-CN" altLang="en-US" sz="2000" b="1" dirty="0">
                  <a:solidFill>
                    <a:schemeClr val="bg1"/>
                  </a:solidFill>
                  <a:latin typeface="微软雅黑" panose="020B0503020204020204" charset="-122"/>
                  <a:ea typeface="微软雅黑" panose="020B0503020204020204" charset="-122"/>
                </a:rPr>
                <a:t>万元</a:t>
              </a:r>
              <a:endParaRPr lang="zh-CN" altLang="en-US" sz="2000" b="1" dirty="0">
                <a:solidFill>
                  <a:schemeClr val="bg1"/>
                </a:solidFill>
                <a:latin typeface="微软雅黑" panose="020B0503020204020204" charset="-122"/>
                <a:ea typeface="微软雅黑" panose="020B0503020204020204" charset="-122"/>
              </a:endParaRPr>
            </a:p>
          </p:txBody>
        </p:sp>
      </p:grpSp>
      <p:grpSp>
        <p:nvGrpSpPr>
          <p:cNvPr id="7" name="组合 6"/>
          <p:cNvGrpSpPr/>
          <p:nvPr/>
        </p:nvGrpSpPr>
        <p:grpSpPr>
          <a:xfrm>
            <a:off x="6257290" y="2625725"/>
            <a:ext cx="2948305" cy="3604895"/>
            <a:chOff x="-50991" y="1262123"/>
            <a:chExt cx="5763614" cy="4939444"/>
          </a:xfrm>
          <a:solidFill>
            <a:srgbClr val="0D7A43"/>
          </a:solidFill>
        </p:grpSpPr>
        <p:sp>
          <p:nvSpPr>
            <p:cNvPr id="16" name="文本框 10"/>
            <p:cNvSpPr txBox="1"/>
            <p:nvPr/>
          </p:nvSpPr>
          <p:spPr>
            <a:xfrm>
              <a:off x="-50991" y="1262123"/>
              <a:ext cx="5762306" cy="968399"/>
            </a:xfrm>
            <a:prstGeom prst="rect">
              <a:avLst/>
            </a:prstGeom>
            <a:grpFill/>
          </p:spPr>
          <p:txBody>
            <a:bodyPr wrap="square" rtlCol="0">
              <a:spAutoFit/>
            </a:bodyPr>
            <a:p>
              <a:r>
                <a:rPr lang="en-US" altLang="zh-CN" sz="2800" dirty="0">
                  <a:solidFill>
                    <a:schemeClr val="tx1">
                      <a:lumMod val="75000"/>
                      <a:lumOff val="25000"/>
                    </a:schemeClr>
                  </a:solidFill>
                  <a:latin typeface="Berlin Sans FB Demi" panose="020E0802020502020306" pitchFamily="34" charset="0"/>
                </a:rPr>
                <a:t>    </a:t>
              </a:r>
              <a:r>
                <a:rPr lang="en-US" altLang="zh-CN" sz="2400" b="1" dirty="0">
                  <a:solidFill>
                    <a:schemeClr val="bg1"/>
                  </a:solidFill>
                  <a:latin typeface="微软雅黑" panose="020B0503020204020204" charset="-122"/>
                  <a:ea typeface="微软雅黑" panose="020B0503020204020204" charset="-122"/>
                </a:rPr>
                <a:t>Type </a:t>
              </a:r>
              <a:r>
                <a:rPr lang="en-US" altLang="zh-CN" sz="4000" b="1" dirty="0">
                  <a:solidFill>
                    <a:schemeClr val="bg1"/>
                  </a:solidFill>
                  <a:latin typeface="微软雅黑" panose="020B0503020204020204" charset="-122"/>
                  <a:ea typeface="微软雅黑" panose="020B0503020204020204" charset="-122"/>
                </a:rPr>
                <a:t>B</a:t>
              </a:r>
              <a:endParaRPr lang="en-US" altLang="zh-CN" sz="4000" b="1"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49683" y="2229652"/>
              <a:ext cx="5762306" cy="39719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lumMod val="75000"/>
                    <a:lumOff val="25000"/>
                  </a:schemeClr>
                </a:solidFill>
              </a:endParaRPr>
            </a:p>
          </p:txBody>
        </p:sp>
      </p:grpSp>
      <p:sp>
        <p:nvSpPr>
          <p:cNvPr id="63" name="文本框 58"/>
          <p:cNvSpPr>
            <a:spLocks noChangeArrowheads="1"/>
          </p:cNvSpPr>
          <p:nvPr/>
        </p:nvSpPr>
        <p:spPr bwMode="auto">
          <a:xfrm>
            <a:off x="3880485" y="1564640"/>
            <a:ext cx="417703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zh-CN" altLang="en-US" sz="28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工会</a:t>
            </a:r>
            <a:r>
              <a:rPr lang="zh-CN" altLang="en-US" sz="2800" b="1" dirty="0" smtClean="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会员</a:t>
            </a:r>
            <a:endParaRPr lang="en-US" altLang="zh-CN" sz="2800" b="1" dirty="0" smtClean="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a:p>
            <a:pPr algn="ctr"/>
            <a:r>
              <a:rPr lang="zh-CN" altLang="en-US" sz="2800" b="1" dirty="0" smtClean="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专</a:t>
            </a:r>
            <a:r>
              <a:rPr lang="zh-CN" altLang="en-US" sz="28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享基本保障</a:t>
            </a:r>
            <a:endParaRPr lang="zh-CN" altLang="en-US" sz="2800" b="1"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19" name="文本框 8"/>
          <p:cNvSpPr txBox="1"/>
          <p:nvPr/>
        </p:nvSpPr>
        <p:spPr>
          <a:xfrm>
            <a:off x="6450330" y="3518535"/>
            <a:ext cx="2561590" cy="2416175"/>
          </a:xfrm>
          <a:prstGeom prst="rect">
            <a:avLst/>
          </a:prstGeom>
          <a:noFill/>
        </p:spPr>
        <p:txBody>
          <a:bodyPr wrap="square" rtlCol="0">
            <a:spAutoFit/>
          </a:bodyPr>
          <a:p>
            <a:pPr>
              <a:lnSpc>
                <a:spcPct val="120000"/>
              </a:lnSpc>
            </a:pPr>
            <a:r>
              <a:rPr lang="zh-CN" altLang="en-US" b="1" dirty="0">
                <a:solidFill>
                  <a:schemeClr val="bg1"/>
                </a:solidFill>
                <a:latin typeface="微软雅黑" panose="020B0503020204020204" charset="-122"/>
                <a:ea typeface="微软雅黑" panose="020B0503020204020204" charset="-122"/>
              </a:rPr>
              <a:t>●有效期内首次患十二类重大疾病保障</a:t>
            </a:r>
            <a:r>
              <a:rPr lang="en-US" altLang="zh-CN" b="1" dirty="0">
                <a:solidFill>
                  <a:schemeClr val="bg1"/>
                </a:solidFill>
                <a:latin typeface="微软雅黑" panose="020B0503020204020204" charset="-122"/>
                <a:ea typeface="微软雅黑" panose="020B0503020204020204" charset="-122"/>
              </a:rPr>
              <a:t>2</a:t>
            </a:r>
            <a:r>
              <a:rPr lang="zh-CN" altLang="en-US" b="1" dirty="0">
                <a:solidFill>
                  <a:schemeClr val="bg1"/>
                </a:solidFill>
                <a:latin typeface="微软雅黑" panose="020B0503020204020204" charset="-122"/>
                <a:ea typeface="微软雅黑" panose="020B0503020204020204" charset="-122"/>
              </a:rPr>
              <a:t>万元</a:t>
            </a:r>
            <a:endParaRPr lang="en-US" altLang="zh-CN" b="1" dirty="0">
              <a:solidFill>
                <a:schemeClr val="bg1"/>
              </a:solidFill>
              <a:latin typeface="微软雅黑" panose="020B0503020204020204" charset="-122"/>
              <a:ea typeface="微软雅黑" panose="020B0503020204020204" charset="-122"/>
            </a:endParaRPr>
          </a:p>
          <a:p>
            <a:pPr>
              <a:lnSpc>
                <a:spcPct val="120000"/>
              </a:lnSpc>
            </a:pPr>
            <a:endParaRPr lang="en-US" altLang="zh-CN" b="1" dirty="0">
              <a:solidFill>
                <a:schemeClr val="bg1"/>
              </a:solidFill>
              <a:latin typeface="微软雅黑" panose="020B0503020204020204" charset="-122"/>
              <a:ea typeface="微软雅黑" panose="020B0503020204020204" charset="-122"/>
            </a:endParaRPr>
          </a:p>
          <a:p>
            <a:pPr>
              <a:lnSpc>
                <a:spcPct val="120000"/>
              </a:lnSpc>
            </a:pPr>
            <a:r>
              <a:rPr lang="zh-CN" altLang="en-US" b="1" dirty="0">
                <a:solidFill>
                  <a:schemeClr val="bg1"/>
                </a:solidFill>
                <a:latin typeface="微软雅黑" panose="020B0503020204020204" charset="-122"/>
                <a:ea typeface="微软雅黑" panose="020B0503020204020204" charset="-122"/>
              </a:rPr>
              <a:t>●意外伤害全残或身故保障</a:t>
            </a:r>
            <a:r>
              <a:rPr lang="en-US" altLang="zh-CN"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万元</a:t>
            </a:r>
            <a:endParaRPr lang="en-US" altLang="zh-CN" b="1" dirty="0">
              <a:solidFill>
                <a:schemeClr val="bg1"/>
              </a:solidFill>
              <a:latin typeface="微软雅黑" panose="020B0503020204020204" charset="-122"/>
              <a:ea typeface="微软雅黑" panose="020B0503020204020204" charset="-122"/>
            </a:endParaRPr>
          </a:p>
          <a:p>
            <a:pPr>
              <a:lnSpc>
                <a:spcPct val="120000"/>
              </a:lnSpc>
            </a:pPr>
            <a:endParaRPr lang="en-US" altLang="zh-CN" b="1" dirty="0">
              <a:solidFill>
                <a:schemeClr val="bg1"/>
              </a:solidFill>
              <a:latin typeface="微软雅黑" panose="020B0503020204020204" charset="-122"/>
              <a:ea typeface="微软雅黑" panose="020B0503020204020204" charset="-122"/>
            </a:endParaRPr>
          </a:p>
          <a:p>
            <a:pPr>
              <a:lnSpc>
                <a:spcPct val="120000"/>
              </a:lnSpc>
            </a:pPr>
            <a:r>
              <a:rPr lang="zh-CN" altLang="en-US" b="1" dirty="0">
                <a:solidFill>
                  <a:schemeClr val="bg1"/>
                </a:solidFill>
                <a:latin typeface="微软雅黑" panose="020B0503020204020204" charset="-122"/>
                <a:ea typeface="微软雅黑" panose="020B0503020204020204" charset="-122"/>
              </a:rPr>
              <a:t>●疾病身故保障</a:t>
            </a:r>
            <a:r>
              <a:rPr lang="en-US" altLang="zh-CN" b="1" dirty="0">
                <a:solidFill>
                  <a:schemeClr val="bg1"/>
                </a:solidFill>
                <a:latin typeface="微软雅黑" panose="020B0503020204020204" charset="-122"/>
                <a:ea typeface="微软雅黑" panose="020B0503020204020204" charset="-122"/>
              </a:rPr>
              <a:t>1</a:t>
            </a:r>
            <a:r>
              <a:rPr lang="zh-CN" altLang="en-US" b="1" dirty="0">
                <a:solidFill>
                  <a:schemeClr val="bg1"/>
                </a:solidFill>
                <a:latin typeface="微软雅黑" panose="020B0503020204020204" charset="-122"/>
                <a:ea typeface="微软雅黑" panose="020B0503020204020204" charset="-122"/>
              </a:rPr>
              <a:t>万元</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rgbClr val="0E8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3" name="任意多边形 2"/>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5" name="文本框 14"/>
          <p:cNvSpPr txBox="1"/>
          <p:nvPr/>
        </p:nvSpPr>
        <p:spPr>
          <a:xfrm>
            <a:off x="597043" y="334058"/>
            <a:ext cx="2926080" cy="645160"/>
          </a:xfrm>
          <a:prstGeom prst="rect">
            <a:avLst/>
          </a:prstGeom>
          <a:noFill/>
        </p:spPr>
        <p:txBody>
          <a:bodyPr wrap="none" rtlCol="0">
            <a:spAutoFit/>
          </a:bodyPr>
          <a:p>
            <a:r>
              <a:rPr lang="zh-CN" altLang="en-US" sz="3600" b="1" dirty="0" smtClean="0">
                <a:solidFill>
                  <a:schemeClr val="bg1"/>
                </a:solidFill>
              </a:rPr>
              <a:t>参保系统介绍</a:t>
            </a:r>
            <a:endParaRPr lang="zh-CN" altLang="en-US" sz="3600" b="1" dirty="0" smtClean="0">
              <a:solidFill>
                <a:schemeClr val="bg1"/>
              </a:solidFill>
            </a:endParaRPr>
          </a:p>
        </p:txBody>
      </p:sp>
      <p:sp>
        <p:nvSpPr>
          <p:cNvPr id="8" name="Line 45"/>
          <p:cNvSpPr/>
          <p:nvPr/>
        </p:nvSpPr>
        <p:spPr>
          <a:xfrm>
            <a:off x="2147570" y="1632903"/>
            <a:ext cx="0" cy="488950"/>
          </a:xfrm>
          <a:prstGeom prst="line">
            <a:avLst/>
          </a:prstGeom>
          <a:ln w="6350" cap="flat" cmpd="sng">
            <a:solidFill>
              <a:schemeClr val="bg1"/>
            </a:solidFill>
            <a:prstDash val="solid"/>
            <a:headEnd type="none" w="med" len="med"/>
            <a:tailEnd type="none" w="med" len="med"/>
          </a:ln>
        </p:spPr>
      </p:sp>
      <p:graphicFrame>
        <p:nvGraphicFramePr>
          <p:cNvPr id="5" name="表格 4"/>
          <p:cNvGraphicFramePr>
            <a:graphicFrameLocks noGrp="1"/>
          </p:cNvGraphicFramePr>
          <p:nvPr/>
        </p:nvGraphicFramePr>
        <p:xfrm>
          <a:off x="1280160" y="1970405"/>
          <a:ext cx="9813925" cy="4363720"/>
        </p:xfrm>
        <a:graphic>
          <a:graphicData uri="http://schemas.openxmlformats.org/drawingml/2006/table">
            <a:tbl>
              <a:tblPr/>
              <a:tblGrid>
                <a:gridCol w="1223645"/>
                <a:gridCol w="1374775"/>
                <a:gridCol w="1119505"/>
                <a:gridCol w="1282065"/>
                <a:gridCol w="1384935"/>
                <a:gridCol w="1247140"/>
                <a:gridCol w="2181860"/>
              </a:tblGrid>
              <a:tr h="962025">
                <a:tc>
                  <a:txBody>
                    <a:bodyPr/>
                    <a:p>
                      <a:pPr marL="0" marR="0" lvl="0" indent="0" algn="ctr" defTabSz="914400" rtl="0" eaLnBrk="1" fontAlgn="base" latinLnBrk="0" hangingPunct="1">
                        <a:spcBef>
                          <a:spcPct val="20000"/>
                        </a:spcBef>
                        <a:spcAft>
                          <a:spcPct val="0"/>
                        </a:spcAft>
                        <a:buClrTx/>
                        <a:buSzTx/>
                        <a:buFontTx/>
                        <a:buNone/>
                      </a:pPr>
                      <a:endParaRPr kumimoji="0" lang="zh-CN" altLang="zh-CN" sz="1600" b="0" i="0" u="none" strike="noStrike" cap="none" normalizeH="0" baseline="0" dirty="0">
                        <a:ln>
                          <a:noFill/>
                        </a:ln>
                        <a:solidFill>
                          <a:schemeClr val="bg2">
                            <a:lumMod val="25000"/>
                          </a:schemeClr>
                        </a:solidFill>
                        <a:effectLst/>
                        <a:latin typeface="Calibri" panose="020F0502020204030204" charset="0"/>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c>
                  <a:txBody>
                    <a:bodyPr/>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投保时间</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400" b="1" i="0" u="none" strike="noStrike" cap="none" normalizeH="0" baseline="0" dirty="0">
                          <a:ln>
                            <a:noFill/>
                          </a:ln>
                          <a:solidFill>
                            <a:schemeClr val="bg1"/>
                          </a:solidFill>
                          <a:effectLst/>
                          <a:latin typeface="微软雅黑" panose="020B0503020204020204" charset="-122"/>
                          <a:ea typeface="微软雅黑" panose="020B0503020204020204" charset="-122"/>
                        </a:rPr>
                        <a:t>A</a:t>
                      </a: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类</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费用</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400" b="1" i="0" u="none" strike="noStrike" cap="none" normalizeH="0" baseline="0" dirty="0">
                          <a:ln>
                            <a:noFill/>
                          </a:ln>
                          <a:solidFill>
                            <a:schemeClr val="bg1"/>
                          </a:solidFill>
                          <a:effectLst/>
                          <a:latin typeface="微软雅黑" panose="020B0503020204020204" charset="-122"/>
                          <a:ea typeface="微软雅黑" panose="020B0503020204020204" charset="-122"/>
                        </a:rPr>
                        <a:t>A</a:t>
                      </a: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类</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市总补贴</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400" b="1" i="0" u="none" strike="noStrike" cap="none" normalizeH="0" baseline="0" dirty="0">
                          <a:ln>
                            <a:noFill/>
                          </a:ln>
                          <a:solidFill>
                            <a:schemeClr val="bg1"/>
                          </a:solidFill>
                          <a:effectLst/>
                          <a:latin typeface="微软雅黑" panose="020B0503020204020204" charset="-122"/>
                          <a:ea typeface="微软雅黑" panose="020B0503020204020204" charset="-122"/>
                        </a:rPr>
                        <a:t>B</a:t>
                      </a: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类</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费用</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400" b="1" i="0" u="none" strike="noStrike" cap="none" normalizeH="0" baseline="0" dirty="0">
                          <a:ln>
                            <a:noFill/>
                          </a:ln>
                          <a:solidFill>
                            <a:schemeClr val="bg1"/>
                          </a:solidFill>
                          <a:effectLst/>
                          <a:latin typeface="微软雅黑" panose="020B0503020204020204" charset="-122"/>
                          <a:ea typeface="微软雅黑" panose="020B0503020204020204" charset="-122"/>
                        </a:rPr>
                        <a:t>B</a:t>
                      </a: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类</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市总补贴</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c>
                  <a:txBody>
                    <a:bodyPr/>
                    <a:p>
                      <a:pPr marL="0" marR="0" lvl="0" indent="0" algn="ctr" defTabSz="914400" rtl="0" eaLnBrk="1" fontAlgn="base" latinLnBrk="0" hangingPunct="1">
                        <a:spcBef>
                          <a:spcPct val="20000"/>
                        </a:spcBef>
                        <a:spcAft>
                          <a:spcPct val="0"/>
                        </a:spcAft>
                        <a:buClrTx/>
                        <a:buSzTx/>
                        <a:buFontTx/>
                        <a:buNone/>
                      </a:pPr>
                      <a:r>
                        <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rPr>
                        <a:t>保障期限</a:t>
                      </a:r>
                      <a:endParaRPr kumimoji="0" lang="zh-CN" altLang="en-US" sz="14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lumMod val="50000"/>
                      </a:schemeClr>
                    </a:solidFill>
                  </a:tcPr>
                </a:tc>
              </a:tr>
              <a:tr h="567055">
                <a:tc>
                  <a:txBody>
                    <a:bodyPr/>
                    <a:p>
                      <a:pPr marL="0" marR="0" lvl="0" indent="0" algn="ctr" defTabSz="914400" rtl="0" eaLnBrk="1" fontAlgn="base" latinLnBrk="0" hangingPunct="1">
                        <a:spcBef>
                          <a:spcPct val="20000"/>
                        </a:spcBef>
                        <a:spcAft>
                          <a:spcPct val="0"/>
                        </a:spcAft>
                        <a:buClrTx/>
                        <a:buSzTx/>
                        <a:buFontTx/>
                        <a:buNone/>
                      </a:pPr>
                      <a:r>
                        <a:rPr kumimoji="0" lang="zh-CN" altLang="en-US" sz="1200" b="1" i="0" u="none" strike="noStrike" kern="1200" cap="none" normalizeH="0" baseline="0" dirty="0" smtClean="0">
                          <a:ln>
                            <a:noFill/>
                          </a:ln>
                          <a:solidFill>
                            <a:schemeClr val="bg1"/>
                          </a:solidFill>
                          <a:effectLst/>
                          <a:latin typeface="微软雅黑" panose="020B0503020204020204" charset="-122"/>
                          <a:ea typeface="微软雅黑" panose="020B0503020204020204" charset="-122"/>
                          <a:cs typeface="+mn-cs"/>
                        </a:rPr>
                        <a:t>上半年办卡</a:t>
                      </a:r>
                      <a:endParaRPr kumimoji="0" lang="zh-CN" altLang="en-US" sz="1200" b="1" i="0" u="none" strike="noStrike" kern="1200" cap="none" normalizeH="0" baseline="0" dirty="0" smtClean="0">
                        <a:ln>
                          <a:noFill/>
                        </a:ln>
                        <a:solidFill>
                          <a:schemeClr val="bg1"/>
                        </a:solidFill>
                        <a:effectLst/>
                        <a:latin typeface="微软雅黑" panose="020B0503020204020204" charset="-122"/>
                        <a:ea typeface="微软雅黑" panose="020B0503020204020204" charset="-122"/>
                        <a:cs typeface="+mn-cs"/>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algn="ctr">
                        <a:buNone/>
                      </a:pPr>
                      <a:r>
                        <a:rPr lang="zh-CN" altLang="en-US" sz="1200" b="1" dirty="0" smtClean="0">
                          <a:solidFill>
                            <a:schemeClr val="bg1"/>
                          </a:solidFill>
                          <a:latin typeface="微软雅黑" panose="020B0503020204020204" charset="-122"/>
                          <a:ea typeface="微软雅黑" panose="020B0503020204020204" charset="-122"/>
                        </a:rPr>
                        <a:t>即时投保</a:t>
                      </a:r>
                      <a:endParaRPr lang="zh-CN" altLang="en-US" sz="1200" b="1" dirty="0" smtClean="0">
                        <a:solidFill>
                          <a:schemeClr val="bg1"/>
                        </a:solidFill>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24</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12</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70</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30</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rowSpan="2">
                  <a:txBody>
                    <a:bodyPr/>
                    <a:p>
                      <a:pPr marL="0" marR="0" lvl="0" indent="0" algn="ctr" defTabSz="914400" rtl="0" eaLnBrk="1" fontAlgn="base" latinLnBrk="0" hangingPunct="1">
                        <a:spcBef>
                          <a:spcPct val="20000"/>
                        </a:spcBef>
                        <a:spcAft>
                          <a:spcPct val="0"/>
                        </a:spcAft>
                        <a:buClrTx/>
                        <a:buSzTx/>
                        <a:buFontTx/>
                        <a:buNone/>
                      </a:pPr>
                      <a:r>
                        <a:rPr lang="zh-CN" altLang="en-US" sz="1200" b="1" i="0" u="none" baseline="0" dirty="0">
                          <a:solidFill>
                            <a:schemeClr val="bg1"/>
                          </a:solidFill>
                          <a:latin typeface="微软雅黑" panose="020B0503020204020204" charset="-122"/>
                          <a:ea typeface="微软雅黑" panose="020B0503020204020204" charset="-122"/>
                        </a:rPr>
                        <a:t>卡号生成的次日起至</a:t>
                      </a:r>
                      <a:endParaRPr lang="zh-CN" altLang="en-US" sz="1200" b="1" i="0" u="none" baseline="0" dirty="0">
                        <a:solidFill>
                          <a:schemeClr val="bg1"/>
                        </a:solidFill>
                        <a:latin typeface="微软雅黑" panose="020B0503020204020204" charset="-122"/>
                        <a:ea typeface="微软雅黑" panose="020B0503020204020204" charset="-122"/>
                      </a:endParaRPr>
                    </a:p>
                    <a:p>
                      <a:pPr marL="0" marR="0" lvl="0" indent="0" algn="ctr" defTabSz="914400" rtl="0" eaLnBrk="1" fontAlgn="base" latinLnBrk="0" hangingPunct="1">
                        <a:spcBef>
                          <a:spcPct val="20000"/>
                        </a:spcBef>
                        <a:spcAft>
                          <a:spcPct val="0"/>
                        </a:spcAft>
                        <a:buClrTx/>
                        <a:buSzTx/>
                        <a:buFontTx/>
                        <a:buNone/>
                      </a:pPr>
                      <a:r>
                        <a:rPr lang="zh-CN" altLang="en-US" sz="1200" b="1" i="0" u="none" baseline="0" dirty="0">
                          <a:solidFill>
                            <a:schemeClr val="bg1"/>
                          </a:solidFill>
                          <a:latin typeface="微软雅黑" panose="020B0503020204020204" charset="-122"/>
                          <a:ea typeface="微软雅黑" panose="020B0503020204020204" charset="-122"/>
                        </a:rPr>
                        <a:t>当年</a:t>
                      </a:r>
                      <a:r>
                        <a:rPr lang="en-US" altLang="zh-CN" sz="1200" b="1" i="0" u="none" baseline="0" dirty="0">
                          <a:solidFill>
                            <a:schemeClr val="bg1"/>
                          </a:solidFill>
                          <a:latin typeface="微软雅黑" panose="020B0503020204020204" charset="-122"/>
                          <a:ea typeface="微软雅黑" panose="020B0503020204020204" charset="-122"/>
                        </a:rPr>
                        <a:t>12</a:t>
                      </a:r>
                      <a:r>
                        <a:rPr lang="zh-CN" altLang="en-US" sz="1200" b="1" i="0" u="none" baseline="0" dirty="0">
                          <a:solidFill>
                            <a:schemeClr val="bg1"/>
                          </a:solidFill>
                          <a:latin typeface="微软雅黑" panose="020B0503020204020204" charset="-122"/>
                          <a:ea typeface="微软雅黑" panose="020B0503020204020204" charset="-122"/>
                        </a:rPr>
                        <a:t>月</a:t>
                      </a:r>
                      <a:r>
                        <a:rPr lang="en-US" altLang="zh-CN" sz="1200" b="1" i="0" u="none" baseline="0" dirty="0">
                          <a:solidFill>
                            <a:schemeClr val="bg1"/>
                          </a:solidFill>
                          <a:latin typeface="微软雅黑" panose="020B0503020204020204" charset="-122"/>
                          <a:ea typeface="微软雅黑" panose="020B0503020204020204" charset="-122"/>
                        </a:rPr>
                        <a:t>31</a:t>
                      </a:r>
                      <a:r>
                        <a:rPr lang="zh-CN" altLang="en-US" sz="1200" b="1" i="0" u="none" baseline="0" dirty="0">
                          <a:solidFill>
                            <a:schemeClr val="bg1"/>
                          </a:solidFill>
                          <a:latin typeface="微软雅黑" panose="020B0503020204020204" charset="-122"/>
                          <a:ea typeface="微软雅黑" panose="020B0503020204020204" charset="-122"/>
                        </a:rPr>
                        <a:t>日</a:t>
                      </a:r>
                      <a:endParaRPr kumimoji="0" lang="zh-CN" altLang="en-US" sz="1200" b="1" i="0" u="none" strike="noStrike" kern="1200" cap="none" normalizeH="0" baseline="0" dirty="0" smtClean="0">
                        <a:ln>
                          <a:noFill/>
                        </a:ln>
                        <a:solidFill>
                          <a:schemeClr val="bg1"/>
                        </a:solidFill>
                        <a:effectLst/>
                        <a:latin typeface="微软雅黑" panose="020B0503020204020204" charset="-122"/>
                        <a:ea typeface="微软雅黑" panose="020B0503020204020204" charset="-122"/>
                        <a:cs typeface="+mn-cs"/>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r>
              <a:tr h="576580">
                <a:tc>
                  <a:txBody>
                    <a:bodyPr/>
                    <a:p>
                      <a:pPr marL="0" marR="0" lvl="0" indent="0" algn="ctr" defTabSz="914400" rtl="0" eaLnBrk="1" fontAlgn="base" latinLnBrk="0" hangingPunct="1">
                        <a:spcBef>
                          <a:spcPct val="20000"/>
                        </a:spcBef>
                        <a:spcAft>
                          <a:spcPct val="0"/>
                        </a:spcAft>
                        <a:buClrTx/>
                        <a:buSzTx/>
                        <a:buFontTx/>
                        <a:buNone/>
                      </a:pPr>
                      <a:r>
                        <a:rPr kumimoji="0" lang="zh-CN" altLang="en-US" sz="1200" b="1" i="0" u="none" strike="noStrike" kern="1200" cap="none" normalizeH="0" baseline="0" dirty="0">
                          <a:ln>
                            <a:noFill/>
                          </a:ln>
                          <a:solidFill>
                            <a:schemeClr val="bg1"/>
                          </a:solidFill>
                          <a:effectLst/>
                          <a:latin typeface="微软雅黑" panose="020B0503020204020204" charset="-122"/>
                          <a:ea typeface="微软雅黑" panose="020B0503020204020204" charset="-122"/>
                          <a:cs typeface="+mn-cs"/>
                        </a:rPr>
                        <a:t>下半年办卡</a:t>
                      </a:r>
                      <a:endParaRPr kumimoji="0" lang="zh-CN" altLang="en-US" sz="1200" b="1" i="0" u="none" strike="noStrike" kern="1200" cap="none" normalizeH="0" baseline="0" dirty="0" smtClean="0">
                        <a:ln>
                          <a:noFill/>
                        </a:ln>
                        <a:solidFill>
                          <a:schemeClr val="bg1"/>
                        </a:solidFill>
                        <a:effectLst/>
                        <a:latin typeface="微软雅黑" panose="020B0503020204020204" charset="-122"/>
                        <a:ea typeface="微软雅黑" panose="020B0503020204020204" charset="-122"/>
                        <a:cs typeface="+mn-cs"/>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algn="ctr"/>
                      <a:r>
                        <a:rPr lang="zh-CN" altLang="en-US" sz="1200" b="1" dirty="0" smtClean="0">
                          <a:solidFill>
                            <a:schemeClr val="bg1"/>
                          </a:solidFill>
                          <a:latin typeface="微软雅黑" panose="020B0503020204020204" charset="-122"/>
                          <a:ea typeface="微软雅黑" panose="020B0503020204020204" charset="-122"/>
                        </a:rPr>
                        <a:t>即时投保</a:t>
                      </a:r>
                      <a:endParaRPr lang="zh-CN" altLang="en-US" sz="1200" b="1" dirty="0" smtClean="0">
                        <a:solidFill>
                          <a:schemeClr val="bg1"/>
                        </a:solidFill>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12</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6</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35</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a:txBody>
                    <a:bodyPr/>
                    <a:p>
                      <a:pPr marL="0" marR="0" lvl="0" indent="0" algn="ctr" defTabSz="914400" rtl="0" eaLnBrk="1" fontAlgn="base" latinLnBrk="0" hangingPunct="1">
                        <a:spcBef>
                          <a:spcPct val="20000"/>
                        </a:spcBef>
                        <a:spcAft>
                          <a:spcPct val="0"/>
                        </a:spcAft>
                        <a:buClrTx/>
                        <a:buSzTx/>
                        <a:buFontTx/>
                        <a:buNone/>
                      </a:pPr>
                      <a:r>
                        <a:rPr kumimoji="0" lang="en-US" altLang="zh-CN" sz="1200" b="1" i="0" u="none" strike="noStrike" cap="none" normalizeH="0" baseline="0" dirty="0">
                          <a:ln>
                            <a:noFill/>
                          </a:ln>
                          <a:solidFill>
                            <a:schemeClr val="bg1"/>
                          </a:solidFill>
                          <a:effectLst/>
                          <a:latin typeface="微软雅黑" panose="020B0503020204020204" charset="-122"/>
                          <a:ea typeface="微软雅黑" panose="020B0503020204020204" charset="-122"/>
                        </a:rPr>
                        <a:t>15</a:t>
                      </a:r>
                      <a:r>
                        <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rPr>
                        <a:t>元</a:t>
                      </a:r>
                      <a:endParaRPr kumimoji="0" lang="zh-CN" altLang="en-US" sz="1200" b="1" i="0" u="none" strike="noStrike" cap="none" normalizeH="0" baseline="0" dirty="0">
                        <a:ln>
                          <a:noFill/>
                        </a:ln>
                        <a:solidFill>
                          <a:schemeClr val="bg1"/>
                        </a:solidFill>
                        <a:effectLst/>
                        <a:latin typeface="微软雅黑" panose="020B0503020204020204" charset="-122"/>
                        <a:ea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0D7A43"/>
                    </a:solidFill>
                  </a:tcPr>
                </a:tc>
                <a:tc vMerge="1">
                  <a:tcPr marT="45707" marB="45707" anchor="ctr" horzOverflow="overflow">
                    <a:lnL w="12700">
                      <a:solidFill>
                        <a:schemeClr val="tx1"/>
                      </a:solidFill>
                      <a:prstDash val="solid"/>
                    </a:lnL>
                    <a:lnR w="12700">
                      <a:solidFill>
                        <a:schemeClr val="tx1"/>
                      </a:solidFill>
                      <a:prstDash val="solid"/>
                    </a:lnR>
                    <a:lnT w="12700" cap="flat" cmpd="sng" algn="ctr">
                      <a:solidFill>
                        <a:srgbClr val="FFFFFF"/>
                      </a:solidFill>
                      <a:prstDash val="solid"/>
                      <a:round/>
                      <a:headEnd type="none" w="med" len="med"/>
                      <a:tailEnd type="none" w="med" len="med"/>
                    </a:lnT>
                    <a:lnB w="12700">
                      <a:solidFill>
                        <a:schemeClr val="tx1"/>
                      </a:solidFill>
                      <a:prstDash val="solid"/>
                    </a:lnB>
                    <a:lnTlToBr>
                      <a:noFill/>
                    </a:lnTlToBr>
                    <a:lnBlToTr>
                      <a:noFill/>
                    </a:lnBlToTr>
                    <a:solidFill>
                      <a:srgbClr val="FF5D5D">
                        <a:alpha val="49804"/>
                      </a:srgbClr>
                    </a:solidFill>
                  </a:tcPr>
                </a:tc>
              </a:tr>
              <a:tr h="2258060">
                <a:tc gridSpan="7">
                  <a:txBody>
                    <a:bodyPr/>
                    <a:p>
                      <a:pPr marL="0" marR="0" lvl="0" indent="0" algn="l" defTabSz="914400" rtl="0" eaLnBrk="1" fontAlgn="base" latinLnBrk="0" hangingPunct="1">
                        <a:spcBef>
                          <a:spcPct val="20000"/>
                        </a:spcBef>
                        <a:spcAft>
                          <a:spcPct val="0"/>
                        </a:spcAft>
                        <a:buClrTx/>
                        <a:buSzTx/>
                        <a:buFontTx/>
                        <a:buNone/>
                        <a:defRPr/>
                      </a:pPr>
                      <a:r>
                        <a:rPr kumimoji="0" lang="zh-CN" altLang="en-US" sz="1400" b="1" i="0" u="none" strike="noStrike" cap="none" normalizeH="0" baseline="0" dirty="0">
                          <a:ln>
                            <a:noFill/>
                          </a:ln>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rPr>
                        <a:t>注：  </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●每家单位需任选并仅选其中一类参加，会员在保障有效期内仅可享有一份保障；</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spcBef>
                          <a:spcPct val="20000"/>
                        </a:spcBef>
                        <a:spcAft>
                          <a:spcPct val="0"/>
                        </a:spcAft>
                        <a:buClrTx/>
                        <a:buSzTx/>
                        <a:buFontTx/>
                        <a:buNone/>
                        <a:defRPr/>
                      </a:pP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●除市总补贴部分，</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类保障由</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各级工会工会经费承担；</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B</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类保障</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由各级工会工会经费及会员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spcBef>
                          <a:spcPct val="20000"/>
                        </a:spcBef>
                        <a:spcAft>
                          <a:spcPct val="0"/>
                        </a:spcAft>
                        <a:buClrTx/>
                        <a:buSzTx/>
                        <a:buFontTx/>
                        <a:buNone/>
                        <a:defRPr/>
                      </a:pP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缴纳的会费承担；</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spcBef>
                          <a:spcPct val="20000"/>
                        </a:spcBef>
                        <a:spcAft>
                          <a:spcPct val="0"/>
                        </a:spcAft>
                        <a:buClrTx/>
                        <a:buSzTx/>
                        <a:buFontTx/>
                        <a:buNone/>
                        <a:defRPr/>
                      </a:pP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●若保障费用有结余，会在年底计算后按筹资比例返还。</a:t>
                      </a:r>
                      <a:endParaRPr kumimoji="0" lang="zh-CN" altLang="en-US" sz="1400" b="1" i="0" u="none" strike="noStrike" cap="none" normalizeH="0" baseline="0" dirty="0">
                        <a:ln>
                          <a:noFill/>
                        </a:ln>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spcBef>
                          <a:spcPct val="20000"/>
                        </a:spcBef>
                        <a:spcAft>
                          <a:spcPct val="0"/>
                        </a:spcAft>
                        <a:buClrTx/>
                        <a:buSzTx/>
                        <a:buFontTx/>
                        <a:buNone/>
                        <a:defRPr/>
                      </a:pP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●东方航空、民航华东管理局、民航华东空管局、上海铁路局、中国金融工会，</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spcBef>
                          <a:spcPct val="20000"/>
                        </a:spcBef>
                        <a:spcAft>
                          <a:spcPct val="0"/>
                        </a:spcAft>
                        <a:buClrTx/>
                        <a:buSzTx/>
                        <a:buFontTx/>
                        <a:buNone/>
                        <a:defRPr/>
                      </a:pP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市总补贴</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类</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元</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半年</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人，</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B</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类</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9</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元</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半年</a:t>
                      </a:r>
                      <a:r>
                        <a:rPr lang="en-US" altLang="zh-CN"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人。</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txBody>
                  <a:tcPr marT="45707" marB="45707" anchor="ctr" horzOverflow="overflow">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DDDDDD">
                        <a:alpha val="50000"/>
                      </a:srgbClr>
                    </a:solidFill>
                  </a:tcPr>
                </a:tc>
                <a:tc hMerge="1">
                  <a:tcPr>
                    <a:lnT w="12700">
                      <a:solidFill>
                        <a:schemeClr val="tx1"/>
                      </a:solidFill>
                      <a:prstDash val="solid"/>
                    </a:lnT>
                    <a:lnB w="12700">
                      <a:solidFill>
                        <a:schemeClr val="tx1"/>
                      </a:solidFill>
                      <a:prstDash val="solid"/>
                    </a:lnB>
                  </a:tcPr>
                </a:tc>
                <a:tc h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DDDDD">
                        <a:alpha val="50000"/>
                      </a:srgbClr>
                    </a:solidFill>
                  </a:tcPr>
                </a:tc>
                <a:tc h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DDDDD">
                        <a:alpha val="50000"/>
                      </a:srgbClr>
                    </a:solidFill>
                  </a:tcPr>
                </a:tc>
                <a:tc h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DDDDD">
                        <a:alpha val="50000"/>
                      </a:srgbClr>
                    </a:solidFill>
                  </a:tcPr>
                </a:tc>
                <a:tc h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DDDDDD">
                        <a:alpha val="50000"/>
                      </a:srgbClr>
                    </a:solidFill>
                  </a:tcPr>
                </a:tc>
                <a:tc hMerge="1">
                  <a:tcPr anchor="ctr" horzOverflow="overflow">
                    <a:lnL w="12700" cap="flat" cmpd="sng" algn="ctr">
                      <a:solidFill>
                        <a:srgbClr val="FFFFFF"/>
                      </a:solidFill>
                      <a:prstDash val="solid"/>
                      <a:round/>
                      <a:headEnd type="none" w="med" len="med"/>
                      <a:tailEnd type="none" w="med" len="me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DDDDDD">
                        <a:alpha val="50000"/>
                      </a:srgbClr>
                    </a:solidFill>
                  </a:tcPr>
                </a:tc>
              </a:tr>
            </a:tbl>
          </a:graphicData>
        </a:graphic>
      </p:graphicFrame>
      <p:sp>
        <p:nvSpPr>
          <p:cNvPr id="28" name="文本框 58"/>
          <p:cNvSpPr>
            <a:spLocks noChangeArrowheads="1"/>
          </p:cNvSpPr>
          <p:nvPr/>
        </p:nvSpPr>
        <p:spPr bwMode="auto">
          <a:xfrm>
            <a:off x="4275048" y="1328271"/>
            <a:ext cx="364257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r>
              <a:rPr lang="zh-CN" altLang="en-US" sz="2800" b="1" dirty="0">
                <a:solidFill>
                  <a:schemeClr val="tx1">
                    <a:lumMod val="75000"/>
                    <a:lumOff val="25000"/>
                  </a:schemeClr>
                </a:solidFill>
                <a:latin typeface="微软雅黑" panose="020B0503020204020204" charset="-122"/>
                <a:ea typeface="微软雅黑" panose="020B0503020204020204" charset="-122"/>
              </a:rPr>
              <a:t>筹资标准及保障期限</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饼形 21"/>
          <p:cNvSpPr/>
          <p:nvPr/>
        </p:nvSpPr>
        <p:spPr>
          <a:xfrm rot="-5400000" flipV="1">
            <a:off x="-4520565" y="-4130040"/>
            <a:ext cx="7374890" cy="6986905"/>
          </a:xfrm>
          <a:custGeom>
            <a:avLst/>
            <a:gdLst>
              <a:gd name="txL" fmla="*/ 0 w 10226"/>
              <a:gd name="txT" fmla="*/ 0 h 10226"/>
              <a:gd name="txR" fmla="*/ 10226 w 10226"/>
              <a:gd name="txB" fmla="*/ 10226 h 10226"/>
            </a:gdLst>
            <a:ahLst/>
            <a:cxnLst/>
            <a:rect l="txL" t="txT" r="txR" b="txB"/>
            <a:pathLst>
              <a:path w="10226" h="10226">
                <a:moveTo>
                  <a:pt x="0" y="5142"/>
                </a:moveTo>
                <a:arcTo wR="5113" hR="5113" stAng="-10800000" swAng="5400000"/>
                <a:lnTo>
                  <a:pt x="5113" y="5113"/>
                </a:lnTo>
                <a:close/>
              </a:path>
            </a:pathLst>
          </a:cu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5123" name="饼形 20"/>
          <p:cNvSpPr/>
          <p:nvPr/>
        </p:nvSpPr>
        <p:spPr>
          <a:xfrm rot="-5400000" flipV="1">
            <a:off x="-3526155" y="-3329940"/>
            <a:ext cx="5887085" cy="5691505"/>
          </a:xfrm>
          <a:custGeom>
            <a:avLst/>
            <a:gdLst>
              <a:gd name="txL" fmla="*/ 0 w 8107"/>
              <a:gd name="txT" fmla="*/ 0 h 8107"/>
              <a:gd name="txR" fmla="*/ 8107 w 8107"/>
              <a:gd name="txB" fmla="*/ 8107 h 8107"/>
            </a:gdLst>
            <a:ahLst/>
            <a:cxnLst/>
            <a:rect l="txL" t="txT" r="txR" b="txB"/>
            <a:pathLst>
              <a:path w="8107" h="8107">
                <a:moveTo>
                  <a:pt x="0" y="4076"/>
                </a:moveTo>
                <a:arcTo wR="4053" hR="4053" stAng="-10800000" swAng="5400000"/>
                <a:lnTo>
                  <a:pt x="4053" y="4053"/>
                </a:lnTo>
                <a:close/>
              </a:path>
            </a:pathLst>
          </a:custGeom>
          <a:solidFill>
            <a:srgbClr val="007CAC"/>
          </a:solidFill>
          <a:ln w="12700">
            <a:noFill/>
          </a:ln>
        </p:spPr>
        <p:txBody>
          <a:bodyPr anchor="ctr"/>
          <a:p>
            <a:pPr algn="ctr"/>
            <a:endParaRPr sz="2400">
              <a:solidFill>
                <a:srgbClr val="FFFFFF"/>
              </a:solidFill>
              <a:ea typeface="宋体" panose="02010600030101010101" pitchFamily="2" charset="-122"/>
            </a:endParaRPr>
          </a:p>
        </p:txBody>
      </p:sp>
      <p:sp>
        <p:nvSpPr>
          <p:cNvPr id="5126" name="饼形 24"/>
          <p:cNvSpPr/>
          <p:nvPr/>
        </p:nvSpPr>
        <p:spPr>
          <a:xfrm rot="-5400000" flipH="1">
            <a:off x="11108267" y="5774267"/>
            <a:ext cx="2190751" cy="2190751"/>
          </a:xfrm>
          <a:custGeom>
            <a:avLst/>
            <a:gdLst>
              <a:gd name="txL" fmla="*/ 0 w 2587"/>
              <a:gd name="txT" fmla="*/ 0 h 2587"/>
              <a:gd name="txR" fmla="*/ 2587 w 2587"/>
              <a:gd name="txB" fmla="*/ 2587 h 2587"/>
            </a:gdLst>
            <a:ahLst/>
            <a:cxnLst/>
            <a:rect l="txL" t="txT" r="txR" b="txB"/>
            <a:pathLst>
              <a:path w="2587" h="2587">
                <a:moveTo>
                  <a:pt x="0" y="1300"/>
                </a:moveTo>
                <a:arcTo wR="1293" hR="1293" stAng="-10800000" swAng="5400000"/>
                <a:lnTo>
                  <a:pt x="1293" y="1293"/>
                </a:lnTo>
                <a:close/>
              </a:path>
            </a:pathLst>
          </a:cu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5127" name="饼形 25"/>
          <p:cNvSpPr/>
          <p:nvPr/>
        </p:nvSpPr>
        <p:spPr>
          <a:xfrm rot="-5400000" flipH="1">
            <a:off x="10845800" y="5488517"/>
            <a:ext cx="2190751" cy="2190749"/>
          </a:xfrm>
          <a:custGeom>
            <a:avLst/>
            <a:gdLst>
              <a:gd name="txL" fmla="*/ 0 w 2587"/>
              <a:gd name="txT" fmla="*/ 0 h 2587"/>
              <a:gd name="txR" fmla="*/ 2587 w 2587"/>
              <a:gd name="txB" fmla="*/ 2587 h 2587"/>
            </a:gdLst>
            <a:ahLst/>
            <a:cxnLst/>
            <a:rect l="txL" t="txT" r="txR" b="txB"/>
            <a:pathLst>
              <a:path w="2587" h="2587">
                <a:moveTo>
                  <a:pt x="0" y="1300"/>
                </a:moveTo>
                <a:arcTo wR="1293" hR="1293" stAng="-10800000" swAng="5400000"/>
                <a:lnTo>
                  <a:pt x="1293" y="1293"/>
                </a:lnTo>
                <a:close/>
              </a:path>
            </a:pathLst>
          </a:custGeom>
          <a:solidFill>
            <a:srgbClr val="007CAC"/>
          </a:solidFill>
          <a:ln w="12700">
            <a:noFill/>
          </a:ln>
        </p:spPr>
        <p:txBody>
          <a:bodyPr anchor="ctr"/>
          <a:p>
            <a:pPr algn="ctr"/>
            <a:endParaRPr sz="2400">
              <a:solidFill>
                <a:srgbClr val="FFFFFF"/>
              </a:solidFill>
              <a:ea typeface="宋体" panose="02010600030101010101" pitchFamily="2" charset="-122"/>
            </a:endParaRPr>
          </a:p>
        </p:txBody>
      </p:sp>
      <p:pic>
        <p:nvPicPr>
          <p:cNvPr id="5" name="图片 4" descr="kaka 基础形象"/>
          <p:cNvPicPr>
            <a:picLocks noChangeAspect="1"/>
          </p:cNvPicPr>
          <p:nvPr/>
        </p:nvPicPr>
        <p:blipFill>
          <a:blip r:embed="rId1" cstate="print"/>
          <a:stretch>
            <a:fillRect/>
          </a:stretch>
        </p:blipFill>
        <p:spPr>
          <a:xfrm rot="21060000">
            <a:off x="-398780" y="187325"/>
            <a:ext cx="5839460" cy="3908425"/>
          </a:xfrm>
          <a:prstGeom prst="rect">
            <a:avLst/>
          </a:prstGeom>
        </p:spPr>
      </p:pic>
      <p:sp>
        <p:nvSpPr>
          <p:cNvPr id="6" name="Freeform 10"/>
          <p:cNvSpPr/>
          <p:nvPr/>
        </p:nvSpPr>
        <p:spPr>
          <a:xfrm>
            <a:off x="2686050" y="1104265"/>
            <a:ext cx="8886825" cy="2399665"/>
          </a:xfrm>
          <a:custGeom>
            <a:avLst/>
            <a:gdLst/>
            <a:ahLst/>
            <a:cxnLst>
              <a:cxn ang="0">
                <a:pos x="1550987" y="1522233"/>
              </a:cxn>
              <a:cxn ang="0">
                <a:pos x="1516026" y="1557337"/>
              </a:cxn>
              <a:cxn ang="0">
                <a:pos x="34961" y="1557337"/>
              </a:cxn>
              <a:cxn ang="0">
                <a:pos x="0" y="1522233"/>
              </a:cxn>
              <a:cxn ang="0">
                <a:pos x="0" y="35104"/>
              </a:cxn>
              <a:cxn ang="0">
                <a:pos x="34961" y="0"/>
              </a:cxn>
              <a:cxn ang="0">
                <a:pos x="1516026" y="0"/>
              </a:cxn>
              <a:cxn ang="0">
                <a:pos x="1550987" y="35104"/>
              </a:cxn>
              <a:cxn ang="0">
                <a:pos x="1550987" y="1522233"/>
              </a:cxn>
            </a:cxnLst>
            <a:rect l="0" t="0" r="0" b="0"/>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rgbClr val="0D7A43"/>
          </a:solidFill>
          <a:ln w="57150">
            <a:solidFill>
              <a:schemeClr val="tx1">
                <a:lumMod val="75000"/>
                <a:lumOff val="25000"/>
              </a:schemeClr>
            </a:solidFill>
          </a:ln>
        </p:spPr>
        <p:txBody>
          <a:bodyPr/>
          <a:p>
            <a:endParaRPr lang="zh-CN" altLang="en-US"/>
          </a:p>
        </p:txBody>
      </p:sp>
      <p:sp>
        <p:nvSpPr>
          <p:cNvPr id="7" name="Text Box 6"/>
          <p:cNvSpPr txBox="1"/>
          <p:nvPr/>
        </p:nvSpPr>
        <p:spPr>
          <a:xfrm>
            <a:off x="2948940" y="1622425"/>
            <a:ext cx="8552180" cy="1506855"/>
          </a:xfrm>
          <a:prstGeom prst="rect">
            <a:avLst/>
          </a:prstGeom>
          <a:noFill/>
          <a:ln w="9525">
            <a:noFill/>
          </a:ln>
        </p:spPr>
        <p:txBody>
          <a:bodyPr wrap="square" lIns="0">
            <a:spAutoFit/>
          </a:bodyPr>
          <a:p>
            <a:pPr algn="ctr">
              <a:buFont typeface="Arial" panose="020B0604020202090204" pitchFamily="34" charset="0"/>
              <a:buNone/>
            </a:pPr>
            <a:r>
              <a:rPr sz="2400" b="1" dirty="0" smtClean="0">
                <a:solidFill>
                  <a:schemeClr val="bg1"/>
                </a:solidFill>
                <a:latin typeface="微软雅黑" panose="020B0503020204020204" charset="-122"/>
                <a:ea typeface="微软雅黑" panose="020B0503020204020204" charset="-122"/>
              </a:rPr>
              <a:t>上海工会会员服务卡的各项工作流程</a:t>
            </a:r>
            <a:r>
              <a:rPr lang="zh-CN" altLang="en-US" sz="2400" b="1" dirty="0" smtClean="0">
                <a:solidFill>
                  <a:schemeClr val="bg1"/>
                </a:solidFill>
                <a:latin typeface="微软雅黑" panose="020B0503020204020204" charset="-122"/>
                <a:ea typeface="微软雅黑" panose="020B0503020204020204" charset="-122"/>
              </a:rPr>
              <a:t>、文件、课件</a:t>
            </a:r>
            <a:endParaRPr lang="zh-CN" altLang="en-US" sz="2400" b="1" dirty="0" smtClean="0">
              <a:solidFill>
                <a:schemeClr val="bg1"/>
              </a:solidFill>
              <a:latin typeface="微软雅黑" panose="020B0503020204020204" charset="-122"/>
              <a:ea typeface="微软雅黑" panose="020B0503020204020204" charset="-122"/>
            </a:endParaRPr>
          </a:p>
          <a:p>
            <a:pPr algn="ctr">
              <a:buFont typeface="Arial" panose="020B0604020202090204" pitchFamily="34" charset="0"/>
              <a:buNone/>
            </a:pPr>
            <a:r>
              <a:rPr sz="2400" b="1" dirty="0" smtClean="0">
                <a:solidFill>
                  <a:schemeClr val="bg1"/>
                </a:solidFill>
                <a:latin typeface="微软雅黑" panose="020B0503020204020204" charset="-122"/>
                <a:ea typeface="微软雅黑" panose="020B0503020204020204" charset="-122"/>
              </a:rPr>
              <a:t>可通过上海工会会员服务卡网</a:t>
            </a:r>
            <a:r>
              <a:rPr sz="4400" b="1" dirty="0">
                <a:solidFill>
                  <a:schemeClr val="bg1"/>
                </a:solidFill>
                <a:latin typeface="微软雅黑" panose="020B0503020204020204" charset="-122"/>
                <a:ea typeface="微软雅黑" panose="020B0503020204020204" charset="-122"/>
              </a:rPr>
              <a:t>www.sh12351card.org</a:t>
            </a:r>
            <a:r>
              <a:rPr sz="2400" b="1" dirty="0">
                <a:solidFill>
                  <a:schemeClr val="bg1"/>
                </a:solidFill>
                <a:latin typeface="微软雅黑" panose="020B0503020204020204" charset="-122"/>
                <a:ea typeface="微软雅黑" panose="020B0503020204020204" charset="-122"/>
              </a:rPr>
              <a:t>进行查询和下载</a:t>
            </a:r>
            <a:endParaRPr sz="2400" b="1" dirty="0">
              <a:solidFill>
                <a:schemeClr val="bg1"/>
              </a:solidFill>
              <a:latin typeface="微软雅黑" panose="020B0503020204020204" charset="-122"/>
              <a:ea typeface="微软雅黑" panose="020B0503020204020204" charset="-122"/>
            </a:endParaRPr>
          </a:p>
        </p:txBody>
      </p:sp>
      <p:sp>
        <p:nvSpPr>
          <p:cNvPr id="2" name="Freeform 10"/>
          <p:cNvSpPr/>
          <p:nvPr/>
        </p:nvSpPr>
        <p:spPr>
          <a:xfrm>
            <a:off x="522605" y="3697605"/>
            <a:ext cx="10081260" cy="2500630"/>
          </a:xfrm>
          <a:custGeom>
            <a:avLst/>
            <a:gdLst/>
            <a:ahLst/>
            <a:cxnLst>
              <a:cxn ang="0">
                <a:pos x="1550987" y="1522233"/>
              </a:cxn>
              <a:cxn ang="0">
                <a:pos x="1516026" y="1557337"/>
              </a:cxn>
              <a:cxn ang="0">
                <a:pos x="34961" y="1557337"/>
              </a:cxn>
              <a:cxn ang="0">
                <a:pos x="0" y="1522233"/>
              </a:cxn>
              <a:cxn ang="0">
                <a:pos x="0" y="35104"/>
              </a:cxn>
              <a:cxn ang="0">
                <a:pos x="34961" y="0"/>
              </a:cxn>
              <a:cxn ang="0">
                <a:pos x="1516026" y="0"/>
              </a:cxn>
              <a:cxn ang="0">
                <a:pos x="1550987" y="35104"/>
              </a:cxn>
              <a:cxn ang="0">
                <a:pos x="1550987" y="1522233"/>
              </a:cxn>
            </a:cxnLst>
            <a:rect l="0" t="0" r="0" b="0"/>
            <a:pathLst>
              <a:path w="488" h="488">
                <a:moveTo>
                  <a:pt x="488" y="477"/>
                </a:moveTo>
                <a:cubicBezTo>
                  <a:pt x="488" y="483"/>
                  <a:pt x="483" y="488"/>
                  <a:pt x="477" y="488"/>
                </a:cubicBezTo>
                <a:cubicBezTo>
                  <a:pt x="11" y="488"/>
                  <a:pt x="11" y="488"/>
                  <a:pt x="11" y="488"/>
                </a:cubicBezTo>
                <a:cubicBezTo>
                  <a:pt x="5" y="488"/>
                  <a:pt x="0" y="483"/>
                  <a:pt x="0" y="477"/>
                </a:cubicBezTo>
                <a:cubicBezTo>
                  <a:pt x="0" y="11"/>
                  <a:pt x="0" y="11"/>
                  <a:pt x="0" y="11"/>
                </a:cubicBezTo>
                <a:cubicBezTo>
                  <a:pt x="0" y="5"/>
                  <a:pt x="5" y="0"/>
                  <a:pt x="11" y="0"/>
                </a:cubicBezTo>
                <a:cubicBezTo>
                  <a:pt x="477" y="0"/>
                  <a:pt x="477" y="0"/>
                  <a:pt x="477" y="0"/>
                </a:cubicBezTo>
                <a:cubicBezTo>
                  <a:pt x="483" y="0"/>
                  <a:pt x="488" y="5"/>
                  <a:pt x="488" y="11"/>
                </a:cubicBezTo>
                <a:lnTo>
                  <a:pt x="488" y="477"/>
                </a:lnTo>
                <a:close/>
              </a:path>
            </a:pathLst>
          </a:custGeom>
          <a:solidFill>
            <a:schemeClr val="accent1">
              <a:lumMod val="50000"/>
            </a:schemeClr>
          </a:solidFill>
          <a:ln w="57150">
            <a:solidFill>
              <a:schemeClr val="tx1">
                <a:lumMod val="75000"/>
                <a:lumOff val="25000"/>
              </a:schemeClr>
            </a:solidFill>
          </a:ln>
        </p:spPr>
        <p:txBody>
          <a:bodyPr/>
          <a:p>
            <a:endParaRPr lang="zh-CN" altLang="en-US"/>
          </a:p>
        </p:txBody>
      </p:sp>
      <p:sp>
        <p:nvSpPr>
          <p:cNvPr id="3" name="Text Box 6"/>
          <p:cNvSpPr txBox="1"/>
          <p:nvPr/>
        </p:nvSpPr>
        <p:spPr>
          <a:xfrm>
            <a:off x="1287145" y="4284980"/>
            <a:ext cx="8552180" cy="1814830"/>
          </a:xfrm>
          <a:prstGeom prst="rect">
            <a:avLst/>
          </a:prstGeom>
          <a:noFill/>
          <a:ln w="9525">
            <a:noFill/>
          </a:ln>
        </p:spPr>
        <p:txBody>
          <a:bodyPr wrap="square" lIns="0">
            <a:spAutoFit/>
          </a:bodyPr>
          <a:p>
            <a:pPr indent="0" algn="l">
              <a:buFont typeface="+mj-lt"/>
              <a:buNone/>
            </a:pPr>
            <a:r>
              <a:rPr lang="en-US" altLang="zh-CN" sz="2800" b="1" dirty="0" smtClean="0">
                <a:solidFill>
                  <a:schemeClr val="bg1"/>
                </a:solidFill>
                <a:latin typeface="微软雅黑" panose="020B0503020204020204" charset="-122"/>
                <a:ea typeface="微软雅黑" panose="020B0503020204020204" charset="-122"/>
                <a:sym typeface="+mn-ea"/>
              </a:rPr>
              <a:t>“</a:t>
            </a:r>
            <a:r>
              <a:rPr lang="zh-CN" altLang="en-US" sz="2800" b="1" dirty="0" smtClean="0">
                <a:solidFill>
                  <a:schemeClr val="bg1"/>
                </a:solidFill>
                <a:latin typeface="微软雅黑" panose="020B0503020204020204" charset="-122"/>
                <a:ea typeface="微软雅黑" panose="020B0503020204020204" charset="-122"/>
                <a:sym typeface="+mn-ea"/>
              </a:rPr>
              <a:t>申工通</a:t>
            </a:r>
            <a:r>
              <a:rPr lang="en-US" altLang="zh-CN" sz="2800" b="1" dirty="0" smtClean="0">
                <a:solidFill>
                  <a:schemeClr val="bg1"/>
                </a:solidFill>
                <a:latin typeface="微软雅黑" panose="020B0503020204020204" charset="-122"/>
                <a:ea typeface="微软雅黑" panose="020B0503020204020204" charset="-122"/>
                <a:sym typeface="+mn-ea"/>
              </a:rPr>
              <a:t>”</a:t>
            </a:r>
            <a:r>
              <a:rPr lang="zh-CN" altLang="en-US" sz="2800" b="1" dirty="0" smtClean="0">
                <a:solidFill>
                  <a:schemeClr val="bg1"/>
                </a:solidFill>
                <a:latin typeface="微软雅黑" panose="020B0503020204020204" charset="-122"/>
                <a:ea typeface="微软雅黑" panose="020B0503020204020204" charset="-122"/>
                <a:sym typeface="+mn-ea"/>
              </a:rPr>
              <a:t>平台咨询电话</a:t>
            </a:r>
            <a:r>
              <a:rPr lang="zh-CN" sz="2800" b="1" dirty="0" smtClean="0">
                <a:solidFill>
                  <a:schemeClr val="bg1"/>
                </a:solidFill>
                <a:latin typeface="微软雅黑" panose="020B0503020204020204" charset="-122"/>
                <a:ea typeface="微软雅黑" panose="020B0503020204020204" charset="-122"/>
                <a:sym typeface="+mn-ea"/>
              </a:rPr>
              <a:t>：</a:t>
            </a:r>
            <a:br>
              <a:rPr lang="zh-CN" sz="2800" b="1" dirty="0" smtClean="0">
                <a:solidFill>
                  <a:schemeClr val="bg1"/>
                </a:solidFill>
                <a:latin typeface="微软雅黑" panose="020B0503020204020204" charset="-122"/>
                <a:ea typeface="微软雅黑" panose="020B0503020204020204" charset="-122"/>
                <a:sym typeface="+mn-ea"/>
              </a:rPr>
            </a:br>
            <a:r>
              <a:rPr sz="2800" b="1" dirty="0" smtClean="0">
                <a:solidFill>
                  <a:schemeClr val="bg1"/>
                </a:solidFill>
                <a:latin typeface="微软雅黑" panose="020B0503020204020204" charset="-122"/>
                <a:ea typeface="微软雅黑" panose="020B0503020204020204" charset="-122"/>
                <a:sym typeface="+mn-ea"/>
              </a:rPr>
              <a:t>33300092 </a:t>
            </a:r>
            <a:r>
              <a:rPr lang="zh-CN" sz="2800" b="1" dirty="0" smtClean="0">
                <a:solidFill>
                  <a:schemeClr val="bg1"/>
                </a:solidFill>
                <a:latin typeface="微软雅黑" panose="020B0503020204020204" charset="-122"/>
                <a:ea typeface="微软雅黑" panose="020B0503020204020204" charset="-122"/>
                <a:sym typeface="+mn-ea"/>
              </a:rPr>
              <a:t>、</a:t>
            </a:r>
            <a:r>
              <a:rPr lang="en-US" altLang="zh-CN" sz="2800" b="1" dirty="0" smtClean="0">
                <a:solidFill>
                  <a:schemeClr val="bg1"/>
                </a:solidFill>
                <a:latin typeface="微软雅黑" panose="020B0503020204020204" charset="-122"/>
                <a:ea typeface="微软雅黑" panose="020B0503020204020204" charset="-122"/>
                <a:sym typeface="+mn-ea"/>
              </a:rPr>
              <a:t>63211939-2171 </a:t>
            </a:r>
            <a:r>
              <a:rPr lang="zh-CN" altLang="en-US" sz="2800" b="1" dirty="0" smtClean="0">
                <a:solidFill>
                  <a:schemeClr val="bg1"/>
                </a:solidFill>
                <a:latin typeface="微软雅黑" panose="020B0503020204020204" charset="-122"/>
                <a:ea typeface="微软雅黑" panose="020B0503020204020204" charset="-122"/>
                <a:sym typeface="+mn-ea"/>
              </a:rPr>
              <a:t>、</a:t>
            </a:r>
            <a:r>
              <a:rPr lang="en-US" sz="2800" b="1" dirty="0" smtClean="0">
                <a:solidFill>
                  <a:schemeClr val="bg1"/>
                </a:solidFill>
                <a:latin typeface="微软雅黑" panose="020B0503020204020204" charset="-122"/>
                <a:ea typeface="微软雅黑" panose="020B0503020204020204" charset="-122"/>
                <a:sym typeface="+mn-ea"/>
              </a:rPr>
              <a:t>13524029020</a:t>
            </a:r>
            <a:endParaRPr sz="2800" b="1" dirty="0" smtClean="0">
              <a:solidFill>
                <a:schemeClr val="bg1"/>
              </a:solidFill>
              <a:latin typeface="微软雅黑" panose="020B0503020204020204" charset="-122"/>
              <a:ea typeface="微软雅黑" panose="020B0503020204020204" charset="-122"/>
              <a:sym typeface="+mn-ea"/>
            </a:endParaRPr>
          </a:p>
          <a:p>
            <a:pPr indent="0" algn="l">
              <a:buFont typeface="+mj-lt"/>
              <a:buNone/>
            </a:pPr>
            <a:r>
              <a:rPr lang="zh-CN" sz="2800" b="1" dirty="0" smtClean="0">
                <a:solidFill>
                  <a:schemeClr val="bg1"/>
                </a:solidFill>
                <a:latin typeface="微软雅黑" panose="020B0503020204020204" charset="-122"/>
                <a:ea typeface="微软雅黑" panose="020B0503020204020204" charset="-122"/>
                <a:sym typeface="+mn-ea"/>
              </a:rPr>
              <a:t>  援助中心咨询电话：</a:t>
            </a:r>
            <a:endParaRPr lang="zh-CN" sz="2800" b="1" dirty="0" smtClean="0">
              <a:solidFill>
                <a:schemeClr val="bg1"/>
              </a:solidFill>
              <a:latin typeface="微软雅黑" panose="020B0503020204020204" charset="-122"/>
              <a:ea typeface="微软雅黑" panose="020B0503020204020204" charset="-122"/>
              <a:sym typeface="+mn-ea"/>
            </a:endParaRPr>
          </a:p>
          <a:p>
            <a:pPr indent="0" algn="l">
              <a:buFont typeface="+mj-lt"/>
              <a:buNone/>
            </a:pPr>
            <a:r>
              <a:rPr lang="en-US" altLang="zh-CN" sz="2800" b="1" dirty="0" smtClean="0">
                <a:solidFill>
                  <a:schemeClr val="bg1"/>
                </a:solidFill>
                <a:latin typeface="微软雅黑" panose="020B0503020204020204" charset="-122"/>
                <a:ea typeface="微软雅黑" panose="020B0503020204020204" charset="-122"/>
                <a:sym typeface="+mn-ea"/>
              </a:rPr>
              <a:t>12351</a:t>
            </a:r>
            <a:r>
              <a:rPr lang="zh-CN" altLang="en-US" sz="2800" b="1" dirty="0" smtClean="0">
                <a:solidFill>
                  <a:schemeClr val="bg1"/>
                </a:solidFill>
                <a:latin typeface="微软雅黑" panose="020B0503020204020204" charset="-122"/>
                <a:ea typeface="微软雅黑" panose="020B0503020204020204" charset="-122"/>
                <a:sym typeface="+mn-ea"/>
              </a:rPr>
              <a:t>、</a:t>
            </a:r>
            <a:r>
              <a:rPr lang="en-US" altLang="zh-CN" sz="2800" b="1" dirty="0" smtClean="0">
                <a:solidFill>
                  <a:schemeClr val="bg1"/>
                </a:solidFill>
                <a:latin typeface="微软雅黑" panose="020B0503020204020204" charset="-122"/>
                <a:ea typeface="微软雅黑" panose="020B0503020204020204" charset="-122"/>
                <a:sym typeface="+mn-ea"/>
              </a:rPr>
              <a:t>65861367</a:t>
            </a:r>
            <a:r>
              <a:rPr lang="zh-CN" altLang="en-US" sz="2800" b="1" dirty="0" smtClean="0">
                <a:solidFill>
                  <a:schemeClr val="bg1"/>
                </a:solidFill>
                <a:latin typeface="微软雅黑" panose="020B0503020204020204" charset="-122"/>
                <a:ea typeface="微软雅黑" panose="020B0503020204020204" charset="-122"/>
                <a:sym typeface="+mn-ea"/>
              </a:rPr>
              <a:t>、</a:t>
            </a:r>
            <a:r>
              <a:rPr lang="en-US" altLang="zh-CN" sz="2800" b="1" dirty="0" smtClean="0">
                <a:solidFill>
                  <a:schemeClr val="bg1"/>
                </a:solidFill>
                <a:latin typeface="微软雅黑" panose="020B0503020204020204" charset="-122"/>
                <a:ea typeface="微软雅黑" panose="020B0503020204020204" charset="-122"/>
                <a:sym typeface="+mn-ea"/>
              </a:rPr>
              <a:t>65862324</a:t>
            </a:r>
            <a:endParaRPr lang="en-US" altLang="zh-CN" sz="2800" b="1" dirty="0" smtClean="0">
              <a:solidFill>
                <a:schemeClr val="bg1"/>
              </a:solidFill>
              <a:latin typeface="微软雅黑" panose="020B0503020204020204" charset="-122"/>
              <a:ea typeface="微软雅黑" panose="020B0503020204020204" charset="-122"/>
              <a:sym typeface="+mn-ea"/>
            </a:endParaRPr>
          </a:p>
        </p:txBody>
      </p:sp>
      <p:sp>
        <p:nvSpPr>
          <p:cNvPr id="9" name="TextBox 8"/>
          <p:cNvSpPr txBox="1"/>
          <p:nvPr/>
        </p:nvSpPr>
        <p:spPr>
          <a:xfrm>
            <a:off x="3097530" y="3697605"/>
            <a:ext cx="4183380" cy="1198880"/>
          </a:xfrm>
          <a:prstGeom prst="rect">
            <a:avLst/>
          </a:prstGeom>
          <a:noFill/>
        </p:spPr>
        <p:txBody>
          <a:bodyPr wrap="square" rtlCol="0">
            <a:spAutoFit/>
          </a:bodyPr>
          <a:p>
            <a:pPr algn="ctr"/>
            <a:r>
              <a:rPr lang="en-US" altLang="zh-CN" sz="3600" b="1" dirty="0" smtClean="0">
                <a:solidFill>
                  <a:schemeClr val="bg1"/>
                </a:solidFill>
                <a:latin typeface="微软雅黑" panose="020B0503020204020204" charset="-122"/>
                <a:ea typeface="微软雅黑" panose="020B0503020204020204" charset="-122"/>
              </a:rPr>
              <a:t>    </a:t>
            </a:r>
            <a:r>
              <a:rPr lang="zh-CN" altLang="en-US" sz="3600" b="1" dirty="0" smtClean="0">
                <a:solidFill>
                  <a:schemeClr val="bg1"/>
                </a:solidFill>
                <a:latin typeface="微软雅黑" panose="020B0503020204020204" charset="-122"/>
                <a:ea typeface="微软雅黑" panose="020B0503020204020204" charset="-122"/>
              </a:rPr>
              <a:t>咨询电话</a:t>
            </a:r>
            <a:endParaRPr lang="zh-CN" altLang="en-US" sz="3600" b="1" dirty="0" smtClean="0">
              <a:solidFill>
                <a:schemeClr val="bg1"/>
              </a:solidFill>
              <a:latin typeface="微软雅黑" panose="020B0503020204020204" charset="-122"/>
              <a:ea typeface="微软雅黑" panose="020B0503020204020204" charset="-122"/>
            </a:endParaRPr>
          </a:p>
          <a:p>
            <a:pPr algn="ctr"/>
            <a:endParaRPr lang="zh-CN" altLang="en-US" sz="3600" b="1" dirty="0" smtClean="0">
              <a:solidFill>
                <a:schemeClr val="bg1"/>
              </a:solidFill>
              <a:latin typeface="微软雅黑" panose="020B0503020204020204" charset="-122"/>
              <a:ea typeface="微软雅黑" panose="020B0503020204020204" charset="-122"/>
            </a:endParaRPr>
          </a:p>
        </p:txBody>
      </p:sp>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饼形 21"/>
          <p:cNvSpPr/>
          <p:nvPr/>
        </p:nvSpPr>
        <p:spPr>
          <a:xfrm rot="-5400000" flipV="1">
            <a:off x="-4326467" y="-4324349"/>
            <a:ext cx="8655051" cy="8655049"/>
          </a:xfrm>
          <a:custGeom>
            <a:avLst/>
            <a:gdLst>
              <a:gd name="txL" fmla="*/ 0 w 10226"/>
              <a:gd name="txT" fmla="*/ 0 h 10226"/>
              <a:gd name="txR" fmla="*/ 10226 w 10226"/>
              <a:gd name="txB" fmla="*/ 10226 h 10226"/>
            </a:gdLst>
            <a:ahLst/>
            <a:cxnLst/>
            <a:rect l="txL" t="txT" r="txR" b="txB"/>
            <a:pathLst>
              <a:path w="10226" h="10226">
                <a:moveTo>
                  <a:pt x="0" y="5142"/>
                </a:moveTo>
                <a:arcTo wR="5113" hR="5113" stAng="-10800000" swAng="5400000"/>
                <a:lnTo>
                  <a:pt x="5113" y="5113"/>
                </a:lnTo>
                <a:close/>
              </a:path>
            </a:pathLst>
          </a:cu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5123" name="饼形 20"/>
          <p:cNvSpPr/>
          <p:nvPr/>
        </p:nvSpPr>
        <p:spPr>
          <a:xfrm rot="-5400000" flipV="1">
            <a:off x="-3426883" y="-3429000"/>
            <a:ext cx="6860116" cy="6862233"/>
          </a:xfrm>
          <a:custGeom>
            <a:avLst/>
            <a:gdLst>
              <a:gd name="txL" fmla="*/ 0 w 8107"/>
              <a:gd name="txT" fmla="*/ 0 h 8107"/>
              <a:gd name="txR" fmla="*/ 8107 w 8107"/>
              <a:gd name="txB" fmla="*/ 8107 h 8107"/>
            </a:gdLst>
            <a:ahLst/>
            <a:cxnLst/>
            <a:rect l="txL" t="txT" r="txR" b="txB"/>
            <a:pathLst>
              <a:path w="8107" h="8107">
                <a:moveTo>
                  <a:pt x="0" y="4076"/>
                </a:moveTo>
                <a:arcTo wR="4053" hR="4053" stAng="-10800000" swAng="5400000"/>
                <a:lnTo>
                  <a:pt x="4053" y="4053"/>
                </a:lnTo>
                <a:close/>
              </a:path>
            </a:pathLst>
          </a:custGeom>
          <a:solidFill>
            <a:srgbClr val="007CAC"/>
          </a:solidFill>
          <a:ln w="12700">
            <a:noFill/>
          </a:ln>
        </p:spPr>
        <p:txBody>
          <a:bodyPr anchor="ctr"/>
          <a:p>
            <a:pPr algn="ctr"/>
            <a:endParaRPr sz="2400">
              <a:solidFill>
                <a:srgbClr val="FFFFFF"/>
              </a:solidFill>
              <a:ea typeface="宋体" panose="02010600030101010101" pitchFamily="2" charset="-122"/>
            </a:endParaRPr>
          </a:p>
        </p:txBody>
      </p:sp>
      <p:sp>
        <p:nvSpPr>
          <p:cNvPr id="5126" name="饼形 24"/>
          <p:cNvSpPr/>
          <p:nvPr/>
        </p:nvSpPr>
        <p:spPr>
          <a:xfrm rot="-5400000" flipH="1">
            <a:off x="11108267" y="5774267"/>
            <a:ext cx="2190751" cy="2190751"/>
          </a:xfrm>
          <a:custGeom>
            <a:avLst/>
            <a:gdLst>
              <a:gd name="txL" fmla="*/ 0 w 2587"/>
              <a:gd name="txT" fmla="*/ 0 h 2587"/>
              <a:gd name="txR" fmla="*/ 2587 w 2587"/>
              <a:gd name="txB" fmla="*/ 2587 h 2587"/>
            </a:gdLst>
            <a:ahLst/>
            <a:cxnLst/>
            <a:rect l="txL" t="txT" r="txR" b="txB"/>
            <a:pathLst>
              <a:path w="2587" h="2587">
                <a:moveTo>
                  <a:pt x="0" y="1300"/>
                </a:moveTo>
                <a:arcTo wR="1293" hR="1293" stAng="-10800000" swAng="5400000"/>
                <a:lnTo>
                  <a:pt x="1293" y="1293"/>
                </a:lnTo>
                <a:close/>
              </a:path>
            </a:pathLst>
          </a:cu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5127" name="饼形 25"/>
          <p:cNvSpPr/>
          <p:nvPr/>
        </p:nvSpPr>
        <p:spPr>
          <a:xfrm rot="-5400000" flipH="1">
            <a:off x="10845800" y="5488517"/>
            <a:ext cx="2190751" cy="2190749"/>
          </a:xfrm>
          <a:custGeom>
            <a:avLst/>
            <a:gdLst>
              <a:gd name="txL" fmla="*/ 0 w 2587"/>
              <a:gd name="txT" fmla="*/ 0 h 2587"/>
              <a:gd name="txR" fmla="*/ 2587 w 2587"/>
              <a:gd name="txB" fmla="*/ 2587 h 2587"/>
            </a:gdLst>
            <a:ahLst/>
            <a:cxnLst/>
            <a:rect l="txL" t="txT" r="txR" b="txB"/>
            <a:pathLst>
              <a:path w="2587" h="2587">
                <a:moveTo>
                  <a:pt x="0" y="1300"/>
                </a:moveTo>
                <a:arcTo wR="1293" hR="1293" stAng="-10800000" swAng="5400000"/>
                <a:lnTo>
                  <a:pt x="1293" y="1293"/>
                </a:lnTo>
                <a:close/>
              </a:path>
            </a:pathLst>
          </a:custGeom>
          <a:solidFill>
            <a:srgbClr val="007CAC"/>
          </a:solidFill>
          <a:ln w="12700">
            <a:noFill/>
          </a:ln>
        </p:spPr>
        <p:txBody>
          <a:bodyPr anchor="ctr"/>
          <a:p>
            <a:pPr algn="ctr"/>
            <a:endParaRPr sz="2400">
              <a:solidFill>
                <a:srgbClr val="FFFFFF"/>
              </a:solidFill>
              <a:ea typeface="宋体" panose="02010600030101010101" pitchFamily="2" charset="-122"/>
            </a:endParaRPr>
          </a:p>
        </p:txBody>
      </p:sp>
      <p:sp>
        <p:nvSpPr>
          <p:cNvPr id="2" name="Text Box 6"/>
          <p:cNvSpPr txBox="1"/>
          <p:nvPr/>
        </p:nvSpPr>
        <p:spPr>
          <a:xfrm>
            <a:off x="8792322" y="5273525"/>
            <a:ext cx="2190663" cy="646331"/>
          </a:xfrm>
          <a:prstGeom prst="rect">
            <a:avLst/>
          </a:prstGeom>
          <a:noFill/>
          <a:ln w="9525">
            <a:noFill/>
          </a:ln>
        </p:spPr>
        <p:txBody>
          <a:bodyPr wrap="none" lIns="0">
            <a:spAutoFit/>
          </a:bodyPr>
          <a:p>
            <a:pPr algn="ctr">
              <a:buFont typeface="Arial" panose="020B0604020202090204" pitchFamily="34" charset="0"/>
              <a:buNone/>
            </a:pPr>
            <a:r>
              <a:rPr lang="en-US" altLang="zh-CN" b="1" dirty="0" smtClean="0">
                <a:solidFill>
                  <a:schemeClr val="tx1">
                    <a:lumMod val="75000"/>
                    <a:lumOff val="25000"/>
                  </a:schemeClr>
                </a:solidFill>
                <a:latin typeface="微软雅黑" panose="020B0503020204020204" charset="-122"/>
                <a:ea typeface="微软雅黑" panose="020B0503020204020204" charset="-122"/>
              </a:rPr>
              <a:t>12351</a:t>
            </a:r>
            <a:r>
              <a:rPr lang="zh-CN" altLang="en-US" b="1" dirty="0" smtClean="0">
                <a:solidFill>
                  <a:schemeClr val="tx1">
                    <a:lumMod val="75000"/>
                    <a:lumOff val="25000"/>
                  </a:schemeClr>
                </a:solidFill>
                <a:latin typeface="微软雅黑" panose="020B0503020204020204" charset="-122"/>
                <a:ea typeface="微软雅黑" panose="020B0503020204020204" charset="-122"/>
              </a:rPr>
              <a:t>职工</a:t>
            </a:r>
            <a:r>
              <a:rPr lang="zh-CN" altLang="en-US" b="1" dirty="0">
                <a:solidFill>
                  <a:schemeClr val="tx1">
                    <a:lumMod val="75000"/>
                    <a:lumOff val="25000"/>
                  </a:schemeClr>
                </a:solidFill>
                <a:latin typeface="微软雅黑" panose="020B0503020204020204" charset="-122"/>
                <a:ea typeface="微软雅黑" panose="020B0503020204020204" charset="-122"/>
              </a:rPr>
              <a:t>服务平台</a:t>
            </a:r>
            <a:endParaRPr lang="zh-CN" altLang="en-US" b="1" dirty="0">
              <a:solidFill>
                <a:schemeClr val="tx1">
                  <a:lumMod val="75000"/>
                  <a:lumOff val="25000"/>
                </a:schemeClr>
              </a:solidFill>
              <a:latin typeface="微软雅黑" panose="020B0503020204020204" charset="-122"/>
              <a:ea typeface="微软雅黑" panose="020B0503020204020204" charset="-122"/>
            </a:endParaRPr>
          </a:p>
          <a:p>
            <a:pPr algn="ctr">
              <a:buFont typeface="Arial" panose="020B0604020202090204" pitchFamily="34" charset="0"/>
              <a:buNone/>
            </a:pPr>
            <a:r>
              <a:rPr lang="zh-CN" altLang="en-US" b="1" dirty="0" smtClean="0">
                <a:solidFill>
                  <a:schemeClr val="tx1">
                    <a:lumMod val="75000"/>
                    <a:lumOff val="25000"/>
                  </a:schemeClr>
                </a:solidFill>
                <a:latin typeface="微软雅黑" panose="020B0503020204020204" charset="-122"/>
                <a:ea typeface="微软雅黑" panose="020B0503020204020204" charset="-122"/>
              </a:rPr>
              <a:t>微信公众号</a:t>
            </a:r>
            <a:endParaRPr lang="zh-CN" altLang="en-US" b="1" dirty="0" smtClean="0">
              <a:solidFill>
                <a:schemeClr val="tx1">
                  <a:lumMod val="75000"/>
                  <a:lumOff val="25000"/>
                </a:schemeClr>
              </a:solidFill>
              <a:latin typeface="微软雅黑" panose="020B0503020204020204" charset="-122"/>
              <a:ea typeface="微软雅黑" panose="020B0503020204020204" charset="-122"/>
            </a:endParaRPr>
          </a:p>
        </p:txBody>
      </p:sp>
      <p:pic>
        <p:nvPicPr>
          <p:cNvPr id="4" name="图片 3" descr="二维码"/>
          <p:cNvPicPr>
            <a:picLocks noChangeAspect="1"/>
          </p:cNvPicPr>
          <p:nvPr/>
        </p:nvPicPr>
        <p:blipFill>
          <a:blip r:embed="rId1" cstate="print"/>
          <a:stretch>
            <a:fillRect/>
          </a:stretch>
        </p:blipFill>
        <p:spPr>
          <a:xfrm>
            <a:off x="8425524" y="2372825"/>
            <a:ext cx="2766695" cy="2766695"/>
          </a:xfrm>
          <a:prstGeom prst="rect">
            <a:avLst/>
          </a:prstGeom>
          <a:ln w="76200">
            <a:solidFill>
              <a:schemeClr val="tx1"/>
            </a:solidFill>
          </a:ln>
        </p:spPr>
      </p:pic>
      <p:sp>
        <p:nvSpPr>
          <p:cNvPr id="3" name="Text Box 6"/>
          <p:cNvSpPr txBox="1"/>
          <p:nvPr/>
        </p:nvSpPr>
        <p:spPr>
          <a:xfrm>
            <a:off x="3875405" y="2325370"/>
            <a:ext cx="4550098" cy="2861310"/>
          </a:xfrm>
          <a:prstGeom prst="rect">
            <a:avLst/>
          </a:prstGeom>
          <a:noFill/>
          <a:ln w="9525">
            <a:noFill/>
          </a:ln>
        </p:spPr>
        <p:txBody>
          <a:bodyPr wrap="square" lIns="0">
            <a:spAutoFit/>
          </a:bodyPr>
          <a:p>
            <a:pPr marL="342900" indent="-342900" algn="l">
              <a:buFont typeface="+mj-lt"/>
              <a:buAutoNum type="arabicPeriod"/>
            </a:pPr>
            <a:r>
              <a:rPr b="1" dirty="0" smtClean="0">
                <a:solidFill>
                  <a:schemeClr val="tx1">
                    <a:lumMod val="75000"/>
                    <a:lumOff val="25000"/>
                  </a:schemeClr>
                </a:solidFill>
                <a:latin typeface="微软雅黑" panose="020B0503020204020204" charset="-122"/>
                <a:ea typeface="微软雅黑" panose="020B0503020204020204" charset="-122"/>
              </a:rPr>
              <a:t>关注微信公众号</a:t>
            </a:r>
            <a:r>
              <a:rPr lang="en-US" b="1" dirty="0" smtClean="0">
                <a:solidFill>
                  <a:schemeClr val="tx1">
                    <a:lumMod val="75000"/>
                    <a:lumOff val="25000"/>
                  </a:schemeClr>
                </a:solidFill>
                <a:latin typeface="微软雅黑" panose="020B0503020204020204" charset="-122"/>
                <a:ea typeface="微软雅黑" panose="020B0503020204020204" charset="-122"/>
              </a:rPr>
              <a:t>"</a:t>
            </a:r>
            <a:r>
              <a:rPr b="1" dirty="0" smtClean="0">
                <a:solidFill>
                  <a:schemeClr val="tx1">
                    <a:lumMod val="75000"/>
                    <a:lumOff val="25000"/>
                  </a:schemeClr>
                </a:solidFill>
                <a:latin typeface="微软雅黑" panose="020B0503020204020204" charset="-122"/>
                <a:ea typeface="微软雅黑" panose="020B0503020204020204" charset="-122"/>
              </a:rPr>
              <a:t>12351职工服务平台</a:t>
            </a:r>
            <a:r>
              <a:rPr lang="en-US" b="1" dirty="0" smtClean="0">
                <a:solidFill>
                  <a:schemeClr val="tx1">
                    <a:lumMod val="75000"/>
                    <a:lumOff val="25000"/>
                  </a:schemeClr>
                </a:solidFill>
                <a:latin typeface="微软雅黑" panose="020B0503020204020204" charset="-122"/>
                <a:ea typeface="微软雅黑" panose="020B0503020204020204" charset="-122"/>
              </a:rPr>
              <a:t>"</a:t>
            </a:r>
            <a:endParaRPr lang="en-US" b="1" dirty="0" smtClean="0">
              <a:solidFill>
                <a:schemeClr val="tx1">
                  <a:lumMod val="75000"/>
                  <a:lumOff val="25000"/>
                </a:schemeClr>
              </a:solidFill>
              <a:latin typeface="微软雅黑" panose="020B0503020204020204" charset="-122"/>
              <a:ea typeface="微软雅黑" panose="020B0503020204020204" charset="-122"/>
            </a:endParaRPr>
          </a:p>
          <a:p>
            <a:pPr marL="342900" indent="-342900" algn="l">
              <a:buFont typeface="+mj-lt"/>
              <a:buAutoNum type="arabicPeriod"/>
            </a:pPr>
            <a:r>
              <a:rPr b="1" dirty="0" smtClean="0">
                <a:solidFill>
                  <a:schemeClr val="tx1">
                    <a:lumMod val="75000"/>
                    <a:lumOff val="25000"/>
                  </a:schemeClr>
                </a:solidFill>
                <a:latin typeface="微软雅黑" panose="020B0503020204020204" charset="-122"/>
                <a:ea typeface="微软雅黑" panose="020B0503020204020204" charset="-122"/>
              </a:rPr>
              <a:t>点击</a:t>
            </a:r>
            <a:r>
              <a:rPr b="1" dirty="0">
                <a:solidFill>
                  <a:schemeClr val="tx1">
                    <a:lumMod val="75000"/>
                    <a:lumOff val="25000"/>
                  </a:schemeClr>
                </a:solidFill>
                <a:latin typeface="微软雅黑" panose="020B0503020204020204" charset="-122"/>
                <a:ea typeface="微软雅黑" panose="020B0503020204020204" charset="-122"/>
              </a:rPr>
              <a:t>“服务大厅</a:t>
            </a:r>
            <a:r>
              <a:rPr b="1" dirty="0" smtClean="0">
                <a:solidFill>
                  <a:schemeClr val="tx1">
                    <a:lumMod val="75000"/>
                    <a:lumOff val="25000"/>
                  </a:schemeClr>
                </a:solidFill>
                <a:latin typeface="微软雅黑" panose="020B0503020204020204" charset="-122"/>
                <a:ea typeface="微软雅黑" panose="020B0503020204020204" charset="-122"/>
              </a:rPr>
              <a:t>”</a:t>
            </a:r>
            <a:endParaRPr lang="en-US" b="1" dirty="0" smtClean="0">
              <a:solidFill>
                <a:schemeClr val="tx1">
                  <a:lumMod val="75000"/>
                  <a:lumOff val="25000"/>
                </a:schemeClr>
              </a:solidFill>
              <a:latin typeface="微软雅黑" panose="020B0503020204020204" charset="-122"/>
              <a:ea typeface="微软雅黑" panose="020B0503020204020204" charset="-122"/>
            </a:endParaRPr>
          </a:p>
          <a:p>
            <a:pPr marL="342900" indent="-342900" algn="l">
              <a:buFont typeface="+mj-lt"/>
              <a:buAutoNum type="arabicPeriod"/>
            </a:pPr>
            <a:r>
              <a:rPr b="1" dirty="0" smtClean="0">
                <a:solidFill>
                  <a:schemeClr val="tx1">
                    <a:lumMod val="75000"/>
                    <a:lumOff val="25000"/>
                  </a:schemeClr>
                </a:solidFill>
                <a:latin typeface="微软雅黑" panose="020B0503020204020204" charset="-122"/>
                <a:ea typeface="微软雅黑" panose="020B0503020204020204" charset="-122"/>
              </a:rPr>
              <a:t>点击</a:t>
            </a:r>
            <a:r>
              <a:rPr b="1" dirty="0">
                <a:solidFill>
                  <a:schemeClr val="tx1">
                    <a:lumMod val="75000"/>
                    <a:lumOff val="25000"/>
                  </a:schemeClr>
                </a:solidFill>
                <a:latin typeface="微软雅黑" panose="020B0503020204020204" charset="-122"/>
                <a:ea typeface="微软雅黑" panose="020B0503020204020204" charset="-122"/>
              </a:rPr>
              <a:t>“周五课堂</a:t>
            </a:r>
            <a:r>
              <a:rPr b="1" dirty="0" smtClean="0">
                <a:solidFill>
                  <a:schemeClr val="tx1">
                    <a:lumMod val="75000"/>
                    <a:lumOff val="25000"/>
                  </a:schemeClr>
                </a:solidFill>
                <a:latin typeface="微软雅黑" panose="020B0503020204020204" charset="-122"/>
                <a:ea typeface="微软雅黑" panose="020B0503020204020204" charset="-122"/>
              </a:rPr>
              <a:t>”</a:t>
            </a:r>
            <a:endParaRPr lang="en-US" b="1" dirty="0" smtClean="0">
              <a:solidFill>
                <a:schemeClr val="tx1">
                  <a:lumMod val="75000"/>
                  <a:lumOff val="25000"/>
                </a:schemeClr>
              </a:solidFill>
              <a:latin typeface="微软雅黑" panose="020B0503020204020204" charset="-122"/>
              <a:ea typeface="微软雅黑" panose="020B0503020204020204" charset="-122"/>
            </a:endParaRPr>
          </a:p>
          <a:p>
            <a:pPr marL="342900" indent="-342900" algn="l">
              <a:buFont typeface="+mj-lt"/>
              <a:buAutoNum type="arabicPeriod"/>
            </a:pPr>
            <a:r>
              <a:rPr b="1" dirty="0" smtClean="0">
                <a:solidFill>
                  <a:schemeClr val="tx1">
                    <a:lumMod val="75000"/>
                    <a:lumOff val="25000"/>
                  </a:schemeClr>
                </a:solidFill>
                <a:latin typeface="微软雅黑" panose="020B0503020204020204" charset="-122"/>
                <a:ea typeface="微软雅黑" panose="020B0503020204020204" charset="-122"/>
              </a:rPr>
              <a:t>填写信息</a:t>
            </a:r>
            <a:endParaRPr lang="en-US" b="1" dirty="0" smtClean="0">
              <a:solidFill>
                <a:schemeClr val="tx1">
                  <a:lumMod val="75000"/>
                  <a:lumOff val="25000"/>
                </a:schemeClr>
              </a:solidFill>
              <a:latin typeface="微软雅黑" panose="020B0503020204020204" charset="-122"/>
              <a:ea typeface="微软雅黑" panose="020B0503020204020204" charset="-122"/>
            </a:endParaRPr>
          </a:p>
          <a:p>
            <a:pPr marL="342900" indent="-342900" algn="l">
              <a:buFont typeface="+mj-lt"/>
              <a:buAutoNum type="arabicPeriod"/>
            </a:pPr>
            <a:r>
              <a:rPr b="1" dirty="0" smtClean="0">
                <a:solidFill>
                  <a:schemeClr val="tx1">
                    <a:lumMod val="75000"/>
                    <a:lumOff val="25000"/>
                  </a:schemeClr>
                </a:solidFill>
                <a:latin typeface="微软雅黑" panose="020B0503020204020204" charset="-122"/>
                <a:ea typeface="微软雅黑" panose="020B0503020204020204" charset="-122"/>
              </a:rPr>
              <a:t>点击</a:t>
            </a:r>
            <a:r>
              <a:rPr b="1" dirty="0">
                <a:solidFill>
                  <a:schemeClr val="tx1">
                    <a:lumMod val="75000"/>
                    <a:lumOff val="25000"/>
                  </a:schemeClr>
                </a:solidFill>
                <a:latin typeface="微软雅黑" panose="020B0503020204020204" charset="-122"/>
                <a:ea typeface="微软雅黑" panose="020B0503020204020204" charset="-122"/>
              </a:rPr>
              <a:t>“报名”</a:t>
            </a:r>
            <a:r>
              <a:rPr b="1" dirty="0" smtClean="0">
                <a:solidFill>
                  <a:schemeClr val="tx1">
                    <a:lumMod val="75000"/>
                    <a:lumOff val="25000"/>
                  </a:schemeClr>
                </a:solidFill>
                <a:latin typeface="微软雅黑" panose="020B0503020204020204" charset="-122"/>
                <a:ea typeface="微软雅黑" panose="020B0503020204020204" charset="-122"/>
              </a:rPr>
              <a:t>按钮</a:t>
            </a:r>
            <a:endParaRPr lang="en-US" b="1" dirty="0" smtClean="0">
              <a:solidFill>
                <a:schemeClr val="tx1">
                  <a:lumMod val="75000"/>
                  <a:lumOff val="25000"/>
                </a:schemeClr>
              </a:solidFill>
              <a:latin typeface="微软雅黑" panose="020B0503020204020204" charset="-122"/>
              <a:ea typeface="微软雅黑" panose="020B0503020204020204" charset="-122"/>
            </a:endParaRPr>
          </a:p>
          <a:p>
            <a:pPr algn="l">
              <a:buFont typeface="Arial" panose="020B0604020202090204" pitchFamily="34" charset="0"/>
              <a:buNone/>
            </a:pPr>
            <a:endParaRPr b="1" dirty="0">
              <a:solidFill>
                <a:schemeClr val="tx1">
                  <a:lumMod val="75000"/>
                  <a:lumOff val="25000"/>
                </a:schemeClr>
              </a:solidFill>
              <a:latin typeface="微软雅黑" panose="020B0503020204020204" charset="-122"/>
              <a:ea typeface="微软雅黑" panose="020B0503020204020204" charset="-122"/>
            </a:endParaRPr>
          </a:p>
          <a:p>
            <a:pPr algn="l">
              <a:buFont typeface="Arial" panose="020B0604020202090204" pitchFamily="34" charset="0"/>
              <a:buNone/>
            </a:pPr>
            <a:r>
              <a:rPr b="1" dirty="0">
                <a:solidFill>
                  <a:schemeClr val="tx1">
                    <a:lumMod val="75000"/>
                    <a:lumOff val="25000"/>
                  </a:schemeClr>
                </a:solidFill>
                <a:latin typeface="微软雅黑" panose="020B0503020204020204" charset="-122"/>
                <a:ea typeface="微软雅黑" panose="020B0503020204020204" charset="-122"/>
              </a:rPr>
              <a:t>需至少提前一周报名，额满即止</a:t>
            </a:r>
            <a:endParaRPr b="1" dirty="0">
              <a:solidFill>
                <a:schemeClr val="tx1">
                  <a:lumMod val="75000"/>
                  <a:lumOff val="25000"/>
                </a:schemeClr>
              </a:solidFill>
              <a:latin typeface="微软雅黑" panose="020B0503020204020204" charset="-122"/>
              <a:ea typeface="微软雅黑" panose="020B0503020204020204" charset="-122"/>
            </a:endParaRPr>
          </a:p>
          <a:p>
            <a:pPr algn="l">
              <a:buFont typeface="Arial" panose="020B0604020202090204" pitchFamily="34" charset="0"/>
              <a:buNone/>
            </a:pPr>
            <a:r>
              <a:rPr b="1" dirty="0">
                <a:solidFill>
                  <a:schemeClr val="tx1">
                    <a:lumMod val="75000"/>
                    <a:lumOff val="25000"/>
                  </a:schemeClr>
                </a:solidFill>
                <a:latin typeface="微软雅黑" panose="020B0503020204020204" charset="-122"/>
                <a:ea typeface="微软雅黑" panose="020B0503020204020204" charset="-122"/>
              </a:rPr>
              <a:t>具体培训时间以市总援助中心</a:t>
            </a:r>
            <a:r>
              <a:rPr b="1" u="sng" dirty="0">
                <a:solidFill>
                  <a:schemeClr val="tx1">
                    <a:lumMod val="75000"/>
                    <a:lumOff val="25000"/>
                  </a:schemeClr>
                </a:solidFill>
                <a:latin typeface="微软雅黑" panose="020B0503020204020204" charset="-122"/>
                <a:ea typeface="微软雅黑" panose="020B0503020204020204" charset="-122"/>
              </a:rPr>
              <a:t>电话通知为准</a:t>
            </a:r>
            <a:endParaRPr b="1" u="sng" dirty="0">
              <a:solidFill>
                <a:schemeClr val="tx1">
                  <a:lumMod val="75000"/>
                  <a:lumOff val="25000"/>
                </a:schemeClr>
              </a:solidFill>
              <a:latin typeface="微软雅黑" panose="020B0503020204020204" charset="-122"/>
              <a:ea typeface="微软雅黑" panose="020B0503020204020204" charset="-122"/>
            </a:endParaRPr>
          </a:p>
          <a:p>
            <a:pPr algn="l">
              <a:buFont typeface="Arial" panose="020B0604020202090204" pitchFamily="34" charset="0"/>
              <a:buNone/>
            </a:pPr>
            <a:r>
              <a:rPr b="1" dirty="0">
                <a:solidFill>
                  <a:schemeClr val="tx1">
                    <a:lumMod val="75000"/>
                    <a:lumOff val="25000"/>
                  </a:schemeClr>
                </a:solidFill>
                <a:latin typeface="微软雅黑" panose="020B0503020204020204" charset="-122"/>
                <a:ea typeface="微软雅黑" panose="020B0503020204020204" charset="-122"/>
              </a:rPr>
              <a:t>咨询电话：65866029</a:t>
            </a:r>
            <a:endParaRPr b="1" dirty="0">
              <a:solidFill>
                <a:schemeClr val="tx1">
                  <a:lumMod val="75000"/>
                  <a:lumOff val="25000"/>
                </a:schemeClr>
              </a:solidFill>
              <a:latin typeface="微软雅黑" panose="020B0503020204020204" charset="-122"/>
              <a:ea typeface="微软雅黑" panose="020B0503020204020204" charset="-122"/>
            </a:endParaRPr>
          </a:p>
          <a:p>
            <a:pPr algn="l">
              <a:buFont typeface="Arial" panose="020B0604020202090204" pitchFamily="34" charset="0"/>
              <a:buNone/>
            </a:pPr>
            <a:r>
              <a:rPr b="1" dirty="0">
                <a:solidFill>
                  <a:schemeClr val="tx1">
                    <a:lumMod val="75000"/>
                    <a:lumOff val="25000"/>
                  </a:schemeClr>
                </a:solidFill>
                <a:latin typeface="微软雅黑" panose="020B0503020204020204" charset="-122"/>
                <a:ea typeface="微软雅黑" panose="020B0503020204020204" charset="-122"/>
              </a:rPr>
              <a:t>联系人：</a:t>
            </a:r>
            <a:r>
              <a:rPr lang="zh-CN" b="1" dirty="0">
                <a:solidFill>
                  <a:schemeClr val="tx1">
                    <a:lumMod val="75000"/>
                    <a:lumOff val="25000"/>
                  </a:schemeClr>
                </a:solidFill>
                <a:latin typeface="微软雅黑" panose="020B0503020204020204" charset="-122"/>
                <a:ea typeface="微软雅黑" panose="020B0503020204020204" charset="-122"/>
              </a:rPr>
              <a:t>周</a:t>
            </a:r>
            <a:r>
              <a:rPr b="1" dirty="0">
                <a:solidFill>
                  <a:schemeClr val="tx1">
                    <a:lumMod val="75000"/>
                    <a:lumOff val="25000"/>
                  </a:schemeClr>
                </a:solidFill>
                <a:latin typeface="微软雅黑" panose="020B0503020204020204" charset="-122"/>
                <a:ea typeface="微软雅黑" panose="020B0503020204020204" charset="-122"/>
              </a:rPr>
              <a:t>老师</a:t>
            </a:r>
            <a:endParaRPr b="1" dirty="0">
              <a:solidFill>
                <a:schemeClr val="tx1">
                  <a:lumMod val="75000"/>
                  <a:lumOff val="25000"/>
                </a:schemeClr>
              </a:solidFill>
              <a:latin typeface="微软雅黑" panose="020B0503020204020204" charset="-122"/>
              <a:ea typeface="微软雅黑" panose="020B0503020204020204" charset="-122"/>
            </a:endParaRPr>
          </a:p>
        </p:txBody>
      </p:sp>
      <p:sp>
        <p:nvSpPr>
          <p:cNvPr id="9" name="TextBox 8"/>
          <p:cNvSpPr txBox="1"/>
          <p:nvPr/>
        </p:nvSpPr>
        <p:spPr>
          <a:xfrm>
            <a:off x="3875405" y="969645"/>
            <a:ext cx="4183380" cy="1198880"/>
          </a:xfrm>
          <a:prstGeom prst="rect">
            <a:avLst/>
          </a:prstGeom>
          <a:noFill/>
        </p:spPr>
        <p:txBody>
          <a:bodyPr wrap="square" rtlCol="0">
            <a:spAutoFit/>
          </a:bodyPr>
          <a:p>
            <a:pPr algn="ctr"/>
            <a:r>
              <a:rPr lang="zh-CN" altLang="en-US" sz="3600" b="1" dirty="0" smtClean="0">
                <a:solidFill>
                  <a:schemeClr val="tx1">
                    <a:lumMod val="75000"/>
                    <a:lumOff val="25000"/>
                  </a:schemeClr>
                </a:solidFill>
                <a:latin typeface="微软雅黑" panose="020B0503020204020204" charset="-122"/>
                <a:ea typeface="微软雅黑" panose="020B0503020204020204" charset="-122"/>
              </a:rPr>
              <a:t>“周五课堂”</a:t>
            </a:r>
            <a:endParaRPr lang="zh-CN" altLang="en-US" sz="3600" b="1" dirty="0" smtClean="0">
              <a:solidFill>
                <a:schemeClr val="tx1">
                  <a:lumMod val="75000"/>
                  <a:lumOff val="25000"/>
                </a:schemeClr>
              </a:solidFill>
              <a:latin typeface="微软雅黑" panose="020B0503020204020204" charset="-122"/>
              <a:ea typeface="微软雅黑" panose="020B0503020204020204" charset="-122"/>
            </a:endParaRPr>
          </a:p>
          <a:p>
            <a:pPr algn="ctr"/>
            <a:r>
              <a:rPr lang="zh-CN" altLang="en-US" sz="3600" b="1" dirty="0" smtClean="0">
                <a:solidFill>
                  <a:schemeClr val="tx1">
                    <a:lumMod val="75000"/>
                    <a:lumOff val="25000"/>
                  </a:schemeClr>
                </a:solidFill>
                <a:latin typeface="微软雅黑" panose="020B0503020204020204" charset="-122"/>
                <a:ea typeface="微软雅黑" panose="020B0503020204020204" charset="-122"/>
              </a:rPr>
              <a:t>培训报名</a:t>
            </a:r>
            <a:endParaRPr lang="zh-CN" altLang="en-US" sz="3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3" name="MH_Other_11"/>
          <p:cNvSpPr>
            <a:spLocks noChangeAspect="1"/>
          </p:cNvSpPr>
          <p:nvPr/>
        </p:nvSpPr>
        <p:spPr>
          <a:xfrm>
            <a:off x="8866505" y="969645"/>
            <a:ext cx="1419225" cy="121158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95C5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p>
            <a:pPr algn="ctr">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pic>
        <p:nvPicPr>
          <p:cNvPr id="5" name="图片 4" descr="kaka 基础形象"/>
          <p:cNvPicPr>
            <a:picLocks noChangeAspect="1"/>
          </p:cNvPicPr>
          <p:nvPr/>
        </p:nvPicPr>
        <p:blipFill>
          <a:blip r:embed="rId2" cstate="print"/>
          <a:stretch>
            <a:fillRect/>
          </a:stretch>
        </p:blipFill>
        <p:spPr>
          <a:xfrm rot="21000000">
            <a:off x="-2017395" y="1536700"/>
            <a:ext cx="6160770" cy="4123690"/>
          </a:xfrm>
          <a:prstGeom prst="rect">
            <a:avLst/>
          </a:prstGeom>
        </p:spPr>
      </p:pic>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6"/>
          <p:cNvSpPr/>
          <p:nvPr/>
        </p:nvSpPr>
        <p:spPr>
          <a:xfrm>
            <a:off x="0" y="0"/>
            <a:ext cx="12192000" cy="6858000"/>
          </a:xfrm>
          <a:prstGeom prst="rect">
            <a:avLst/>
          </a:prstGeom>
          <a:solidFill>
            <a:srgbClr val="007CAC"/>
          </a:solidFill>
          <a:ln w="12700">
            <a:noFill/>
          </a:ln>
        </p:spPr>
        <p:txBody>
          <a:bodyPr anchor="ctr"/>
          <a:p>
            <a:endParaRPr sz="2400">
              <a:solidFill>
                <a:srgbClr val="FFFFFF"/>
              </a:solidFill>
              <a:ea typeface="宋体" panose="02010600030101010101" pitchFamily="2" charset="-122"/>
            </a:endParaRPr>
          </a:p>
        </p:txBody>
      </p:sp>
      <p:sp>
        <p:nvSpPr>
          <p:cNvPr id="26627" name="矩形 15"/>
          <p:cNvSpPr/>
          <p:nvPr/>
        </p:nvSpPr>
        <p:spPr>
          <a:xfrm>
            <a:off x="-66675" y="1982893"/>
            <a:ext cx="12192000" cy="2646045"/>
          </a:xfrm>
          <a:prstGeom prst="rect">
            <a:avLst/>
          </a:prstGeom>
          <a:noFill/>
          <a:ln w="9525">
            <a:noFill/>
          </a:ln>
        </p:spPr>
        <p:txBody>
          <a:bodyPr wrap="square">
            <a:spAutoFit/>
          </a:bodyPr>
          <a:p>
            <a:pPr algn="ctr"/>
            <a:r>
              <a:rPr lang="zh-CN" altLang="en-US" sz="16600" b="1" dirty="0">
                <a:solidFill>
                  <a:schemeClr val="bg1"/>
                </a:solidFill>
                <a:latin typeface="微软雅黑" panose="020B0503020204020204" charset="-122"/>
                <a:ea typeface="微软雅黑" panose="020B0503020204020204" charset="-122"/>
                <a:sym typeface="微软雅黑" panose="020B0503020204020204" charset="-122"/>
              </a:rPr>
              <a:t>谢谢观看</a:t>
            </a:r>
            <a:endParaRPr lang="zh-CN" altLang="en-US" sz="16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6629" name="矩形 20"/>
          <p:cNvSpPr/>
          <p:nvPr/>
        </p:nvSpPr>
        <p:spPr>
          <a:xfrm>
            <a:off x="0" y="2228851"/>
            <a:ext cx="192617" cy="2400300"/>
          </a:xfrm>
          <a:prstGeom prst="rect">
            <a:avLst/>
          </a:prstGeom>
          <a:solidFill>
            <a:srgbClr val="8ABC1D"/>
          </a:solidFill>
          <a:ln w="12700">
            <a:noFill/>
          </a:ln>
        </p:spPr>
        <p:txBody>
          <a:bodyPr anchor="ctr"/>
          <a:p>
            <a:pPr algn="ctr"/>
            <a:endParaRPr sz="2400">
              <a:solidFill>
                <a:srgbClr val="FFFFFF"/>
              </a:solidFill>
              <a:ea typeface="宋体" panose="02010600030101010101" pitchFamily="2" charset="-122"/>
            </a:endParaRPr>
          </a:p>
        </p:txBody>
      </p:sp>
      <p:sp>
        <p:nvSpPr>
          <p:cNvPr id="26630" name="矩形 24"/>
          <p:cNvSpPr/>
          <p:nvPr/>
        </p:nvSpPr>
        <p:spPr>
          <a:xfrm>
            <a:off x="186267" y="2228851"/>
            <a:ext cx="192617" cy="2400300"/>
          </a:xfrm>
          <a:prstGeom prst="rect">
            <a:avLst/>
          </a:prstGeom>
          <a:solidFill>
            <a:srgbClr val="00517A"/>
          </a:solidFill>
          <a:ln w="12700">
            <a:noFill/>
          </a:ln>
        </p:spPr>
        <p:txBody>
          <a:bodyPr anchor="ctr"/>
          <a:p>
            <a:pPr algn="ctr"/>
            <a:endParaRPr sz="2400">
              <a:solidFill>
                <a:srgbClr val="FFFFFF"/>
              </a:solidFill>
              <a:ea typeface="宋体" panose="02010600030101010101" pitchFamily="2" charset="-122"/>
            </a:endParaRPr>
          </a:p>
        </p:txBody>
      </p:sp>
      <p:sp>
        <p:nvSpPr>
          <p:cNvPr id="26631" name="矩形 25"/>
          <p:cNvSpPr/>
          <p:nvPr/>
        </p:nvSpPr>
        <p:spPr>
          <a:xfrm>
            <a:off x="11827933" y="2228851"/>
            <a:ext cx="192617" cy="2400300"/>
          </a:xfrm>
          <a:prstGeom prst="rect">
            <a:avLst/>
          </a:prstGeom>
          <a:solidFill>
            <a:srgbClr val="00517A"/>
          </a:solidFill>
          <a:ln w="12700">
            <a:noFill/>
          </a:ln>
        </p:spPr>
        <p:txBody>
          <a:bodyPr anchor="ctr"/>
          <a:p>
            <a:pPr algn="ctr"/>
            <a:endParaRPr sz="2400">
              <a:solidFill>
                <a:srgbClr val="FFFFFF"/>
              </a:solidFill>
              <a:ea typeface="宋体" panose="02010600030101010101" pitchFamily="2" charset="-122"/>
            </a:endParaRPr>
          </a:p>
        </p:txBody>
      </p:sp>
      <p:sp>
        <p:nvSpPr>
          <p:cNvPr id="26632" name="矩形 26"/>
          <p:cNvSpPr/>
          <p:nvPr/>
        </p:nvSpPr>
        <p:spPr>
          <a:xfrm>
            <a:off x="12016317" y="2228851"/>
            <a:ext cx="192616" cy="2400300"/>
          </a:xfrm>
          <a:prstGeom prst="rect">
            <a:avLst/>
          </a:prstGeom>
          <a:solidFill>
            <a:srgbClr val="8ABC1D"/>
          </a:solidFill>
          <a:ln w="12700">
            <a:noFill/>
          </a:ln>
        </p:spPr>
        <p:txBody>
          <a:bodyPr anchor="ctr"/>
          <a:p>
            <a:pPr algn="ctr"/>
            <a:endParaRPr sz="2400">
              <a:solidFill>
                <a:srgbClr val="FFFFFF"/>
              </a:solidFill>
              <a:ea typeface="宋体" panose="02010600030101010101" pitchFamily="2" charset="-122"/>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0389984"/>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系统校验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勾选银行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73827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3166745" y="6105085"/>
            <a:ext cx="5029200" cy="645160"/>
          </a:xfrm>
          <a:prstGeom prst="rect">
            <a:avLst/>
          </a:prstGeom>
        </p:spPr>
        <p:txBody>
          <a:bodyPr>
            <a:spAutoFit/>
          </a:bodyPr>
          <a:p>
            <a:pPr marR="194310" algn="ctr"/>
            <a:r>
              <a:rPr lang="zh-CN" altLang="en-US" b="1" dirty="0">
                <a:solidFill>
                  <a:schemeClr val="tx1">
                    <a:lumMod val="75000"/>
                    <a:lumOff val="25000"/>
                  </a:schemeClr>
                </a:solidFill>
                <a:latin typeface="+mn-ea"/>
              </a:rPr>
              <a:t>通过申工通互联网平台选择本单位未办卡会员</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添加至待办列表</a:t>
            </a:r>
            <a:endParaRPr lang="zh-CN" altLang="en-US" b="1" dirty="0">
              <a:solidFill>
                <a:schemeClr val="tx1">
                  <a:lumMod val="75000"/>
                  <a:lumOff val="25000"/>
                </a:schemeClr>
              </a:solidFill>
              <a:latin typeface="+mn-ea"/>
            </a:endParaRPr>
          </a:p>
        </p:txBody>
      </p:sp>
      <p:sp>
        <p:nvSpPr>
          <p:cNvPr id="4" name="流程图: 文档 3"/>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填写工会</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联系人及</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联系电话</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flipV="1">
            <a:off x="0" y="0"/>
            <a:ext cx="12192000" cy="1327979"/>
          </a:xfrm>
          <a:custGeom>
            <a:avLst/>
            <a:gdLst>
              <a:gd name="connsiteX0" fmla="*/ 0 w 12192000"/>
              <a:gd name="connsiteY0" fmla="*/ 1327979 h 1327979"/>
              <a:gd name="connsiteX1" fmla="*/ 12192000 w 12192000"/>
              <a:gd name="connsiteY1" fmla="*/ 1327979 h 1327979"/>
              <a:gd name="connsiteX2" fmla="*/ 12192000 w 12192000"/>
              <a:gd name="connsiteY2" fmla="*/ 870779 h 1327979"/>
              <a:gd name="connsiteX3" fmla="*/ 7562844 w 12192000"/>
              <a:gd name="connsiteY3" fmla="*/ 870779 h 1327979"/>
              <a:gd name="connsiteX4" fmla="*/ 7397873 w 12192000"/>
              <a:gd name="connsiteY4" fmla="*/ 818383 h 1327979"/>
              <a:gd name="connsiteX5" fmla="*/ 5990049 w 12192000"/>
              <a:gd name="connsiteY5" fmla="*/ 6 h 1327979"/>
              <a:gd name="connsiteX6" fmla="*/ 105952 w 12192000"/>
              <a:gd name="connsiteY6" fmla="*/ 6 h 1327979"/>
              <a:gd name="connsiteX7" fmla="*/ 0 w 12192000"/>
              <a:gd name="connsiteY7" fmla="*/ 3363 h 1327979"/>
              <a:gd name="connsiteX8" fmla="*/ 0 w 12192000"/>
              <a:gd name="connsiteY8" fmla="*/ 870779 h 1327979"/>
              <a:gd name="connsiteX9" fmla="*/ 0 w 12192000"/>
              <a:gd name="connsiteY9" fmla="*/ 870781 h 13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7" name="任意多边形 6"/>
          <p:cNvSpPr/>
          <p:nvPr/>
        </p:nvSpPr>
        <p:spPr>
          <a:xfrm flipH="1">
            <a:off x="6096000" y="420914"/>
            <a:ext cx="6096000" cy="907141"/>
          </a:xfrm>
          <a:custGeom>
            <a:avLst/>
            <a:gdLst>
              <a:gd name="connsiteX0" fmla="*/ 4523198 w 6096000"/>
              <a:gd name="connsiteY0" fmla="*/ 6 h 870781"/>
              <a:gd name="connsiteX1" fmla="*/ 0 w 6096000"/>
              <a:gd name="connsiteY1" fmla="*/ 6 h 870781"/>
              <a:gd name="connsiteX2" fmla="*/ 0 w 6096000"/>
              <a:gd name="connsiteY2" fmla="*/ 870781 h 870781"/>
              <a:gd name="connsiteX3" fmla="*/ 6096000 w 6096000"/>
              <a:gd name="connsiteY3" fmla="*/ 870781 h 870781"/>
              <a:gd name="connsiteX4" fmla="*/ 4523198 w 6096000"/>
              <a:gd name="connsiteY4" fmla="*/ 6 h 87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70781">
                <a:moveTo>
                  <a:pt x="4523198" y="6"/>
                </a:moveTo>
                <a:lnTo>
                  <a:pt x="0" y="6"/>
                </a:lnTo>
                <a:lnTo>
                  <a:pt x="0" y="870781"/>
                </a:lnTo>
                <a:lnTo>
                  <a:pt x="6096000" y="870781"/>
                </a:lnTo>
                <a:cubicBezTo>
                  <a:pt x="5127651" y="612302"/>
                  <a:pt x="5639575" y="-2112"/>
                  <a:pt x="4523198" y="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solidFill>
                <a:schemeClr val="bg1"/>
              </a:solidFill>
              <a:latin typeface="方正苏新诗柳楷简体" panose="02000000000000000000" pitchFamily="2" charset="-122"/>
              <a:ea typeface="方正苏新诗柳楷简体" panose="02000000000000000000" pitchFamily="2" charset="-122"/>
            </a:endParaRPr>
          </a:p>
        </p:txBody>
      </p:sp>
      <p:sp>
        <p:nvSpPr>
          <p:cNvPr id="10" name="文本框 9"/>
          <p:cNvSpPr txBox="1"/>
          <p:nvPr/>
        </p:nvSpPr>
        <p:spPr>
          <a:xfrm>
            <a:off x="10694813" y="784273"/>
            <a:ext cx="1402080" cy="460375"/>
          </a:xfrm>
          <a:prstGeom prst="rect">
            <a:avLst/>
          </a:prstGeom>
          <a:noFill/>
        </p:spPr>
        <p:txBody>
          <a:bodyPr wrap="none" rtlCol="0">
            <a:spAutoFit/>
          </a:bodyPr>
          <a:lstStyle/>
          <a:p>
            <a:r>
              <a:rPr lang="zh-CN" altLang="en-US" sz="2400" b="1" dirty="0" smtClean="0">
                <a:solidFill>
                  <a:schemeClr val="bg1"/>
                </a:solidFill>
              </a:rPr>
              <a:t>流程说明</a:t>
            </a:r>
            <a:endParaRPr lang="zh-CN" altLang="en-US" sz="2400" b="1" dirty="0" smtClean="0">
              <a:solidFill>
                <a:schemeClr val="bg1"/>
              </a:solidFill>
            </a:endParaRPr>
          </a:p>
        </p:txBody>
      </p:sp>
      <p:sp>
        <p:nvSpPr>
          <p:cNvPr id="2" name="文本框 1"/>
          <p:cNvSpPr txBox="1"/>
          <p:nvPr/>
        </p:nvSpPr>
        <p:spPr>
          <a:xfrm>
            <a:off x="597043" y="334058"/>
            <a:ext cx="2926080" cy="645160"/>
          </a:xfrm>
          <a:prstGeom prst="rect">
            <a:avLst/>
          </a:prstGeom>
          <a:noFill/>
        </p:spPr>
        <p:txBody>
          <a:bodyPr wrap="none" rtlCol="0">
            <a:spAutoFit/>
          </a:bodyPr>
          <a:p>
            <a:r>
              <a:rPr lang="zh-CN" sz="3600" b="1" dirty="0">
                <a:solidFill>
                  <a:schemeClr val="bg1"/>
                </a:solidFill>
              </a:rPr>
              <a:t>办卡系统介绍</a:t>
            </a:r>
            <a:endParaRPr lang="zh-CN" sz="3600" b="1" dirty="0">
              <a:solidFill>
                <a:schemeClr val="bg1"/>
              </a:solidFill>
            </a:endParaRPr>
          </a:p>
        </p:txBody>
      </p:sp>
      <p:sp>
        <p:nvSpPr>
          <p:cNvPr id="67" name="object 9"/>
          <p:cNvSpPr txBox="1"/>
          <p:nvPr/>
        </p:nvSpPr>
        <p:spPr>
          <a:xfrm>
            <a:off x="4872990" y="4517828"/>
            <a:ext cx="4572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7" name="矩形: 圆角 46"/>
          <p:cNvSpPr/>
          <p:nvPr/>
        </p:nvSpPr>
        <p:spPr>
          <a:xfrm>
            <a:off x="1082546"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选择办卡会员</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9" name="矩形: 圆角 68"/>
          <p:cNvSpPr/>
          <p:nvPr/>
        </p:nvSpPr>
        <p:spPr>
          <a:xfrm>
            <a:off x="5695533" y="2453640"/>
            <a:ext cx="1143000"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提交</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72" name="矩形: 圆角 71"/>
          <p:cNvSpPr/>
          <p:nvPr/>
        </p:nvSpPr>
        <p:spPr>
          <a:xfrm>
            <a:off x="8688356" y="2453640"/>
            <a:ext cx="1284668" cy="6032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等待银行系统反馈</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74" name="直接箭头连接符 73"/>
          <p:cNvCxnSpPr>
            <a:stCxn id="47" idx="3"/>
            <a:endCxn id="48" idx="1"/>
          </p:cNvCxnSpPr>
          <p:nvPr/>
        </p:nvCxnSpPr>
        <p:spPr>
          <a:xfrm>
            <a:off x="2225546" y="2755260"/>
            <a:ext cx="4921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连接符: 肘形 74"/>
          <p:cNvCxnSpPr>
            <a:stCxn id="48" idx="2"/>
            <a:endCxn id="47" idx="2"/>
          </p:cNvCxnSpPr>
          <p:nvPr/>
        </p:nvCxnSpPr>
        <p:spPr>
          <a:xfrm rot="5400000">
            <a:off x="2586038" y="2125028"/>
            <a:ext cx="3175" cy="1863725"/>
          </a:xfrm>
          <a:prstGeom prst="bentConnector3">
            <a:avLst>
              <a:gd name="adj1" fmla="val 32629984"/>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17851" y="2453640"/>
            <a:ext cx="1600200" cy="60324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spc="200" dirty="0">
                <a:solidFill>
                  <a:schemeClr val="tx1">
                    <a:lumMod val="75000"/>
                    <a:lumOff val="25000"/>
                  </a:schemeClr>
                </a:solidFill>
                <a:latin typeface="微软雅黑" panose="020B0503020204020204" charset="-122"/>
                <a:ea typeface="微软雅黑" panose="020B0503020204020204" charset="-122"/>
              </a:rPr>
              <a:t>系统校验</a:t>
            </a:r>
            <a:endParaRPr lang="zh-CN" altLang="en-US" b="1" spc="200" dirty="0">
              <a:solidFill>
                <a:schemeClr val="tx1">
                  <a:lumMod val="75000"/>
                  <a:lumOff val="25000"/>
                </a:schemeClr>
              </a:solidFill>
              <a:latin typeface="微软雅黑" panose="020B0503020204020204" charset="-122"/>
              <a:ea typeface="微软雅黑" panose="020B0503020204020204" charset="-122"/>
            </a:endParaRPr>
          </a:p>
        </p:txBody>
      </p:sp>
      <p:cxnSp>
        <p:nvCxnSpPr>
          <p:cNvPr id="76" name="直接箭头连接符 75"/>
          <p:cNvCxnSpPr>
            <a:stCxn id="48" idx="3"/>
            <a:endCxn id="69" idx="1"/>
          </p:cNvCxnSpPr>
          <p:nvPr/>
        </p:nvCxnSpPr>
        <p:spPr>
          <a:xfrm>
            <a:off x="4306621" y="2755260"/>
            <a:ext cx="137731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9" idx="3"/>
            <a:endCxn id="81" idx="1"/>
          </p:cNvCxnSpPr>
          <p:nvPr/>
        </p:nvCxnSpPr>
        <p:spPr>
          <a:xfrm>
            <a:off x="6838533" y="2755260"/>
            <a:ext cx="4724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a:off x="8196051" y="2771606"/>
            <a:ext cx="49230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2" idx="2"/>
            <a:endCxn id="118" idx="0"/>
          </p:cNvCxnSpPr>
          <p:nvPr/>
        </p:nvCxnSpPr>
        <p:spPr>
          <a:xfrm>
            <a:off x="9330690" y="3056880"/>
            <a:ext cx="0" cy="1333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310766" y="2453640"/>
            <a:ext cx="885285" cy="603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勾选银行</a:t>
            </a:r>
            <a:endParaRPr lang="zh-CN" altLang="en-US"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66" name="object 9"/>
          <p:cNvSpPr txBox="1"/>
          <p:nvPr/>
        </p:nvSpPr>
        <p:spPr>
          <a:xfrm>
            <a:off x="2105279" y="3806216"/>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比对失败</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85" name="连接符: 肘形 84"/>
          <p:cNvCxnSpPr>
            <a:stCxn id="118" idx="1"/>
            <a:endCxn id="47" idx="2"/>
          </p:cNvCxnSpPr>
          <p:nvPr/>
        </p:nvCxnSpPr>
        <p:spPr>
          <a:xfrm rot="10800000">
            <a:off x="1654175" y="3056890"/>
            <a:ext cx="6404610" cy="1714500"/>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object 9"/>
          <p:cNvSpPr txBox="1"/>
          <p:nvPr/>
        </p:nvSpPr>
        <p:spPr>
          <a:xfrm>
            <a:off x="4491990" y="2460121"/>
            <a:ext cx="965761"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比对成功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96" name="直接箭头连接符 95"/>
          <p:cNvCxnSpPr>
            <a:stCxn id="81" idx="2"/>
            <a:endCxn id="3" idx="0"/>
          </p:cNvCxnSpPr>
          <p:nvPr/>
        </p:nvCxnSpPr>
        <p:spPr>
          <a:xfrm>
            <a:off x="7753409" y="3056880"/>
            <a:ext cx="0" cy="5397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0" name="流程图: 终止 109"/>
          <p:cNvSpPr/>
          <p:nvPr/>
        </p:nvSpPr>
        <p:spPr>
          <a:xfrm>
            <a:off x="8677999" y="5533368"/>
            <a:ext cx="1318082" cy="571497"/>
          </a:xfrm>
          <a:prstGeom prst="flowChartTerminator">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办卡成功</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18" name="流程图: 决策 117"/>
          <p:cNvSpPr/>
          <p:nvPr/>
        </p:nvSpPr>
        <p:spPr>
          <a:xfrm>
            <a:off x="8058779" y="4390377"/>
            <a:ext cx="2543821" cy="761991"/>
          </a:xfrm>
          <a:prstGeom prst="flowChartDecisi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结果反馈工作平台</a:t>
            </a:r>
            <a:endParaRPr lang="zh-CN" altLang="en-US"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cxnSp>
        <p:nvCxnSpPr>
          <p:cNvPr id="121" name="直接箭头连接符 120"/>
          <p:cNvCxnSpPr>
            <a:stCxn id="118" idx="2"/>
            <a:endCxn id="110" idx="0"/>
          </p:cNvCxnSpPr>
          <p:nvPr/>
        </p:nvCxnSpPr>
        <p:spPr>
          <a:xfrm>
            <a:off x="9319260" y="5152368"/>
            <a:ext cx="6350" cy="381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7" name="object 9"/>
          <p:cNvSpPr txBox="1"/>
          <p:nvPr/>
        </p:nvSpPr>
        <p:spPr>
          <a:xfrm>
            <a:off x="9472548" y="5158985"/>
            <a:ext cx="469900" cy="215265"/>
          </a:xfrm>
          <a:prstGeom prst="rect">
            <a:avLst/>
          </a:prstGeom>
        </p:spPr>
        <p:txBody>
          <a:bodyPr vert="horz" wrap="square" lIns="0" tIns="0" rIns="0" bIns="0" rtlCol="0">
            <a:spAutoFit/>
          </a:bodyPr>
          <a:p>
            <a:pPr marL="12700">
              <a:lnSpc>
                <a:spcPct val="100000"/>
              </a:lnSpc>
            </a:pPr>
            <a:r>
              <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成功</a:t>
            </a:r>
            <a:endParaRPr lang="zh-CN" altLang="en-US" sz="1400" b="1" spc="2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1656080" y="5469450"/>
            <a:ext cx="7620000" cy="1198880"/>
          </a:xfrm>
          <a:prstGeom prst="rect">
            <a:avLst/>
          </a:prstGeom>
        </p:spPr>
        <p:txBody>
          <a:bodyPr wrap="square">
            <a:spAutoFit/>
          </a:bodyPr>
          <a:p>
            <a:pPr marR="194310" algn="ctr"/>
            <a:r>
              <a:rPr lang="zh-CN" altLang="en-US" b="1" dirty="0">
                <a:solidFill>
                  <a:schemeClr val="tx1">
                    <a:lumMod val="75000"/>
                    <a:lumOff val="25000"/>
                  </a:schemeClr>
                </a:solidFill>
                <a:latin typeface="+mn-ea"/>
              </a:rPr>
              <a:t>待办列表中的人员提交系统校验后</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需要根据页面提示的时间等待校验完成，在校验结果反馈后，</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须移除校验失败人员后提交办卡申请，</a:t>
            </a:r>
            <a:endParaRPr lang="zh-CN" altLang="en-US" b="1" dirty="0">
              <a:solidFill>
                <a:schemeClr val="tx1">
                  <a:lumMod val="75000"/>
                  <a:lumOff val="25000"/>
                </a:schemeClr>
              </a:solidFill>
              <a:latin typeface="+mn-ea"/>
            </a:endParaRPr>
          </a:p>
          <a:p>
            <a:pPr marR="194310" algn="ctr"/>
            <a:r>
              <a:rPr lang="zh-CN" altLang="en-US" b="1" dirty="0">
                <a:solidFill>
                  <a:schemeClr val="tx1">
                    <a:lumMod val="75000"/>
                    <a:lumOff val="25000"/>
                  </a:schemeClr>
                </a:solidFill>
                <a:latin typeface="+mn-ea"/>
              </a:rPr>
              <a:t>校验失败人员根据校验提示的原因调整后可以重新提交</a:t>
            </a:r>
            <a:endParaRPr lang="zh-CN" altLang="en-US" b="1" dirty="0">
              <a:solidFill>
                <a:schemeClr val="tx1">
                  <a:lumMod val="75000"/>
                  <a:lumOff val="25000"/>
                </a:schemeClr>
              </a:solidFill>
              <a:latin typeface="+mn-ea"/>
            </a:endParaRPr>
          </a:p>
        </p:txBody>
      </p:sp>
      <p:sp>
        <p:nvSpPr>
          <p:cNvPr id="4" name="流程图: 文档 3"/>
          <p:cNvSpPr/>
          <p:nvPr/>
        </p:nvSpPr>
        <p:spPr>
          <a:xfrm>
            <a:off x="7013575" y="3596640"/>
            <a:ext cx="1479550" cy="1034415"/>
          </a:xfrm>
          <a:prstGeom prst="flowChartDocumen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填写工会</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联系人及</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a:p>
            <a:pPr marL="12700" algn="ctr"/>
            <a:r>
              <a:rPr lang="zh-CN" altLang="en-US" b="1" spc="200" dirty="0">
                <a:solidFill>
                  <a:schemeClr val="tx1">
                    <a:lumMod val="75000"/>
                    <a:lumOff val="25000"/>
                  </a:schemeClr>
                </a:solidFill>
                <a:latin typeface="微软雅黑" panose="020B0503020204020204" charset="-122"/>
                <a:ea typeface="微软雅黑" panose="020B0503020204020204" charset="-122"/>
                <a:sym typeface="+mn-ea"/>
              </a:rPr>
              <a:t>联系电话</a:t>
            </a:r>
            <a:endParaRPr lang="zh-CN" altLang="en-US" b="1" spc="200"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6574</Words>
  <Application>WPS 演示</Application>
  <PresentationFormat>自定义</PresentationFormat>
  <Paragraphs>981</Paragraphs>
  <Slides>77</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77</vt:i4>
      </vt:variant>
    </vt:vector>
  </HeadingPairs>
  <TitlesOfParts>
    <vt:vector size="98" baseType="lpstr">
      <vt:lpstr>Arial</vt:lpstr>
      <vt:lpstr>方正书宋_GBK</vt:lpstr>
      <vt:lpstr>Wingdings</vt:lpstr>
      <vt:lpstr>宋体</vt:lpstr>
      <vt:lpstr>微软雅黑</vt:lpstr>
      <vt:lpstr>Impact</vt:lpstr>
      <vt:lpstr>方正苏新诗柳楷简体</vt:lpstr>
      <vt:lpstr>Times New Roman</vt:lpstr>
      <vt:lpstr>MS Mincho</vt:lpstr>
      <vt:lpstr>Berlin Sans FB Demi</vt:lpstr>
      <vt:lpstr>Calibri</vt:lpstr>
      <vt:lpstr>汉仪旗黑KW</vt:lpstr>
      <vt:lpstr>宋体</vt:lpstr>
      <vt:lpstr>Arial Unicode MS</vt:lpstr>
      <vt:lpstr>MS PGothic</vt:lpstr>
      <vt:lpstr>苹方-简</vt:lpstr>
      <vt:lpstr>Helvetica Neue</vt:lpstr>
      <vt:lpstr>汉仪书宋二KW</vt:lpstr>
      <vt:lpstr>冬青黑体简体中文</vt:lpstr>
      <vt:lpstr>Hiragino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Bob Zhou</dc:creator>
  <cp:lastModifiedBy>MAKITOMA</cp:lastModifiedBy>
  <cp:revision>267</cp:revision>
  <dcterms:created xsi:type="dcterms:W3CDTF">2019-08-14T01:33:28Z</dcterms:created>
  <dcterms:modified xsi:type="dcterms:W3CDTF">2019-08-14T01:33:28Z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2052-1.4.0.1935</vt:lpwstr>
  </property>
</Properties>
</file>